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GjOSJe7IpNc5eD2I8yp19iHNX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6B511A-FE77-4431-8D4F-C8DE9FB08244}">
  <a:tblStyle styleId="{5E6B511A-FE77-4431-8D4F-C8DE9FB082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067c468e_0_0:notes"/>
          <p:cNvSpPr/>
          <p:nvPr>
            <p:ph idx="2" type="sldImg"/>
          </p:nvPr>
        </p:nvSpPr>
        <p:spPr>
          <a:xfrm>
            <a:off x="215900" y="801688"/>
            <a:ext cx="7127875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12067c468e_0_0:notes"/>
          <p:cNvSpPr txBox="1"/>
          <p:nvPr>
            <p:ph idx="1" type="body"/>
          </p:nvPr>
        </p:nvSpPr>
        <p:spPr>
          <a:xfrm>
            <a:off x="755650" y="5078413"/>
            <a:ext cx="60468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312067c468e_0_0:notes"/>
          <p:cNvSpPr txBox="1"/>
          <p:nvPr>
            <p:ph idx="12" type="sldNum"/>
          </p:nvPr>
        </p:nvSpPr>
        <p:spPr>
          <a:xfrm>
            <a:off x="4283075" y="10155238"/>
            <a:ext cx="3275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2825" lIns="102825" spcFirstLastPara="1" rIns="102825" wrap="square" tIns="10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134ab3e3b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5134ab3e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134ab3e3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5134ab3e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0651dbc2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40651dbc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abc6fe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189abc6f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061e7b1b2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4061e7b1b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651dbc2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40651db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651dbc20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40651dbc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0651dbc2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40651dbc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0651dbc2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40651dbc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0651dbc2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40651dbc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5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2067c468e_0_8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g312067c468e_0_8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g312067c468e_0_8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312067c468e_0_8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312067c468e_0_8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5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igma.com/design/qnteolnXaaklxnBX99eiup/EEl-Mini-Project?node-id=0-1&amp;t=3ufMhVmLWw6o6Gnx-1" TargetMode="External"/><Relationship Id="rId4" Type="http://schemas.openxmlformats.org/officeDocument/2006/relationships/hyperlink" Target="https://github.com/Pranavjcm/Project_Sem2_UI-U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12067c468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31" y="312844"/>
            <a:ext cx="1117912" cy="15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12067c468e_0_0"/>
          <p:cNvSpPr txBox="1"/>
          <p:nvPr/>
        </p:nvSpPr>
        <p:spPr>
          <a:xfrm>
            <a:off x="659700" y="456075"/>
            <a:ext cx="80169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2200" lIns="62200" spcFirstLastPara="1" rIns="62200" wrap="square" tIns="62200">
            <a:spAutoFit/>
          </a:bodyPr>
          <a:lstStyle/>
          <a:p>
            <a:pPr indent="0" lvl="0" marL="0" marR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1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Marathwada Mitra mandal’s</a:t>
            </a:r>
            <a:endParaRPr b="1" i="0" sz="1100" u="none" cap="none" strike="noStrike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 OF ENGINEERING</a:t>
            </a:r>
            <a:endParaRPr b="1" i="0" sz="23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Karvenagar, Pune</a:t>
            </a:r>
            <a:endParaRPr b="1" i="0" sz="1100" u="none" cap="none" strike="noStrike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2F5597"/>
                </a:solidFill>
                <a:latin typeface="Cambria"/>
                <a:ea typeface="Cambria"/>
                <a:cs typeface="Cambria"/>
                <a:sym typeface="Cambria"/>
              </a:rPr>
              <a:t>An Autonomous Institute</a:t>
            </a:r>
            <a:endParaRPr b="0" i="0" sz="17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457200" lvl="0" marL="2743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Presentation</a:t>
            </a:r>
            <a:endParaRPr b="1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 Planning Application: Design a travel 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app that helps users research destinations,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 itineraries, and book accommodations with a focus on ease of use and visual appeal.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312067c468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2156" y="471356"/>
            <a:ext cx="1654444" cy="1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34ab3e3b_0_29"/>
          <p:cNvSpPr txBox="1"/>
          <p:nvPr>
            <p:ph type="ctrTitle"/>
          </p:nvPr>
        </p:nvSpPr>
        <p:spPr>
          <a:xfrm>
            <a:off x="246425" y="36275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Low-Fidelity Wireframes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533"/>
          </a:p>
        </p:txBody>
      </p:sp>
      <p:pic>
        <p:nvPicPr>
          <p:cNvPr id="137" name="Google Shape;137;g35134ab3e3b_0_29" title="Screenshot 2025-04-25 2152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4275"/>
            <a:ext cx="161925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5134ab3e3b_0_29" title="Screenshot 2025-04-25 2152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738" y="842962"/>
            <a:ext cx="15716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5134ab3e3b_0_29" title="Screenshot 2025-04-25 21523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9100" y="834275"/>
            <a:ext cx="1685925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5134ab3e3b_0_29" title="Screenshot 2025-04-25 21523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6750" y="842963"/>
            <a:ext cx="17811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134ab3e3b_0_19"/>
          <p:cNvSpPr txBox="1"/>
          <p:nvPr>
            <p:ph type="ctrTitle"/>
          </p:nvPr>
        </p:nvSpPr>
        <p:spPr>
          <a:xfrm>
            <a:off x="246425" y="36275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Low-Fidelity Wireframes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533"/>
          </a:p>
        </p:txBody>
      </p:sp>
      <p:pic>
        <p:nvPicPr>
          <p:cNvPr id="146" name="Google Shape;146;g35134ab3e3b_0_19" title="Screenshot 2025-04-25 2145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25" y="566738"/>
            <a:ext cx="2247900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5134ab3e3b_0_19" title="Screenshot 2025-04-25 2145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75" y="590563"/>
            <a:ext cx="238125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5134ab3e3b_0_19" title="Screenshot 2025-04-25 21452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725" y="566750"/>
            <a:ext cx="24003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0651dbc20_0_26"/>
          <p:cNvSpPr txBox="1"/>
          <p:nvPr>
            <p:ph type="ctrTitle"/>
          </p:nvPr>
        </p:nvSpPr>
        <p:spPr>
          <a:xfrm>
            <a:off x="253650" y="142450"/>
            <a:ext cx="85206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Link of Prototype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340651dbc20_0_26"/>
          <p:cNvSpPr txBox="1"/>
          <p:nvPr>
            <p:ph idx="1" type="subTitle"/>
          </p:nvPr>
        </p:nvSpPr>
        <p:spPr>
          <a:xfrm>
            <a:off x="493050" y="928575"/>
            <a:ext cx="8183400" cy="3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Link to the Interactive Prototype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https://www.figma.com/design/qnteolnXaaklxnBX99eiup/EEl-Mini-Project?node-id=0-1&amp;t=3ufMhVmLWw6o6Gnx-1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Link to the Github Repository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https://github.com/Pranavjcm/Project_Sem2_UI-UX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9abc6fe9_0_8"/>
          <p:cNvSpPr txBox="1"/>
          <p:nvPr>
            <p:ph type="ctrTitle"/>
          </p:nvPr>
        </p:nvSpPr>
        <p:spPr>
          <a:xfrm>
            <a:off x="311700" y="156950"/>
            <a:ext cx="85206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 Information</a:t>
            </a:r>
            <a:endParaRPr/>
          </a:p>
        </p:txBody>
      </p:sp>
      <p:sp>
        <p:nvSpPr>
          <p:cNvPr id="69" name="Google Shape;69;g3189abc6fe9_0_8"/>
          <p:cNvSpPr txBox="1"/>
          <p:nvPr>
            <p:ph idx="1" type="subTitle"/>
          </p:nvPr>
        </p:nvSpPr>
        <p:spPr>
          <a:xfrm>
            <a:off x="311700" y="892325"/>
            <a:ext cx="8520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g3189abc6fe9_0_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{5E6B511A-FE77-4431-8D4F-C8DE9FB08244}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Sr.No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Prn No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 of students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B24IT1038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Pranav Chavan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B24IT1035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Sarthak Lohar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B24IT1060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Rushikesh Gadekar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B24IT1028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Dhiraj Bhosale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61e7b1b2_1_6"/>
          <p:cNvSpPr txBox="1"/>
          <p:nvPr>
            <p:ph type="ctrTitle"/>
          </p:nvPr>
        </p:nvSpPr>
        <p:spPr>
          <a:xfrm>
            <a:off x="209525" y="114400"/>
            <a:ext cx="8520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2661285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g34061e7b1b2_1_6"/>
          <p:cNvSpPr txBox="1"/>
          <p:nvPr/>
        </p:nvSpPr>
        <p:spPr>
          <a:xfrm>
            <a:off x="297180" y="1165860"/>
            <a:ext cx="6598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Hey everyone, and welcome to our presentation on the UI/UX design for my   travel app!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idea behind this project was simple: traveling should be exciting, not stressful. But with so many apps out there that feel clunky or overwhelming, I wanted to create something that actually makes the planning process feel just as smooth and enjoyable as the trip itself.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presentation,</a:t>
            </a:r>
            <a:r>
              <a:rPr lang="en"/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I’ll walk you through the design choices I made — from the layout and navigation to the overall look and feel — all focused on making the experience intuitive, helpful, and visually engaging for users. Whether someone’s planning a weekend getaway or a big overseas adventure, this app is designed to help them every step of the way.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get into it!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651dbc20_0_0"/>
          <p:cNvSpPr txBox="1"/>
          <p:nvPr>
            <p:ph type="ctrTitle"/>
          </p:nvPr>
        </p:nvSpPr>
        <p:spPr>
          <a:xfrm>
            <a:off x="467405" y="288950"/>
            <a:ext cx="8520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327"/>
              <a:buFont typeface="Arial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5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340651dbc20_0_0"/>
          <p:cNvSpPr txBox="1"/>
          <p:nvPr>
            <p:ph idx="1" type="subTitle"/>
          </p:nvPr>
        </p:nvSpPr>
        <p:spPr>
          <a:xfrm>
            <a:off x="380274" y="958400"/>
            <a:ext cx="64542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" sz="1200"/>
              <a:t>Create a user-friendly interface</a:t>
            </a:r>
            <a:r>
              <a:rPr lang="en" sz="1200"/>
              <a:t> that simplifies the travel planning experience for users of all ages.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" sz="1200"/>
              <a:t>Design a visually appealing UI</a:t>
            </a:r>
            <a:r>
              <a:rPr lang="en" sz="1200"/>
              <a:t> that captures the excitement and spirit of travel.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" sz="1200"/>
              <a:t>Ensure smooth and intuitive navigation</a:t>
            </a:r>
            <a:r>
              <a:rPr lang="en" sz="1200"/>
              <a:t> across the app to enhance overall usability.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" sz="1200"/>
              <a:t>Incorporate key travel features</a:t>
            </a:r>
            <a:r>
              <a:rPr lang="en" sz="1200"/>
              <a:t> such as trip planning, booking, itinerary tracking, and real-time updates.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" sz="1200"/>
              <a:t>Focus on responsive design</a:t>
            </a:r>
            <a:r>
              <a:rPr lang="en" sz="1200"/>
              <a:t> to provide a seamless experience across mobile and tablet devices.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" sz="1200"/>
              <a:t>Apply user-centered design principles</a:t>
            </a:r>
            <a:r>
              <a:rPr lang="en" sz="1200"/>
              <a:t> through research, feedback, and usability testing.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lang="en" sz="1200"/>
              <a:t>Enhance user engagement</a:t>
            </a:r>
            <a:r>
              <a:rPr lang="en" sz="1200"/>
              <a:t> by integrating personalized recommendations and smart features.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0651dbc20_0_20"/>
          <p:cNvSpPr txBox="1"/>
          <p:nvPr>
            <p:ph type="ctrTitle"/>
          </p:nvPr>
        </p:nvSpPr>
        <p:spPr>
          <a:xfrm>
            <a:off x="152100" y="185975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1900">
                <a:solidFill>
                  <a:srgbClr val="001D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(Module Description)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340651dbc20_0_20"/>
          <p:cNvSpPr txBox="1"/>
          <p:nvPr>
            <p:ph idx="1" type="subTitle"/>
          </p:nvPr>
        </p:nvSpPr>
        <p:spPr>
          <a:xfrm>
            <a:off x="311150" y="849580"/>
            <a:ext cx="85206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Dashboard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clean and welcoming interface that offers quick access to all major sections — upcoming trips, popular destinations, and personalized suggestions based on user preferences.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Documents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users to save and manage their documents which make them easy to access.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Destinations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discovery section with curated travel content, trending locations, and filters for budget, climate, travel style, and more. Users can bookmark places they’re interested in.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Booking System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booking for flights, hotels, and experiences — all in one place. Provides price comparisons, travel deals, and user reviews to help with decisions.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and language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dedicated option for currency exchange stores near the users location and language related options also.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 Assistant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Offers real-time updates such as weather forecasts, flight status, local alerts, and suggestions during the trip. Also supports offline mode for remote areas.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Profile &amp; Preferences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users set travel preferences (e.g., preferred budget, travel style, food preferences) and track past and upcoming trips. Also includes a wishlist feature.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0651dbc20_0_5"/>
          <p:cNvSpPr txBox="1"/>
          <p:nvPr>
            <p:ph type="ctrTitle"/>
          </p:nvPr>
        </p:nvSpPr>
        <p:spPr>
          <a:xfrm>
            <a:off x="195625" y="16999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Functional requirement 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340651dbc20_0_5"/>
          <p:cNvSpPr txBox="1"/>
          <p:nvPr>
            <p:ph idx="1" type="subTitle"/>
          </p:nvPr>
        </p:nvSpPr>
        <p:spPr>
          <a:xfrm>
            <a:off x="311700" y="841525"/>
            <a:ext cx="85206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User Authentication: Secure login and registration for users.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Destination Search: Ability to search for destinations using keywords, categories, and potentially maps.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Accommodation Search &amp; Filtering: Search for hotels, hostels, guesthouses, etc., with budget filters (price range, amenities).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Transportation Search &amp; Filtering: Search for flights, trains, buses, etc., with budget filters (price, travel time).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Activities/Experiences Search &amp; Filtering: Search for tours, free activities, local experiences with budget filters.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Price Comparison: Displaying prices from multiple sources for accommodation, transport, and activities.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Booking Management: Ability to book and manage reservations.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Itinerary Creation &amp; Management: Tools for users to create, save, and organize their trip itineraries.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Itinerary Sharing: Functionality to share itineraries with friends via links or social media.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User Reviews &amp; Ratings: System for users to submit and view reviews and ratings for accommodations, activities, etc.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Deals &amp; Promotions Display: A section to showcase available discounts and special offers.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User Profiles: Ability for users to save preferences and booking history.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Notifications: Alerts for price drops, booking confirmations, and other relevant information.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" sz="1200"/>
              <a:t>Currency Conversion: Displaying prices in different currencies.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200"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200"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200"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200"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200"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200"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/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628650" y="1369225"/>
            <a:ext cx="78867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Performance: The app should load quickly and respond to user interactions efficiently.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Scalability: The app should be able to handle a growing number of users and data.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Security: User data and payment information should be protected with appropriate security measures.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Usability: The app should be intuitive, easy to navigate, and user-friendly for the target audience.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Reliability: The app should be stable and function without frequent errors or crashes.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Availability: The app should be accessible to users most of the time.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Maintainability: The codebase should be well-structured and easy to maintain and update.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Accessibility: The app should be accessible to users with disabilities (following WCAG guidelines).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Responsiveness: The app should adapt seamlessly to different screen sizes and orientations on various mobile devices.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Battery Efficiency: The app should minimize battery consumption.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Data Usage Efficiency: The app should minimize data usage, especially for users with limited data plans.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Localization: Support for multiple languages and currencies.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651dbc20_0_10"/>
          <p:cNvSpPr txBox="1"/>
          <p:nvPr>
            <p:ph idx="1" type="subTitle"/>
          </p:nvPr>
        </p:nvSpPr>
        <p:spPr>
          <a:xfrm>
            <a:off x="253675" y="1195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Flows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340651dbc20_0_10"/>
          <p:cNvSpPr/>
          <p:nvPr/>
        </p:nvSpPr>
        <p:spPr>
          <a:xfrm>
            <a:off x="253675" y="665225"/>
            <a:ext cx="8520600" cy="2822700"/>
          </a:xfrm>
          <a:prstGeom prst="roundRect">
            <a:avLst>
              <a:gd fmla="val 11509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7" name="Google Shape;107;g340651dbc20_0_10"/>
          <p:cNvSpPr/>
          <p:nvPr/>
        </p:nvSpPr>
        <p:spPr>
          <a:xfrm>
            <a:off x="519750" y="1206500"/>
            <a:ext cx="1667400" cy="96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40651dbc20_0_10"/>
          <p:cNvSpPr txBox="1"/>
          <p:nvPr/>
        </p:nvSpPr>
        <p:spPr>
          <a:xfrm>
            <a:off x="710850" y="1457750"/>
            <a:ext cx="14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Open App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g340651dbc20_0_10"/>
          <p:cNvSpPr/>
          <p:nvPr/>
        </p:nvSpPr>
        <p:spPr>
          <a:xfrm>
            <a:off x="2631375" y="1206500"/>
            <a:ext cx="1732500" cy="96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40651dbc20_0_10"/>
          <p:cNvSpPr/>
          <p:nvPr/>
        </p:nvSpPr>
        <p:spPr>
          <a:xfrm>
            <a:off x="4768800" y="1206500"/>
            <a:ext cx="1539900" cy="96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40651dbc20_0_10"/>
          <p:cNvSpPr/>
          <p:nvPr/>
        </p:nvSpPr>
        <p:spPr>
          <a:xfrm>
            <a:off x="6705350" y="1206500"/>
            <a:ext cx="1875600" cy="96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40651dbc20_0_10"/>
          <p:cNvSpPr/>
          <p:nvPr/>
        </p:nvSpPr>
        <p:spPr>
          <a:xfrm>
            <a:off x="5305550" y="2323100"/>
            <a:ext cx="1875600" cy="96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40651dbc20_0_10"/>
          <p:cNvSpPr/>
          <p:nvPr/>
        </p:nvSpPr>
        <p:spPr>
          <a:xfrm>
            <a:off x="2825275" y="2323100"/>
            <a:ext cx="1875600" cy="96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40651dbc20_0_10"/>
          <p:cNvSpPr txBox="1"/>
          <p:nvPr/>
        </p:nvSpPr>
        <p:spPr>
          <a:xfrm>
            <a:off x="2791950" y="1304500"/>
            <a:ext cx="149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Search Destination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g340651dbc20_0_10"/>
          <p:cNvSpPr txBox="1"/>
          <p:nvPr/>
        </p:nvSpPr>
        <p:spPr>
          <a:xfrm>
            <a:off x="4873050" y="1319150"/>
            <a:ext cx="166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Select Dates &amp; Travellers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g340651dbc20_0_10"/>
          <p:cNvSpPr txBox="1"/>
          <p:nvPr/>
        </p:nvSpPr>
        <p:spPr>
          <a:xfrm>
            <a:off x="6705350" y="1319150"/>
            <a:ext cx="223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Choose a Package/Service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g340651dbc20_0_10"/>
          <p:cNvSpPr txBox="1"/>
          <p:nvPr/>
        </p:nvSpPr>
        <p:spPr>
          <a:xfrm>
            <a:off x="5403225" y="2465050"/>
            <a:ext cx="197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Enter Payment Details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g340651dbc20_0_10"/>
          <p:cNvSpPr txBox="1"/>
          <p:nvPr/>
        </p:nvSpPr>
        <p:spPr>
          <a:xfrm>
            <a:off x="3090375" y="2435750"/>
            <a:ext cx="149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Confirm Booking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g340651dbc20_0_10"/>
          <p:cNvSpPr/>
          <p:nvPr/>
        </p:nvSpPr>
        <p:spPr>
          <a:xfrm rot="10797862">
            <a:off x="4761968" y="2582743"/>
            <a:ext cx="482400" cy="32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40651dbc20_0_10"/>
          <p:cNvSpPr/>
          <p:nvPr/>
        </p:nvSpPr>
        <p:spPr>
          <a:xfrm>
            <a:off x="6308700" y="1562200"/>
            <a:ext cx="3792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40651dbc20_0_10"/>
          <p:cNvSpPr/>
          <p:nvPr/>
        </p:nvSpPr>
        <p:spPr>
          <a:xfrm>
            <a:off x="4389600" y="1576850"/>
            <a:ext cx="3792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40651dbc20_0_10"/>
          <p:cNvSpPr/>
          <p:nvPr/>
        </p:nvSpPr>
        <p:spPr>
          <a:xfrm>
            <a:off x="2252163" y="1576850"/>
            <a:ext cx="3792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40651dbc20_0_10"/>
          <p:cNvSpPr/>
          <p:nvPr/>
        </p:nvSpPr>
        <p:spPr>
          <a:xfrm rot="10800000">
            <a:off x="7331603" y="2323101"/>
            <a:ext cx="623100" cy="635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0651dbc20_0_15"/>
          <p:cNvSpPr txBox="1"/>
          <p:nvPr>
            <p:ph type="ctrTitle"/>
          </p:nvPr>
        </p:nvSpPr>
        <p:spPr>
          <a:xfrm>
            <a:off x="246425" y="36275"/>
            <a:ext cx="8520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Low-Fidelity Wireframes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533"/>
          </a:p>
        </p:txBody>
      </p:sp>
      <p:pic>
        <p:nvPicPr>
          <p:cNvPr id="129" name="Google Shape;129;g340651dbc20_0_15" title="Screenshot 2025-04-25 2144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25" y="681863"/>
            <a:ext cx="236220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40651dbc20_0_15" title="Screenshot 2025-04-25 21445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550" y="705688"/>
            <a:ext cx="242887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40651dbc20_0_15" title="Screenshot 2025-04-25 21450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650" y="729500"/>
            <a:ext cx="22383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acer</dc:creator>
</cp:coreProperties>
</file>