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576000" cx="292608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2c046b85e_0_0:notes"/>
          <p:cNvSpPr/>
          <p:nvPr>
            <p:ph idx="2" type="sldImg"/>
          </p:nvPr>
        </p:nvSpPr>
        <p:spPr>
          <a:xfrm>
            <a:off x="2057400" y="695325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" name="Google Shape;46;g262c046b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463675" y="492125"/>
            <a:ext cx="26330275" cy="804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463675" y="8529637"/>
            <a:ext cx="26330275" cy="280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ctrTitle"/>
          </p:nvPr>
        </p:nvSpPr>
        <p:spPr>
          <a:xfrm>
            <a:off x="3657600" y="5986463"/>
            <a:ext cx="21945600" cy="12733337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3657600" y="19210338"/>
            <a:ext cx="21945600" cy="8831262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lvl="0" algn="ctr">
              <a:spcBef>
                <a:spcPts val="31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27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23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2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2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 rot="5400000">
            <a:off x="6461919" y="15242382"/>
            <a:ext cx="36082288" cy="658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 rot="5400000">
            <a:off x="-6779419" y="8735219"/>
            <a:ext cx="36082288" cy="19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1463675" y="492125"/>
            <a:ext cx="26330275" cy="804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 rot="5400000">
            <a:off x="606425" y="9386887"/>
            <a:ext cx="28044775" cy="263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016125" y="2438400"/>
            <a:ext cx="94361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/>
          <p:nvPr>
            <p:ph idx="2" type="pic"/>
          </p:nvPr>
        </p:nvSpPr>
        <p:spPr>
          <a:xfrm>
            <a:off x="12439650" y="5265738"/>
            <a:ext cx="14812963" cy="259937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016125" y="10972800"/>
            <a:ext cx="9436100" cy="20327938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016125" y="2438400"/>
            <a:ext cx="94361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12439650" y="5265738"/>
            <a:ext cx="14812963" cy="259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2016125" y="10972800"/>
            <a:ext cx="9436100" cy="20327938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463675" y="492125"/>
            <a:ext cx="26330275" cy="804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2016125" y="1947863"/>
            <a:ext cx="25236488" cy="706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2016125" y="8966200"/>
            <a:ext cx="12377738" cy="4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2016125" y="13360400"/>
            <a:ext cx="12377738" cy="19651663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14812963" y="8966200"/>
            <a:ext cx="1243965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8"/>
          <p:cNvSpPr txBox="1"/>
          <p:nvPr>
            <p:ph idx="4" type="body"/>
          </p:nvPr>
        </p:nvSpPr>
        <p:spPr>
          <a:xfrm>
            <a:off x="14812963" y="13360400"/>
            <a:ext cx="12439650" cy="19651663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463675" y="492125"/>
            <a:ext cx="26330275" cy="804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463675" y="8529638"/>
            <a:ext cx="13088938" cy="280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14705013" y="8529638"/>
            <a:ext cx="13088937" cy="280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997075" y="9118600"/>
            <a:ext cx="25236488" cy="152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5600" lIns="165600" spcFirstLastPara="1" rIns="359275" wrap="square" tIns="16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97075" y="24477663"/>
            <a:ext cx="25236488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algn="l">
              <a:spcBef>
                <a:spcPts val="31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27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23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20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63675" y="492125"/>
            <a:ext cx="26330275" cy="804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65600" lIns="165600" spcFirstLastPara="1" rIns="359275" wrap="square" tIns="165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63675" y="8529637"/>
            <a:ext cx="26330275" cy="280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165600" lIns="165600" spcFirstLastPara="1" rIns="359275" wrap="square" tIns="165600">
            <a:noAutofit/>
          </a:bodyPr>
          <a:lstStyle>
            <a:lvl1pPr indent="-228600" lvl="0" marL="457200" marR="0" rtl="0" algn="l">
              <a:spcBef>
                <a:spcPts val="3125"/>
              </a:spcBef>
              <a:spcAft>
                <a:spcPts val="0"/>
              </a:spcAft>
              <a:buSzPts val="1400"/>
              <a:buNone/>
              <a:defRPr b="0" i="0" sz="1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75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35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A6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/>
        </p:nvSpPr>
        <p:spPr>
          <a:xfrm>
            <a:off x="11379288" y="802450"/>
            <a:ext cx="480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2475" wrap="square" tIns="0">
            <a:noAutofit/>
          </a:bodyPr>
          <a:lstStyle/>
          <a:p>
            <a:pPr indent="0" lvl="0" marL="412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F00"/>
              </a:buClr>
              <a:buSzPts val="6800"/>
              <a:buFont typeface="Arial"/>
              <a:buNone/>
            </a:pPr>
            <a:r>
              <a:rPr i="0" lang="en-US" sz="5100" u="none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EECS 373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7863025" y="1664975"/>
            <a:ext cx="12481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2475" wrap="square" tIns="0">
            <a:noAutofit/>
          </a:bodyPr>
          <a:lstStyle/>
          <a:p>
            <a:pPr indent="0" lvl="0" marL="412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F00"/>
              </a:buClr>
              <a:buSzPts val="6800"/>
              <a:buFont typeface="Arial"/>
              <a:buNone/>
            </a:pPr>
            <a:r>
              <a:rPr lang="en-US" sz="102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Robotic Piano Player</a:t>
            </a:r>
            <a:endParaRPr sz="10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400" y="1202075"/>
            <a:ext cx="2482058" cy="17898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/>
          <p:nvPr/>
        </p:nvSpPr>
        <p:spPr>
          <a:xfrm>
            <a:off x="6999225" y="7200050"/>
            <a:ext cx="13461300" cy="122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1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MUSIC AND TECHNOLOGY COME TOGETHER TO EMULATE HUMAN </a:t>
            </a:r>
            <a:r>
              <a:rPr lang="en-US" sz="57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PERFORMANCE</a:t>
            </a:r>
            <a:r>
              <a:rPr lang="en-US" sz="57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 SKILLS</a:t>
            </a:r>
            <a:endParaRPr sz="5700">
              <a:solidFill>
                <a:srgbClr val="F9B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2477850" y="9044388"/>
            <a:ext cx="24305100" cy="98400"/>
          </a:xfrm>
          <a:prstGeom prst="straightConnector1">
            <a:avLst/>
          </a:prstGeom>
          <a:noFill/>
          <a:ln cap="flat" cmpd="sng" w="381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" name="Google Shape;53;p13"/>
          <p:cNvGrpSpPr/>
          <p:nvPr/>
        </p:nvGrpSpPr>
        <p:grpSpPr>
          <a:xfrm>
            <a:off x="1110200" y="11389338"/>
            <a:ext cx="25324846" cy="14683383"/>
            <a:chOff x="-1857328" y="6804226"/>
            <a:chExt cx="31632334" cy="18541966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-1202683" y="19277400"/>
              <a:ext cx="6190200" cy="12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rPr>
                <a:t>Electromechanical</a:t>
              </a:r>
              <a:endParaRPr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rPr>
                <a:t>Belt Linear Actuator</a:t>
              </a:r>
              <a:endParaRPr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55" name="Google Shape;55;p13"/>
            <p:cNvGrpSpPr/>
            <p:nvPr/>
          </p:nvGrpSpPr>
          <p:grpSpPr>
            <a:xfrm>
              <a:off x="-1857328" y="6804226"/>
              <a:ext cx="31632334" cy="18541966"/>
              <a:chOff x="-1857328" y="6804226"/>
              <a:chExt cx="31632334" cy="18541966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-1857328" y="6804226"/>
                <a:ext cx="9852300" cy="49239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746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Merriweather"/>
                  <a:buChar char="-"/>
                </a:pP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LCD screen allows the user to select which song will be played by the system.</a:t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3746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Merriweather"/>
                  <a:buChar char="-"/>
                </a:pP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Uses a </a:t>
                </a: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graphic</a:t>
                </a: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 library to display the interface </a:t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3746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Merriweather"/>
                  <a:buChar char="-"/>
                </a:pP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Features a touchscreen so that the user can interact </a:t>
                </a: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with</a:t>
                </a: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 the system</a:t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3746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Merriweather"/>
                  <a:buChar char="-"/>
                </a:pPr>
                <a:r>
                  <a:rPr lang="en-US" sz="2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Communicates with the STM through SPI</a:t>
                </a:r>
                <a:endParaRPr sz="2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grpSp>
            <p:nvGrpSpPr>
              <p:cNvPr id="57" name="Google Shape;57;p13"/>
              <p:cNvGrpSpPr/>
              <p:nvPr/>
            </p:nvGrpSpPr>
            <p:grpSpPr>
              <a:xfrm>
                <a:off x="3237588" y="12455941"/>
                <a:ext cx="4918018" cy="2537622"/>
                <a:chOff x="2543649" y="13343289"/>
                <a:chExt cx="6052200" cy="2920500"/>
              </a:xfrm>
            </p:grpSpPr>
            <p:sp>
              <p:nvSpPr>
                <p:cNvPr id="58" name="Google Shape;58;p13"/>
                <p:cNvSpPr/>
                <p:nvPr/>
              </p:nvSpPr>
              <p:spPr>
                <a:xfrm>
                  <a:off x="2543649" y="13343289"/>
                  <a:ext cx="6052200" cy="2920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3526224" y="13426339"/>
                  <a:ext cx="4245600" cy="2749500"/>
                </a:xfrm>
                <a:prstGeom prst="rect">
                  <a:avLst/>
                </a:prstGeom>
                <a:solidFill>
                  <a:srgbClr val="E6E6E6"/>
                </a:solidFill>
                <a:ln cap="flat" cmpd="sng" w="762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lang="en-US" sz="1500">
                      <a:latin typeface="Merriweather"/>
                      <a:ea typeface="Merriweather"/>
                      <a:cs typeface="Merriweather"/>
                      <a:sym typeface="Merriweather"/>
                    </a:rPr>
                    <a:t>It's</a:t>
                  </a:r>
                  <a:r>
                    <a:rPr lang="en-US" sz="1500">
                      <a:latin typeface="Merriweather"/>
                      <a:ea typeface="Merriweather"/>
                      <a:cs typeface="Merriweather"/>
                      <a:sym typeface="Merriweather"/>
                    </a:rPr>
                    <a:t> Beginning To Look A Lot Like Christmas….</a:t>
                  </a:r>
                  <a:endParaRPr sz="1500"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</p:txBody>
            </p:sp>
            <p:pic>
              <p:nvPicPr>
                <p:cNvPr id="60" name="Google Shape;60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-8920" l="0" r="0" t="-20546"/>
                <a:stretch/>
              </p:blipFill>
              <p:spPr>
                <a:xfrm>
                  <a:off x="4753058" y="14493297"/>
                  <a:ext cx="1235686" cy="15808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" name="Google Shape;61;p13"/>
                <p:cNvSpPr/>
                <p:nvPr/>
              </p:nvSpPr>
              <p:spPr>
                <a:xfrm>
                  <a:off x="2807132" y="13575083"/>
                  <a:ext cx="306600" cy="303600"/>
                </a:xfrm>
                <a:prstGeom prst="ellipse">
                  <a:avLst/>
                </a:prstGeom>
                <a:solidFill>
                  <a:srgbClr val="001A6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2742799" y="15770574"/>
                  <a:ext cx="306600" cy="303600"/>
                </a:xfrm>
                <a:prstGeom prst="ellipse">
                  <a:avLst/>
                </a:prstGeom>
                <a:solidFill>
                  <a:srgbClr val="001A6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>
                  <a:off x="8054911" y="13518065"/>
                  <a:ext cx="306600" cy="303600"/>
                </a:xfrm>
                <a:prstGeom prst="ellipse">
                  <a:avLst/>
                </a:prstGeom>
                <a:solidFill>
                  <a:srgbClr val="001A6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>
                  <a:off x="8125086" y="15770574"/>
                  <a:ext cx="306600" cy="303600"/>
                </a:xfrm>
                <a:prstGeom prst="ellipse">
                  <a:avLst/>
                </a:prstGeom>
                <a:solidFill>
                  <a:srgbClr val="001A6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65" name="Google Shape;65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540347" y="11207209"/>
                <a:ext cx="5214550" cy="5214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333707" y="15112275"/>
                <a:ext cx="3664250" cy="3664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Google Shape;67;p13"/>
              <p:cNvSpPr/>
              <p:nvPr/>
            </p:nvSpPr>
            <p:spPr>
              <a:xfrm>
                <a:off x="16313732" y="16425501"/>
                <a:ext cx="6296225" cy="1062475"/>
              </a:xfrm>
              <a:custGeom>
                <a:rect b="b" l="l" r="r" t="t"/>
                <a:pathLst>
                  <a:path extrusionOk="0" h="42499" w="251849">
                    <a:moveTo>
                      <a:pt x="251849" y="0"/>
                    </a:moveTo>
                    <a:cubicBezTo>
                      <a:pt x="243283" y="7057"/>
                      <a:pt x="225386" y="39875"/>
                      <a:pt x="200452" y="42339"/>
                    </a:cubicBezTo>
                    <a:cubicBezTo>
                      <a:pt x="175518" y="44804"/>
                      <a:pt x="135656" y="18063"/>
                      <a:pt x="102247" y="14787"/>
                    </a:cubicBezTo>
                    <a:cubicBezTo>
                      <a:pt x="68838" y="11511"/>
                      <a:pt x="17041" y="21367"/>
                      <a:pt x="0" y="22683"/>
                    </a:cubicBezTo>
                  </a:path>
                </a:pathLst>
              </a:custGeom>
              <a:noFill/>
              <a:ln cap="flat" cmpd="sng" w="76200">
                <a:solidFill>
                  <a:srgbClr val="F9BF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grpSp>
            <p:nvGrpSpPr>
              <p:cNvPr id="68" name="Google Shape;68;p13"/>
              <p:cNvGrpSpPr/>
              <p:nvPr/>
            </p:nvGrpSpPr>
            <p:grpSpPr>
              <a:xfrm>
                <a:off x="4070175" y="21156338"/>
                <a:ext cx="19422725" cy="2448900"/>
                <a:chOff x="3490725" y="21517475"/>
                <a:chExt cx="19422725" cy="2448900"/>
              </a:xfrm>
            </p:grpSpPr>
            <p:sp>
              <p:nvSpPr>
                <p:cNvPr id="69" name="Google Shape;69;p13"/>
                <p:cNvSpPr/>
                <p:nvPr/>
              </p:nvSpPr>
              <p:spPr>
                <a:xfrm>
                  <a:off x="3490850" y="21677150"/>
                  <a:ext cx="19422600" cy="963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/>
                <p:nvPr/>
              </p:nvSpPr>
              <p:spPr>
                <a:xfrm>
                  <a:off x="3490725" y="22000125"/>
                  <a:ext cx="19422600" cy="298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3434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1" name="Google Shape;71;p13"/>
                <p:cNvGrpSpPr/>
                <p:nvPr/>
              </p:nvGrpSpPr>
              <p:grpSpPr>
                <a:xfrm>
                  <a:off x="15798350" y="21517475"/>
                  <a:ext cx="3045300" cy="2448900"/>
                  <a:chOff x="6614675" y="21517475"/>
                  <a:chExt cx="3045300" cy="2448900"/>
                </a:xfrm>
              </p:grpSpPr>
              <p:sp>
                <p:nvSpPr>
                  <p:cNvPr id="72" name="Google Shape;72;p13"/>
                  <p:cNvSpPr/>
                  <p:nvPr/>
                </p:nvSpPr>
                <p:spPr>
                  <a:xfrm>
                    <a:off x="6614675" y="21517475"/>
                    <a:ext cx="3045300" cy="24489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E6E6E6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" name="Google Shape;73;p13"/>
                  <p:cNvSpPr/>
                  <p:nvPr/>
                </p:nvSpPr>
                <p:spPr>
                  <a:xfrm rot="10800000">
                    <a:off x="6993875" y="22896275"/>
                    <a:ext cx="756900" cy="8010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13"/>
                  <p:cNvSpPr/>
                  <p:nvPr/>
                </p:nvSpPr>
                <p:spPr>
                  <a:xfrm rot="10800000">
                    <a:off x="7750775" y="21677100"/>
                    <a:ext cx="773100" cy="8118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13"/>
                  <p:cNvSpPr/>
                  <p:nvPr/>
                </p:nvSpPr>
                <p:spPr>
                  <a:xfrm rot="10800000">
                    <a:off x="8523875" y="22896275"/>
                    <a:ext cx="756900" cy="8010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6" name="Google Shape;76;p13"/>
                <p:cNvGrpSpPr/>
                <p:nvPr/>
              </p:nvGrpSpPr>
              <p:grpSpPr>
                <a:xfrm>
                  <a:off x="6614675" y="21517475"/>
                  <a:ext cx="3045300" cy="2448900"/>
                  <a:chOff x="6614675" y="21517475"/>
                  <a:chExt cx="3045300" cy="2448900"/>
                </a:xfrm>
              </p:grpSpPr>
              <p:sp>
                <p:nvSpPr>
                  <p:cNvPr id="77" name="Google Shape;77;p13"/>
                  <p:cNvSpPr/>
                  <p:nvPr/>
                </p:nvSpPr>
                <p:spPr>
                  <a:xfrm>
                    <a:off x="6614675" y="21517475"/>
                    <a:ext cx="3045300" cy="24489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E6E6E6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13"/>
                  <p:cNvSpPr/>
                  <p:nvPr/>
                </p:nvSpPr>
                <p:spPr>
                  <a:xfrm rot="10800000">
                    <a:off x="6993875" y="22896275"/>
                    <a:ext cx="756900" cy="8010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13"/>
                  <p:cNvSpPr/>
                  <p:nvPr/>
                </p:nvSpPr>
                <p:spPr>
                  <a:xfrm rot="10800000">
                    <a:off x="7750775" y="21677100"/>
                    <a:ext cx="773100" cy="8118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13"/>
                  <p:cNvSpPr/>
                  <p:nvPr/>
                </p:nvSpPr>
                <p:spPr>
                  <a:xfrm rot="10800000">
                    <a:off x="8523875" y="22896275"/>
                    <a:ext cx="756900" cy="801000"/>
                  </a:xfrm>
                  <a:prstGeom prst="round2SameRect">
                    <a:avLst>
                      <a:gd fmla="val 16667" name="adj1"/>
                      <a:gd fmla="val 0" name="adj2"/>
                    </a:avLst>
                  </a:prstGeom>
                  <a:solidFill>
                    <a:srgbClr val="434343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1" name="Google Shape;81;p13"/>
              <p:cNvSpPr/>
              <p:nvPr/>
            </p:nvSpPr>
            <p:spPr>
              <a:xfrm>
                <a:off x="5258307" y="17525608"/>
                <a:ext cx="6643200" cy="3782675"/>
              </a:xfrm>
              <a:custGeom>
                <a:rect b="b" l="l" r="r" t="t"/>
                <a:pathLst>
                  <a:path extrusionOk="0" h="151307" w="265728">
                    <a:moveTo>
                      <a:pt x="265728" y="0"/>
                    </a:moveTo>
                    <a:cubicBezTo>
                      <a:pt x="223531" y="5612"/>
                      <a:pt x="50412" y="8453"/>
                      <a:pt x="12545" y="33671"/>
                    </a:cubicBezTo>
                    <a:cubicBezTo>
                      <a:pt x="-25322" y="58889"/>
                      <a:pt x="34196" y="131701"/>
                      <a:pt x="38526" y="151307"/>
                    </a:cubicBezTo>
                  </a:path>
                </a:pathLst>
              </a:custGeom>
              <a:noFill/>
              <a:ln cap="flat" cmpd="sng" w="76200">
                <a:solidFill>
                  <a:srgbClr val="F9BF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82" name="Google Shape;82;p13"/>
              <p:cNvSpPr txBox="1"/>
              <p:nvPr/>
            </p:nvSpPr>
            <p:spPr>
              <a:xfrm>
                <a:off x="8913567" y="24118591"/>
                <a:ext cx="6190200" cy="12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>
                    <a:solidFill>
                      <a:srgbClr val="F9BF00"/>
                    </a:solidFill>
                    <a:latin typeface="Impact"/>
                    <a:ea typeface="Impact"/>
                    <a:cs typeface="Impact"/>
                    <a:sym typeface="Impact"/>
                  </a:rPr>
                  <a:t>two hands</a:t>
                </a:r>
                <a:endParaRPr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>
                    <a:solidFill>
                      <a:srgbClr val="F9BF00"/>
                    </a:solidFill>
                    <a:latin typeface="Impact"/>
                    <a:ea typeface="Impact"/>
                    <a:cs typeface="Impact"/>
                    <a:sym typeface="Impact"/>
                  </a:rPr>
                  <a:t>(3D printed structure)</a:t>
                </a:r>
                <a:endParaRPr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cxnSp>
            <p:nvCxnSpPr>
              <p:cNvPr id="83" name="Google Shape;83;p13"/>
              <p:cNvCxnSpPr>
                <a:stCxn id="82" idx="0"/>
              </p:cNvCxnSpPr>
              <p:nvPr/>
            </p:nvCxnSpPr>
            <p:spPr>
              <a:xfrm rot="10800000">
                <a:off x="10518267" y="22980091"/>
                <a:ext cx="1490400" cy="1138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9B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>
                <a:off x="7093513" y="20720750"/>
                <a:ext cx="3537900" cy="22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6E6E6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>
                <a:off x="16126600" y="20726213"/>
                <a:ext cx="3537900" cy="22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6E6E6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86" name="Google Shape;86;p13"/>
              <p:cNvSpPr/>
              <p:nvPr/>
            </p:nvSpPr>
            <p:spPr>
              <a:xfrm>
                <a:off x="16430175" y="18185192"/>
                <a:ext cx="5200100" cy="4923900"/>
              </a:xfrm>
              <a:custGeom>
                <a:rect b="b" l="l" r="r" t="t"/>
                <a:pathLst>
                  <a:path extrusionOk="0" h="196956" w="208004">
                    <a:moveTo>
                      <a:pt x="0" y="0"/>
                    </a:moveTo>
                    <a:cubicBezTo>
                      <a:pt x="31285" y="13423"/>
                      <a:pt x="155391" y="49837"/>
                      <a:pt x="187710" y="80538"/>
                    </a:cubicBezTo>
                    <a:cubicBezTo>
                      <a:pt x="220029" y="111239"/>
                      <a:pt x="207206" y="164861"/>
                      <a:pt x="193915" y="184206"/>
                    </a:cubicBezTo>
                    <a:cubicBezTo>
                      <a:pt x="180625" y="203552"/>
                      <a:pt x="122292" y="194544"/>
                      <a:pt x="107967" y="196611"/>
                    </a:cubicBezTo>
                  </a:path>
                </a:pathLst>
              </a:custGeom>
              <a:noFill/>
              <a:ln cap="flat" cmpd="sng" w="76200">
                <a:solidFill>
                  <a:srgbClr val="F9BF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20238899" y="23661620"/>
                <a:ext cx="6190200" cy="12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>
                    <a:solidFill>
                      <a:srgbClr val="F9BF00"/>
                    </a:solidFill>
                    <a:latin typeface="Impact"/>
                    <a:ea typeface="Impact"/>
                    <a:cs typeface="Impact"/>
                    <a:sym typeface="Impact"/>
                  </a:rPr>
                  <a:t>Linea</a:t>
                </a:r>
                <a:r>
                  <a:rPr lang="en-US" sz="4400">
                    <a:solidFill>
                      <a:srgbClr val="F9BF00"/>
                    </a:solidFill>
                    <a:latin typeface="Impact"/>
                    <a:ea typeface="Impact"/>
                    <a:cs typeface="Impact"/>
                    <a:sym typeface="Impact"/>
                  </a:rPr>
                  <a:t>r Actuators</a:t>
                </a:r>
                <a:endParaRPr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rgbClr val="F9BF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grpSp>
            <p:nvGrpSpPr>
              <p:cNvPr id="88" name="Google Shape;88;p13"/>
              <p:cNvGrpSpPr/>
              <p:nvPr/>
            </p:nvGrpSpPr>
            <p:grpSpPr>
              <a:xfrm>
                <a:off x="25940674" y="20124934"/>
                <a:ext cx="3834332" cy="5122625"/>
                <a:chOff x="26632762" y="18874697"/>
                <a:chExt cx="3834332" cy="5122625"/>
              </a:xfrm>
            </p:grpSpPr>
            <p:sp>
              <p:nvSpPr>
                <p:cNvPr id="89" name="Google Shape;89;p13"/>
                <p:cNvSpPr/>
                <p:nvPr/>
              </p:nvSpPr>
              <p:spPr>
                <a:xfrm>
                  <a:off x="27446993" y="18874697"/>
                  <a:ext cx="3020100" cy="4048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 rot="7294056">
                  <a:off x="27118050" y="21807296"/>
                  <a:ext cx="1552423" cy="2007052"/>
                </a:xfrm>
                <a:prstGeom prst="rtTriangl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1" name="Google Shape;91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5785" l="70252" r="7125" t="44638"/>
                <a:stretch/>
              </p:blipFill>
              <p:spPr>
                <a:xfrm>
                  <a:off x="27715930" y="19087090"/>
                  <a:ext cx="2482200" cy="3623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</p:pic>
          </p:grpSp>
          <p:sp>
            <p:nvSpPr>
              <p:cNvPr id="92" name="Google Shape;92;p13"/>
              <p:cNvSpPr/>
              <p:nvPr/>
            </p:nvSpPr>
            <p:spPr>
              <a:xfrm>
                <a:off x="21956873" y="17320895"/>
                <a:ext cx="3077375" cy="864300"/>
              </a:xfrm>
              <a:prstGeom prst="flowChartInputOutput">
                <a:avLst/>
              </a:prstGeom>
              <a:solidFill>
                <a:srgbClr val="E6E6E6"/>
              </a:solidFill>
              <a:ln cap="flat" cmpd="sng" w="9525">
                <a:solidFill>
                  <a:srgbClr val="001A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600">
                    <a:solidFill>
                      <a:srgbClr val="001A67"/>
                    </a:solidFill>
                    <a:latin typeface="Impact"/>
                    <a:ea typeface="Impact"/>
                    <a:cs typeface="Impact"/>
                    <a:sym typeface="Impact"/>
                  </a:rPr>
                  <a:t>UART</a:t>
                </a:r>
                <a:endParaRPr sz="4600">
                  <a:solidFill>
                    <a:srgbClr val="001A67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797931" y="15310177"/>
                <a:ext cx="5911700" cy="1361875"/>
              </a:xfrm>
              <a:custGeom>
                <a:rect b="b" l="l" r="r" t="t"/>
                <a:pathLst>
                  <a:path extrusionOk="0" h="54475" w="236468">
                    <a:moveTo>
                      <a:pt x="236468" y="52921"/>
                    </a:moveTo>
                    <a:cubicBezTo>
                      <a:pt x="202099" y="52378"/>
                      <a:pt x="69662" y="58480"/>
                      <a:pt x="30251" y="49660"/>
                    </a:cubicBezTo>
                    <a:cubicBezTo>
                      <a:pt x="-9160" y="40840"/>
                      <a:pt x="5042" y="8277"/>
                      <a:pt x="0" y="0"/>
                    </a:cubicBezTo>
                  </a:path>
                </a:pathLst>
              </a:custGeom>
              <a:noFill/>
              <a:ln cap="flat" cmpd="sng" w="76200">
                <a:solidFill>
                  <a:srgbClr val="F9BF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sp>
          <p:sp>
            <p:nvSpPr>
              <p:cNvPr id="94" name="Google Shape;94;p13"/>
              <p:cNvSpPr/>
              <p:nvPr/>
            </p:nvSpPr>
            <p:spPr>
              <a:xfrm>
                <a:off x="8330231" y="15224965"/>
                <a:ext cx="2915850" cy="864300"/>
              </a:xfrm>
              <a:prstGeom prst="flowChartInputOutput">
                <a:avLst/>
              </a:prstGeom>
              <a:solidFill>
                <a:srgbClr val="E6E6E6"/>
              </a:solidFill>
              <a:ln cap="flat" cmpd="sng" w="9525">
                <a:solidFill>
                  <a:srgbClr val="001A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>
                    <a:solidFill>
                      <a:srgbClr val="001A67"/>
                    </a:solidFill>
                    <a:latin typeface="Impact"/>
                    <a:ea typeface="Impact"/>
                    <a:cs typeface="Impact"/>
                    <a:sym typeface="Impact"/>
                  </a:rPr>
                  <a:t>SPI</a:t>
                </a:r>
                <a:endParaRPr sz="4400">
                  <a:solidFill>
                    <a:srgbClr val="001A67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</p:grpSp>
      <p:grpSp>
        <p:nvGrpSpPr>
          <p:cNvPr id="95" name="Google Shape;95;p13"/>
          <p:cNvGrpSpPr/>
          <p:nvPr/>
        </p:nvGrpSpPr>
        <p:grpSpPr>
          <a:xfrm>
            <a:off x="5274625" y="2991880"/>
            <a:ext cx="17638926" cy="3101987"/>
            <a:chOff x="5274625" y="2631000"/>
            <a:chExt cx="17638926" cy="3298231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6184015" y="2901620"/>
              <a:ext cx="16729536" cy="3027612"/>
              <a:chOff x="5707625" y="2910900"/>
              <a:chExt cx="21690050" cy="2749375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5707625" y="2927275"/>
                <a:ext cx="20145000" cy="2733000"/>
              </a:xfrm>
              <a:prstGeom prst="roundRect">
                <a:avLst>
                  <a:gd fmla="val 16667" name="adj"/>
                </a:avLst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9522375" y="2910900"/>
                <a:ext cx="7875300" cy="920700"/>
              </a:xfrm>
              <a:prstGeom prst="rect">
                <a:avLst/>
              </a:prstGeom>
              <a:solidFill>
                <a:srgbClr val="001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5274625" y="2631000"/>
              <a:ext cx="17638844" cy="3047512"/>
              <a:chOff x="4458338" y="2671325"/>
              <a:chExt cx="17638844" cy="3047512"/>
            </a:xfrm>
          </p:grpSpPr>
          <p:grpSp>
            <p:nvGrpSpPr>
              <p:cNvPr id="100" name="Google Shape;100;p13"/>
              <p:cNvGrpSpPr/>
              <p:nvPr/>
            </p:nvGrpSpPr>
            <p:grpSpPr>
              <a:xfrm>
                <a:off x="10215175" y="5205838"/>
                <a:ext cx="10179700" cy="513000"/>
                <a:chOff x="11286325" y="4861825"/>
                <a:chExt cx="10179700" cy="513000"/>
              </a:xfrm>
            </p:grpSpPr>
            <p:sp>
              <p:nvSpPr>
                <p:cNvPr id="101" name="Google Shape;101;p13"/>
                <p:cNvSpPr/>
                <p:nvPr/>
              </p:nvSpPr>
              <p:spPr>
                <a:xfrm rot="10800000">
                  <a:off x="112863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 rot="10800000">
                  <a:off x="115872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 rot="10800000">
                  <a:off x="122231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 rot="10800000">
                  <a:off x="125240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 rot="10800000">
                  <a:off x="128249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 rot="10800000">
                  <a:off x="133227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 rot="10800000">
                  <a:off x="136236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 rot="10800000">
                  <a:off x="142595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 rot="10800000">
                  <a:off x="145604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 rot="10800000">
                  <a:off x="148613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 rot="10800000">
                  <a:off x="154631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 rot="10800000">
                  <a:off x="157640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 rot="10800000">
                  <a:off x="163999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 rot="10800000">
                  <a:off x="167008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 rot="10800000">
                  <a:off x="170017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 rot="10800000">
                  <a:off x="176376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 rot="10800000">
                  <a:off x="179385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 rot="10800000">
                  <a:off x="185744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 rot="10800000">
                  <a:off x="188753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 rot="10800000">
                  <a:off x="191762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 rot="10800000">
                  <a:off x="197780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 rot="10800000">
                  <a:off x="200789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 rot="10800000">
                  <a:off x="207148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 rot="10800000">
                  <a:off x="210157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 rot="10800000">
                  <a:off x="21316625" y="4861825"/>
                  <a:ext cx="149400" cy="5130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" name="Google Shape;126;p13"/>
              <p:cNvGrpSpPr/>
              <p:nvPr/>
            </p:nvGrpSpPr>
            <p:grpSpPr>
              <a:xfrm>
                <a:off x="4458338" y="2671325"/>
                <a:ext cx="17638844" cy="2534636"/>
                <a:chOff x="4157759" y="2551791"/>
                <a:chExt cx="21187800" cy="2546349"/>
              </a:xfrm>
            </p:grpSpPr>
            <p:sp>
              <p:nvSpPr>
                <p:cNvPr id="127" name="Google Shape;127;p13"/>
                <p:cNvSpPr/>
                <p:nvPr/>
              </p:nvSpPr>
              <p:spPr>
                <a:xfrm>
                  <a:off x="5457279" y="2915639"/>
                  <a:ext cx="18213600" cy="2182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1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2727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50">
                    <a:solidFill>
                      <a:srgbClr val="E6E6E6"/>
                    </a:solidFill>
                    <a:latin typeface="Impact"/>
                    <a:ea typeface="Impact"/>
                    <a:cs typeface="Impact"/>
                    <a:sym typeface="Impact"/>
                  </a:endParaRPr>
                </a:p>
                <a:p>
                  <a:pPr indent="0" lvl="0" marL="0" rtl="0" algn="l">
                    <a:lnSpc>
                      <a:spcPct val="127272"/>
                    </a:lnSpc>
                    <a:spcBef>
                      <a:spcPts val="110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50">
                    <a:solidFill>
                      <a:srgbClr val="E6E6E6"/>
                    </a:solidFill>
                  </a:endParaRPr>
                </a:p>
                <a:p>
                  <a:pPr indent="0" lvl="0" marL="0" rtl="0" algn="l">
                    <a:lnSpc>
                      <a:spcPct val="12727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50">
                    <a:solidFill>
                      <a:srgbClr val="E6E6E6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lang="en-US" sz="2950">
                      <a:solidFill>
                        <a:srgbClr val="E6E6E6"/>
                      </a:solidFill>
                      <a:latin typeface="Merriweather"/>
                      <a:ea typeface="Merriweather"/>
                      <a:cs typeface="Merriweather"/>
                      <a:sym typeface="Merriweather"/>
                    </a:rPr>
                    <a:t>Pranav Narayanan, Daniel Moon,  Zo-Vic Shong, Jesus Vidal Sanchez</a:t>
                  </a:r>
                  <a:endParaRPr sz="2950">
                    <a:solidFill>
                      <a:srgbClr val="E6E6E6"/>
                    </a:solidFill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  <a:p>
                  <a:pPr indent="0" lvl="0" marL="41275" rtl="0" algn="ctr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lang="en-US" sz="2600">
                      <a:solidFill>
                        <a:srgbClr val="E6E6E6"/>
                      </a:solidFill>
                      <a:latin typeface="Merriweather"/>
                      <a:ea typeface="Merriweather"/>
                      <a:cs typeface="Merriweather"/>
                      <a:sym typeface="Merriweather"/>
                    </a:rPr>
                    <a:t>{pranavn, danymoon, zovic, jesusvs}@umich.edu</a:t>
                  </a:r>
                  <a:endParaRPr sz="2600">
                    <a:solidFill>
                      <a:srgbClr val="E6E6E6"/>
                    </a:solidFill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  <a:p>
                  <a:pPr indent="0" lvl="0" marL="0" rtl="0" algn="ctr">
                    <a:lnSpc>
                      <a:spcPct val="12727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50">
                    <a:solidFill>
                      <a:srgbClr val="E6E6E6"/>
                    </a:solidFill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  <a:p>
                  <a:pPr indent="0" lvl="0" marL="0" rtl="0" algn="l">
                    <a:lnSpc>
                      <a:spcPct val="127272"/>
                    </a:lnSpc>
                    <a:spcBef>
                      <a:spcPts val="11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650">
                    <a:solidFill>
                      <a:srgbClr val="202124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ctr">
                    <a:spcBef>
                      <a:spcPts val="110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4157759" y="2551791"/>
                  <a:ext cx="21187800" cy="1020600"/>
                </a:xfrm>
                <a:prstGeom prst="rect">
                  <a:avLst/>
                </a:prstGeom>
                <a:solidFill>
                  <a:srgbClr val="001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9" name="Google Shape;129;p13"/>
          <p:cNvGrpSpPr/>
          <p:nvPr/>
        </p:nvGrpSpPr>
        <p:grpSpPr>
          <a:xfrm>
            <a:off x="9880213" y="5373063"/>
            <a:ext cx="751200" cy="513000"/>
            <a:chOff x="20714825" y="4861825"/>
            <a:chExt cx="751200" cy="513000"/>
          </a:xfrm>
        </p:grpSpPr>
        <p:sp>
          <p:nvSpPr>
            <p:cNvPr id="130" name="Google Shape;130;p13"/>
            <p:cNvSpPr/>
            <p:nvPr/>
          </p:nvSpPr>
          <p:spPr>
            <a:xfrm rot="10800000">
              <a:off x="207148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800000">
              <a:off x="210157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800000">
              <a:off x="213166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8998013" y="5373063"/>
            <a:ext cx="450300" cy="513000"/>
            <a:chOff x="21015725" y="4861825"/>
            <a:chExt cx="450300" cy="513000"/>
          </a:xfrm>
        </p:grpSpPr>
        <p:sp>
          <p:nvSpPr>
            <p:cNvPr id="134" name="Google Shape;134;p13"/>
            <p:cNvSpPr/>
            <p:nvPr/>
          </p:nvSpPr>
          <p:spPr>
            <a:xfrm rot="10800000">
              <a:off x="210157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10800000">
              <a:off x="213166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3"/>
          <p:cNvGrpSpPr/>
          <p:nvPr/>
        </p:nvGrpSpPr>
        <p:grpSpPr>
          <a:xfrm>
            <a:off x="7814913" y="5373063"/>
            <a:ext cx="751200" cy="513000"/>
            <a:chOff x="20714825" y="4861825"/>
            <a:chExt cx="751200" cy="513000"/>
          </a:xfrm>
        </p:grpSpPr>
        <p:sp>
          <p:nvSpPr>
            <p:cNvPr id="137" name="Google Shape;137;p13"/>
            <p:cNvSpPr/>
            <p:nvPr/>
          </p:nvSpPr>
          <p:spPr>
            <a:xfrm rot="10800000">
              <a:off x="207148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10800000">
              <a:off x="210157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>
              <a:off x="213166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6932713" y="5373063"/>
            <a:ext cx="450300" cy="513000"/>
            <a:chOff x="21015725" y="4861825"/>
            <a:chExt cx="450300" cy="513000"/>
          </a:xfrm>
        </p:grpSpPr>
        <p:sp>
          <p:nvSpPr>
            <p:cNvPr id="141" name="Google Shape;141;p13"/>
            <p:cNvSpPr/>
            <p:nvPr/>
          </p:nvSpPr>
          <p:spPr>
            <a:xfrm rot="10800000">
              <a:off x="210157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rot="10800000">
              <a:off x="21316625" y="4861825"/>
              <a:ext cx="149400" cy="51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3"/>
          <p:cNvSpPr/>
          <p:nvPr/>
        </p:nvSpPr>
        <p:spPr>
          <a:xfrm>
            <a:off x="20958350" y="13080725"/>
            <a:ext cx="7887900" cy="122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-"/>
            </a:pPr>
            <a:r>
              <a:rPr lang="en-US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PC decodes information from locally stored MIDI files using Python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20344825" y="25994625"/>
            <a:ext cx="7887900" cy="5953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DC actuators are used to emulate human fingers:</a:t>
            </a:r>
            <a:b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12 dc actuators attached to each one of the two hands allow for triggering notes individually. 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STM </a:t>
            </a: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controls the voltage needed to trigger each actuator 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GPIO expanders needed to be used. They connect the actuators to the STM and use I2C protocol for communication. 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110125" y="25994625"/>
            <a:ext cx="7887900" cy="5694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6E6E6"/>
          </a:solidFill>
          <a:ln cap="flat" cmpd="sng" w="9525">
            <a:solidFill>
              <a:srgbClr val="F9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-"/>
            </a:pPr>
            <a:r>
              <a:rPr lang="en-U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Electromechanical Belt is used to move the hands horizontally in order to reach different note registers.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-"/>
            </a:pPr>
            <a:r>
              <a:rPr lang="en-U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using two belts, one for each hand so that they can move independently from each other. Each belt is moved by a Stepper Motor, connected to a Stepper Controller that makes them run at 2.8A of current.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-"/>
            </a:pPr>
            <a:r>
              <a:rPr lang="en-U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They are powered by a power source.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10727475" y="30229300"/>
            <a:ext cx="7887900" cy="4772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Due to the fact that some notes cannot be reached by our design, we implemented an external speaker.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play notes out of range through the speaker instead of hitting keys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Char char="-"/>
            </a:pPr>
            <a:r>
              <a:rPr lang="en-US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generates a sine wave to the corresponding frequency of the note intended to be played. The input to the speaker is the STM´s DAC.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49650" y="27700462"/>
            <a:ext cx="1789798" cy="17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13100196" y="20811500"/>
            <a:ext cx="2362975" cy="6790225"/>
          </a:xfrm>
          <a:custGeom>
            <a:rect b="b" l="l" r="r" t="t"/>
            <a:pathLst>
              <a:path extrusionOk="0" h="271609" w="94519">
                <a:moveTo>
                  <a:pt x="19189" y="0"/>
                </a:moveTo>
                <a:cubicBezTo>
                  <a:pt x="16532" y="13024"/>
                  <a:pt x="-8844" y="47501"/>
                  <a:pt x="3247" y="78141"/>
                </a:cubicBezTo>
                <a:cubicBezTo>
                  <a:pt x="15338" y="108781"/>
                  <a:pt x="80230" y="151593"/>
                  <a:pt x="91737" y="183838"/>
                </a:cubicBezTo>
                <a:cubicBezTo>
                  <a:pt x="103245" y="216083"/>
                  <a:pt x="75533" y="256981"/>
                  <a:pt x="72292" y="271609"/>
                </a:cubicBezTo>
              </a:path>
            </a:pathLst>
          </a:custGeom>
          <a:noFill/>
          <a:ln cap="flat" cmpd="sng" w="76200">
            <a:solidFill>
              <a:srgbClr val="F9B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9" name="Google Shape;149;p13"/>
          <p:cNvSpPr/>
          <p:nvPr/>
        </p:nvSpPr>
        <p:spPr>
          <a:xfrm>
            <a:off x="15463187" y="26544363"/>
            <a:ext cx="2463746" cy="684439"/>
          </a:xfrm>
          <a:prstGeom prst="flowChartInputOutput">
            <a:avLst/>
          </a:prstGeom>
          <a:solidFill>
            <a:srgbClr val="E6E6E6"/>
          </a:solidFill>
          <a:ln cap="flat" cmpd="sng" w="9525">
            <a:solidFill>
              <a:srgbClr val="001A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1A67"/>
                </a:solidFill>
                <a:latin typeface="Impact"/>
                <a:ea typeface="Impact"/>
                <a:cs typeface="Impact"/>
                <a:sym typeface="Impact"/>
              </a:rPr>
              <a:t>DAC</a:t>
            </a:r>
            <a:endParaRPr sz="4600">
              <a:solidFill>
                <a:srgbClr val="001A6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14926925" y="282981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Speaker</a:t>
            </a:r>
            <a:endParaRPr sz="4400">
              <a:solidFill>
                <a:srgbClr val="F9B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23782950" y="1627162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Python Script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12165043" y="17412625"/>
            <a:ext cx="423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9BF00"/>
                </a:solidFill>
                <a:latin typeface="Impact"/>
                <a:ea typeface="Impact"/>
                <a:cs typeface="Impact"/>
                <a:sym typeface="Impact"/>
              </a:rPr>
              <a:t>Arm Cortex M3</a:t>
            </a:r>
            <a:endParaRPr sz="4400">
              <a:solidFill>
                <a:srgbClr val="F9B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0800600" y="12949825"/>
            <a:ext cx="7887900" cy="389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-"/>
            </a:pPr>
            <a:r>
              <a:rPr lang="en-US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MIDI information is split into the respective two hands and proceeds through a complex </a:t>
            </a:r>
            <a:r>
              <a:rPr lang="en-US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r>
              <a:rPr lang="en-US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find the optimum times to move, and the ideal positions to play notes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"/>
              <a:buChar char="-"/>
            </a:pPr>
            <a:r>
              <a:rPr lang="en-US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Entire system is controlled by timer interrupts which manage priorities and ordering of note playing</a:t>
            </a:r>
            <a:endParaRPr sz="2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