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10"/>
  </p:notes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2305"/>
  </p:normalViewPr>
  <p:slideViewPr>
    <p:cSldViewPr snapToGrid="0">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95EE6B-D3B1-41E3-A781-B8A25B7DF0F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C0E162D-E403-492B-91E5-CEA36C823090}">
      <dgm:prSet/>
      <dgm:spPr/>
      <dgm:t>
        <a:bodyPr/>
        <a:lstStyle/>
        <a:p>
          <a:pPr>
            <a:lnSpc>
              <a:spcPct val="100000"/>
            </a:lnSpc>
          </a:pPr>
          <a:r>
            <a:rPr lang="en-US"/>
            <a:t>We have learned various new topics and new python libraries like matpotlib , seaborn , pandas , scipy .</a:t>
          </a:r>
        </a:p>
      </dgm:t>
    </dgm:pt>
    <dgm:pt modelId="{AD949E45-F9BC-4F1D-86AE-D5E91D500CC7}" type="parTrans" cxnId="{D28EE8AC-FB39-4460-9140-FAA29864D8C3}">
      <dgm:prSet/>
      <dgm:spPr/>
      <dgm:t>
        <a:bodyPr/>
        <a:lstStyle/>
        <a:p>
          <a:endParaRPr lang="en-US"/>
        </a:p>
      </dgm:t>
    </dgm:pt>
    <dgm:pt modelId="{3D4E0870-BFDC-4DAE-8F00-829C4D90DDA0}" type="sibTrans" cxnId="{D28EE8AC-FB39-4460-9140-FAA29864D8C3}">
      <dgm:prSet/>
      <dgm:spPr/>
      <dgm:t>
        <a:bodyPr/>
        <a:lstStyle/>
        <a:p>
          <a:pPr>
            <a:lnSpc>
              <a:spcPct val="100000"/>
            </a:lnSpc>
          </a:pPr>
          <a:endParaRPr lang="en-US"/>
        </a:p>
      </dgm:t>
    </dgm:pt>
    <dgm:pt modelId="{43653E8B-0C99-41E9-AC04-74587E25C84C}">
      <dgm:prSet/>
      <dgm:spPr/>
      <dgm:t>
        <a:bodyPr/>
        <a:lstStyle/>
        <a:p>
          <a:pPr>
            <a:lnSpc>
              <a:spcPct val="100000"/>
            </a:lnSpc>
          </a:pPr>
          <a:r>
            <a:rPr lang="en-US"/>
            <a:t>We also have learned how to make histography and bar chart using matpotlib , seaborn.</a:t>
          </a:r>
        </a:p>
      </dgm:t>
    </dgm:pt>
    <dgm:pt modelId="{D6F1292A-383F-4970-8931-E1FBBFA5CA95}" type="parTrans" cxnId="{8EC7FF20-165F-4766-916A-073A2A9C39D0}">
      <dgm:prSet/>
      <dgm:spPr/>
      <dgm:t>
        <a:bodyPr/>
        <a:lstStyle/>
        <a:p>
          <a:endParaRPr lang="en-US"/>
        </a:p>
      </dgm:t>
    </dgm:pt>
    <dgm:pt modelId="{E9A732C8-F441-430E-B819-7E82AF6F621C}" type="sibTrans" cxnId="{8EC7FF20-165F-4766-916A-073A2A9C39D0}">
      <dgm:prSet/>
      <dgm:spPr/>
      <dgm:t>
        <a:bodyPr/>
        <a:lstStyle/>
        <a:p>
          <a:pPr>
            <a:lnSpc>
              <a:spcPct val="100000"/>
            </a:lnSpc>
          </a:pPr>
          <a:endParaRPr lang="en-US"/>
        </a:p>
      </dgm:t>
    </dgm:pt>
    <dgm:pt modelId="{63D2D02E-A257-43D7-ACCF-2C9BC4374661}">
      <dgm:prSet/>
      <dgm:spPr/>
      <dgm:t>
        <a:bodyPr/>
        <a:lstStyle/>
        <a:p>
          <a:pPr>
            <a:lnSpc>
              <a:spcPct val="100000"/>
            </a:lnSpc>
          </a:pPr>
          <a:r>
            <a:rPr lang="en-US"/>
            <a:t>We also learned how to make a scatter graph during the given time duration.</a:t>
          </a:r>
        </a:p>
      </dgm:t>
    </dgm:pt>
    <dgm:pt modelId="{4693DC97-830E-421B-9643-2509F789C633}" type="parTrans" cxnId="{3B07B652-31C3-468D-8C8E-4A732EBCB9C7}">
      <dgm:prSet/>
      <dgm:spPr/>
      <dgm:t>
        <a:bodyPr/>
        <a:lstStyle/>
        <a:p>
          <a:endParaRPr lang="en-US"/>
        </a:p>
      </dgm:t>
    </dgm:pt>
    <dgm:pt modelId="{BD931FEC-E1C5-4C29-81BF-001E1A0817AE}" type="sibTrans" cxnId="{3B07B652-31C3-468D-8C8E-4A732EBCB9C7}">
      <dgm:prSet/>
      <dgm:spPr/>
      <dgm:t>
        <a:bodyPr/>
        <a:lstStyle/>
        <a:p>
          <a:pPr>
            <a:lnSpc>
              <a:spcPct val="100000"/>
            </a:lnSpc>
          </a:pPr>
          <a:endParaRPr lang="en-US"/>
        </a:p>
      </dgm:t>
    </dgm:pt>
    <dgm:pt modelId="{040D7CA6-581E-499E-B7E6-5E92AF4587B7}">
      <dgm:prSet/>
      <dgm:spPr/>
      <dgm:t>
        <a:bodyPr/>
        <a:lstStyle/>
        <a:p>
          <a:pPr>
            <a:lnSpc>
              <a:spcPct val="100000"/>
            </a:lnSpc>
          </a:pPr>
          <a:r>
            <a:rPr lang="en-US"/>
            <a:t>We also learned how to make correlation graph and scipy python library for statistic and computation method . </a:t>
          </a:r>
        </a:p>
      </dgm:t>
    </dgm:pt>
    <dgm:pt modelId="{1DA03805-F37D-459E-A045-A4972E26762F}" type="parTrans" cxnId="{305C090A-6E65-4EC0-948F-DF2BFD2B1605}">
      <dgm:prSet/>
      <dgm:spPr/>
      <dgm:t>
        <a:bodyPr/>
        <a:lstStyle/>
        <a:p>
          <a:endParaRPr lang="en-US"/>
        </a:p>
      </dgm:t>
    </dgm:pt>
    <dgm:pt modelId="{F9B0B5CF-A8ED-4721-998F-AFB8A4375F8B}" type="sibTrans" cxnId="{305C090A-6E65-4EC0-948F-DF2BFD2B1605}">
      <dgm:prSet/>
      <dgm:spPr/>
      <dgm:t>
        <a:bodyPr/>
        <a:lstStyle/>
        <a:p>
          <a:endParaRPr lang="en-US"/>
        </a:p>
      </dgm:t>
    </dgm:pt>
    <dgm:pt modelId="{A2A21D67-7691-4FBF-8B06-1BA5461378B6}" type="pres">
      <dgm:prSet presAssocID="{CB95EE6B-D3B1-41E3-A781-B8A25B7DF0FF}" presName="root" presStyleCnt="0">
        <dgm:presLayoutVars>
          <dgm:dir/>
          <dgm:resizeHandles val="exact"/>
        </dgm:presLayoutVars>
      </dgm:prSet>
      <dgm:spPr/>
    </dgm:pt>
    <dgm:pt modelId="{F910B380-2B78-4324-96AE-9A5389FFAB1C}" type="pres">
      <dgm:prSet presAssocID="{CB95EE6B-D3B1-41E3-A781-B8A25B7DF0FF}" presName="container" presStyleCnt="0">
        <dgm:presLayoutVars>
          <dgm:dir/>
          <dgm:resizeHandles val="exact"/>
        </dgm:presLayoutVars>
      </dgm:prSet>
      <dgm:spPr/>
    </dgm:pt>
    <dgm:pt modelId="{0FD6F6F1-A800-41EE-835F-25495EF005B6}" type="pres">
      <dgm:prSet presAssocID="{3C0E162D-E403-492B-91E5-CEA36C823090}" presName="compNode" presStyleCnt="0"/>
      <dgm:spPr/>
    </dgm:pt>
    <dgm:pt modelId="{75ECB0B7-D379-44F1-B7A7-2808E23DB177}" type="pres">
      <dgm:prSet presAssocID="{3C0E162D-E403-492B-91E5-CEA36C823090}" presName="iconBgRect" presStyleLbl="bgShp" presStyleIdx="0" presStyleCnt="4"/>
      <dgm:spPr/>
    </dgm:pt>
    <dgm:pt modelId="{C514DA87-8395-4E7F-90EF-69C8C304F2B6}" type="pres">
      <dgm:prSet presAssocID="{3C0E162D-E403-492B-91E5-CEA36C8230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nda"/>
        </a:ext>
      </dgm:extLst>
    </dgm:pt>
    <dgm:pt modelId="{8A947826-5B64-4F5D-9321-3EA133C9F4E8}" type="pres">
      <dgm:prSet presAssocID="{3C0E162D-E403-492B-91E5-CEA36C823090}" presName="spaceRect" presStyleCnt="0"/>
      <dgm:spPr/>
    </dgm:pt>
    <dgm:pt modelId="{3C74514D-A3DD-43A9-B307-DD62F4190B62}" type="pres">
      <dgm:prSet presAssocID="{3C0E162D-E403-492B-91E5-CEA36C823090}" presName="textRect" presStyleLbl="revTx" presStyleIdx="0" presStyleCnt="4">
        <dgm:presLayoutVars>
          <dgm:chMax val="1"/>
          <dgm:chPref val="1"/>
        </dgm:presLayoutVars>
      </dgm:prSet>
      <dgm:spPr/>
    </dgm:pt>
    <dgm:pt modelId="{F094F460-DA9D-4D0E-AA9F-E5306F0426F4}" type="pres">
      <dgm:prSet presAssocID="{3D4E0870-BFDC-4DAE-8F00-829C4D90DDA0}" presName="sibTrans" presStyleLbl="sibTrans2D1" presStyleIdx="0" presStyleCnt="0"/>
      <dgm:spPr/>
    </dgm:pt>
    <dgm:pt modelId="{C9A5E10E-494F-4ADC-8079-79BD910F7656}" type="pres">
      <dgm:prSet presAssocID="{43653E8B-0C99-41E9-AC04-74587E25C84C}" presName="compNode" presStyleCnt="0"/>
      <dgm:spPr/>
    </dgm:pt>
    <dgm:pt modelId="{D2955672-F722-4D35-AC3C-A1213E31C265}" type="pres">
      <dgm:prSet presAssocID="{43653E8B-0C99-41E9-AC04-74587E25C84C}" presName="iconBgRect" presStyleLbl="bgShp" presStyleIdx="1" presStyleCnt="4"/>
      <dgm:spPr/>
    </dgm:pt>
    <dgm:pt modelId="{F64B588C-B88C-4528-A4EE-4D503ED02591}" type="pres">
      <dgm:prSet presAssocID="{43653E8B-0C99-41E9-AC04-74587E25C8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71CCDD59-F824-478D-A86B-E7C8A4F60632}" type="pres">
      <dgm:prSet presAssocID="{43653E8B-0C99-41E9-AC04-74587E25C84C}" presName="spaceRect" presStyleCnt="0"/>
      <dgm:spPr/>
    </dgm:pt>
    <dgm:pt modelId="{D944F290-7737-45A8-833B-C5FF878A81E8}" type="pres">
      <dgm:prSet presAssocID="{43653E8B-0C99-41E9-AC04-74587E25C84C}" presName="textRect" presStyleLbl="revTx" presStyleIdx="1" presStyleCnt="4">
        <dgm:presLayoutVars>
          <dgm:chMax val="1"/>
          <dgm:chPref val="1"/>
        </dgm:presLayoutVars>
      </dgm:prSet>
      <dgm:spPr/>
    </dgm:pt>
    <dgm:pt modelId="{D6719979-B478-4106-B6AE-54D7BBB308C2}" type="pres">
      <dgm:prSet presAssocID="{E9A732C8-F441-430E-B819-7E82AF6F621C}" presName="sibTrans" presStyleLbl="sibTrans2D1" presStyleIdx="0" presStyleCnt="0"/>
      <dgm:spPr/>
    </dgm:pt>
    <dgm:pt modelId="{54A70259-E96B-4FF1-85BF-068EB6765A6C}" type="pres">
      <dgm:prSet presAssocID="{63D2D02E-A257-43D7-ACCF-2C9BC4374661}" presName="compNode" presStyleCnt="0"/>
      <dgm:spPr/>
    </dgm:pt>
    <dgm:pt modelId="{1A5B214B-4EF3-4A9E-A589-37E420044BD5}" type="pres">
      <dgm:prSet presAssocID="{63D2D02E-A257-43D7-ACCF-2C9BC4374661}" presName="iconBgRect" presStyleLbl="bgShp" presStyleIdx="2" presStyleCnt="4"/>
      <dgm:spPr/>
    </dgm:pt>
    <dgm:pt modelId="{02A6C7DC-C5B2-4308-86F0-AE8A862C952C}" type="pres">
      <dgm:prSet presAssocID="{63D2D02E-A257-43D7-ACCF-2C9BC43746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307C7EAD-A747-46EB-BC49-6985F01FF3A9}" type="pres">
      <dgm:prSet presAssocID="{63D2D02E-A257-43D7-ACCF-2C9BC4374661}" presName="spaceRect" presStyleCnt="0"/>
      <dgm:spPr/>
    </dgm:pt>
    <dgm:pt modelId="{CA3EE57C-A4B7-447E-AF9F-8ACE1AC13552}" type="pres">
      <dgm:prSet presAssocID="{63D2D02E-A257-43D7-ACCF-2C9BC4374661}" presName="textRect" presStyleLbl="revTx" presStyleIdx="2" presStyleCnt="4">
        <dgm:presLayoutVars>
          <dgm:chMax val="1"/>
          <dgm:chPref val="1"/>
        </dgm:presLayoutVars>
      </dgm:prSet>
      <dgm:spPr/>
    </dgm:pt>
    <dgm:pt modelId="{8867B8CB-1347-4DC4-B1F6-BD2E2F178717}" type="pres">
      <dgm:prSet presAssocID="{BD931FEC-E1C5-4C29-81BF-001E1A0817AE}" presName="sibTrans" presStyleLbl="sibTrans2D1" presStyleIdx="0" presStyleCnt="0"/>
      <dgm:spPr/>
    </dgm:pt>
    <dgm:pt modelId="{5AB03BD7-8815-41A8-8381-2421A6D62FEA}" type="pres">
      <dgm:prSet presAssocID="{040D7CA6-581E-499E-B7E6-5E92AF4587B7}" presName="compNode" presStyleCnt="0"/>
      <dgm:spPr/>
    </dgm:pt>
    <dgm:pt modelId="{6CB11584-8944-4A78-8D88-59BB778297C6}" type="pres">
      <dgm:prSet presAssocID="{040D7CA6-581E-499E-B7E6-5E92AF4587B7}" presName="iconBgRect" presStyleLbl="bgShp" presStyleIdx="3" presStyleCnt="4"/>
      <dgm:spPr/>
    </dgm:pt>
    <dgm:pt modelId="{284DAC6B-6F82-40A3-B1B8-DF33553FC240}" type="pres">
      <dgm:prSet presAssocID="{040D7CA6-581E-499E-B7E6-5E92AF4587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oks"/>
        </a:ext>
      </dgm:extLst>
    </dgm:pt>
    <dgm:pt modelId="{44837FAC-B979-42AD-9271-0AA29C851615}" type="pres">
      <dgm:prSet presAssocID="{040D7CA6-581E-499E-B7E6-5E92AF4587B7}" presName="spaceRect" presStyleCnt="0"/>
      <dgm:spPr/>
    </dgm:pt>
    <dgm:pt modelId="{615ED911-A076-4711-9898-1A9A317188BF}" type="pres">
      <dgm:prSet presAssocID="{040D7CA6-581E-499E-B7E6-5E92AF4587B7}" presName="textRect" presStyleLbl="revTx" presStyleIdx="3" presStyleCnt="4">
        <dgm:presLayoutVars>
          <dgm:chMax val="1"/>
          <dgm:chPref val="1"/>
        </dgm:presLayoutVars>
      </dgm:prSet>
      <dgm:spPr/>
    </dgm:pt>
  </dgm:ptLst>
  <dgm:cxnLst>
    <dgm:cxn modelId="{305C090A-6E65-4EC0-948F-DF2BFD2B1605}" srcId="{CB95EE6B-D3B1-41E3-A781-B8A25B7DF0FF}" destId="{040D7CA6-581E-499E-B7E6-5E92AF4587B7}" srcOrd="3" destOrd="0" parTransId="{1DA03805-F37D-459E-A045-A4972E26762F}" sibTransId="{F9B0B5CF-A8ED-4721-998F-AFB8A4375F8B}"/>
    <dgm:cxn modelId="{F1B1CC16-D6A1-4744-A0B8-F63FCCCDFBEA}" type="presOf" srcId="{BD931FEC-E1C5-4C29-81BF-001E1A0817AE}" destId="{8867B8CB-1347-4DC4-B1F6-BD2E2F178717}" srcOrd="0" destOrd="0" presId="urn:microsoft.com/office/officeart/2018/2/layout/IconCircleList"/>
    <dgm:cxn modelId="{8EC7FF20-165F-4766-916A-073A2A9C39D0}" srcId="{CB95EE6B-D3B1-41E3-A781-B8A25B7DF0FF}" destId="{43653E8B-0C99-41E9-AC04-74587E25C84C}" srcOrd="1" destOrd="0" parTransId="{D6F1292A-383F-4970-8931-E1FBBFA5CA95}" sibTransId="{E9A732C8-F441-430E-B819-7E82AF6F621C}"/>
    <dgm:cxn modelId="{6A7F8926-0A07-4082-AF01-B96355B812AB}" type="presOf" srcId="{3D4E0870-BFDC-4DAE-8F00-829C4D90DDA0}" destId="{F094F460-DA9D-4D0E-AA9F-E5306F0426F4}" srcOrd="0" destOrd="0" presId="urn:microsoft.com/office/officeart/2018/2/layout/IconCircleList"/>
    <dgm:cxn modelId="{3B07B652-31C3-468D-8C8E-4A732EBCB9C7}" srcId="{CB95EE6B-D3B1-41E3-A781-B8A25B7DF0FF}" destId="{63D2D02E-A257-43D7-ACCF-2C9BC4374661}" srcOrd="2" destOrd="0" parTransId="{4693DC97-830E-421B-9643-2509F789C633}" sibTransId="{BD931FEC-E1C5-4C29-81BF-001E1A0817AE}"/>
    <dgm:cxn modelId="{1C122B69-CF09-4C8F-A714-603D348841D2}" type="presOf" srcId="{63D2D02E-A257-43D7-ACCF-2C9BC4374661}" destId="{CA3EE57C-A4B7-447E-AF9F-8ACE1AC13552}" srcOrd="0" destOrd="0" presId="urn:microsoft.com/office/officeart/2018/2/layout/IconCircleList"/>
    <dgm:cxn modelId="{2F8C6E82-3711-4F4B-9368-6A15A05BF5C8}" type="presOf" srcId="{040D7CA6-581E-499E-B7E6-5E92AF4587B7}" destId="{615ED911-A076-4711-9898-1A9A317188BF}" srcOrd="0" destOrd="0" presId="urn:microsoft.com/office/officeart/2018/2/layout/IconCircleList"/>
    <dgm:cxn modelId="{8CE66992-9E09-4CC9-B713-FDC13847DBEE}" type="presOf" srcId="{43653E8B-0C99-41E9-AC04-74587E25C84C}" destId="{D944F290-7737-45A8-833B-C5FF878A81E8}" srcOrd="0" destOrd="0" presId="urn:microsoft.com/office/officeart/2018/2/layout/IconCircleList"/>
    <dgm:cxn modelId="{02BA5499-1A32-4D18-9F41-13A0429891BE}" type="presOf" srcId="{3C0E162D-E403-492B-91E5-CEA36C823090}" destId="{3C74514D-A3DD-43A9-B307-DD62F4190B62}" srcOrd="0" destOrd="0" presId="urn:microsoft.com/office/officeart/2018/2/layout/IconCircleList"/>
    <dgm:cxn modelId="{D28EE8AC-FB39-4460-9140-FAA29864D8C3}" srcId="{CB95EE6B-D3B1-41E3-A781-B8A25B7DF0FF}" destId="{3C0E162D-E403-492B-91E5-CEA36C823090}" srcOrd="0" destOrd="0" parTransId="{AD949E45-F9BC-4F1D-86AE-D5E91D500CC7}" sibTransId="{3D4E0870-BFDC-4DAE-8F00-829C4D90DDA0}"/>
    <dgm:cxn modelId="{509ED9BD-709A-477A-BF62-FE4E62192A45}" type="presOf" srcId="{E9A732C8-F441-430E-B819-7E82AF6F621C}" destId="{D6719979-B478-4106-B6AE-54D7BBB308C2}" srcOrd="0" destOrd="0" presId="urn:microsoft.com/office/officeart/2018/2/layout/IconCircleList"/>
    <dgm:cxn modelId="{99DAD0EF-8FD4-4586-B7B7-AE1A41B80E1F}" type="presOf" srcId="{CB95EE6B-D3B1-41E3-A781-B8A25B7DF0FF}" destId="{A2A21D67-7691-4FBF-8B06-1BA5461378B6}" srcOrd="0" destOrd="0" presId="urn:microsoft.com/office/officeart/2018/2/layout/IconCircleList"/>
    <dgm:cxn modelId="{C831A606-C8C1-4E9D-956D-5848E134D6B3}" type="presParOf" srcId="{A2A21D67-7691-4FBF-8B06-1BA5461378B6}" destId="{F910B380-2B78-4324-96AE-9A5389FFAB1C}" srcOrd="0" destOrd="0" presId="urn:microsoft.com/office/officeart/2018/2/layout/IconCircleList"/>
    <dgm:cxn modelId="{15E413FA-D764-42AA-96C3-EF74000555D2}" type="presParOf" srcId="{F910B380-2B78-4324-96AE-9A5389FFAB1C}" destId="{0FD6F6F1-A800-41EE-835F-25495EF005B6}" srcOrd="0" destOrd="0" presId="urn:microsoft.com/office/officeart/2018/2/layout/IconCircleList"/>
    <dgm:cxn modelId="{818C2570-82C0-419B-B8FF-1EF7DD77B3E3}" type="presParOf" srcId="{0FD6F6F1-A800-41EE-835F-25495EF005B6}" destId="{75ECB0B7-D379-44F1-B7A7-2808E23DB177}" srcOrd="0" destOrd="0" presId="urn:microsoft.com/office/officeart/2018/2/layout/IconCircleList"/>
    <dgm:cxn modelId="{D5687B63-18C7-4915-B3C5-0E2AB155D152}" type="presParOf" srcId="{0FD6F6F1-A800-41EE-835F-25495EF005B6}" destId="{C514DA87-8395-4E7F-90EF-69C8C304F2B6}" srcOrd="1" destOrd="0" presId="urn:microsoft.com/office/officeart/2018/2/layout/IconCircleList"/>
    <dgm:cxn modelId="{9E9C35FB-FDC9-4C03-8D51-23F5F252E384}" type="presParOf" srcId="{0FD6F6F1-A800-41EE-835F-25495EF005B6}" destId="{8A947826-5B64-4F5D-9321-3EA133C9F4E8}" srcOrd="2" destOrd="0" presId="urn:microsoft.com/office/officeart/2018/2/layout/IconCircleList"/>
    <dgm:cxn modelId="{BDDA938A-3004-4DEE-A349-0362EB3EE671}" type="presParOf" srcId="{0FD6F6F1-A800-41EE-835F-25495EF005B6}" destId="{3C74514D-A3DD-43A9-B307-DD62F4190B62}" srcOrd="3" destOrd="0" presId="urn:microsoft.com/office/officeart/2018/2/layout/IconCircleList"/>
    <dgm:cxn modelId="{E18AD776-FDAD-4911-8E90-39BA0020220A}" type="presParOf" srcId="{F910B380-2B78-4324-96AE-9A5389FFAB1C}" destId="{F094F460-DA9D-4D0E-AA9F-E5306F0426F4}" srcOrd="1" destOrd="0" presId="urn:microsoft.com/office/officeart/2018/2/layout/IconCircleList"/>
    <dgm:cxn modelId="{3F3686CB-B75A-49A1-A7E0-98F6FF578225}" type="presParOf" srcId="{F910B380-2B78-4324-96AE-9A5389FFAB1C}" destId="{C9A5E10E-494F-4ADC-8079-79BD910F7656}" srcOrd="2" destOrd="0" presId="urn:microsoft.com/office/officeart/2018/2/layout/IconCircleList"/>
    <dgm:cxn modelId="{EC90DB9A-D642-4515-B4D8-F8F5A0356D4C}" type="presParOf" srcId="{C9A5E10E-494F-4ADC-8079-79BD910F7656}" destId="{D2955672-F722-4D35-AC3C-A1213E31C265}" srcOrd="0" destOrd="0" presId="urn:microsoft.com/office/officeart/2018/2/layout/IconCircleList"/>
    <dgm:cxn modelId="{9D8148C9-98A7-46E0-B8D4-9249E664EE84}" type="presParOf" srcId="{C9A5E10E-494F-4ADC-8079-79BD910F7656}" destId="{F64B588C-B88C-4528-A4EE-4D503ED02591}" srcOrd="1" destOrd="0" presId="urn:microsoft.com/office/officeart/2018/2/layout/IconCircleList"/>
    <dgm:cxn modelId="{61AE9E93-6A4B-4D72-B028-F2DDEAB2C728}" type="presParOf" srcId="{C9A5E10E-494F-4ADC-8079-79BD910F7656}" destId="{71CCDD59-F824-478D-A86B-E7C8A4F60632}" srcOrd="2" destOrd="0" presId="urn:microsoft.com/office/officeart/2018/2/layout/IconCircleList"/>
    <dgm:cxn modelId="{9686441E-8D7D-47A4-B09E-C01B99C1BAD0}" type="presParOf" srcId="{C9A5E10E-494F-4ADC-8079-79BD910F7656}" destId="{D944F290-7737-45A8-833B-C5FF878A81E8}" srcOrd="3" destOrd="0" presId="urn:microsoft.com/office/officeart/2018/2/layout/IconCircleList"/>
    <dgm:cxn modelId="{96EFF200-1E3B-40EB-AD68-0DA2561E4FDC}" type="presParOf" srcId="{F910B380-2B78-4324-96AE-9A5389FFAB1C}" destId="{D6719979-B478-4106-B6AE-54D7BBB308C2}" srcOrd="3" destOrd="0" presId="urn:microsoft.com/office/officeart/2018/2/layout/IconCircleList"/>
    <dgm:cxn modelId="{68898668-214B-46D0-A2F1-F8759A165335}" type="presParOf" srcId="{F910B380-2B78-4324-96AE-9A5389FFAB1C}" destId="{54A70259-E96B-4FF1-85BF-068EB6765A6C}" srcOrd="4" destOrd="0" presId="urn:microsoft.com/office/officeart/2018/2/layout/IconCircleList"/>
    <dgm:cxn modelId="{00A05892-6165-4FCF-ACF4-B960F888B3DA}" type="presParOf" srcId="{54A70259-E96B-4FF1-85BF-068EB6765A6C}" destId="{1A5B214B-4EF3-4A9E-A589-37E420044BD5}" srcOrd="0" destOrd="0" presId="urn:microsoft.com/office/officeart/2018/2/layout/IconCircleList"/>
    <dgm:cxn modelId="{95CF3CB7-7430-4245-9C0F-BBE468DB7C35}" type="presParOf" srcId="{54A70259-E96B-4FF1-85BF-068EB6765A6C}" destId="{02A6C7DC-C5B2-4308-86F0-AE8A862C952C}" srcOrd="1" destOrd="0" presId="urn:microsoft.com/office/officeart/2018/2/layout/IconCircleList"/>
    <dgm:cxn modelId="{7860A3B9-8465-4F28-ACEE-899192DC5611}" type="presParOf" srcId="{54A70259-E96B-4FF1-85BF-068EB6765A6C}" destId="{307C7EAD-A747-46EB-BC49-6985F01FF3A9}" srcOrd="2" destOrd="0" presId="urn:microsoft.com/office/officeart/2018/2/layout/IconCircleList"/>
    <dgm:cxn modelId="{EF59F841-4864-458F-83FE-00DFFF6CE3CC}" type="presParOf" srcId="{54A70259-E96B-4FF1-85BF-068EB6765A6C}" destId="{CA3EE57C-A4B7-447E-AF9F-8ACE1AC13552}" srcOrd="3" destOrd="0" presId="urn:microsoft.com/office/officeart/2018/2/layout/IconCircleList"/>
    <dgm:cxn modelId="{3D95A82B-A0AB-4A6F-984A-B9BEAA21216C}" type="presParOf" srcId="{F910B380-2B78-4324-96AE-9A5389FFAB1C}" destId="{8867B8CB-1347-4DC4-B1F6-BD2E2F178717}" srcOrd="5" destOrd="0" presId="urn:microsoft.com/office/officeart/2018/2/layout/IconCircleList"/>
    <dgm:cxn modelId="{5D997520-715A-4E89-9BDA-5FAD107E20C2}" type="presParOf" srcId="{F910B380-2B78-4324-96AE-9A5389FFAB1C}" destId="{5AB03BD7-8815-41A8-8381-2421A6D62FEA}" srcOrd="6" destOrd="0" presId="urn:microsoft.com/office/officeart/2018/2/layout/IconCircleList"/>
    <dgm:cxn modelId="{CDBC006C-38A4-415E-A82A-BFB1607525A5}" type="presParOf" srcId="{5AB03BD7-8815-41A8-8381-2421A6D62FEA}" destId="{6CB11584-8944-4A78-8D88-59BB778297C6}" srcOrd="0" destOrd="0" presId="urn:microsoft.com/office/officeart/2018/2/layout/IconCircleList"/>
    <dgm:cxn modelId="{544A38A7-E377-4EC8-8CAB-D5EA5940F6E3}" type="presParOf" srcId="{5AB03BD7-8815-41A8-8381-2421A6D62FEA}" destId="{284DAC6B-6F82-40A3-B1B8-DF33553FC240}" srcOrd="1" destOrd="0" presId="urn:microsoft.com/office/officeart/2018/2/layout/IconCircleList"/>
    <dgm:cxn modelId="{92E47F7B-8FD7-438E-8078-EA82EAF092CF}" type="presParOf" srcId="{5AB03BD7-8815-41A8-8381-2421A6D62FEA}" destId="{44837FAC-B979-42AD-9271-0AA29C851615}" srcOrd="2" destOrd="0" presId="urn:microsoft.com/office/officeart/2018/2/layout/IconCircleList"/>
    <dgm:cxn modelId="{6EA2C1EA-A01D-4EA6-B2B3-D62E90F4D51D}" type="presParOf" srcId="{5AB03BD7-8815-41A8-8381-2421A6D62FEA}" destId="{615ED911-A076-4711-9898-1A9A317188B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CB0B7-D379-44F1-B7A7-2808E23DB177}">
      <dsp:nvSpPr>
        <dsp:cNvPr id="0" name=""/>
        <dsp:cNvSpPr/>
      </dsp:nvSpPr>
      <dsp:spPr>
        <a:xfrm>
          <a:off x="153427" y="227571"/>
          <a:ext cx="1305511" cy="13055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4DA87-8395-4E7F-90EF-69C8C304F2B6}">
      <dsp:nvSpPr>
        <dsp:cNvPr id="0" name=""/>
        <dsp:cNvSpPr/>
      </dsp:nvSpPr>
      <dsp:spPr>
        <a:xfrm>
          <a:off x="427585" y="501729"/>
          <a:ext cx="757196" cy="7571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74514D-A3DD-43A9-B307-DD62F4190B62}">
      <dsp:nvSpPr>
        <dsp:cNvPr id="0" name=""/>
        <dsp:cNvSpPr/>
      </dsp:nvSpPr>
      <dsp:spPr>
        <a:xfrm>
          <a:off x="1738691" y="227571"/>
          <a:ext cx="3077276" cy="130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We have learned various new topics and new python libraries like matpotlib , seaborn , pandas , scipy .</a:t>
          </a:r>
        </a:p>
      </dsp:txBody>
      <dsp:txXfrm>
        <a:off x="1738691" y="227571"/>
        <a:ext cx="3077276" cy="1305511"/>
      </dsp:txXfrm>
    </dsp:sp>
    <dsp:sp modelId="{D2955672-F722-4D35-AC3C-A1213E31C265}">
      <dsp:nvSpPr>
        <dsp:cNvPr id="0" name=""/>
        <dsp:cNvSpPr/>
      </dsp:nvSpPr>
      <dsp:spPr>
        <a:xfrm>
          <a:off x="5352160" y="227571"/>
          <a:ext cx="1305511" cy="13055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B588C-B88C-4528-A4EE-4D503ED02591}">
      <dsp:nvSpPr>
        <dsp:cNvPr id="0" name=""/>
        <dsp:cNvSpPr/>
      </dsp:nvSpPr>
      <dsp:spPr>
        <a:xfrm>
          <a:off x="5626317" y="501729"/>
          <a:ext cx="757196" cy="7571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44F290-7737-45A8-833B-C5FF878A81E8}">
      <dsp:nvSpPr>
        <dsp:cNvPr id="0" name=""/>
        <dsp:cNvSpPr/>
      </dsp:nvSpPr>
      <dsp:spPr>
        <a:xfrm>
          <a:off x="6937423" y="227571"/>
          <a:ext cx="3077276" cy="130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We also have learned how to make histography and bar chart using matpotlib , seaborn.</a:t>
          </a:r>
        </a:p>
      </dsp:txBody>
      <dsp:txXfrm>
        <a:off x="6937423" y="227571"/>
        <a:ext cx="3077276" cy="1305511"/>
      </dsp:txXfrm>
    </dsp:sp>
    <dsp:sp modelId="{1A5B214B-4EF3-4A9E-A589-37E420044BD5}">
      <dsp:nvSpPr>
        <dsp:cNvPr id="0" name=""/>
        <dsp:cNvSpPr/>
      </dsp:nvSpPr>
      <dsp:spPr>
        <a:xfrm>
          <a:off x="153427" y="2161092"/>
          <a:ext cx="1305511" cy="13055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6C7DC-C5B2-4308-86F0-AE8A862C952C}">
      <dsp:nvSpPr>
        <dsp:cNvPr id="0" name=""/>
        <dsp:cNvSpPr/>
      </dsp:nvSpPr>
      <dsp:spPr>
        <a:xfrm>
          <a:off x="427585" y="2435250"/>
          <a:ext cx="757196" cy="7571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3EE57C-A4B7-447E-AF9F-8ACE1AC13552}">
      <dsp:nvSpPr>
        <dsp:cNvPr id="0" name=""/>
        <dsp:cNvSpPr/>
      </dsp:nvSpPr>
      <dsp:spPr>
        <a:xfrm>
          <a:off x="1738691" y="2161092"/>
          <a:ext cx="3077276" cy="130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We also learned how to make a scatter graph during the given time duration.</a:t>
          </a:r>
        </a:p>
      </dsp:txBody>
      <dsp:txXfrm>
        <a:off x="1738691" y="2161092"/>
        <a:ext cx="3077276" cy="1305511"/>
      </dsp:txXfrm>
    </dsp:sp>
    <dsp:sp modelId="{6CB11584-8944-4A78-8D88-59BB778297C6}">
      <dsp:nvSpPr>
        <dsp:cNvPr id="0" name=""/>
        <dsp:cNvSpPr/>
      </dsp:nvSpPr>
      <dsp:spPr>
        <a:xfrm>
          <a:off x="5352160" y="2161092"/>
          <a:ext cx="1305511" cy="13055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4DAC6B-6F82-40A3-B1B8-DF33553FC240}">
      <dsp:nvSpPr>
        <dsp:cNvPr id="0" name=""/>
        <dsp:cNvSpPr/>
      </dsp:nvSpPr>
      <dsp:spPr>
        <a:xfrm>
          <a:off x="5626317" y="2435250"/>
          <a:ext cx="757196" cy="7571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5ED911-A076-4711-9898-1A9A317188BF}">
      <dsp:nvSpPr>
        <dsp:cNvPr id="0" name=""/>
        <dsp:cNvSpPr/>
      </dsp:nvSpPr>
      <dsp:spPr>
        <a:xfrm>
          <a:off x="6937423" y="2161092"/>
          <a:ext cx="3077276" cy="130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We also learned how to make correlation graph and scipy python library for statistic and computation method . </a:t>
          </a:r>
        </a:p>
      </dsp:txBody>
      <dsp:txXfrm>
        <a:off x="6937423" y="2161092"/>
        <a:ext cx="3077276" cy="130551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FFAA8-DE62-7C40-94C5-C62B906C2FE4}" type="datetimeFigureOut">
              <a:rPr lang="en-US" smtClean="0"/>
              <a:t>10/17/23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A8D89-FCEC-4C4E-BD38-31CB881771BB}" type="slidenum">
              <a:rPr lang="en-US" smtClean="0"/>
              <a:t>‹#›</a:t>
            </a:fld>
            <a:endParaRPr lang="en-US"/>
          </a:p>
        </p:txBody>
      </p:sp>
    </p:spTree>
    <p:extLst>
      <p:ext uri="{BB962C8B-B14F-4D97-AF65-F5344CB8AC3E}">
        <p14:creationId xmlns:p14="http://schemas.microsoft.com/office/powerpoint/2010/main" val="2476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A8D89-FCEC-4C4E-BD38-31CB881771BB}" type="slidenum">
              <a:rPr lang="en-US" smtClean="0"/>
              <a:t>3</a:t>
            </a:fld>
            <a:endParaRPr lang="en-US"/>
          </a:p>
        </p:txBody>
      </p:sp>
    </p:spTree>
    <p:extLst>
      <p:ext uri="{BB962C8B-B14F-4D97-AF65-F5344CB8AC3E}">
        <p14:creationId xmlns:p14="http://schemas.microsoft.com/office/powerpoint/2010/main" val="4005393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A8D89-FCEC-4C4E-BD38-31CB881771BB}" type="slidenum">
              <a:rPr lang="en-US" smtClean="0"/>
              <a:t>5</a:t>
            </a:fld>
            <a:endParaRPr lang="en-US"/>
          </a:p>
        </p:txBody>
      </p:sp>
    </p:spTree>
    <p:extLst>
      <p:ext uri="{BB962C8B-B14F-4D97-AF65-F5344CB8AC3E}">
        <p14:creationId xmlns:p14="http://schemas.microsoft.com/office/powerpoint/2010/main" val="15167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10/17/23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215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10/17/23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312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10/17/23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246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10/17/23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3963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10/17/23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73615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10/17/23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2561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10/17/23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1820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10/17/23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1851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10/17/23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4318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10/17/23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45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10/17/23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4305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10/17/23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66079413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ld wrinkled hands with some coins">
            <a:extLst>
              <a:ext uri="{FF2B5EF4-FFF2-40B4-BE49-F238E27FC236}">
                <a16:creationId xmlns:a16="http://schemas.microsoft.com/office/drawing/2014/main" id="{8B40C4F1-D1F6-F354-69AC-D4A9F2CEF468}"/>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31" name="Rectangle 3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C5B362-D54F-1AFD-0880-484644C3761D}"/>
              </a:ext>
            </a:extLst>
          </p:cNvPr>
          <p:cNvSpPr>
            <a:spLocks noGrp="1"/>
          </p:cNvSpPr>
          <p:nvPr>
            <p:ph type="ctrTitle"/>
          </p:nvPr>
        </p:nvSpPr>
        <p:spPr>
          <a:xfrm>
            <a:off x="205740" y="1689354"/>
            <a:ext cx="4743450" cy="2647187"/>
          </a:xfrm>
        </p:spPr>
        <p:txBody>
          <a:bodyPr anchor="b">
            <a:noAutofit/>
          </a:bodyPr>
          <a:lstStyle/>
          <a:p>
            <a:pPr algn="ctr"/>
            <a:r>
              <a:rPr lang="en-US" sz="4400" u="sng" dirty="0">
                <a:solidFill>
                  <a:schemeClr val="bg2"/>
                </a:solidFill>
              </a:rPr>
              <a:t>Bank Customer Data Analysis and Visualization</a:t>
            </a:r>
            <a:endParaRPr lang="en-US" sz="4000" u="sng" dirty="0">
              <a:solidFill>
                <a:schemeClr val="bg2"/>
              </a:solidFill>
            </a:endParaRP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706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ers in a steel plant with ladle">
            <a:extLst>
              <a:ext uri="{FF2B5EF4-FFF2-40B4-BE49-F238E27FC236}">
                <a16:creationId xmlns:a16="http://schemas.microsoft.com/office/drawing/2014/main" id="{AD3EC2AE-C8C4-4BFF-BB02-BEFBFF277A54}"/>
              </a:ext>
            </a:extLst>
          </p:cNvPr>
          <p:cNvPicPr>
            <a:picLocks noChangeAspect="1"/>
          </p:cNvPicPr>
          <p:nvPr/>
        </p:nvPicPr>
        <p:blipFill rotWithShape="1">
          <a:blip r:embed="rId2"/>
          <a:srcRect r="5200"/>
          <a:stretch/>
        </p:blipFill>
        <p:spPr>
          <a:xfrm>
            <a:off x="20" y="10"/>
            <a:ext cx="8668492" cy="6857990"/>
          </a:xfrm>
          <a:prstGeom prst="rect">
            <a:avLst/>
          </a:prstGeom>
        </p:spPr>
      </p:pic>
      <p:sp>
        <p:nvSpPr>
          <p:cNvPr id="31" name="Rectangle 30">
            <a:extLst>
              <a:ext uri="{FF2B5EF4-FFF2-40B4-BE49-F238E27FC236}">
                <a16:creationId xmlns:a16="http://schemas.microsoft.com/office/drawing/2014/main" id="{EFAEC92A-2230-45B0-A12F-07F9F9EA4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91605-E0E8-1A6C-092D-CF0BB2ACDD54}"/>
              </a:ext>
            </a:extLst>
          </p:cNvPr>
          <p:cNvSpPr>
            <a:spLocks noGrp="1"/>
          </p:cNvSpPr>
          <p:nvPr>
            <p:ph type="title"/>
          </p:nvPr>
        </p:nvSpPr>
        <p:spPr>
          <a:xfrm>
            <a:off x="8395868" y="1161288"/>
            <a:ext cx="3438144" cy="1124712"/>
          </a:xfrm>
        </p:spPr>
        <p:txBody>
          <a:bodyPr anchor="b">
            <a:normAutofit/>
          </a:bodyPr>
          <a:lstStyle/>
          <a:p>
            <a:r>
              <a:rPr lang="en-US" sz="2800" u="sng" dirty="0">
                <a:solidFill>
                  <a:schemeClr val="bg1"/>
                </a:solidFill>
              </a:rPr>
              <a:t>Team Members Details:</a:t>
            </a:r>
          </a:p>
        </p:txBody>
      </p:sp>
      <p:sp>
        <p:nvSpPr>
          <p:cNvPr id="33" name="Rectangle 3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2">
            <a:extLst>
              <a:ext uri="{FF2B5EF4-FFF2-40B4-BE49-F238E27FC236}">
                <a16:creationId xmlns:a16="http://schemas.microsoft.com/office/drawing/2014/main" id="{5CCECA4B-E0DF-E3D5-AFC0-A870772D98BB}"/>
              </a:ext>
            </a:extLst>
          </p:cNvPr>
          <p:cNvSpPr>
            <a:spLocks noGrp="1"/>
          </p:cNvSpPr>
          <p:nvPr>
            <p:ph idx="1"/>
          </p:nvPr>
        </p:nvSpPr>
        <p:spPr>
          <a:xfrm>
            <a:off x="8395868" y="2718054"/>
            <a:ext cx="3438906" cy="3207258"/>
          </a:xfrm>
        </p:spPr>
        <p:txBody>
          <a:bodyPr anchor="t">
            <a:normAutofit/>
          </a:bodyPr>
          <a:lstStyle/>
          <a:p>
            <a:r>
              <a:rPr lang="en-US" sz="1700" dirty="0">
                <a:solidFill>
                  <a:schemeClr val="bg1"/>
                </a:solidFill>
              </a:rPr>
              <a:t>Pranav Singh(RA2211003010540)</a:t>
            </a:r>
          </a:p>
          <a:p>
            <a:r>
              <a:rPr lang="en-US" sz="1700" dirty="0">
                <a:solidFill>
                  <a:schemeClr val="bg1"/>
                </a:solidFill>
              </a:rPr>
              <a:t>Manish Tiwari(RA2211003010546)</a:t>
            </a:r>
          </a:p>
          <a:p>
            <a:r>
              <a:rPr lang="en-US" sz="1700" dirty="0">
                <a:solidFill>
                  <a:schemeClr val="bg1"/>
                </a:solidFill>
              </a:rPr>
              <a:t>Swastik Rana(RA2211003010564)</a:t>
            </a:r>
          </a:p>
        </p:txBody>
      </p:sp>
    </p:spTree>
    <p:extLst>
      <p:ext uri="{BB962C8B-B14F-4D97-AF65-F5344CB8AC3E}">
        <p14:creationId xmlns:p14="http://schemas.microsoft.com/office/powerpoint/2010/main" val="397433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Desk with productivity items">
            <a:extLst>
              <a:ext uri="{FF2B5EF4-FFF2-40B4-BE49-F238E27FC236}">
                <a16:creationId xmlns:a16="http://schemas.microsoft.com/office/drawing/2014/main" id="{7F5DFC5D-F243-C12C-E3E6-A5D269A8C349}"/>
              </a:ext>
            </a:extLst>
          </p:cNvPr>
          <p:cNvPicPr>
            <a:picLocks noChangeAspect="1"/>
          </p:cNvPicPr>
          <p:nvPr/>
        </p:nvPicPr>
        <p:blipFill rotWithShape="1">
          <a:blip r:embed="rId3">
            <a:alphaModFix amt="40000"/>
          </a:blip>
          <a:srcRect b="15730"/>
          <a:stretch/>
        </p:blipFill>
        <p:spPr>
          <a:xfrm>
            <a:off x="25918" y="4582"/>
            <a:ext cx="12191979" cy="6857990"/>
          </a:xfrm>
          <a:prstGeom prst="rect">
            <a:avLst/>
          </a:prstGeom>
        </p:spPr>
      </p:pic>
      <p:sp>
        <p:nvSpPr>
          <p:cNvPr id="2" name="Title 1">
            <a:extLst>
              <a:ext uri="{FF2B5EF4-FFF2-40B4-BE49-F238E27FC236}">
                <a16:creationId xmlns:a16="http://schemas.microsoft.com/office/drawing/2014/main" id="{3244E584-3F52-669E-69AE-4C9C55A3D1DB}"/>
              </a:ext>
            </a:extLst>
          </p:cNvPr>
          <p:cNvSpPr>
            <a:spLocks noGrp="1"/>
          </p:cNvSpPr>
          <p:nvPr>
            <p:ph type="title"/>
          </p:nvPr>
        </p:nvSpPr>
        <p:spPr>
          <a:xfrm>
            <a:off x="785240" y="1434899"/>
            <a:ext cx="10673334" cy="974261"/>
          </a:xfrm>
        </p:spPr>
        <p:txBody>
          <a:bodyPr anchor="b">
            <a:normAutofit/>
          </a:bodyPr>
          <a:lstStyle/>
          <a:p>
            <a:r>
              <a:rPr lang="en-US" sz="4800" u="sng" dirty="0">
                <a:solidFill>
                  <a:schemeClr val="bg2"/>
                </a:solidFill>
              </a:rPr>
              <a:t>Introduction to the Dataset</a:t>
            </a:r>
            <a:endParaRPr lang="en-US" sz="8800" u="sng" dirty="0">
              <a:solidFill>
                <a:schemeClr val="bg2"/>
              </a:solidFill>
            </a:endParaRPr>
          </a:p>
        </p:txBody>
      </p:sp>
      <p:sp>
        <p:nvSpPr>
          <p:cNvPr id="30" name="Rectangle 2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37C95C-C888-6E24-8E96-35907B6C288E}"/>
              </a:ext>
            </a:extLst>
          </p:cNvPr>
          <p:cNvSpPr>
            <a:spLocks noGrp="1"/>
          </p:cNvSpPr>
          <p:nvPr>
            <p:ph idx="1"/>
          </p:nvPr>
        </p:nvSpPr>
        <p:spPr>
          <a:xfrm>
            <a:off x="841248" y="3337269"/>
            <a:ext cx="10509504" cy="2905686"/>
          </a:xfrm>
        </p:spPr>
        <p:txBody>
          <a:bodyPr>
            <a:noAutofit/>
          </a:bodyPr>
          <a:lstStyle/>
          <a:p>
            <a:r>
              <a:rPr lang="en-US" sz="2000" dirty="0">
                <a:solidFill>
                  <a:schemeClr val="bg2"/>
                </a:solidFill>
                <a:effectLst/>
              </a:rPr>
              <a:t>The Bank Customers dataset contains information on customers of a bank, including their balance, loan status, and details. This data can be used to gain insights into customer behavior and preferences, as well as inform marketing and product development strategies.</a:t>
            </a:r>
            <a:endParaRPr lang="en-US" sz="2000" dirty="0">
              <a:solidFill>
                <a:schemeClr val="bg2"/>
              </a:solidFill>
            </a:endParaRPr>
          </a:p>
          <a:p>
            <a:r>
              <a:rPr lang="en-US" sz="2000" dirty="0">
                <a:solidFill>
                  <a:schemeClr val="bg2"/>
                </a:solidFill>
                <a:effectLst/>
              </a:rPr>
              <a:t>The dataset is provided in the Problem Statement2_Dataset folder and can be accessed using Python libraries such as Pandas and NumPy.</a:t>
            </a:r>
            <a:endParaRPr lang="en-US" sz="2000" dirty="0">
              <a:solidFill>
                <a:schemeClr val="bg2"/>
              </a:solidFill>
            </a:endParaRPr>
          </a:p>
        </p:txBody>
      </p:sp>
    </p:spTree>
    <p:extLst>
      <p:ext uri="{BB962C8B-B14F-4D97-AF65-F5344CB8AC3E}">
        <p14:creationId xmlns:p14="http://schemas.microsoft.com/office/powerpoint/2010/main" val="70962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Digital graphs and numbers in 3D">
            <a:extLst>
              <a:ext uri="{FF2B5EF4-FFF2-40B4-BE49-F238E27FC236}">
                <a16:creationId xmlns:a16="http://schemas.microsoft.com/office/drawing/2014/main" id="{74124DCB-2E54-2B07-2461-7726D92DCE30}"/>
              </a:ext>
            </a:extLst>
          </p:cNvPr>
          <p:cNvPicPr>
            <a:picLocks noChangeAspect="1"/>
          </p:cNvPicPr>
          <p:nvPr/>
        </p:nvPicPr>
        <p:blipFill rotWithShape="1">
          <a:blip r:embed="rId2">
            <a:alphaModFix amt="40000"/>
          </a:blip>
          <a:srcRect t="9782" b="5948"/>
          <a:stretch/>
        </p:blipFill>
        <p:spPr>
          <a:xfrm>
            <a:off x="20" y="10"/>
            <a:ext cx="12191979" cy="6857990"/>
          </a:xfrm>
          <a:prstGeom prst="rect">
            <a:avLst/>
          </a:prstGeom>
        </p:spPr>
      </p:pic>
      <p:sp>
        <p:nvSpPr>
          <p:cNvPr id="2" name="Title 1">
            <a:extLst>
              <a:ext uri="{FF2B5EF4-FFF2-40B4-BE49-F238E27FC236}">
                <a16:creationId xmlns:a16="http://schemas.microsoft.com/office/drawing/2014/main" id="{BF461057-53A0-4B16-5D16-41FF32FA0F7A}"/>
              </a:ext>
            </a:extLst>
          </p:cNvPr>
          <p:cNvSpPr>
            <a:spLocks noGrp="1"/>
          </p:cNvSpPr>
          <p:nvPr>
            <p:ph type="title"/>
          </p:nvPr>
        </p:nvSpPr>
        <p:spPr>
          <a:xfrm>
            <a:off x="841248" y="839892"/>
            <a:ext cx="10479024" cy="1095419"/>
          </a:xfrm>
        </p:spPr>
        <p:txBody>
          <a:bodyPr anchor="b">
            <a:normAutofit/>
          </a:bodyPr>
          <a:lstStyle/>
          <a:p>
            <a:r>
              <a:rPr lang="en-US" sz="5400" u="sng" dirty="0">
                <a:solidFill>
                  <a:schemeClr val="bg2"/>
                </a:solidFill>
              </a:rPr>
              <a:t>Exploratory</a:t>
            </a:r>
            <a:r>
              <a:rPr lang="en-US" sz="4800" u="sng" dirty="0">
                <a:solidFill>
                  <a:schemeClr val="bg2"/>
                </a:solidFill>
              </a:rPr>
              <a:t> Data Analysis:</a:t>
            </a:r>
            <a:endParaRPr lang="en-US" sz="8800" u="sng" dirty="0">
              <a:solidFill>
                <a:schemeClr val="bg2"/>
              </a:solidFill>
            </a:endParaRPr>
          </a:p>
        </p:txBody>
      </p:sp>
      <p:sp>
        <p:nvSpPr>
          <p:cNvPr id="13" name="Rectangle 12">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330B0C9-765C-15EF-88C9-1CE3D98FD12A}"/>
              </a:ext>
            </a:extLst>
          </p:cNvPr>
          <p:cNvSpPr>
            <a:spLocks noGrp="1"/>
          </p:cNvSpPr>
          <p:nvPr>
            <p:ph idx="1"/>
          </p:nvPr>
        </p:nvSpPr>
        <p:spPr>
          <a:xfrm>
            <a:off x="841248" y="3337269"/>
            <a:ext cx="10509504" cy="2905686"/>
          </a:xfrm>
        </p:spPr>
        <p:txBody>
          <a:bodyPr>
            <a:normAutofit fontScale="92500"/>
          </a:bodyPr>
          <a:lstStyle/>
          <a:p>
            <a:r>
              <a:rPr lang="en-US" dirty="0">
                <a:solidFill>
                  <a:schemeClr val="bg2"/>
                </a:solidFill>
                <a:effectLst/>
              </a:rPr>
              <a:t>The Bank Customers dataset contains information about customers of a bank. The primary objective of exploratory data analysis is to gain insights into the data and identify any patterns or relationships that may exist.</a:t>
            </a:r>
            <a:endParaRPr lang="en-US" dirty="0">
              <a:solidFill>
                <a:schemeClr val="bg2"/>
              </a:solidFill>
            </a:endParaRPr>
          </a:p>
          <a:p>
            <a:r>
              <a:rPr lang="en-US" dirty="0">
                <a:solidFill>
                  <a:schemeClr val="bg2"/>
                </a:solidFill>
                <a:effectLst/>
              </a:rPr>
              <a:t>Some of the key variables in the dataset include age, gender, education level, income, and </a:t>
            </a:r>
            <a:r>
              <a:rPr lang="en-US" dirty="0">
                <a:solidFill>
                  <a:schemeClr val="bg2"/>
                </a:solidFill>
              </a:rPr>
              <a:t>other details</a:t>
            </a:r>
            <a:r>
              <a:rPr lang="en-US" dirty="0">
                <a:solidFill>
                  <a:schemeClr val="bg2"/>
                </a:solidFill>
                <a:effectLst/>
              </a:rPr>
              <a:t>. By analyzing these variables, we can gain a better understanding of the characteristics of the bank's customers and their financial behavior.</a:t>
            </a:r>
            <a:endParaRPr lang="en-US" dirty="0">
              <a:solidFill>
                <a:schemeClr val="bg2"/>
              </a:solidFill>
            </a:endParaRPr>
          </a:p>
        </p:txBody>
      </p:sp>
    </p:spTree>
    <p:extLst>
      <p:ext uri="{BB962C8B-B14F-4D97-AF65-F5344CB8AC3E}">
        <p14:creationId xmlns:p14="http://schemas.microsoft.com/office/powerpoint/2010/main" val="55602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Calculator, pen, compass, money and a paper with graphs printed on it">
            <a:extLst>
              <a:ext uri="{FF2B5EF4-FFF2-40B4-BE49-F238E27FC236}">
                <a16:creationId xmlns:a16="http://schemas.microsoft.com/office/drawing/2014/main" id="{56833303-3037-4214-E9D3-1BBD5609CD4B}"/>
              </a:ext>
            </a:extLst>
          </p:cNvPr>
          <p:cNvPicPr>
            <a:picLocks noChangeAspect="1"/>
          </p:cNvPicPr>
          <p:nvPr/>
        </p:nvPicPr>
        <p:blipFill rotWithShape="1">
          <a:blip r:embed="rId3">
            <a:alphaModFix amt="40000"/>
          </a:blip>
          <a:srcRect b="6639"/>
          <a:stretch/>
        </p:blipFill>
        <p:spPr>
          <a:xfrm>
            <a:off x="0" y="10"/>
            <a:ext cx="12191979" cy="6857990"/>
          </a:xfrm>
          <a:prstGeom prst="rect">
            <a:avLst/>
          </a:prstGeom>
        </p:spPr>
      </p:pic>
      <p:sp>
        <p:nvSpPr>
          <p:cNvPr id="2" name="Title 1">
            <a:extLst>
              <a:ext uri="{FF2B5EF4-FFF2-40B4-BE49-F238E27FC236}">
                <a16:creationId xmlns:a16="http://schemas.microsoft.com/office/drawing/2014/main" id="{B52C061D-8AB9-B02D-FF11-098976F5DE30}"/>
              </a:ext>
            </a:extLst>
          </p:cNvPr>
          <p:cNvSpPr>
            <a:spLocks noGrp="1"/>
          </p:cNvSpPr>
          <p:nvPr>
            <p:ph type="title"/>
          </p:nvPr>
        </p:nvSpPr>
        <p:spPr>
          <a:xfrm>
            <a:off x="896112" y="1146670"/>
            <a:ext cx="10479024" cy="1022267"/>
          </a:xfrm>
        </p:spPr>
        <p:txBody>
          <a:bodyPr anchor="b">
            <a:normAutofit/>
          </a:bodyPr>
          <a:lstStyle/>
          <a:p>
            <a:r>
              <a:rPr lang="en-US" sz="5400" u="sng" dirty="0">
                <a:solidFill>
                  <a:schemeClr val="bg2"/>
                </a:solidFill>
              </a:rPr>
              <a:t>Data Visualization:</a:t>
            </a:r>
            <a:endParaRPr lang="en-US" sz="9600" u="sng" dirty="0">
              <a:solidFill>
                <a:schemeClr val="bg2"/>
              </a:solidFill>
            </a:endParaRPr>
          </a:p>
        </p:txBody>
      </p:sp>
      <p:sp>
        <p:nvSpPr>
          <p:cNvPr id="13" name="Rectangle 12">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531BD38-08B6-BE9A-774F-23AFEBBFF52B}"/>
              </a:ext>
            </a:extLst>
          </p:cNvPr>
          <p:cNvSpPr>
            <a:spLocks noGrp="1"/>
          </p:cNvSpPr>
          <p:nvPr>
            <p:ph idx="1"/>
          </p:nvPr>
        </p:nvSpPr>
        <p:spPr>
          <a:xfrm>
            <a:off x="841248" y="3337269"/>
            <a:ext cx="10509504" cy="2905686"/>
          </a:xfrm>
        </p:spPr>
        <p:txBody>
          <a:bodyPr>
            <a:noAutofit/>
          </a:bodyPr>
          <a:lstStyle/>
          <a:p>
            <a:r>
              <a:rPr lang="en-US" sz="2800" b="1" u="sng" dirty="0">
                <a:solidFill>
                  <a:schemeClr val="bg1">
                    <a:lumMod val="75000"/>
                  </a:schemeClr>
                </a:solidFill>
                <a:effectLst/>
              </a:rPr>
              <a:t>Distribution of Age </a:t>
            </a:r>
            <a:r>
              <a:rPr lang="en-US" b="1" dirty="0">
                <a:solidFill>
                  <a:schemeClr val="bg2"/>
                </a:solidFill>
              </a:rPr>
              <a:t>:</a:t>
            </a:r>
            <a:r>
              <a:rPr lang="en-US" sz="1800" b="1" dirty="0">
                <a:solidFill>
                  <a:schemeClr val="bg2"/>
                </a:solidFill>
              </a:rPr>
              <a:t> </a:t>
            </a:r>
          </a:p>
          <a:p>
            <a:r>
              <a:rPr lang="en-US" sz="2000" dirty="0">
                <a:solidFill>
                  <a:schemeClr val="bg2"/>
                </a:solidFill>
                <a:effectLst/>
              </a:rPr>
              <a:t>A histogram can be used to visualize the distribution of age among bank customers.</a:t>
            </a:r>
            <a:endParaRPr lang="en-US" sz="2000" dirty="0">
              <a:solidFill>
                <a:schemeClr val="bg2"/>
              </a:solidFill>
            </a:endParaRPr>
          </a:p>
          <a:p>
            <a:pPr>
              <a:lnSpc>
                <a:spcPct val="100000"/>
              </a:lnSpc>
            </a:pPr>
            <a:r>
              <a:rPr lang="en-US" sz="2800" b="1" u="sng" dirty="0">
                <a:solidFill>
                  <a:schemeClr val="bg1">
                    <a:lumMod val="75000"/>
                  </a:schemeClr>
                </a:solidFill>
              </a:rPr>
              <a:t>Correlation :</a:t>
            </a:r>
            <a:r>
              <a:rPr lang="en-US" sz="2000" b="1" dirty="0">
                <a:solidFill>
                  <a:schemeClr val="bg1">
                    <a:lumMod val="75000"/>
                  </a:schemeClr>
                </a:solidFill>
              </a:rPr>
              <a:t> </a:t>
            </a:r>
          </a:p>
          <a:p>
            <a:pPr>
              <a:lnSpc>
                <a:spcPct val="100000"/>
              </a:lnSpc>
            </a:pPr>
            <a:r>
              <a:rPr lang="en-US" sz="2000" dirty="0">
                <a:solidFill>
                  <a:schemeClr val="bg2"/>
                </a:solidFill>
              </a:rPr>
              <a:t>A correlation heatmap can be used to visualize the correlation between different variables in the dataset, such as age, balance, and duration.</a:t>
            </a:r>
            <a:endParaRPr lang="en-US" b="1" dirty="0">
              <a:solidFill>
                <a:schemeClr val="bg2"/>
              </a:solidFill>
            </a:endParaRPr>
          </a:p>
        </p:txBody>
      </p:sp>
    </p:spTree>
    <p:extLst>
      <p:ext uri="{BB962C8B-B14F-4D97-AF65-F5344CB8AC3E}">
        <p14:creationId xmlns:p14="http://schemas.microsoft.com/office/powerpoint/2010/main" val="211726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Financial graphs on a dark display">
            <a:extLst>
              <a:ext uri="{FF2B5EF4-FFF2-40B4-BE49-F238E27FC236}">
                <a16:creationId xmlns:a16="http://schemas.microsoft.com/office/drawing/2014/main" id="{16BE6735-146B-EFA6-0337-E0E4EAD4C4CF}"/>
              </a:ext>
            </a:extLst>
          </p:cNvPr>
          <p:cNvPicPr>
            <a:picLocks noChangeAspect="1"/>
          </p:cNvPicPr>
          <p:nvPr/>
        </p:nvPicPr>
        <p:blipFill rotWithShape="1">
          <a:blip r:embed="rId2">
            <a:alphaModFix amt="40000"/>
          </a:blip>
          <a:srcRect t="10000"/>
          <a:stretch/>
        </p:blipFill>
        <p:spPr>
          <a:xfrm>
            <a:off x="20" y="10"/>
            <a:ext cx="12191979" cy="6857990"/>
          </a:xfrm>
          <a:prstGeom prst="rect">
            <a:avLst/>
          </a:prstGeom>
        </p:spPr>
      </p:pic>
      <p:sp>
        <p:nvSpPr>
          <p:cNvPr id="2" name="Title 1">
            <a:extLst>
              <a:ext uri="{FF2B5EF4-FFF2-40B4-BE49-F238E27FC236}">
                <a16:creationId xmlns:a16="http://schemas.microsoft.com/office/drawing/2014/main" id="{7335A6CE-5F79-6146-2453-3502873EB78B}"/>
              </a:ext>
            </a:extLst>
          </p:cNvPr>
          <p:cNvSpPr>
            <a:spLocks noGrp="1"/>
          </p:cNvSpPr>
          <p:nvPr>
            <p:ph type="title"/>
          </p:nvPr>
        </p:nvSpPr>
        <p:spPr>
          <a:xfrm>
            <a:off x="841248" y="426720"/>
            <a:ext cx="10506456" cy="1919141"/>
          </a:xfrm>
        </p:spPr>
        <p:txBody>
          <a:bodyPr anchor="b">
            <a:normAutofit/>
          </a:bodyPr>
          <a:lstStyle/>
          <a:p>
            <a:r>
              <a:rPr lang="en-US" sz="5600" b="1" u="sng">
                <a:solidFill>
                  <a:srgbClr val="FFFFFF"/>
                </a:solidFill>
              </a:rPr>
              <a:t>Comparing Data Visualization Libraries in Python:</a:t>
            </a:r>
            <a:endParaRPr lang="en-US" sz="5600">
              <a:solidFill>
                <a:srgbClr val="FFFFFF"/>
              </a:solidFill>
            </a:endParaRPr>
          </a:p>
        </p:txBody>
      </p:sp>
      <p:sp>
        <p:nvSpPr>
          <p:cNvPr id="13" name="Rectangle 12">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6239B4F-4EC2-471C-614E-AB6E4BB1D854}"/>
              </a:ext>
            </a:extLst>
          </p:cNvPr>
          <p:cNvSpPr>
            <a:spLocks noGrp="1"/>
          </p:cNvSpPr>
          <p:nvPr>
            <p:ph idx="1"/>
          </p:nvPr>
        </p:nvSpPr>
        <p:spPr>
          <a:xfrm>
            <a:off x="841248" y="3337269"/>
            <a:ext cx="10509504" cy="2905686"/>
          </a:xfrm>
        </p:spPr>
        <p:txBody>
          <a:bodyPr>
            <a:normAutofit/>
          </a:bodyPr>
          <a:lstStyle/>
          <a:p>
            <a:pPr>
              <a:buFont typeface="Arial" panose="020B0604020202020204" pitchFamily="34" charset="0"/>
              <a:buChar char="•"/>
            </a:pPr>
            <a:r>
              <a:rPr lang="en-IN" sz="2000" b="0" i="0">
                <a:solidFill>
                  <a:srgbClr val="FFFFFF"/>
                </a:solidFill>
                <a:effectLst/>
                <a:latin typeface="Söhne"/>
              </a:rPr>
              <a:t>Matplotlib: A foundational library known for customizability and widespread use. Example visuals.</a:t>
            </a:r>
          </a:p>
          <a:p>
            <a:pPr>
              <a:buFont typeface="Arial" panose="020B0604020202020204" pitchFamily="34" charset="0"/>
              <a:buChar char="•"/>
            </a:pPr>
            <a:r>
              <a:rPr lang="en-IN" sz="2000" b="0" i="0">
                <a:solidFill>
                  <a:srgbClr val="FFFFFF"/>
                </a:solidFill>
                <a:effectLst/>
                <a:latin typeface="Söhne"/>
              </a:rPr>
              <a:t>Seaborn: Enhances Matplotlib with themes and built-in styles. Sample Seaborn plots.</a:t>
            </a:r>
          </a:p>
          <a:p>
            <a:pPr>
              <a:buFont typeface="Arial" panose="020B0604020202020204" pitchFamily="34" charset="0"/>
              <a:buChar char="•"/>
            </a:pPr>
            <a:r>
              <a:rPr lang="en-IN" sz="2000" b="0" i="0">
                <a:solidFill>
                  <a:srgbClr val="FFFFFF"/>
                </a:solidFill>
                <a:effectLst/>
                <a:latin typeface="Söhne"/>
              </a:rPr>
              <a:t>Pandas Plotting: Quick and simple plots within Pandas. Basic plotting examples.</a:t>
            </a:r>
          </a:p>
          <a:p>
            <a:r>
              <a:rPr lang="en-IN" sz="2000" i="0">
                <a:solidFill>
                  <a:srgbClr val="FFFFFF"/>
                </a:solidFill>
                <a:effectLst/>
                <a:latin typeface="Söhne"/>
              </a:rPr>
              <a:t>SciPy</a:t>
            </a:r>
            <a:r>
              <a:rPr lang="en-IN" sz="2000">
                <a:solidFill>
                  <a:srgbClr val="FFFFFF"/>
                </a:solidFill>
                <a:latin typeface="Söhne"/>
              </a:rPr>
              <a:t>: It </a:t>
            </a:r>
            <a:r>
              <a:rPr lang="en-IN" sz="2000" b="0" i="0">
                <a:solidFill>
                  <a:srgbClr val="FFFFFF"/>
                </a:solidFill>
                <a:effectLst/>
                <a:latin typeface="Söhne"/>
              </a:rPr>
              <a:t>is a Python library for scientific and technical computing, providing tools for optimization, integration, interpolation, and more.</a:t>
            </a:r>
            <a:endParaRPr lang="en-US" sz="2000">
              <a:solidFill>
                <a:srgbClr val="FFFFFF"/>
              </a:solidFill>
            </a:endParaRPr>
          </a:p>
        </p:txBody>
      </p:sp>
    </p:spTree>
    <p:extLst>
      <p:ext uri="{BB962C8B-B14F-4D97-AF65-F5344CB8AC3E}">
        <p14:creationId xmlns:p14="http://schemas.microsoft.com/office/powerpoint/2010/main" val="206991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7F9A-36B4-745F-782E-5652B4636A3D}"/>
              </a:ext>
            </a:extLst>
          </p:cNvPr>
          <p:cNvSpPr>
            <a:spLocks noGrp="1"/>
          </p:cNvSpPr>
          <p:nvPr>
            <p:ph type="title"/>
          </p:nvPr>
        </p:nvSpPr>
        <p:spPr/>
        <p:txBody>
          <a:bodyPr/>
          <a:lstStyle/>
          <a:p>
            <a:r>
              <a:rPr lang="en-US" dirty="0"/>
              <a:t>Learning outcomes:</a:t>
            </a:r>
          </a:p>
        </p:txBody>
      </p:sp>
      <p:graphicFrame>
        <p:nvGraphicFramePr>
          <p:cNvPr id="5" name="Content Placeholder 2">
            <a:extLst>
              <a:ext uri="{FF2B5EF4-FFF2-40B4-BE49-F238E27FC236}">
                <a16:creationId xmlns:a16="http://schemas.microsoft.com/office/drawing/2014/main" id="{A5F1748A-1789-E0A7-7BF4-056404B544D1}"/>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323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3B1CF-C33D-5D56-11B0-399305868E5C}"/>
              </a:ext>
            </a:extLst>
          </p:cNvPr>
          <p:cNvSpPr>
            <a:spLocks noGrp="1"/>
          </p:cNvSpPr>
          <p:nvPr>
            <p:ph type="title"/>
          </p:nvPr>
        </p:nvSpPr>
        <p:spPr>
          <a:xfrm>
            <a:off x="5080216" y="1076324"/>
            <a:ext cx="6272784" cy="1535051"/>
          </a:xfrm>
        </p:spPr>
        <p:txBody>
          <a:bodyPr anchor="b">
            <a:normAutofit/>
          </a:bodyPr>
          <a:lstStyle/>
          <a:p>
            <a:r>
              <a:rPr lang="en-US" sz="5200" dirty="0"/>
              <a:t>conclusion</a:t>
            </a:r>
          </a:p>
        </p:txBody>
      </p:sp>
      <p:pic>
        <p:nvPicPr>
          <p:cNvPr id="5" name="Picture 4" descr="Light bulb on yellow background with sketched light beams and cord">
            <a:extLst>
              <a:ext uri="{FF2B5EF4-FFF2-40B4-BE49-F238E27FC236}">
                <a16:creationId xmlns:a16="http://schemas.microsoft.com/office/drawing/2014/main" id="{E2D28F10-C5D3-C393-B73C-B657F579ED63}"/>
              </a:ext>
            </a:extLst>
          </p:cNvPr>
          <p:cNvPicPr>
            <a:picLocks noChangeAspect="1"/>
          </p:cNvPicPr>
          <p:nvPr/>
        </p:nvPicPr>
        <p:blipFill rotWithShape="1">
          <a:blip r:embed="rId2"/>
          <a:srcRect l="51928" r="7670"/>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A1329E-CF89-01B0-F63B-D0FDCE92011D}"/>
              </a:ext>
            </a:extLst>
          </p:cNvPr>
          <p:cNvSpPr>
            <a:spLocks noGrp="1"/>
          </p:cNvSpPr>
          <p:nvPr>
            <p:ph idx="1"/>
          </p:nvPr>
        </p:nvSpPr>
        <p:spPr>
          <a:xfrm>
            <a:off x="5080216" y="3351276"/>
            <a:ext cx="6272784" cy="2825686"/>
          </a:xfrm>
        </p:spPr>
        <p:txBody>
          <a:bodyPr>
            <a:noAutofit/>
          </a:bodyPr>
          <a:lstStyle/>
          <a:p>
            <a:pPr>
              <a:lnSpc>
                <a:spcPct val="100000"/>
              </a:lnSpc>
            </a:pPr>
            <a:r>
              <a:rPr lang="en-US" sz="1600" dirty="0"/>
              <a:t>In conclusion, the analysis and visualization of bank customer data using Python have allowed us to gain valuable insights into the bank's operations and customer behavior. Through a variety of charts, graphs, and statistical analyses, we've identified key trends, customer preferences, and potential areas for improvement. This data-driven approach can aid in making informed business decisions, enhancing customer experiences, and ultimately, contributing to the bank's success in a competitive financial landscape. The power of Python's data analysis and visualization tools has enabled us to turn raw data into actionable knowledge for the betterment of the bank and its customers.</a:t>
            </a:r>
          </a:p>
        </p:txBody>
      </p:sp>
    </p:spTree>
    <p:extLst>
      <p:ext uri="{BB962C8B-B14F-4D97-AF65-F5344CB8AC3E}">
        <p14:creationId xmlns:p14="http://schemas.microsoft.com/office/powerpoint/2010/main" val="354615827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1422</TotalTime>
  <Words>495</Words>
  <Application>Microsoft Macintosh PowerPoint</Application>
  <PresentationFormat>Widescreen</PresentationFormat>
  <Paragraphs>30</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Calibri</vt:lpstr>
      <vt:lpstr>Neue Haas Grotesk Text Pro</vt:lpstr>
      <vt:lpstr>Söhne</vt:lpstr>
      <vt:lpstr>AccentBoxVTI</vt:lpstr>
      <vt:lpstr>Bank Customer Data Analysis and Visualization</vt:lpstr>
      <vt:lpstr>Team Members Details:</vt:lpstr>
      <vt:lpstr>Introduction to the Dataset</vt:lpstr>
      <vt:lpstr>Exploratory Data Analysis:</vt:lpstr>
      <vt:lpstr>Data Visualization:</vt:lpstr>
      <vt:lpstr>Comparing Data Visualization Libraries in Python:</vt:lpstr>
      <vt:lpstr>Learning outcomes: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MANAGEMENT POVERTY– NO POVERTY”</dc:title>
  <dc:creator>SHIV RASTOGI (RA2211027010185)</dc:creator>
  <cp:lastModifiedBy>SHIV RASTOGI (RA2211027010185)</cp:lastModifiedBy>
  <cp:revision>9</cp:revision>
  <dcterms:created xsi:type="dcterms:W3CDTF">2023-09-28T16:44:51Z</dcterms:created>
  <dcterms:modified xsi:type="dcterms:W3CDTF">2023-10-17T11:08:36Z</dcterms:modified>
</cp:coreProperties>
</file>