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6" r:id="rId6"/>
    <p:sldId id="277" r:id="rId7"/>
    <p:sldId id="288" r:id="rId8"/>
    <p:sldId id="280" r:id="rId9"/>
    <p:sldId id="283" r:id="rId10"/>
    <p:sldId id="279" r:id="rId11"/>
    <p:sldId id="290" r:id="rId12"/>
    <p:sldId id="302" r:id="rId13"/>
    <p:sldId id="292" r:id="rId14"/>
    <p:sldId id="293" r:id="rId15"/>
    <p:sldId id="294" r:id="rId16"/>
    <p:sldId id="295" r:id="rId17"/>
    <p:sldId id="301" r:id="rId18"/>
    <p:sldId id="303" r:id="rId19"/>
    <p:sldId id="304" r:id="rId20"/>
    <p:sldId id="297" r:id="rId21"/>
    <p:sldId id="305" r:id="rId22"/>
    <p:sldId id="306" r:id="rId23"/>
    <p:sldId id="298" r:id="rId24"/>
    <p:sldId id="307" r:id="rId25"/>
    <p:sldId id="30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77C078-62A3-4713-B17D-E79A0D992F73}">
          <p14:sldIdLst>
            <p14:sldId id="256"/>
            <p14:sldId id="276"/>
            <p14:sldId id="277"/>
            <p14:sldId id="288"/>
            <p14:sldId id="280"/>
            <p14:sldId id="283"/>
            <p14:sldId id="279"/>
            <p14:sldId id="290"/>
            <p14:sldId id="302"/>
            <p14:sldId id="292"/>
            <p14:sldId id="293"/>
            <p14:sldId id="294"/>
            <p14:sldId id="295"/>
            <p14:sldId id="301"/>
            <p14:sldId id="303"/>
            <p14:sldId id="304"/>
            <p14:sldId id="297"/>
            <p14:sldId id="305"/>
            <p14:sldId id="306"/>
          </p14:sldIdLst>
        </p14:section>
        <p14:section name="Untitled Section" id="{34C6691A-E4EC-4B09-8304-1BBEE9D03AEC}">
          <p14:sldIdLst>
            <p14:sldId id="298"/>
            <p14:sldId id="307"/>
            <p14:sldId id="308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24757" autoAdjust="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4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8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8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84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44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69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DC20-4067-43F6-90A7-53335BA79C24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0FAC-BAC3-48A3-B31E-0B5327A3E553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A960-7EC2-485E-9ADE-EFFACBE31CF5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0D-E28D-42BF-857D-91086B64552C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B7A-1627-454D-B838-3159C6C5729F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1307-CCBD-49B5-90BE-505E17217D40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B5E-3EA5-409E-8690-9D2735E30B72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6E8-7B97-4C8B-8B9B-44611122708D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3294" y="6356349"/>
            <a:ext cx="2743200" cy="365125"/>
          </a:xfrm>
        </p:spPr>
        <p:txBody>
          <a:bodyPr/>
          <a:lstStyle/>
          <a:p>
            <a:fld id="{1142DB1C-3607-42F7-808E-3E204EC76D88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143" y="6356348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973-EB07-4DE2-88BA-75EF7970F3C5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C7FC-A46B-404E-A57E-62B78C222808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572B-053A-4771-B5FB-6BB90AAB2EEF}" type="datetime1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stefanoleone992/mutual-funds-and-etf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7461"/>
            <a:ext cx="9144000" cy="12187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Fund-Wise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Deciphering Mutual Fund Performance and Behavior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92198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33EC26-CA55-0117-CAEF-4A568874CA59}"/>
              </a:ext>
            </a:extLst>
          </p:cNvPr>
          <p:cNvSpPr txBox="1"/>
          <p:nvPr/>
        </p:nvSpPr>
        <p:spPr>
          <a:xfrm>
            <a:off x="4902704" y="5361175"/>
            <a:ext cx="334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Guided by - Prof. Andy Chen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5CEC4-3CEC-9F9F-B988-F1627512B874}"/>
              </a:ext>
            </a:extLst>
          </p:cNvPr>
          <p:cNvSpPr txBox="1"/>
          <p:nvPr/>
        </p:nvSpPr>
        <p:spPr>
          <a:xfrm>
            <a:off x="4902704" y="4630035"/>
            <a:ext cx="287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Pranav Harish Sharma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F6C31-63A2-5270-6B30-89762AF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162676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671514" y="5009299"/>
            <a:ext cx="4552860" cy="16766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Overall, large-sized fund dominate through the years.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Nonetheless, within each size the sectoral allocations seem to follow certain trends;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Small Size: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Sector: Financial Sector.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Sector: Communication Services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42935" y="4646271"/>
            <a:ext cx="5172786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Size-wise Distribution and Allocations of Total Investments"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6570622" y="4766743"/>
            <a:ext cx="3600267" cy="16766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Mid Size: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Sector: Real Estate.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Sector: Communication Services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Large Size: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Sector: Technology.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Sector: Real Estate.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0C2CE7A-50EB-064A-E93F-61F7466F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90601"/>
            <a:ext cx="5587123" cy="33388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902287-7E5C-04D7-5A81-7020148C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43627" y="1052139"/>
            <a:ext cx="0" cy="35136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A033346A-C858-BE37-387F-F7EF50425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43" y="966097"/>
            <a:ext cx="5695842" cy="35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810123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621118" y="4971968"/>
            <a:ext cx="4189005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Early Years (e.g., 1974): Highest at 25.27%, lowest at -0.44%.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Recent Years: Reduced volatility in ROI.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65657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ROI and Volatility Trends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 descr="A graph showing a red line&#10;&#10;Description automatically generated">
            <a:extLst>
              <a:ext uri="{FF2B5EF4-FFF2-40B4-BE49-F238E27FC236}">
                <a16:creationId xmlns:a16="http://schemas.microsoft.com/office/drawing/2014/main" id="{6E7DE6B9-9D50-B382-FA44-DB7B32ED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1009751"/>
            <a:ext cx="5962015" cy="34449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C6AC6A-F82D-B341-3B4E-61F52933CC87}"/>
              </a:ext>
            </a:extLst>
          </p:cNvPr>
          <p:cNvSpPr/>
          <p:nvPr/>
        </p:nvSpPr>
        <p:spPr>
          <a:xfrm>
            <a:off x="4999456" y="4768274"/>
            <a:ext cx="5249442" cy="19116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Financial Implication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171450" indent="-1714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ROI Fluctuations:</a:t>
            </a:r>
          </a:p>
          <a:p>
            <a:pPr marL="628650" lvl="1" indent="-171450" algn="just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Fluctuations in Return on Investment (ROI) suggest a dynamic and evolving market environment.</a:t>
            </a:r>
          </a:p>
          <a:p>
            <a:pPr marL="628650" lvl="1" indent="-171450" algn="just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Rapid changes in ROI indicate potential market shifts and uncertainties.</a:t>
            </a:r>
          </a:p>
          <a:p>
            <a:pPr marL="171450" indent="-1714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Reduced Volatility:</a:t>
            </a:r>
          </a:p>
          <a:p>
            <a:pPr marL="628650" lvl="1" indent="-171450" algn="just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Market Stabilization: Decreased volatility implies a potential trend towards market stabilization.</a:t>
            </a:r>
          </a:p>
          <a:p>
            <a:pPr marL="628650" lvl="1" indent="-171450" algn="just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Investor Confidence: Reduced fluctuations may enhance investor confidence in the market's stability and 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239870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361951" y="5005637"/>
            <a:ext cx="2619374" cy="9002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Investment Types: Value, Growth, Blend.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Size Categories: Large, Medium, Small.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771530" y="4583088"/>
            <a:ext cx="6429370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Average Fund Yield Across Investment Types and Size Categories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06FEDF93-2BFD-41CA-ABC7-B039102F3792}" type="slidenum">
              <a:rPr lang="en-US" sz="1400">
                <a:solidFill>
                  <a:schemeClr val="tx1">
                    <a:tint val="75000"/>
                  </a:schemeClr>
                </a:solidFill>
              </a:rPr>
              <a:pPr lvl="1"/>
              <a:t>12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156670B-6508-F4AD-A042-B1190F9F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180384"/>
            <a:ext cx="6772275" cy="33238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EDD68B-2892-E36F-A15B-D4D57854DB6D}"/>
              </a:ext>
            </a:extLst>
          </p:cNvPr>
          <p:cNvSpPr/>
          <p:nvPr/>
        </p:nvSpPr>
        <p:spPr>
          <a:xfrm>
            <a:off x="3788793" y="4805008"/>
            <a:ext cx="8174607" cy="1914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Yield Trends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Growth Funds:</a:t>
            </a:r>
          </a:p>
          <a:p>
            <a:pPr marL="628650" lvl="1" indent="-1714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Small Size: Least Average Yield at 0.158%.</a:t>
            </a:r>
          </a:p>
          <a:p>
            <a:pPr marL="628650" lvl="1" indent="-1714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Medium Size: Peaked overall yield within Growth at 0.903%.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Blend Funds: Direct Relationship with Size.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Value Funds:</a:t>
            </a:r>
          </a:p>
          <a:p>
            <a:pPr marL="628650" lvl="1" indent="-1714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Medium Size: Highest overall yield at 1.893%.</a:t>
            </a:r>
          </a:p>
          <a:p>
            <a:pPr marL="628650" lvl="1" indent="-1714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Small Size: Least Average Yield.</a:t>
            </a:r>
          </a:p>
        </p:txBody>
      </p:sp>
    </p:spTree>
    <p:extLst>
      <p:ext uri="{BB962C8B-B14F-4D97-AF65-F5344CB8AC3E}">
        <p14:creationId xmlns:p14="http://schemas.microsoft.com/office/powerpoint/2010/main" val="56734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13576" y="4910327"/>
            <a:ext cx="4020351" cy="14184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Morningstar Overall Ratings: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Highest Rating: 1975, with a Morningstar overall average rating of 4.50 out of 5.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 Rating: 2020, at 1.099 out of 5.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Investment Amount Trends: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 Total Investment: 1994, at $4,400.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 Overall Rating Year (2020): Highest total investment, holding $30,052,083,850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741564" y="4581176"/>
            <a:ext cx="5346935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Morningstar Ratings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6C6C6-F3BE-86B9-B9EB-B8540283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62" y="907921"/>
            <a:ext cx="9394473" cy="35963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47F98-BD01-2F58-4DE0-70077B529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67199" y="4880005"/>
            <a:ext cx="9523" cy="144878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581F6-2A3C-A847-BE19-6746B41328FF}"/>
              </a:ext>
            </a:extLst>
          </p:cNvPr>
          <p:cNvSpPr/>
          <p:nvPr/>
        </p:nvSpPr>
        <p:spPr>
          <a:xfrm>
            <a:off x="5543369" y="4889289"/>
            <a:ext cx="4791075" cy="11806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Financial Implication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171450" indent="-1714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Historical rating highs and lows provide context for fund performance. 2020's lowest rating may suggest challenges or changes in the investment landscape.</a:t>
            </a:r>
          </a:p>
          <a:p>
            <a:pPr marL="171450" indent="-1714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Discrepancy in 1994 and 2020 highlights the non-linear relationship between ratings and investment amounts.</a:t>
            </a:r>
          </a:p>
        </p:txBody>
      </p:sp>
    </p:spTree>
    <p:extLst>
      <p:ext uri="{BB962C8B-B14F-4D97-AF65-F5344CB8AC3E}">
        <p14:creationId xmlns:p14="http://schemas.microsoft.com/office/powerpoint/2010/main" val="329522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ACE0B-4BA2-74F9-44C6-9DC92F8C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63" y="3708986"/>
            <a:ext cx="4850950" cy="2104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3A418-AC97-E3A2-32C9-6BDD39CB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29000"/>
            <a:ext cx="6096000" cy="2953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4FBD4-75AD-E383-1E9C-D0A7928D3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409" y="1044876"/>
            <a:ext cx="5451845" cy="2384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BA698E-36D5-CC02-964A-789504343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044876"/>
            <a:ext cx="5387638" cy="24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Development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Testing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FBF5E-8F4E-209D-12E5-0BA14E8D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433798"/>
            <a:ext cx="4010025" cy="123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EA9-C626-6568-2802-8F7709499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975" y="1303268"/>
            <a:ext cx="4191000" cy="1535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C06AE-CD2F-4230-F25D-ED0EE6773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25" y="3489939"/>
            <a:ext cx="4238625" cy="10592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1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Development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Testing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5A05A9-F2E5-1B07-88D3-E8B05E62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43" y="1167464"/>
            <a:ext cx="6641082" cy="4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6096000" cy="4957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 Classification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6910623" y="2014873"/>
            <a:ext cx="5052777" cy="31472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Performer: AGEIX - Return Ratio: 0.05810%.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Performer: CPXAX.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American Beacon Fund Family (Small Size): 1st, 2nd, 3rd: Top performers.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Cohen &amp; Steers Fund Family (Small Size): 4th, 5th: Top performers.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Implications: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American Beacon Fund Family: Dominates top positions in small-sized funds.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Cohen &amp; Steers Fund Family: Represents strong performance within its family and fund size.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910623" y="1461938"/>
            <a:ext cx="4010419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5 Funds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8A7F51-9C34-CAC8-D753-95B4373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0038"/>
            <a:ext cx="5743190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6096000" cy="4957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 Classification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6910623" y="2014873"/>
            <a:ext cx="5052777" cy="3390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Lagger: FFRLX (Virtus Family).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Last Position: FRICX (William Blair).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Aberdeen Family: 2nd and 3rd positions in the bottom performers.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Size Category: All funds in the bottom 5 are small-sized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Implications: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Virtus Family (FFRLX): Leads as the bottom performer.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William Blair (FRICX): Holds the last position among the bottom performers.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Aberdeen Family: Represents poor performance in the bottom 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910623" y="1461938"/>
            <a:ext cx="4010419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5 Funds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C228E73-22DE-8797-FE6D-4EFDF53F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3" y="1731483"/>
            <a:ext cx="5439766" cy="31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6096000" cy="4957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 Classification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6910623" y="2014873"/>
            <a:ext cx="5052777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Performer (Small): GHYMX.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Last Position (Small): ETAHX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Eventide Funds Family: Two out of the five funds in the 'Safe' zone.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Implications:</a:t>
            </a:r>
          </a:p>
          <a:p>
            <a:pPr marL="742950" lvl="1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GHYMX and ETAHX: Represent the extremes within the 'Safe' zone and they are both small-sized funds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910623" y="1461938"/>
            <a:ext cx="4010419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5 Funds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657E0F-643E-CF5E-8402-22FCAC31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9" y="1683858"/>
            <a:ext cx="5179947" cy="32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OVERVIEW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GOALS AND CHOICES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1" y="3334727"/>
            <a:ext cx="324802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Model Development, Testing, and Fund Classifications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DESIGN AND DEVELOPMENT  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32292" y="353138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15661" y="18114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46036-36C4-078B-AB6C-861F867D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41564" y="5080764"/>
            <a:ext cx="6592686" cy="11806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Safe Funds - Overall Returns (3, 5, 10 Years)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ETAHX (Small-Sized): Dominates with the highest overall returns across all periods.</a:t>
            </a: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2. GHYMX (Small-Sized): Follow with strong overall performance.</a:t>
            </a: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ETCTX (Medium-Sized): Third-highest overall returns. </a:t>
            </a: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ESIYX and ETABX (Medium-Sized): Compete for the fourth and fifth spots alternatively.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368203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Safe Funds - Historical Returns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8D50F-585C-FEB3-C2F1-66C06311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" y="946023"/>
            <a:ext cx="10372720" cy="34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7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And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C585F-F2D4-75E1-1D1C-B6A77D7B174C}"/>
              </a:ext>
            </a:extLst>
          </p:cNvPr>
          <p:cNvSpPr txBox="1"/>
          <p:nvPr/>
        </p:nvSpPr>
        <p:spPr>
          <a:xfrm>
            <a:off x="869157" y="1298495"/>
            <a:ext cx="467439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1. </a:t>
            </a:r>
            <a:r>
              <a:rPr lang="en-US" sz="1100" b="1" dirty="0"/>
              <a:t>Diverse Initial Investments</a:t>
            </a: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Initial investments spanned from $10 to $5 Billion.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Common initial investments clustered around $1,000, $2,500, and $1 Million.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Uncommon investments, such as $5 Billion, were minimal.</a:t>
            </a:r>
          </a:p>
          <a:p>
            <a:pPr marL="685800" lvl="1" indent="-228600">
              <a:buFont typeface="+mj-lt"/>
              <a:buAutoNum type="alphaLcParenR"/>
            </a:pPr>
            <a:endParaRPr lang="en-US" sz="1100" dirty="0"/>
          </a:p>
          <a:p>
            <a:r>
              <a:rPr lang="en-US" sz="1100" dirty="0"/>
              <a:t>2. </a:t>
            </a:r>
            <a:r>
              <a:rPr lang="en-US" sz="1100" b="1" dirty="0"/>
              <a:t>Commencement and Maturity Trends</a:t>
            </a:r>
            <a:endParaRPr lang="en-US" sz="1100" dirty="0"/>
          </a:p>
          <a:p>
            <a:pPr marL="228600" indent="-228600">
              <a:buFont typeface="+mj-lt"/>
              <a:buAutoNum type="alphaLcParenR"/>
            </a:pPr>
            <a:r>
              <a:rPr lang="en-US" sz="1100" dirty="0"/>
              <a:t>Trends in fund commencement and maturity highlighted 2015 as a significant year, with 505 funds maturing.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100" dirty="0"/>
              <a:t>Average yield trends fluctuated, with 1968 witnessing the lowest at 0.03%, and 2015 the highest at 22.35%.</a:t>
            </a:r>
          </a:p>
          <a:p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b="1" dirty="0"/>
              <a:t>ROI and Volatility Trends</a:t>
            </a: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Return on investment (ROI) exhibited volatility in earlier years, with recent times showcasing reduced fluctuations.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Notable ROI variations, with 1974 experiencing the highest at 0.2527% and the lowest at -0.0044%.</a:t>
            </a:r>
          </a:p>
          <a:p>
            <a:endParaRPr lang="en-US" sz="1100" dirty="0"/>
          </a:p>
          <a:p>
            <a:r>
              <a:rPr lang="en-US" sz="1100" dirty="0"/>
              <a:t>4. </a:t>
            </a:r>
            <a:r>
              <a:rPr lang="en-US" sz="1100" b="1" dirty="0"/>
              <a:t>Morningstar Ratings and Investment Trends</a:t>
            </a: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Morningstar ratings ranged from historical highs in 1975 to a significant drop in 2020.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Medium-sized funds held the highest rating within and outside their fund type.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Investment amounts varied, with 1994 having the lowest total investment and 2020 holding the largest sum.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E7E05-2552-2935-E85C-4A977C7AF45B}"/>
              </a:ext>
            </a:extLst>
          </p:cNvPr>
          <p:cNvSpPr txBox="1"/>
          <p:nvPr/>
        </p:nvSpPr>
        <p:spPr>
          <a:xfrm>
            <a:off x="6419850" y="1182231"/>
            <a:ext cx="467439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5. </a:t>
            </a:r>
            <a:r>
              <a:rPr lang="en-US" sz="1100" b="1" dirty="0"/>
              <a:t>Avg Fund Yield by Investment Type and Size</a:t>
            </a: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Yield variations were observed within different fund types and sizes.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Small-sized Growth funds had the least average yield, while medium-sized Growth funds peaked overall yield.</a:t>
            </a:r>
          </a:p>
          <a:p>
            <a:pPr lvl="1"/>
            <a:endParaRPr lang="en-US" sz="1100" dirty="0"/>
          </a:p>
          <a:p>
            <a:r>
              <a:rPr lang="en-US" sz="1100" dirty="0"/>
              <a:t>6. </a:t>
            </a:r>
            <a:r>
              <a:rPr lang="en-US" sz="1100" b="1" dirty="0"/>
              <a:t>Sectoral Asset Allocation by Fund Size: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Diverse sectoral allocations were witnessed based on fund size.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Financial Services consistently held a significant share of allocated funds across all sizes.</a:t>
            </a:r>
          </a:p>
          <a:p>
            <a:pPr lvl="1"/>
            <a:endParaRPr lang="en-US" sz="1100" dirty="0"/>
          </a:p>
          <a:p>
            <a:r>
              <a:rPr lang="en-US" sz="1100" dirty="0"/>
              <a:t>7. </a:t>
            </a:r>
            <a:r>
              <a:rPr lang="en-US" sz="1100" b="1" dirty="0"/>
              <a:t>Fund Classification - Top and Bottom Performers</a:t>
            </a:r>
          </a:p>
          <a:p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Top performers included funds from the American Beacon and Cohen &amp; Steers families, with AGEIX leading.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Bottom performers included FFRLX (Virtus) and FRICX (William Blair), both small-sized funds..</a:t>
            </a:r>
          </a:p>
          <a:p>
            <a:endParaRPr lang="en-US" sz="1100" dirty="0"/>
          </a:p>
          <a:p>
            <a:r>
              <a:rPr lang="en-US" sz="1100" dirty="0"/>
              <a:t>8. </a:t>
            </a:r>
            <a:r>
              <a:rPr lang="en-US" sz="1100" b="1" dirty="0"/>
              <a:t>Safe Zone - Historical Returns: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ETAHX (Small-sized) emerged as the top performer with the highest overall returns in 3, 5, and 10 years.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GHYMX (Small-sized) and ETCTX (Medium-sized) followed with strong overall returns.</a:t>
            </a:r>
          </a:p>
          <a:p>
            <a:pPr marL="685800" lvl="1" indent="-228600">
              <a:buFont typeface="+mj-lt"/>
              <a:buAutoNum type="alphaLcParenR"/>
            </a:pP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70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8675" y="522898"/>
            <a:ext cx="3743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Considerations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59307" y="522898"/>
            <a:ext cx="38481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FAEC2A4-50CE-BA55-73D8-396706F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C585F-F2D4-75E1-1D1C-B6A77D7B174C}"/>
              </a:ext>
            </a:extLst>
          </p:cNvPr>
          <p:cNvSpPr txBox="1"/>
          <p:nvPr/>
        </p:nvSpPr>
        <p:spPr>
          <a:xfrm>
            <a:off x="1240631" y="1193719"/>
            <a:ext cx="9675019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b="1" dirty="0"/>
              <a:t>Risk Management</a:t>
            </a:r>
          </a:p>
          <a:p>
            <a:pPr marL="228600" indent="-228600">
              <a:buAutoNum type="arabicPeriod"/>
            </a:pPr>
            <a:endParaRPr lang="en-US" sz="1100" b="1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Assess the implications of investment constraints on fund performance.</a:t>
            </a:r>
          </a:p>
          <a:p>
            <a:pPr marL="685800" lvl="1" indent="-228600">
              <a:buFont typeface="+mj-lt"/>
              <a:buAutoNum type="alphaLcParenR"/>
            </a:pP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Evaluate the potential risks associated with small-sized funds in the bottom performers.</a:t>
            </a:r>
          </a:p>
          <a:p>
            <a:endParaRPr lang="en-US" sz="1100" dirty="0"/>
          </a:p>
          <a:p>
            <a:r>
              <a:rPr lang="en-US" sz="1100" dirty="0"/>
              <a:t>2. </a:t>
            </a:r>
            <a:r>
              <a:rPr lang="en-US" sz="1100" b="1" dirty="0"/>
              <a:t>Diversification Strategy</a:t>
            </a:r>
          </a:p>
          <a:p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Utilize insights for informed sectoral allocation to optimize fund performance.</a:t>
            </a:r>
          </a:p>
          <a:p>
            <a:pPr marL="685800" lvl="1" indent="-228600">
              <a:buFont typeface="+mj-lt"/>
              <a:buAutoNum type="alphaLcParenR"/>
            </a:pP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Consider the performance of these funds for potential inclusion in investment portfolios.</a:t>
            </a:r>
          </a:p>
          <a:p>
            <a:pPr lvl="1"/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b="1" dirty="0"/>
              <a:t>Portfolio Optimization</a:t>
            </a:r>
          </a:p>
          <a:p>
            <a:endParaRPr lang="en-US" sz="1100" b="1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Use information for informed investment decisions and potential portfolio optimization.</a:t>
            </a:r>
          </a:p>
          <a:p>
            <a:pPr marL="685800" lvl="1" indent="-228600">
              <a:buFont typeface="+mj-lt"/>
              <a:buAutoNum type="alphaLcParenR"/>
            </a:pPr>
            <a:endParaRPr lang="en-US" sz="1100" dirty="0"/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/>
              <a:t>Consider the performance of these funds for potential inclusion in investment portfolios.</a:t>
            </a:r>
          </a:p>
        </p:txBody>
      </p:sp>
      <p:pic>
        <p:nvPicPr>
          <p:cNvPr id="7" name="Picture 6" descr="A compass with a red needle and text&#10;&#10;Description automatically generated">
            <a:extLst>
              <a:ext uri="{FF2B5EF4-FFF2-40B4-BE49-F238E27FC236}">
                <a16:creationId xmlns:a16="http://schemas.microsoft.com/office/drawing/2014/main" id="{30AB8835-B811-17E6-5BD0-FAB762A14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241">
            <a:off x="8277225" y="1831894"/>
            <a:ext cx="3467100" cy="25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53A5C-AA98-52CC-9BE2-D6F7B154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Introduction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6717" y="2652309"/>
            <a:ext cx="4378240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88106" y="2693380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719290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Key Focus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09122" y="2692695"/>
            <a:ext cx="1371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Questions Explored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Problem Setting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855732" y="3209646"/>
            <a:ext cx="2027704" cy="24104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FundWise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centers on deciphering mutual fund performance and behavior through comprehensive analysis.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Portfolio composition, risk-return profiles, and various factors influencing fund performance.</a:t>
            </a:r>
          </a:p>
          <a:p>
            <a:pPr>
              <a:lnSpc>
                <a:spcPts val="1900"/>
              </a:lnSpc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092587" y="3194124"/>
            <a:ext cx="2023598" cy="2166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How does portfolio composition impact asset allocation and sector exposure for effective diversification?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Revealing insights into financial performance and risk management.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1497" y="3113664"/>
            <a:ext cx="1752042" cy="2166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Investing decisions extend beyond profit motives, involving nuanced considerations.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Actionable insights through data analysis, aiding in the selection of suitable funds.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23399" y="3113664"/>
            <a:ext cx="1857555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Investment Committee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Fund Managers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Individual and Institutional Investors.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Data Analysts and Scientists: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29344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0227927" y="239008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5911094" y="2248454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CC84D-88A3-4EC1-3828-A71531C115DE}"/>
              </a:ext>
            </a:extLst>
          </p:cNvPr>
          <p:cNvSpPr/>
          <p:nvPr/>
        </p:nvSpPr>
        <p:spPr>
          <a:xfrm>
            <a:off x="811046" y="3209646"/>
            <a:ext cx="1874152" cy="24075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- The world of mutual funds demands smarter financial choices for optimal investment outcomes.</a:t>
            </a:r>
          </a:p>
          <a:p>
            <a:pPr marL="171450" indent="-1714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- Stakeholders seek analytical insights for informed decision-making, transcending mere profit-maximization. </a:t>
            </a:r>
          </a:p>
          <a:p>
            <a:pPr marL="171450" indent="-171450">
              <a:lnSpc>
                <a:spcPts val="1900"/>
              </a:lnSpc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6A76-E4B1-CC5D-AE45-C757749C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9E7305-37F2-7E44-B348-1C8154F2A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2E4DB145-CA08-CC2C-952B-5D9F16D8376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Overview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1E7B0E-9465-B2DB-B323-EAFCAD9D4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F0C61F9-4DD9-F683-1B5A-F51A99A1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062" y="1298495"/>
            <a:ext cx="1986127" cy="19861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FD78D-AE6B-02F4-41C7-D91E9A996B91}"/>
              </a:ext>
            </a:extLst>
          </p:cNvPr>
          <p:cNvSpPr/>
          <p:nvPr/>
        </p:nvSpPr>
        <p:spPr>
          <a:xfrm>
            <a:off x="770133" y="1926648"/>
            <a:ext cx="174878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Source and 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44940-A2D7-A78E-D9BE-73523DF501FE}"/>
              </a:ext>
            </a:extLst>
          </p:cNvPr>
          <p:cNvSpPr txBox="1"/>
          <p:nvPr/>
        </p:nvSpPr>
        <p:spPr>
          <a:xfrm>
            <a:off x="3418643" y="1137396"/>
            <a:ext cx="8544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Dataset - MutualFunds.csv: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data is accessible as an open-source dataset on Kaggle. </a:t>
            </a:r>
          </a:p>
          <a:p>
            <a:r>
              <a:rPr lang="en-US" sz="1600" dirty="0"/>
              <a:t>      Link </a:t>
            </a:r>
            <a:r>
              <a:rPr lang="en-US" sz="1600" dirty="0">
                <a:hlinkClick r:id="rId2"/>
              </a:rPr>
              <a:t>https://www.kaggle.com/datasets/stefanoleone992/mutual-funds-and-etfs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dataset consists of 23,784 data points and 298 columns representing various features.</a:t>
            </a:r>
            <a:endParaRPr lang="en-IN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8D772A-6457-604F-6AA0-520876C7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062" y="3764238"/>
            <a:ext cx="1986127" cy="19861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29315-71DA-16D1-6C29-BF1B97F25F9D}"/>
              </a:ext>
            </a:extLst>
          </p:cNvPr>
          <p:cNvSpPr/>
          <p:nvPr/>
        </p:nvSpPr>
        <p:spPr>
          <a:xfrm>
            <a:off x="786516" y="4387969"/>
            <a:ext cx="17160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Significance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645F8-D778-B6E8-4716-B6FA6CE73502}"/>
              </a:ext>
            </a:extLst>
          </p:cNvPr>
          <p:cNvSpPr txBox="1"/>
          <p:nvPr/>
        </p:nvSpPr>
        <p:spPr>
          <a:xfrm>
            <a:off x="3418643" y="3666500"/>
            <a:ext cx="69158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This dataset includes the financial information collected from Yahoo Finance and includes all U.S. Mutual Funds and along with their historical prices.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Sectoral Allocation Insights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Predictive Modeling for Fund Returns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Expense Ratio Evaluation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Diversification and Risk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Feature Engineering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A0963C-AAB0-7B84-8C95-F9C205FD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pic>
        <p:nvPicPr>
          <p:cNvPr id="14" name="Picture 13" descr="A person and person drawing on a computer screen&#10;&#10;Description automatically generated">
            <a:extLst>
              <a:ext uri="{FF2B5EF4-FFF2-40B4-BE49-F238E27FC236}">
                <a16:creationId xmlns:a16="http://schemas.microsoft.com/office/drawing/2014/main" id="{11E0B353-C9CA-6416-78A7-82F4F0E8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801" y="3863048"/>
            <a:ext cx="1857556" cy="18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Goals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Choices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73476" y="2371890"/>
            <a:ext cx="3947604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Risk-Return Profile Exploration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Portfolio Composition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C6D887-30C1-6265-7AE5-BA614146140E}"/>
              </a:ext>
            </a:extLst>
          </p:cNvPr>
          <p:cNvGrpSpPr/>
          <p:nvPr/>
        </p:nvGrpSpPr>
        <p:grpSpPr>
          <a:xfrm>
            <a:off x="5787596" y="4802785"/>
            <a:ext cx="3582514" cy="1959104"/>
            <a:chOff x="6695980" y="2890631"/>
            <a:chExt cx="5118346" cy="2798976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8DC8DEBA-4D8D-4704-A04E-32A1E0BF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95980" y="2890631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9CE3F0-8651-4FF1-8CAF-1E986C38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5775" y="2890631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59423939-1DC9-4306-AA5D-6C011133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15571" y="2890631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A838DD0B-E018-44D0-A4C0-13DF2FD0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00877" y="4095749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B5265A05-9A0F-4DEC-9382-F51EEE74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10673" y="4095749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8770E695-5D11-488D-931B-4C4259EC2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20468" y="4095749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 descr="Icon of human being and speech bubble. ">
              <a:extLst>
                <a:ext uri="{FF2B5EF4-FFF2-40B4-BE49-F238E27FC236}">
                  <a16:creationId xmlns:a16="http://schemas.microsoft.com/office/drawing/2014/main" id="{F9B9D0B7-66BB-408F-A1CC-EA2209284AAD}"/>
                </a:ext>
              </a:extLst>
            </p:cNvPr>
            <p:cNvGrpSpPr/>
            <p:nvPr/>
          </p:nvGrpSpPr>
          <p:grpSpPr>
            <a:xfrm>
              <a:off x="7303798" y="3498047"/>
              <a:ext cx="378221" cy="380335"/>
              <a:chOff x="3171788" y="779462"/>
              <a:chExt cx="284163" cy="28575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2" name="Freeform 2993">
                <a:extLst>
                  <a:ext uri="{FF2B5EF4-FFF2-40B4-BE49-F238E27FC236}">
                    <a16:creationId xmlns:a16="http://schemas.microsoft.com/office/drawing/2014/main" id="{214A5167-4E01-4042-851A-88AFE72AE2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0851" y="779462"/>
                <a:ext cx="165100" cy="196851"/>
              </a:xfrm>
              <a:custGeom>
                <a:avLst/>
                <a:gdLst>
                  <a:gd name="T0" fmla="*/ 291 w 416"/>
                  <a:gd name="T1" fmla="*/ 221 h 493"/>
                  <a:gd name="T2" fmla="*/ 339 w 416"/>
                  <a:gd name="T3" fmla="*/ 173 h 493"/>
                  <a:gd name="T4" fmla="*/ 242 w 416"/>
                  <a:gd name="T5" fmla="*/ 221 h 493"/>
                  <a:gd name="T6" fmla="*/ 195 w 416"/>
                  <a:gd name="T7" fmla="*/ 173 h 493"/>
                  <a:gd name="T8" fmla="*/ 242 w 416"/>
                  <a:gd name="T9" fmla="*/ 221 h 493"/>
                  <a:gd name="T10" fmla="*/ 99 w 416"/>
                  <a:gd name="T11" fmla="*/ 221 h 493"/>
                  <a:gd name="T12" fmla="*/ 147 w 416"/>
                  <a:gd name="T13" fmla="*/ 173 h 493"/>
                  <a:gd name="T14" fmla="*/ 208 w 416"/>
                  <a:gd name="T15" fmla="*/ 0 h 493"/>
                  <a:gd name="T16" fmla="*/ 166 w 416"/>
                  <a:gd name="T17" fmla="*/ 3 h 493"/>
                  <a:gd name="T18" fmla="*/ 127 w 416"/>
                  <a:gd name="T19" fmla="*/ 15 h 493"/>
                  <a:gd name="T20" fmla="*/ 92 w 416"/>
                  <a:gd name="T21" fmla="*/ 33 h 493"/>
                  <a:gd name="T22" fmla="*/ 61 w 416"/>
                  <a:gd name="T23" fmla="*/ 57 h 493"/>
                  <a:gd name="T24" fmla="*/ 35 w 416"/>
                  <a:gd name="T25" fmla="*/ 85 h 493"/>
                  <a:gd name="T26" fmla="*/ 16 w 416"/>
                  <a:gd name="T27" fmla="*/ 117 h 493"/>
                  <a:gd name="T28" fmla="*/ 4 w 416"/>
                  <a:gd name="T29" fmla="*/ 153 h 493"/>
                  <a:gd name="T30" fmla="*/ 0 w 416"/>
                  <a:gd name="T31" fmla="*/ 192 h 493"/>
                  <a:gd name="T32" fmla="*/ 0 w 416"/>
                  <a:gd name="T33" fmla="*/ 194 h 493"/>
                  <a:gd name="T34" fmla="*/ 26 w 416"/>
                  <a:gd name="T35" fmla="*/ 204 h 493"/>
                  <a:gd name="T36" fmla="*/ 47 w 416"/>
                  <a:gd name="T37" fmla="*/ 220 h 493"/>
                  <a:gd name="T38" fmla="*/ 64 w 416"/>
                  <a:gd name="T39" fmla="*/ 238 h 493"/>
                  <a:gd name="T40" fmla="*/ 72 w 416"/>
                  <a:gd name="T41" fmla="*/ 260 h 493"/>
                  <a:gd name="T42" fmla="*/ 76 w 416"/>
                  <a:gd name="T43" fmla="*/ 277 h 493"/>
                  <a:gd name="T44" fmla="*/ 76 w 416"/>
                  <a:gd name="T45" fmla="*/ 293 h 493"/>
                  <a:gd name="T46" fmla="*/ 73 w 416"/>
                  <a:gd name="T47" fmla="*/ 311 h 493"/>
                  <a:gd name="T48" fmla="*/ 67 w 416"/>
                  <a:gd name="T49" fmla="*/ 330 h 493"/>
                  <a:gd name="T50" fmla="*/ 70 w 416"/>
                  <a:gd name="T51" fmla="*/ 333 h 493"/>
                  <a:gd name="T52" fmla="*/ 77 w 416"/>
                  <a:gd name="T53" fmla="*/ 349 h 493"/>
                  <a:gd name="T54" fmla="*/ 94 w 416"/>
                  <a:gd name="T55" fmla="*/ 361 h 493"/>
                  <a:gd name="T56" fmla="*/ 114 w 416"/>
                  <a:gd name="T57" fmla="*/ 371 h 493"/>
                  <a:gd name="T58" fmla="*/ 132 w 416"/>
                  <a:gd name="T59" fmla="*/ 378 h 493"/>
                  <a:gd name="T60" fmla="*/ 153 w 416"/>
                  <a:gd name="T61" fmla="*/ 383 h 493"/>
                  <a:gd name="T62" fmla="*/ 153 w 416"/>
                  <a:gd name="T63" fmla="*/ 428 h 493"/>
                  <a:gd name="T64" fmla="*/ 153 w 416"/>
                  <a:gd name="T65" fmla="*/ 465 h 493"/>
                  <a:gd name="T66" fmla="*/ 173 w 416"/>
                  <a:gd name="T67" fmla="*/ 473 h 493"/>
                  <a:gd name="T68" fmla="*/ 203 w 416"/>
                  <a:gd name="T69" fmla="*/ 446 h 493"/>
                  <a:gd name="T70" fmla="*/ 249 w 416"/>
                  <a:gd name="T71" fmla="*/ 406 h 493"/>
                  <a:gd name="T72" fmla="*/ 274 w 416"/>
                  <a:gd name="T73" fmla="*/ 385 h 493"/>
                  <a:gd name="T74" fmla="*/ 290 w 416"/>
                  <a:gd name="T75" fmla="*/ 371 h 493"/>
                  <a:gd name="T76" fmla="*/ 317 w 416"/>
                  <a:gd name="T77" fmla="*/ 358 h 493"/>
                  <a:gd name="T78" fmla="*/ 342 w 416"/>
                  <a:gd name="T79" fmla="*/ 341 h 493"/>
                  <a:gd name="T80" fmla="*/ 364 w 416"/>
                  <a:gd name="T81" fmla="*/ 321 h 493"/>
                  <a:gd name="T82" fmla="*/ 383 w 416"/>
                  <a:gd name="T83" fmla="*/ 299 h 493"/>
                  <a:gd name="T84" fmla="*/ 397 w 416"/>
                  <a:gd name="T85" fmla="*/ 276 h 493"/>
                  <a:gd name="T86" fmla="*/ 408 w 416"/>
                  <a:gd name="T87" fmla="*/ 249 h 493"/>
                  <a:gd name="T88" fmla="*/ 415 w 416"/>
                  <a:gd name="T89" fmla="*/ 222 h 493"/>
                  <a:gd name="T90" fmla="*/ 416 w 416"/>
                  <a:gd name="T91" fmla="*/ 192 h 493"/>
                  <a:gd name="T92" fmla="*/ 412 w 416"/>
                  <a:gd name="T93" fmla="*/ 154 h 493"/>
                  <a:gd name="T94" fmla="*/ 400 w 416"/>
                  <a:gd name="T95" fmla="*/ 117 h 493"/>
                  <a:gd name="T96" fmla="*/ 381 w 416"/>
                  <a:gd name="T97" fmla="*/ 85 h 493"/>
                  <a:gd name="T98" fmla="*/ 355 w 416"/>
                  <a:gd name="T99" fmla="*/ 57 h 493"/>
                  <a:gd name="T100" fmla="*/ 324 w 416"/>
                  <a:gd name="T101" fmla="*/ 33 h 493"/>
                  <a:gd name="T102" fmla="*/ 289 w 416"/>
                  <a:gd name="T103" fmla="*/ 15 h 493"/>
                  <a:gd name="T104" fmla="*/ 251 w 416"/>
                  <a:gd name="T105" fmla="*/ 3 h 493"/>
                  <a:gd name="T106" fmla="*/ 208 w 416"/>
                  <a:gd name="T107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6" h="493">
                    <a:moveTo>
                      <a:pt x="339" y="221"/>
                    </a:moveTo>
                    <a:lnTo>
                      <a:pt x="291" y="221"/>
                    </a:lnTo>
                    <a:lnTo>
                      <a:pt x="291" y="173"/>
                    </a:lnTo>
                    <a:lnTo>
                      <a:pt x="339" y="173"/>
                    </a:lnTo>
                    <a:lnTo>
                      <a:pt x="339" y="221"/>
                    </a:lnTo>
                    <a:close/>
                    <a:moveTo>
                      <a:pt x="242" y="221"/>
                    </a:moveTo>
                    <a:lnTo>
                      <a:pt x="195" y="221"/>
                    </a:lnTo>
                    <a:lnTo>
                      <a:pt x="195" y="173"/>
                    </a:lnTo>
                    <a:lnTo>
                      <a:pt x="242" y="173"/>
                    </a:lnTo>
                    <a:lnTo>
                      <a:pt x="242" y="221"/>
                    </a:lnTo>
                    <a:close/>
                    <a:moveTo>
                      <a:pt x="147" y="221"/>
                    </a:moveTo>
                    <a:lnTo>
                      <a:pt x="99" y="221"/>
                    </a:lnTo>
                    <a:lnTo>
                      <a:pt x="99" y="173"/>
                    </a:lnTo>
                    <a:lnTo>
                      <a:pt x="147" y="173"/>
                    </a:lnTo>
                    <a:lnTo>
                      <a:pt x="147" y="221"/>
                    </a:lnTo>
                    <a:close/>
                    <a:moveTo>
                      <a:pt x="208" y="0"/>
                    </a:moveTo>
                    <a:lnTo>
                      <a:pt x="186" y="1"/>
                    </a:lnTo>
                    <a:lnTo>
                      <a:pt x="166" y="3"/>
                    </a:lnTo>
                    <a:lnTo>
                      <a:pt x="146" y="8"/>
                    </a:lnTo>
                    <a:lnTo>
                      <a:pt x="127" y="15"/>
                    </a:lnTo>
                    <a:lnTo>
                      <a:pt x="109" y="23"/>
                    </a:lnTo>
                    <a:lnTo>
                      <a:pt x="92" y="33"/>
                    </a:lnTo>
                    <a:lnTo>
                      <a:pt x="76" y="44"/>
                    </a:lnTo>
                    <a:lnTo>
                      <a:pt x="61" y="57"/>
                    </a:lnTo>
                    <a:lnTo>
                      <a:pt x="47" y="70"/>
                    </a:lnTo>
                    <a:lnTo>
                      <a:pt x="35" y="85"/>
                    </a:lnTo>
                    <a:lnTo>
                      <a:pt x="25" y="101"/>
                    </a:lnTo>
                    <a:lnTo>
                      <a:pt x="16" y="117"/>
                    </a:lnTo>
                    <a:lnTo>
                      <a:pt x="9" y="135"/>
                    </a:lnTo>
                    <a:lnTo>
                      <a:pt x="4" y="153"/>
                    </a:lnTo>
                    <a:lnTo>
                      <a:pt x="1" y="173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14" y="198"/>
                    </a:lnTo>
                    <a:lnTo>
                      <a:pt x="26" y="204"/>
                    </a:lnTo>
                    <a:lnTo>
                      <a:pt x="38" y="211"/>
                    </a:lnTo>
                    <a:lnTo>
                      <a:pt x="47" y="220"/>
                    </a:lnTo>
                    <a:lnTo>
                      <a:pt x="57" y="228"/>
                    </a:lnTo>
                    <a:lnTo>
                      <a:pt x="64" y="238"/>
                    </a:lnTo>
                    <a:lnTo>
                      <a:pt x="69" y="248"/>
                    </a:lnTo>
                    <a:lnTo>
                      <a:pt x="72" y="260"/>
                    </a:lnTo>
                    <a:lnTo>
                      <a:pt x="74" y="268"/>
                    </a:lnTo>
                    <a:lnTo>
                      <a:pt x="76" y="277"/>
                    </a:lnTo>
                    <a:lnTo>
                      <a:pt x="76" y="285"/>
                    </a:lnTo>
                    <a:lnTo>
                      <a:pt x="76" y="293"/>
                    </a:lnTo>
                    <a:lnTo>
                      <a:pt x="74" y="303"/>
                    </a:lnTo>
                    <a:lnTo>
                      <a:pt x="73" y="311"/>
                    </a:lnTo>
                    <a:lnTo>
                      <a:pt x="71" y="321"/>
                    </a:lnTo>
                    <a:lnTo>
                      <a:pt x="67" y="330"/>
                    </a:lnTo>
                    <a:lnTo>
                      <a:pt x="69" y="332"/>
                    </a:lnTo>
                    <a:lnTo>
                      <a:pt x="70" y="333"/>
                    </a:lnTo>
                    <a:lnTo>
                      <a:pt x="73" y="341"/>
                    </a:lnTo>
                    <a:lnTo>
                      <a:pt x="77" y="349"/>
                    </a:lnTo>
                    <a:lnTo>
                      <a:pt x="85" y="355"/>
                    </a:lnTo>
                    <a:lnTo>
                      <a:pt x="94" y="361"/>
                    </a:lnTo>
                    <a:lnTo>
                      <a:pt x="104" y="366"/>
                    </a:lnTo>
                    <a:lnTo>
                      <a:pt x="114" y="371"/>
                    </a:lnTo>
                    <a:lnTo>
                      <a:pt x="123" y="374"/>
                    </a:lnTo>
                    <a:lnTo>
                      <a:pt x="132" y="378"/>
                    </a:lnTo>
                    <a:lnTo>
                      <a:pt x="142" y="380"/>
                    </a:lnTo>
                    <a:lnTo>
                      <a:pt x="153" y="383"/>
                    </a:lnTo>
                    <a:lnTo>
                      <a:pt x="153" y="403"/>
                    </a:lnTo>
                    <a:lnTo>
                      <a:pt x="153" y="428"/>
                    </a:lnTo>
                    <a:lnTo>
                      <a:pt x="153" y="449"/>
                    </a:lnTo>
                    <a:lnTo>
                      <a:pt x="153" y="465"/>
                    </a:lnTo>
                    <a:lnTo>
                      <a:pt x="153" y="493"/>
                    </a:lnTo>
                    <a:lnTo>
                      <a:pt x="173" y="473"/>
                    </a:lnTo>
                    <a:lnTo>
                      <a:pt x="185" y="462"/>
                    </a:lnTo>
                    <a:lnTo>
                      <a:pt x="203" y="446"/>
                    </a:lnTo>
                    <a:lnTo>
                      <a:pt x="227" y="427"/>
                    </a:lnTo>
                    <a:lnTo>
                      <a:pt x="249" y="406"/>
                    </a:lnTo>
                    <a:lnTo>
                      <a:pt x="262" y="395"/>
                    </a:lnTo>
                    <a:lnTo>
                      <a:pt x="274" y="385"/>
                    </a:lnTo>
                    <a:lnTo>
                      <a:pt x="284" y="377"/>
                    </a:lnTo>
                    <a:lnTo>
                      <a:pt x="290" y="371"/>
                    </a:lnTo>
                    <a:lnTo>
                      <a:pt x="304" y="365"/>
                    </a:lnTo>
                    <a:lnTo>
                      <a:pt x="317" y="358"/>
                    </a:lnTo>
                    <a:lnTo>
                      <a:pt x="330" y="349"/>
                    </a:lnTo>
                    <a:lnTo>
                      <a:pt x="342" y="341"/>
                    </a:lnTo>
                    <a:lnTo>
                      <a:pt x="353" y="332"/>
                    </a:lnTo>
                    <a:lnTo>
                      <a:pt x="364" y="321"/>
                    </a:lnTo>
                    <a:lnTo>
                      <a:pt x="373" y="310"/>
                    </a:lnTo>
                    <a:lnTo>
                      <a:pt x="383" y="299"/>
                    </a:lnTo>
                    <a:lnTo>
                      <a:pt x="390" y="288"/>
                    </a:lnTo>
                    <a:lnTo>
                      <a:pt x="397" y="276"/>
                    </a:lnTo>
                    <a:lnTo>
                      <a:pt x="403" y="263"/>
                    </a:lnTo>
                    <a:lnTo>
                      <a:pt x="408" y="249"/>
                    </a:lnTo>
                    <a:lnTo>
                      <a:pt x="411" y="235"/>
                    </a:lnTo>
                    <a:lnTo>
                      <a:pt x="415" y="222"/>
                    </a:lnTo>
                    <a:lnTo>
                      <a:pt x="416" y="208"/>
                    </a:lnTo>
                    <a:lnTo>
                      <a:pt x="416" y="192"/>
                    </a:lnTo>
                    <a:lnTo>
                      <a:pt x="416" y="173"/>
                    </a:lnTo>
                    <a:lnTo>
                      <a:pt x="412" y="154"/>
                    </a:lnTo>
                    <a:lnTo>
                      <a:pt x="408" y="135"/>
                    </a:lnTo>
                    <a:lnTo>
                      <a:pt x="400" y="117"/>
                    </a:lnTo>
                    <a:lnTo>
                      <a:pt x="391" y="101"/>
                    </a:lnTo>
                    <a:lnTo>
                      <a:pt x="381" y="85"/>
                    </a:lnTo>
                    <a:lnTo>
                      <a:pt x="368" y="70"/>
                    </a:lnTo>
                    <a:lnTo>
                      <a:pt x="355" y="57"/>
                    </a:lnTo>
                    <a:lnTo>
                      <a:pt x="341" y="44"/>
                    </a:lnTo>
                    <a:lnTo>
                      <a:pt x="324" y="33"/>
                    </a:lnTo>
                    <a:lnTo>
                      <a:pt x="308" y="23"/>
                    </a:lnTo>
                    <a:lnTo>
                      <a:pt x="289" y="15"/>
                    </a:lnTo>
                    <a:lnTo>
                      <a:pt x="270" y="8"/>
                    </a:lnTo>
                    <a:lnTo>
                      <a:pt x="251" y="3"/>
                    </a:lnTo>
                    <a:lnTo>
                      <a:pt x="229" y="1"/>
                    </a:lnTo>
                    <a:lnTo>
                      <a:pt x="2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52" name="Freeform 2994">
                <a:extLst>
                  <a:ext uri="{FF2B5EF4-FFF2-40B4-BE49-F238E27FC236}">
                    <a16:creationId xmlns:a16="http://schemas.microsoft.com/office/drawing/2014/main" id="{EF3D2201-62FC-4C65-ADA0-327F68113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788" y="863600"/>
                <a:ext cx="190500" cy="201613"/>
              </a:xfrm>
              <a:custGeom>
                <a:avLst/>
                <a:gdLst>
                  <a:gd name="T0" fmla="*/ 393 w 480"/>
                  <a:gd name="T1" fmla="*/ 357 h 507"/>
                  <a:gd name="T2" fmla="*/ 312 w 480"/>
                  <a:gd name="T3" fmla="*/ 312 h 507"/>
                  <a:gd name="T4" fmla="*/ 320 w 480"/>
                  <a:gd name="T5" fmla="*/ 267 h 507"/>
                  <a:gd name="T6" fmla="*/ 324 w 480"/>
                  <a:gd name="T7" fmla="*/ 261 h 507"/>
                  <a:gd name="T8" fmla="*/ 329 w 480"/>
                  <a:gd name="T9" fmla="*/ 254 h 507"/>
                  <a:gd name="T10" fmla="*/ 332 w 480"/>
                  <a:gd name="T11" fmla="*/ 244 h 507"/>
                  <a:gd name="T12" fmla="*/ 336 w 480"/>
                  <a:gd name="T13" fmla="*/ 231 h 507"/>
                  <a:gd name="T14" fmla="*/ 338 w 480"/>
                  <a:gd name="T15" fmla="*/ 219 h 507"/>
                  <a:gd name="T16" fmla="*/ 339 w 480"/>
                  <a:gd name="T17" fmla="*/ 203 h 507"/>
                  <a:gd name="T18" fmla="*/ 350 w 480"/>
                  <a:gd name="T19" fmla="*/ 190 h 507"/>
                  <a:gd name="T20" fmla="*/ 354 w 480"/>
                  <a:gd name="T21" fmla="*/ 185 h 507"/>
                  <a:gd name="T22" fmla="*/ 356 w 480"/>
                  <a:gd name="T23" fmla="*/ 179 h 507"/>
                  <a:gd name="T24" fmla="*/ 357 w 480"/>
                  <a:gd name="T25" fmla="*/ 173 h 507"/>
                  <a:gd name="T26" fmla="*/ 358 w 480"/>
                  <a:gd name="T27" fmla="*/ 166 h 507"/>
                  <a:gd name="T28" fmla="*/ 357 w 480"/>
                  <a:gd name="T29" fmla="*/ 149 h 507"/>
                  <a:gd name="T30" fmla="*/ 354 w 480"/>
                  <a:gd name="T31" fmla="*/ 140 h 507"/>
                  <a:gd name="T32" fmla="*/ 350 w 480"/>
                  <a:gd name="T33" fmla="*/ 131 h 507"/>
                  <a:gd name="T34" fmla="*/ 343 w 480"/>
                  <a:gd name="T35" fmla="*/ 125 h 507"/>
                  <a:gd name="T36" fmla="*/ 355 w 480"/>
                  <a:gd name="T37" fmla="*/ 84 h 507"/>
                  <a:gd name="T38" fmla="*/ 353 w 480"/>
                  <a:gd name="T39" fmla="*/ 54 h 507"/>
                  <a:gd name="T40" fmla="*/ 336 w 480"/>
                  <a:gd name="T41" fmla="*/ 28 h 507"/>
                  <a:gd name="T42" fmla="*/ 305 w 480"/>
                  <a:gd name="T43" fmla="*/ 9 h 507"/>
                  <a:gd name="T44" fmla="*/ 286 w 480"/>
                  <a:gd name="T45" fmla="*/ 4 h 507"/>
                  <a:gd name="T46" fmla="*/ 267 w 480"/>
                  <a:gd name="T47" fmla="*/ 0 h 507"/>
                  <a:gd name="T48" fmla="*/ 251 w 480"/>
                  <a:gd name="T49" fmla="*/ 0 h 507"/>
                  <a:gd name="T50" fmla="*/ 232 w 480"/>
                  <a:gd name="T51" fmla="*/ 2 h 507"/>
                  <a:gd name="T52" fmla="*/ 217 w 480"/>
                  <a:gd name="T53" fmla="*/ 4 h 507"/>
                  <a:gd name="T54" fmla="*/ 203 w 480"/>
                  <a:gd name="T55" fmla="*/ 8 h 507"/>
                  <a:gd name="T56" fmla="*/ 192 w 480"/>
                  <a:gd name="T57" fmla="*/ 11 h 507"/>
                  <a:gd name="T58" fmla="*/ 157 w 480"/>
                  <a:gd name="T59" fmla="*/ 38 h 507"/>
                  <a:gd name="T60" fmla="*/ 154 w 480"/>
                  <a:gd name="T61" fmla="*/ 44 h 507"/>
                  <a:gd name="T62" fmla="*/ 140 w 480"/>
                  <a:gd name="T63" fmla="*/ 46 h 507"/>
                  <a:gd name="T64" fmla="*/ 131 w 480"/>
                  <a:gd name="T65" fmla="*/ 48 h 507"/>
                  <a:gd name="T66" fmla="*/ 126 w 480"/>
                  <a:gd name="T67" fmla="*/ 53 h 507"/>
                  <a:gd name="T68" fmla="*/ 123 w 480"/>
                  <a:gd name="T69" fmla="*/ 56 h 507"/>
                  <a:gd name="T70" fmla="*/ 118 w 480"/>
                  <a:gd name="T71" fmla="*/ 66 h 507"/>
                  <a:gd name="T72" fmla="*/ 118 w 480"/>
                  <a:gd name="T73" fmla="*/ 75 h 507"/>
                  <a:gd name="T74" fmla="*/ 118 w 480"/>
                  <a:gd name="T75" fmla="*/ 84 h 507"/>
                  <a:gd name="T76" fmla="*/ 121 w 480"/>
                  <a:gd name="T77" fmla="*/ 92 h 507"/>
                  <a:gd name="T78" fmla="*/ 123 w 480"/>
                  <a:gd name="T79" fmla="*/ 100 h 507"/>
                  <a:gd name="T80" fmla="*/ 125 w 480"/>
                  <a:gd name="T81" fmla="*/ 109 h 507"/>
                  <a:gd name="T82" fmla="*/ 132 w 480"/>
                  <a:gd name="T83" fmla="*/ 125 h 507"/>
                  <a:gd name="T84" fmla="*/ 116 w 480"/>
                  <a:gd name="T85" fmla="*/ 148 h 507"/>
                  <a:gd name="T86" fmla="*/ 115 w 480"/>
                  <a:gd name="T87" fmla="*/ 174 h 507"/>
                  <a:gd name="T88" fmla="*/ 118 w 480"/>
                  <a:gd name="T89" fmla="*/ 185 h 507"/>
                  <a:gd name="T90" fmla="*/ 124 w 480"/>
                  <a:gd name="T91" fmla="*/ 193 h 507"/>
                  <a:gd name="T92" fmla="*/ 130 w 480"/>
                  <a:gd name="T93" fmla="*/ 199 h 507"/>
                  <a:gd name="T94" fmla="*/ 138 w 480"/>
                  <a:gd name="T95" fmla="*/ 216 h 507"/>
                  <a:gd name="T96" fmla="*/ 144 w 480"/>
                  <a:gd name="T97" fmla="*/ 242 h 507"/>
                  <a:gd name="T98" fmla="*/ 161 w 480"/>
                  <a:gd name="T99" fmla="*/ 268 h 507"/>
                  <a:gd name="T100" fmla="*/ 168 w 480"/>
                  <a:gd name="T101" fmla="*/ 312 h 507"/>
                  <a:gd name="T102" fmla="*/ 87 w 480"/>
                  <a:gd name="T103" fmla="*/ 357 h 507"/>
                  <a:gd name="T104" fmla="*/ 19 w 480"/>
                  <a:gd name="T105" fmla="*/ 399 h 507"/>
                  <a:gd name="T106" fmla="*/ 2 w 480"/>
                  <a:gd name="T107" fmla="*/ 420 h 507"/>
                  <a:gd name="T108" fmla="*/ 4 w 480"/>
                  <a:gd name="T109" fmla="*/ 504 h 507"/>
                  <a:gd name="T110" fmla="*/ 473 w 480"/>
                  <a:gd name="T111" fmla="*/ 506 h 507"/>
                  <a:gd name="T112" fmla="*/ 480 w 480"/>
                  <a:gd name="T113" fmla="*/ 424 h 507"/>
                  <a:gd name="T114" fmla="*/ 471 w 480"/>
                  <a:gd name="T115" fmla="*/ 408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0" h="507">
                    <a:moveTo>
                      <a:pt x="446" y="388"/>
                    </a:moveTo>
                    <a:lnTo>
                      <a:pt x="435" y="380"/>
                    </a:lnTo>
                    <a:lnTo>
                      <a:pt x="418" y="370"/>
                    </a:lnTo>
                    <a:lnTo>
                      <a:pt x="393" y="357"/>
                    </a:lnTo>
                    <a:lnTo>
                      <a:pt x="367" y="344"/>
                    </a:lnTo>
                    <a:lnTo>
                      <a:pt x="339" y="331"/>
                    </a:lnTo>
                    <a:lnTo>
                      <a:pt x="312" y="319"/>
                    </a:lnTo>
                    <a:lnTo>
                      <a:pt x="312" y="312"/>
                    </a:lnTo>
                    <a:lnTo>
                      <a:pt x="312" y="280"/>
                    </a:lnTo>
                    <a:lnTo>
                      <a:pt x="312" y="274"/>
                    </a:lnTo>
                    <a:lnTo>
                      <a:pt x="316" y="272"/>
                    </a:lnTo>
                    <a:lnTo>
                      <a:pt x="320" y="267"/>
                    </a:lnTo>
                    <a:lnTo>
                      <a:pt x="320" y="266"/>
                    </a:lnTo>
                    <a:lnTo>
                      <a:pt x="320" y="266"/>
                    </a:lnTo>
                    <a:lnTo>
                      <a:pt x="323" y="263"/>
                    </a:lnTo>
                    <a:lnTo>
                      <a:pt x="324" y="261"/>
                    </a:lnTo>
                    <a:lnTo>
                      <a:pt x="325" y="260"/>
                    </a:lnTo>
                    <a:lnTo>
                      <a:pt x="325" y="260"/>
                    </a:lnTo>
                    <a:lnTo>
                      <a:pt x="326" y="256"/>
                    </a:lnTo>
                    <a:lnTo>
                      <a:pt x="329" y="254"/>
                    </a:lnTo>
                    <a:lnTo>
                      <a:pt x="329" y="253"/>
                    </a:lnTo>
                    <a:lnTo>
                      <a:pt x="329" y="251"/>
                    </a:lnTo>
                    <a:lnTo>
                      <a:pt x="331" y="248"/>
                    </a:lnTo>
                    <a:lnTo>
                      <a:pt x="332" y="244"/>
                    </a:lnTo>
                    <a:lnTo>
                      <a:pt x="332" y="243"/>
                    </a:lnTo>
                    <a:lnTo>
                      <a:pt x="332" y="243"/>
                    </a:lnTo>
                    <a:lnTo>
                      <a:pt x="335" y="237"/>
                    </a:lnTo>
                    <a:lnTo>
                      <a:pt x="336" y="231"/>
                    </a:lnTo>
                    <a:lnTo>
                      <a:pt x="336" y="231"/>
                    </a:lnTo>
                    <a:lnTo>
                      <a:pt x="336" y="231"/>
                    </a:lnTo>
                    <a:lnTo>
                      <a:pt x="337" y="225"/>
                    </a:lnTo>
                    <a:lnTo>
                      <a:pt x="338" y="219"/>
                    </a:lnTo>
                    <a:lnTo>
                      <a:pt x="338" y="217"/>
                    </a:lnTo>
                    <a:lnTo>
                      <a:pt x="338" y="215"/>
                    </a:lnTo>
                    <a:lnTo>
                      <a:pt x="339" y="209"/>
                    </a:lnTo>
                    <a:lnTo>
                      <a:pt x="339" y="203"/>
                    </a:lnTo>
                    <a:lnTo>
                      <a:pt x="345" y="197"/>
                    </a:lnTo>
                    <a:lnTo>
                      <a:pt x="350" y="191"/>
                    </a:lnTo>
                    <a:lnTo>
                      <a:pt x="350" y="190"/>
                    </a:lnTo>
                    <a:lnTo>
                      <a:pt x="350" y="190"/>
                    </a:lnTo>
                    <a:lnTo>
                      <a:pt x="353" y="187"/>
                    </a:lnTo>
                    <a:lnTo>
                      <a:pt x="354" y="185"/>
                    </a:lnTo>
                    <a:lnTo>
                      <a:pt x="354" y="185"/>
                    </a:lnTo>
                    <a:lnTo>
                      <a:pt x="354" y="185"/>
                    </a:lnTo>
                    <a:lnTo>
                      <a:pt x="355" y="182"/>
                    </a:lnTo>
                    <a:lnTo>
                      <a:pt x="355" y="180"/>
                    </a:lnTo>
                    <a:lnTo>
                      <a:pt x="355" y="179"/>
                    </a:lnTo>
                    <a:lnTo>
                      <a:pt x="356" y="179"/>
                    </a:lnTo>
                    <a:lnTo>
                      <a:pt x="356" y="176"/>
                    </a:lnTo>
                    <a:lnTo>
                      <a:pt x="357" y="174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57" y="169"/>
                    </a:lnTo>
                    <a:lnTo>
                      <a:pt x="357" y="167"/>
                    </a:lnTo>
                    <a:lnTo>
                      <a:pt x="358" y="167"/>
                    </a:lnTo>
                    <a:lnTo>
                      <a:pt x="358" y="166"/>
                    </a:lnTo>
                    <a:lnTo>
                      <a:pt x="358" y="163"/>
                    </a:lnTo>
                    <a:lnTo>
                      <a:pt x="358" y="160"/>
                    </a:lnTo>
                    <a:lnTo>
                      <a:pt x="358" y="155"/>
                    </a:lnTo>
                    <a:lnTo>
                      <a:pt x="357" y="149"/>
                    </a:lnTo>
                    <a:lnTo>
                      <a:pt x="357" y="149"/>
                    </a:lnTo>
                    <a:lnTo>
                      <a:pt x="357" y="148"/>
                    </a:lnTo>
                    <a:lnTo>
                      <a:pt x="356" y="143"/>
                    </a:lnTo>
                    <a:lnTo>
                      <a:pt x="354" y="140"/>
                    </a:lnTo>
                    <a:lnTo>
                      <a:pt x="354" y="138"/>
                    </a:lnTo>
                    <a:lnTo>
                      <a:pt x="354" y="138"/>
                    </a:lnTo>
                    <a:lnTo>
                      <a:pt x="353" y="135"/>
                    </a:lnTo>
                    <a:lnTo>
                      <a:pt x="350" y="131"/>
                    </a:lnTo>
                    <a:lnTo>
                      <a:pt x="349" y="131"/>
                    </a:lnTo>
                    <a:lnTo>
                      <a:pt x="349" y="131"/>
                    </a:lnTo>
                    <a:lnTo>
                      <a:pt x="347" y="128"/>
                    </a:lnTo>
                    <a:lnTo>
                      <a:pt x="343" y="125"/>
                    </a:lnTo>
                    <a:lnTo>
                      <a:pt x="344" y="122"/>
                    </a:lnTo>
                    <a:lnTo>
                      <a:pt x="347" y="117"/>
                    </a:lnTo>
                    <a:lnTo>
                      <a:pt x="351" y="100"/>
                    </a:lnTo>
                    <a:lnTo>
                      <a:pt x="355" y="84"/>
                    </a:lnTo>
                    <a:lnTo>
                      <a:pt x="355" y="77"/>
                    </a:lnTo>
                    <a:lnTo>
                      <a:pt x="355" y="69"/>
                    </a:lnTo>
                    <a:lnTo>
                      <a:pt x="354" y="61"/>
                    </a:lnTo>
                    <a:lnTo>
                      <a:pt x="353" y="54"/>
                    </a:lnTo>
                    <a:lnTo>
                      <a:pt x="350" y="47"/>
                    </a:lnTo>
                    <a:lnTo>
                      <a:pt x="347" y="40"/>
                    </a:lnTo>
                    <a:lnTo>
                      <a:pt x="342" y="34"/>
                    </a:lnTo>
                    <a:lnTo>
                      <a:pt x="336" y="28"/>
                    </a:lnTo>
                    <a:lnTo>
                      <a:pt x="330" y="22"/>
                    </a:lnTo>
                    <a:lnTo>
                      <a:pt x="323" y="17"/>
                    </a:lnTo>
                    <a:lnTo>
                      <a:pt x="314" y="12"/>
                    </a:lnTo>
                    <a:lnTo>
                      <a:pt x="305" y="9"/>
                    </a:lnTo>
                    <a:lnTo>
                      <a:pt x="305" y="9"/>
                    </a:lnTo>
                    <a:lnTo>
                      <a:pt x="305" y="9"/>
                    </a:lnTo>
                    <a:lnTo>
                      <a:pt x="295" y="6"/>
                    </a:lnTo>
                    <a:lnTo>
                      <a:pt x="286" y="4"/>
                    </a:lnTo>
                    <a:lnTo>
                      <a:pt x="276" y="2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63" y="0"/>
                    </a:lnTo>
                    <a:lnTo>
                      <a:pt x="260" y="0"/>
                    </a:lnTo>
                    <a:lnTo>
                      <a:pt x="255" y="0"/>
                    </a:lnTo>
                    <a:lnTo>
                      <a:pt x="251" y="0"/>
                    </a:lnTo>
                    <a:lnTo>
                      <a:pt x="244" y="0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2" y="2"/>
                    </a:lnTo>
                    <a:lnTo>
                      <a:pt x="229" y="2"/>
                    </a:lnTo>
                    <a:lnTo>
                      <a:pt x="224" y="3"/>
                    </a:lnTo>
                    <a:lnTo>
                      <a:pt x="220" y="3"/>
                    </a:lnTo>
                    <a:lnTo>
                      <a:pt x="217" y="4"/>
                    </a:lnTo>
                    <a:lnTo>
                      <a:pt x="215" y="4"/>
                    </a:lnTo>
                    <a:lnTo>
                      <a:pt x="212" y="5"/>
                    </a:lnTo>
                    <a:lnTo>
                      <a:pt x="207" y="6"/>
                    </a:lnTo>
                    <a:lnTo>
                      <a:pt x="203" y="8"/>
                    </a:lnTo>
                    <a:lnTo>
                      <a:pt x="199" y="9"/>
                    </a:lnTo>
                    <a:lnTo>
                      <a:pt x="195" y="10"/>
                    </a:lnTo>
                    <a:lnTo>
                      <a:pt x="193" y="10"/>
                    </a:lnTo>
                    <a:lnTo>
                      <a:pt x="192" y="11"/>
                    </a:lnTo>
                    <a:lnTo>
                      <a:pt x="181" y="16"/>
                    </a:lnTo>
                    <a:lnTo>
                      <a:pt x="172" y="23"/>
                    </a:lnTo>
                    <a:lnTo>
                      <a:pt x="163" y="30"/>
                    </a:lnTo>
                    <a:lnTo>
                      <a:pt x="157" y="38"/>
                    </a:lnTo>
                    <a:lnTo>
                      <a:pt x="157" y="38"/>
                    </a:lnTo>
                    <a:lnTo>
                      <a:pt x="156" y="38"/>
                    </a:lnTo>
                    <a:lnTo>
                      <a:pt x="155" y="42"/>
                    </a:lnTo>
                    <a:lnTo>
                      <a:pt x="154" y="44"/>
                    </a:lnTo>
                    <a:lnTo>
                      <a:pt x="150" y="44"/>
                    </a:lnTo>
                    <a:lnTo>
                      <a:pt x="148" y="44"/>
                    </a:lnTo>
                    <a:lnTo>
                      <a:pt x="143" y="44"/>
                    </a:lnTo>
                    <a:lnTo>
                      <a:pt x="140" y="46"/>
                    </a:lnTo>
                    <a:lnTo>
                      <a:pt x="138" y="46"/>
                    </a:lnTo>
                    <a:lnTo>
                      <a:pt x="137" y="46"/>
                    </a:lnTo>
                    <a:lnTo>
                      <a:pt x="135" y="47"/>
                    </a:lnTo>
                    <a:lnTo>
                      <a:pt x="131" y="48"/>
                    </a:lnTo>
                    <a:lnTo>
                      <a:pt x="131" y="48"/>
                    </a:lnTo>
                    <a:lnTo>
                      <a:pt x="130" y="49"/>
                    </a:lnTo>
                    <a:lnTo>
                      <a:pt x="128" y="50"/>
                    </a:lnTo>
                    <a:lnTo>
                      <a:pt x="126" y="53"/>
                    </a:lnTo>
                    <a:lnTo>
                      <a:pt x="125" y="53"/>
                    </a:lnTo>
                    <a:lnTo>
                      <a:pt x="125" y="53"/>
                    </a:lnTo>
                    <a:lnTo>
                      <a:pt x="124" y="55"/>
                    </a:lnTo>
                    <a:lnTo>
                      <a:pt x="123" y="56"/>
                    </a:lnTo>
                    <a:lnTo>
                      <a:pt x="121" y="60"/>
                    </a:lnTo>
                    <a:lnTo>
                      <a:pt x="119" y="63"/>
                    </a:lnTo>
                    <a:lnTo>
                      <a:pt x="119" y="65"/>
                    </a:lnTo>
                    <a:lnTo>
                      <a:pt x="118" y="66"/>
                    </a:lnTo>
                    <a:lnTo>
                      <a:pt x="118" y="68"/>
                    </a:lnTo>
                    <a:lnTo>
                      <a:pt x="118" y="71"/>
                    </a:lnTo>
                    <a:lnTo>
                      <a:pt x="118" y="73"/>
                    </a:lnTo>
                    <a:lnTo>
                      <a:pt x="118" y="75"/>
                    </a:lnTo>
                    <a:lnTo>
                      <a:pt x="118" y="77"/>
                    </a:lnTo>
                    <a:lnTo>
                      <a:pt x="118" y="79"/>
                    </a:lnTo>
                    <a:lnTo>
                      <a:pt x="118" y="81"/>
                    </a:lnTo>
                    <a:lnTo>
                      <a:pt x="118" y="84"/>
                    </a:lnTo>
                    <a:lnTo>
                      <a:pt x="119" y="85"/>
                    </a:lnTo>
                    <a:lnTo>
                      <a:pt x="119" y="87"/>
                    </a:lnTo>
                    <a:lnTo>
                      <a:pt x="119" y="90"/>
                    </a:lnTo>
                    <a:lnTo>
                      <a:pt x="121" y="92"/>
                    </a:lnTo>
                    <a:lnTo>
                      <a:pt x="121" y="94"/>
                    </a:lnTo>
                    <a:lnTo>
                      <a:pt x="122" y="96"/>
                    </a:lnTo>
                    <a:lnTo>
                      <a:pt x="122" y="98"/>
                    </a:lnTo>
                    <a:lnTo>
                      <a:pt x="123" y="100"/>
                    </a:lnTo>
                    <a:lnTo>
                      <a:pt x="124" y="103"/>
                    </a:lnTo>
                    <a:lnTo>
                      <a:pt x="125" y="106"/>
                    </a:lnTo>
                    <a:lnTo>
                      <a:pt x="125" y="107"/>
                    </a:lnTo>
                    <a:lnTo>
                      <a:pt x="125" y="109"/>
                    </a:lnTo>
                    <a:lnTo>
                      <a:pt x="129" y="117"/>
                    </a:lnTo>
                    <a:lnTo>
                      <a:pt x="132" y="125"/>
                    </a:lnTo>
                    <a:lnTo>
                      <a:pt x="132" y="125"/>
                    </a:lnTo>
                    <a:lnTo>
                      <a:pt x="132" y="125"/>
                    </a:lnTo>
                    <a:lnTo>
                      <a:pt x="126" y="130"/>
                    </a:lnTo>
                    <a:lnTo>
                      <a:pt x="122" y="136"/>
                    </a:lnTo>
                    <a:lnTo>
                      <a:pt x="118" y="142"/>
                    </a:lnTo>
                    <a:lnTo>
                      <a:pt x="116" y="148"/>
                    </a:lnTo>
                    <a:lnTo>
                      <a:pt x="115" y="155"/>
                    </a:lnTo>
                    <a:lnTo>
                      <a:pt x="115" y="163"/>
                    </a:lnTo>
                    <a:lnTo>
                      <a:pt x="115" y="168"/>
                    </a:lnTo>
                    <a:lnTo>
                      <a:pt x="115" y="174"/>
                    </a:lnTo>
                    <a:lnTo>
                      <a:pt x="116" y="175"/>
                    </a:lnTo>
                    <a:lnTo>
                      <a:pt x="116" y="175"/>
                    </a:lnTo>
                    <a:lnTo>
                      <a:pt x="117" y="180"/>
                    </a:lnTo>
                    <a:lnTo>
                      <a:pt x="118" y="185"/>
                    </a:lnTo>
                    <a:lnTo>
                      <a:pt x="119" y="186"/>
                    </a:lnTo>
                    <a:lnTo>
                      <a:pt x="119" y="187"/>
                    </a:lnTo>
                    <a:lnTo>
                      <a:pt x="122" y="190"/>
                    </a:lnTo>
                    <a:lnTo>
                      <a:pt x="124" y="193"/>
                    </a:lnTo>
                    <a:lnTo>
                      <a:pt x="125" y="194"/>
                    </a:lnTo>
                    <a:lnTo>
                      <a:pt x="125" y="195"/>
                    </a:lnTo>
                    <a:lnTo>
                      <a:pt x="128" y="198"/>
                    </a:lnTo>
                    <a:lnTo>
                      <a:pt x="130" y="199"/>
                    </a:lnTo>
                    <a:lnTo>
                      <a:pt x="134" y="201"/>
                    </a:lnTo>
                    <a:lnTo>
                      <a:pt x="137" y="203"/>
                    </a:lnTo>
                    <a:lnTo>
                      <a:pt x="137" y="210"/>
                    </a:lnTo>
                    <a:lnTo>
                      <a:pt x="138" y="216"/>
                    </a:lnTo>
                    <a:lnTo>
                      <a:pt x="138" y="218"/>
                    </a:lnTo>
                    <a:lnTo>
                      <a:pt x="138" y="220"/>
                    </a:lnTo>
                    <a:lnTo>
                      <a:pt x="141" y="231"/>
                    </a:lnTo>
                    <a:lnTo>
                      <a:pt x="144" y="242"/>
                    </a:lnTo>
                    <a:lnTo>
                      <a:pt x="148" y="250"/>
                    </a:lnTo>
                    <a:lnTo>
                      <a:pt x="151" y="257"/>
                    </a:lnTo>
                    <a:lnTo>
                      <a:pt x="156" y="263"/>
                    </a:lnTo>
                    <a:lnTo>
                      <a:pt x="161" y="268"/>
                    </a:lnTo>
                    <a:lnTo>
                      <a:pt x="165" y="272"/>
                    </a:lnTo>
                    <a:lnTo>
                      <a:pt x="168" y="275"/>
                    </a:lnTo>
                    <a:lnTo>
                      <a:pt x="168" y="281"/>
                    </a:lnTo>
                    <a:lnTo>
                      <a:pt x="168" y="312"/>
                    </a:lnTo>
                    <a:lnTo>
                      <a:pt x="168" y="319"/>
                    </a:lnTo>
                    <a:lnTo>
                      <a:pt x="142" y="331"/>
                    </a:lnTo>
                    <a:lnTo>
                      <a:pt x="115" y="344"/>
                    </a:lnTo>
                    <a:lnTo>
                      <a:pt x="87" y="357"/>
                    </a:lnTo>
                    <a:lnTo>
                      <a:pt x="62" y="370"/>
                    </a:lnTo>
                    <a:lnTo>
                      <a:pt x="47" y="380"/>
                    </a:lnTo>
                    <a:lnTo>
                      <a:pt x="34" y="388"/>
                    </a:lnTo>
                    <a:lnTo>
                      <a:pt x="19" y="399"/>
                    </a:lnTo>
                    <a:lnTo>
                      <a:pt x="9" y="408"/>
                    </a:lnTo>
                    <a:lnTo>
                      <a:pt x="5" y="413"/>
                    </a:lnTo>
                    <a:lnTo>
                      <a:pt x="3" y="417"/>
                    </a:lnTo>
                    <a:lnTo>
                      <a:pt x="2" y="420"/>
                    </a:lnTo>
                    <a:lnTo>
                      <a:pt x="0" y="424"/>
                    </a:lnTo>
                    <a:lnTo>
                      <a:pt x="0" y="495"/>
                    </a:lnTo>
                    <a:lnTo>
                      <a:pt x="2" y="500"/>
                    </a:lnTo>
                    <a:lnTo>
                      <a:pt x="4" y="504"/>
                    </a:lnTo>
                    <a:lnTo>
                      <a:pt x="8" y="506"/>
                    </a:lnTo>
                    <a:lnTo>
                      <a:pt x="12" y="507"/>
                    </a:lnTo>
                    <a:lnTo>
                      <a:pt x="468" y="507"/>
                    </a:lnTo>
                    <a:lnTo>
                      <a:pt x="473" y="506"/>
                    </a:lnTo>
                    <a:lnTo>
                      <a:pt x="476" y="504"/>
                    </a:lnTo>
                    <a:lnTo>
                      <a:pt x="479" y="500"/>
                    </a:lnTo>
                    <a:lnTo>
                      <a:pt x="480" y="495"/>
                    </a:lnTo>
                    <a:lnTo>
                      <a:pt x="480" y="424"/>
                    </a:lnTo>
                    <a:lnTo>
                      <a:pt x="480" y="420"/>
                    </a:lnTo>
                    <a:lnTo>
                      <a:pt x="477" y="417"/>
                    </a:lnTo>
                    <a:lnTo>
                      <a:pt x="475" y="413"/>
                    </a:lnTo>
                    <a:lnTo>
                      <a:pt x="471" y="408"/>
                    </a:lnTo>
                    <a:lnTo>
                      <a:pt x="462" y="399"/>
                    </a:lnTo>
                    <a:lnTo>
                      <a:pt x="446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53" name="Group 52" descr="Icon of books. ">
              <a:extLst>
                <a:ext uri="{FF2B5EF4-FFF2-40B4-BE49-F238E27FC236}">
                  <a16:creationId xmlns:a16="http://schemas.microsoft.com/office/drawing/2014/main" id="{8567F01D-3435-4405-B8A9-9C2446E042DD}"/>
                </a:ext>
              </a:extLst>
            </p:cNvPr>
            <p:cNvGrpSpPr/>
            <p:nvPr/>
          </p:nvGrpSpPr>
          <p:grpSpPr>
            <a:xfrm>
              <a:off x="8730498" y="3496337"/>
              <a:ext cx="344413" cy="382447"/>
              <a:chOff x="2608263" y="1920875"/>
              <a:chExt cx="258763" cy="28733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4" name="Rectangle 705">
                <a:extLst>
                  <a:ext uri="{FF2B5EF4-FFF2-40B4-BE49-F238E27FC236}">
                    <a16:creationId xmlns:a16="http://schemas.microsoft.com/office/drawing/2014/main" id="{D0A6A593-47E4-4B49-AA6D-52F8874CB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288" y="2122488"/>
                <a:ext cx="5873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55" name="Freeform 706">
                <a:extLst>
                  <a:ext uri="{FF2B5EF4-FFF2-40B4-BE49-F238E27FC236}">
                    <a16:creationId xmlns:a16="http://schemas.microsoft.com/office/drawing/2014/main" id="{B6E4140A-62C5-4AC5-9815-F2E1EC98F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288" y="1920875"/>
                <a:ext cx="58738" cy="192088"/>
              </a:xfrm>
              <a:custGeom>
                <a:avLst/>
                <a:gdLst>
                  <a:gd name="T0" fmla="*/ 163 w 181"/>
                  <a:gd name="T1" fmla="*/ 0 h 602"/>
                  <a:gd name="T2" fmla="*/ 158 w 181"/>
                  <a:gd name="T3" fmla="*/ 3 h 602"/>
                  <a:gd name="T4" fmla="*/ 154 w 181"/>
                  <a:gd name="T5" fmla="*/ 7 h 602"/>
                  <a:gd name="T6" fmla="*/ 151 w 181"/>
                  <a:gd name="T7" fmla="*/ 12 h 602"/>
                  <a:gd name="T8" fmla="*/ 151 w 181"/>
                  <a:gd name="T9" fmla="*/ 211 h 602"/>
                  <a:gd name="T10" fmla="*/ 150 w 181"/>
                  <a:gd name="T11" fmla="*/ 222 h 602"/>
                  <a:gd name="T12" fmla="*/ 146 w 181"/>
                  <a:gd name="T13" fmla="*/ 234 h 602"/>
                  <a:gd name="T14" fmla="*/ 141 w 181"/>
                  <a:gd name="T15" fmla="*/ 245 h 602"/>
                  <a:gd name="T16" fmla="*/ 133 w 181"/>
                  <a:gd name="T17" fmla="*/ 254 h 602"/>
                  <a:gd name="T18" fmla="*/ 125 w 181"/>
                  <a:gd name="T19" fmla="*/ 261 h 602"/>
                  <a:gd name="T20" fmla="*/ 114 w 181"/>
                  <a:gd name="T21" fmla="*/ 266 h 602"/>
                  <a:gd name="T22" fmla="*/ 103 w 181"/>
                  <a:gd name="T23" fmla="*/ 270 h 602"/>
                  <a:gd name="T24" fmla="*/ 91 w 181"/>
                  <a:gd name="T25" fmla="*/ 271 h 602"/>
                  <a:gd name="T26" fmla="*/ 78 w 181"/>
                  <a:gd name="T27" fmla="*/ 270 h 602"/>
                  <a:gd name="T28" fmla="*/ 68 w 181"/>
                  <a:gd name="T29" fmla="*/ 266 h 602"/>
                  <a:gd name="T30" fmla="*/ 57 w 181"/>
                  <a:gd name="T31" fmla="*/ 261 h 602"/>
                  <a:gd name="T32" fmla="*/ 48 w 181"/>
                  <a:gd name="T33" fmla="*/ 254 h 602"/>
                  <a:gd name="T34" fmla="*/ 41 w 181"/>
                  <a:gd name="T35" fmla="*/ 245 h 602"/>
                  <a:gd name="T36" fmla="*/ 36 w 181"/>
                  <a:gd name="T37" fmla="*/ 234 h 602"/>
                  <a:gd name="T38" fmla="*/ 32 w 181"/>
                  <a:gd name="T39" fmla="*/ 224 h 602"/>
                  <a:gd name="T40" fmla="*/ 30 w 181"/>
                  <a:gd name="T41" fmla="*/ 211 h 602"/>
                  <a:gd name="T42" fmla="*/ 30 w 181"/>
                  <a:gd name="T43" fmla="*/ 12 h 602"/>
                  <a:gd name="T44" fmla="*/ 28 w 181"/>
                  <a:gd name="T45" fmla="*/ 7 h 602"/>
                  <a:gd name="T46" fmla="*/ 24 w 181"/>
                  <a:gd name="T47" fmla="*/ 3 h 602"/>
                  <a:gd name="T48" fmla="*/ 18 w 181"/>
                  <a:gd name="T49" fmla="*/ 0 h 602"/>
                  <a:gd name="T50" fmla="*/ 13 w 181"/>
                  <a:gd name="T51" fmla="*/ 0 h 602"/>
                  <a:gd name="T52" fmla="*/ 8 w 181"/>
                  <a:gd name="T53" fmla="*/ 3 h 602"/>
                  <a:gd name="T54" fmla="*/ 3 w 181"/>
                  <a:gd name="T55" fmla="*/ 7 h 602"/>
                  <a:gd name="T56" fmla="*/ 1 w 181"/>
                  <a:gd name="T57" fmla="*/ 12 h 602"/>
                  <a:gd name="T58" fmla="*/ 0 w 181"/>
                  <a:gd name="T59" fmla="*/ 211 h 602"/>
                  <a:gd name="T60" fmla="*/ 181 w 181"/>
                  <a:gd name="T61" fmla="*/ 602 h 602"/>
                  <a:gd name="T62" fmla="*/ 181 w 181"/>
                  <a:gd name="T63" fmla="*/ 15 h 602"/>
                  <a:gd name="T64" fmla="*/ 180 w 181"/>
                  <a:gd name="T65" fmla="*/ 9 h 602"/>
                  <a:gd name="T66" fmla="*/ 177 w 181"/>
                  <a:gd name="T67" fmla="*/ 5 h 602"/>
                  <a:gd name="T68" fmla="*/ 172 w 181"/>
                  <a:gd name="T69" fmla="*/ 2 h 602"/>
                  <a:gd name="T70" fmla="*/ 166 w 181"/>
                  <a:gd name="T71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602">
                    <a:moveTo>
                      <a:pt x="166" y="0"/>
                    </a:moveTo>
                    <a:lnTo>
                      <a:pt x="163" y="0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lnTo>
                      <a:pt x="154" y="7"/>
                    </a:lnTo>
                    <a:lnTo>
                      <a:pt x="152" y="9"/>
                    </a:lnTo>
                    <a:lnTo>
                      <a:pt x="151" y="12"/>
                    </a:lnTo>
                    <a:lnTo>
                      <a:pt x="151" y="15"/>
                    </a:lnTo>
                    <a:lnTo>
                      <a:pt x="151" y="211"/>
                    </a:lnTo>
                    <a:lnTo>
                      <a:pt x="150" y="217"/>
                    </a:lnTo>
                    <a:lnTo>
                      <a:pt x="150" y="222"/>
                    </a:lnTo>
                    <a:lnTo>
                      <a:pt x="148" y="229"/>
                    </a:lnTo>
                    <a:lnTo>
                      <a:pt x="146" y="234"/>
                    </a:lnTo>
                    <a:lnTo>
                      <a:pt x="144" y="240"/>
                    </a:lnTo>
                    <a:lnTo>
                      <a:pt x="141" y="245"/>
                    </a:lnTo>
                    <a:lnTo>
                      <a:pt x="137" y="249"/>
                    </a:lnTo>
                    <a:lnTo>
                      <a:pt x="133" y="254"/>
                    </a:lnTo>
                    <a:lnTo>
                      <a:pt x="129" y="258"/>
                    </a:lnTo>
                    <a:lnTo>
                      <a:pt x="125" y="261"/>
                    </a:lnTo>
                    <a:lnTo>
                      <a:pt x="119" y="264"/>
                    </a:lnTo>
                    <a:lnTo>
                      <a:pt x="114" y="266"/>
                    </a:lnTo>
                    <a:lnTo>
                      <a:pt x="108" y="269"/>
                    </a:lnTo>
                    <a:lnTo>
                      <a:pt x="103" y="270"/>
                    </a:lnTo>
                    <a:lnTo>
                      <a:pt x="97" y="271"/>
                    </a:lnTo>
                    <a:lnTo>
                      <a:pt x="91" y="271"/>
                    </a:lnTo>
                    <a:lnTo>
                      <a:pt x="85" y="271"/>
                    </a:lnTo>
                    <a:lnTo>
                      <a:pt x="78" y="270"/>
                    </a:lnTo>
                    <a:lnTo>
                      <a:pt x="73" y="269"/>
                    </a:lnTo>
                    <a:lnTo>
                      <a:pt x="68" y="266"/>
                    </a:lnTo>
                    <a:lnTo>
                      <a:pt x="62" y="264"/>
                    </a:lnTo>
                    <a:lnTo>
                      <a:pt x="57" y="261"/>
                    </a:lnTo>
                    <a:lnTo>
                      <a:pt x="53" y="258"/>
                    </a:lnTo>
                    <a:lnTo>
                      <a:pt x="48" y="254"/>
                    </a:lnTo>
                    <a:lnTo>
                      <a:pt x="44" y="249"/>
                    </a:lnTo>
                    <a:lnTo>
                      <a:pt x="41" y="245"/>
                    </a:lnTo>
                    <a:lnTo>
                      <a:pt x="38" y="240"/>
                    </a:lnTo>
                    <a:lnTo>
                      <a:pt x="36" y="234"/>
                    </a:lnTo>
                    <a:lnTo>
                      <a:pt x="33" y="229"/>
                    </a:lnTo>
                    <a:lnTo>
                      <a:pt x="32" y="224"/>
                    </a:lnTo>
                    <a:lnTo>
                      <a:pt x="31" y="217"/>
                    </a:lnTo>
                    <a:lnTo>
                      <a:pt x="30" y="211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11"/>
                    </a:lnTo>
                    <a:lnTo>
                      <a:pt x="0" y="602"/>
                    </a:lnTo>
                    <a:lnTo>
                      <a:pt x="181" y="602"/>
                    </a:lnTo>
                    <a:lnTo>
                      <a:pt x="181" y="211"/>
                    </a:lnTo>
                    <a:lnTo>
                      <a:pt x="181" y="15"/>
                    </a:lnTo>
                    <a:lnTo>
                      <a:pt x="181" y="12"/>
                    </a:lnTo>
                    <a:lnTo>
                      <a:pt x="180" y="9"/>
                    </a:lnTo>
                    <a:lnTo>
                      <a:pt x="178" y="7"/>
                    </a:lnTo>
                    <a:lnTo>
                      <a:pt x="177" y="5"/>
                    </a:lnTo>
                    <a:lnTo>
                      <a:pt x="175" y="3"/>
                    </a:lnTo>
                    <a:lnTo>
                      <a:pt x="172" y="2"/>
                    </a:lnTo>
                    <a:lnTo>
                      <a:pt x="170" y="0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56" name="Freeform 707">
                <a:extLst>
                  <a:ext uri="{FF2B5EF4-FFF2-40B4-BE49-F238E27FC236}">
                    <a16:creationId xmlns:a16="http://schemas.microsoft.com/office/drawing/2014/main" id="{2BB05B54-8B23-444D-95F1-028389DEF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288" y="2151063"/>
                <a:ext cx="58738" cy="57150"/>
              </a:xfrm>
              <a:custGeom>
                <a:avLst/>
                <a:gdLst>
                  <a:gd name="T0" fmla="*/ 0 w 181"/>
                  <a:gd name="T1" fmla="*/ 91 h 182"/>
                  <a:gd name="T2" fmla="*/ 1 w 181"/>
                  <a:gd name="T3" fmla="*/ 100 h 182"/>
                  <a:gd name="T4" fmla="*/ 2 w 181"/>
                  <a:gd name="T5" fmla="*/ 110 h 182"/>
                  <a:gd name="T6" fmla="*/ 4 w 181"/>
                  <a:gd name="T7" fmla="*/ 118 h 182"/>
                  <a:gd name="T8" fmla="*/ 8 w 181"/>
                  <a:gd name="T9" fmla="*/ 126 h 182"/>
                  <a:gd name="T10" fmla="*/ 12 w 181"/>
                  <a:gd name="T11" fmla="*/ 134 h 182"/>
                  <a:gd name="T12" fmla="*/ 16 w 181"/>
                  <a:gd name="T13" fmla="*/ 142 h 182"/>
                  <a:gd name="T14" fmla="*/ 22 w 181"/>
                  <a:gd name="T15" fmla="*/ 148 h 182"/>
                  <a:gd name="T16" fmla="*/ 27 w 181"/>
                  <a:gd name="T17" fmla="*/ 155 h 182"/>
                  <a:gd name="T18" fmla="*/ 33 w 181"/>
                  <a:gd name="T19" fmla="*/ 161 h 182"/>
                  <a:gd name="T20" fmla="*/ 41 w 181"/>
                  <a:gd name="T21" fmla="*/ 165 h 182"/>
                  <a:gd name="T22" fmla="*/ 47 w 181"/>
                  <a:gd name="T23" fmla="*/ 171 h 182"/>
                  <a:gd name="T24" fmla="*/ 56 w 181"/>
                  <a:gd name="T25" fmla="*/ 174 h 182"/>
                  <a:gd name="T26" fmla="*/ 65 w 181"/>
                  <a:gd name="T27" fmla="*/ 177 h 182"/>
                  <a:gd name="T28" fmla="*/ 73 w 181"/>
                  <a:gd name="T29" fmla="*/ 179 h 182"/>
                  <a:gd name="T30" fmla="*/ 82 w 181"/>
                  <a:gd name="T31" fmla="*/ 181 h 182"/>
                  <a:gd name="T32" fmla="*/ 91 w 181"/>
                  <a:gd name="T33" fmla="*/ 182 h 182"/>
                  <a:gd name="T34" fmla="*/ 100 w 181"/>
                  <a:gd name="T35" fmla="*/ 181 h 182"/>
                  <a:gd name="T36" fmla="*/ 110 w 181"/>
                  <a:gd name="T37" fmla="*/ 179 h 182"/>
                  <a:gd name="T38" fmla="*/ 118 w 181"/>
                  <a:gd name="T39" fmla="*/ 177 h 182"/>
                  <a:gd name="T40" fmla="*/ 126 w 181"/>
                  <a:gd name="T41" fmla="*/ 174 h 182"/>
                  <a:gd name="T42" fmla="*/ 134 w 181"/>
                  <a:gd name="T43" fmla="*/ 171 h 182"/>
                  <a:gd name="T44" fmla="*/ 142 w 181"/>
                  <a:gd name="T45" fmla="*/ 165 h 182"/>
                  <a:gd name="T46" fmla="*/ 148 w 181"/>
                  <a:gd name="T47" fmla="*/ 161 h 182"/>
                  <a:gd name="T48" fmla="*/ 155 w 181"/>
                  <a:gd name="T49" fmla="*/ 155 h 182"/>
                  <a:gd name="T50" fmla="*/ 161 w 181"/>
                  <a:gd name="T51" fmla="*/ 148 h 182"/>
                  <a:gd name="T52" fmla="*/ 165 w 181"/>
                  <a:gd name="T53" fmla="*/ 142 h 182"/>
                  <a:gd name="T54" fmla="*/ 171 w 181"/>
                  <a:gd name="T55" fmla="*/ 134 h 182"/>
                  <a:gd name="T56" fmla="*/ 174 w 181"/>
                  <a:gd name="T57" fmla="*/ 126 h 182"/>
                  <a:gd name="T58" fmla="*/ 177 w 181"/>
                  <a:gd name="T59" fmla="*/ 118 h 182"/>
                  <a:gd name="T60" fmla="*/ 179 w 181"/>
                  <a:gd name="T61" fmla="*/ 110 h 182"/>
                  <a:gd name="T62" fmla="*/ 180 w 181"/>
                  <a:gd name="T63" fmla="*/ 100 h 182"/>
                  <a:gd name="T64" fmla="*/ 181 w 181"/>
                  <a:gd name="T65" fmla="*/ 91 h 182"/>
                  <a:gd name="T66" fmla="*/ 181 w 181"/>
                  <a:gd name="T67" fmla="*/ 0 h 182"/>
                  <a:gd name="T68" fmla="*/ 0 w 181"/>
                  <a:gd name="T69" fmla="*/ 0 h 182"/>
                  <a:gd name="T70" fmla="*/ 0 w 181"/>
                  <a:gd name="T71" fmla="*/ 9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182">
                    <a:moveTo>
                      <a:pt x="0" y="91"/>
                    </a:moveTo>
                    <a:lnTo>
                      <a:pt x="1" y="100"/>
                    </a:lnTo>
                    <a:lnTo>
                      <a:pt x="2" y="110"/>
                    </a:lnTo>
                    <a:lnTo>
                      <a:pt x="4" y="118"/>
                    </a:lnTo>
                    <a:lnTo>
                      <a:pt x="8" y="126"/>
                    </a:lnTo>
                    <a:lnTo>
                      <a:pt x="12" y="134"/>
                    </a:lnTo>
                    <a:lnTo>
                      <a:pt x="16" y="142"/>
                    </a:lnTo>
                    <a:lnTo>
                      <a:pt x="22" y="148"/>
                    </a:lnTo>
                    <a:lnTo>
                      <a:pt x="27" y="155"/>
                    </a:lnTo>
                    <a:lnTo>
                      <a:pt x="33" y="161"/>
                    </a:lnTo>
                    <a:lnTo>
                      <a:pt x="41" y="165"/>
                    </a:lnTo>
                    <a:lnTo>
                      <a:pt x="47" y="171"/>
                    </a:lnTo>
                    <a:lnTo>
                      <a:pt x="56" y="174"/>
                    </a:lnTo>
                    <a:lnTo>
                      <a:pt x="65" y="177"/>
                    </a:lnTo>
                    <a:lnTo>
                      <a:pt x="73" y="179"/>
                    </a:lnTo>
                    <a:lnTo>
                      <a:pt x="82" y="181"/>
                    </a:lnTo>
                    <a:lnTo>
                      <a:pt x="91" y="182"/>
                    </a:lnTo>
                    <a:lnTo>
                      <a:pt x="100" y="181"/>
                    </a:lnTo>
                    <a:lnTo>
                      <a:pt x="110" y="179"/>
                    </a:lnTo>
                    <a:lnTo>
                      <a:pt x="118" y="177"/>
                    </a:lnTo>
                    <a:lnTo>
                      <a:pt x="126" y="174"/>
                    </a:lnTo>
                    <a:lnTo>
                      <a:pt x="134" y="171"/>
                    </a:lnTo>
                    <a:lnTo>
                      <a:pt x="142" y="165"/>
                    </a:lnTo>
                    <a:lnTo>
                      <a:pt x="148" y="161"/>
                    </a:lnTo>
                    <a:lnTo>
                      <a:pt x="155" y="155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71" y="134"/>
                    </a:lnTo>
                    <a:lnTo>
                      <a:pt x="174" y="126"/>
                    </a:lnTo>
                    <a:lnTo>
                      <a:pt x="177" y="118"/>
                    </a:lnTo>
                    <a:lnTo>
                      <a:pt x="179" y="110"/>
                    </a:lnTo>
                    <a:lnTo>
                      <a:pt x="180" y="100"/>
                    </a:lnTo>
                    <a:lnTo>
                      <a:pt x="181" y="91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57" name="Freeform 708">
                <a:extLst>
                  <a:ext uri="{FF2B5EF4-FFF2-40B4-BE49-F238E27FC236}">
                    <a16:creationId xmlns:a16="http://schemas.microsoft.com/office/drawing/2014/main" id="{FCD192F6-CF13-4B1C-AF7D-85317A2D8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688" y="1930400"/>
                <a:ext cx="9525" cy="57150"/>
              </a:xfrm>
              <a:custGeom>
                <a:avLst/>
                <a:gdLst>
                  <a:gd name="T0" fmla="*/ 15 w 30"/>
                  <a:gd name="T1" fmla="*/ 181 h 181"/>
                  <a:gd name="T2" fmla="*/ 17 w 30"/>
                  <a:gd name="T3" fmla="*/ 181 h 181"/>
                  <a:gd name="T4" fmla="*/ 21 w 30"/>
                  <a:gd name="T5" fmla="*/ 180 h 181"/>
                  <a:gd name="T6" fmla="*/ 23 w 30"/>
                  <a:gd name="T7" fmla="*/ 179 h 181"/>
                  <a:gd name="T8" fmla="*/ 26 w 30"/>
                  <a:gd name="T9" fmla="*/ 176 h 181"/>
                  <a:gd name="T10" fmla="*/ 27 w 30"/>
                  <a:gd name="T11" fmla="*/ 174 h 181"/>
                  <a:gd name="T12" fmla="*/ 29 w 30"/>
                  <a:gd name="T13" fmla="*/ 172 h 181"/>
                  <a:gd name="T14" fmla="*/ 29 w 30"/>
                  <a:gd name="T15" fmla="*/ 169 h 181"/>
                  <a:gd name="T16" fmla="*/ 30 w 30"/>
                  <a:gd name="T17" fmla="*/ 166 h 181"/>
                  <a:gd name="T18" fmla="*/ 30 w 30"/>
                  <a:gd name="T19" fmla="*/ 16 h 181"/>
                  <a:gd name="T20" fmla="*/ 29 w 30"/>
                  <a:gd name="T21" fmla="*/ 12 h 181"/>
                  <a:gd name="T22" fmla="*/ 29 w 30"/>
                  <a:gd name="T23" fmla="*/ 9 h 181"/>
                  <a:gd name="T24" fmla="*/ 27 w 30"/>
                  <a:gd name="T25" fmla="*/ 7 h 181"/>
                  <a:gd name="T26" fmla="*/ 26 w 30"/>
                  <a:gd name="T27" fmla="*/ 5 h 181"/>
                  <a:gd name="T28" fmla="*/ 23 w 30"/>
                  <a:gd name="T29" fmla="*/ 3 h 181"/>
                  <a:gd name="T30" fmla="*/ 21 w 30"/>
                  <a:gd name="T31" fmla="*/ 2 h 181"/>
                  <a:gd name="T32" fmla="*/ 17 w 30"/>
                  <a:gd name="T33" fmla="*/ 0 h 181"/>
                  <a:gd name="T34" fmla="*/ 15 w 30"/>
                  <a:gd name="T35" fmla="*/ 0 h 181"/>
                  <a:gd name="T36" fmla="*/ 12 w 30"/>
                  <a:gd name="T37" fmla="*/ 0 h 181"/>
                  <a:gd name="T38" fmla="*/ 9 w 30"/>
                  <a:gd name="T39" fmla="*/ 2 h 181"/>
                  <a:gd name="T40" fmla="*/ 7 w 30"/>
                  <a:gd name="T41" fmla="*/ 3 h 181"/>
                  <a:gd name="T42" fmla="*/ 5 w 30"/>
                  <a:gd name="T43" fmla="*/ 5 h 181"/>
                  <a:gd name="T44" fmla="*/ 2 w 30"/>
                  <a:gd name="T45" fmla="*/ 7 h 181"/>
                  <a:gd name="T46" fmla="*/ 1 w 30"/>
                  <a:gd name="T47" fmla="*/ 9 h 181"/>
                  <a:gd name="T48" fmla="*/ 0 w 30"/>
                  <a:gd name="T49" fmla="*/ 12 h 181"/>
                  <a:gd name="T50" fmla="*/ 0 w 30"/>
                  <a:gd name="T51" fmla="*/ 16 h 181"/>
                  <a:gd name="T52" fmla="*/ 0 w 30"/>
                  <a:gd name="T53" fmla="*/ 166 h 181"/>
                  <a:gd name="T54" fmla="*/ 0 w 30"/>
                  <a:gd name="T55" fmla="*/ 169 h 181"/>
                  <a:gd name="T56" fmla="*/ 1 w 30"/>
                  <a:gd name="T57" fmla="*/ 172 h 181"/>
                  <a:gd name="T58" fmla="*/ 2 w 30"/>
                  <a:gd name="T59" fmla="*/ 174 h 181"/>
                  <a:gd name="T60" fmla="*/ 5 w 30"/>
                  <a:gd name="T61" fmla="*/ 176 h 181"/>
                  <a:gd name="T62" fmla="*/ 7 w 30"/>
                  <a:gd name="T63" fmla="*/ 179 h 181"/>
                  <a:gd name="T64" fmla="*/ 9 w 30"/>
                  <a:gd name="T65" fmla="*/ 180 h 181"/>
                  <a:gd name="T66" fmla="*/ 12 w 30"/>
                  <a:gd name="T67" fmla="*/ 181 h 181"/>
                  <a:gd name="T68" fmla="*/ 15 w 30"/>
                  <a:gd name="T69" fmla="*/ 181 h 181"/>
                  <a:gd name="T70" fmla="*/ 15 w 30"/>
                  <a:gd name="T71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181">
                    <a:moveTo>
                      <a:pt x="15" y="181"/>
                    </a:moveTo>
                    <a:lnTo>
                      <a:pt x="17" y="181"/>
                    </a:lnTo>
                    <a:lnTo>
                      <a:pt x="21" y="180"/>
                    </a:lnTo>
                    <a:lnTo>
                      <a:pt x="23" y="179"/>
                    </a:lnTo>
                    <a:lnTo>
                      <a:pt x="26" y="176"/>
                    </a:lnTo>
                    <a:lnTo>
                      <a:pt x="27" y="174"/>
                    </a:lnTo>
                    <a:lnTo>
                      <a:pt x="29" y="172"/>
                    </a:lnTo>
                    <a:lnTo>
                      <a:pt x="29" y="169"/>
                    </a:lnTo>
                    <a:lnTo>
                      <a:pt x="30" y="166"/>
                    </a:lnTo>
                    <a:lnTo>
                      <a:pt x="30" y="16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1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6"/>
                    </a:lnTo>
                    <a:lnTo>
                      <a:pt x="0" y="169"/>
                    </a:lnTo>
                    <a:lnTo>
                      <a:pt x="1" y="172"/>
                    </a:lnTo>
                    <a:lnTo>
                      <a:pt x="2" y="174"/>
                    </a:lnTo>
                    <a:lnTo>
                      <a:pt x="5" y="176"/>
                    </a:lnTo>
                    <a:lnTo>
                      <a:pt x="7" y="179"/>
                    </a:lnTo>
                    <a:lnTo>
                      <a:pt x="9" y="180"/>
                    </a:lnTo>
                    <a:lnTo>
                      <a:pt x="12" y="181"/>
                    </a:lnTo>
                    <a:lnTo>
                      <a:pt x="15" y="181"/>
                    </a:lnTo>
                    <a:lnTo>
                      <a:pt x="15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58" name="Freeform 709">
                <a:extLst>
                  <a:ext uri="{FF2B5EF4-FFF2-40B4-BE49-F238E27FC236}">
                    <a16:creationId xmlns:a16="http://schemas.microsoft.com/office/drawing/2014/main" id="{01062624-ADFC-42E8-A6C7-0C7AF44AC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1920875"/>
                <a:ext cx="57150" cy="192088"/>
              </a:xfrm>
              <a:custGeom>
                <a:avLst/>
                <a:gdLst>
                  <a:gd name="T0" fmla="*/ 162 w 180"/>
                  <a:gd name="T1" fmla="*/ 0 h 602"/>
                  <a:gd name="T2" fmla="*/ 157 w 180"/>
                  <a:gd name="T3" fmla="*/ 3 h 602"/>
                  <a:gd name="T4" fmla="*/ 153 w 180"/>
                  <a:gd name="T5" fmla="*/ 7 h 602"/>
                  <a:gd name="T6" fmla="*/ 151 w 180"/>
                  <a:gd name="T7" fmla="*/ 12 h 602"/>
                  <a:gd name="T8" fmla="*/ 150 w 180"/>
                  <a:gd name="T9" fmla="*/ 211 h 602"/>
                  <a:gd name="T10" fmla="*/ 149 w 180"/>
                  <a:gd name="T11" fmla="*/ 222 h 602"/>
                  <a:gd name="T12" fmla="*/ 146 w 180"/>
                  <a:gd name="T13" fmla="*/ 234 h 602"/>
                  <a:gd name="T14" fmla="*/ 140 w 180"/>
                  <a:gd name="T15" fmla="*/ 245 h 602"/>
                  <a:gd name="T16" fmla="*/ 133 w 180"/>
                  <a:gd name="T17" fmla="*/ 254 h 602"/>
                  <a:gd name="T18" fmla="*/ 123 w 180"/>
                  <a:gd name="T19" fmla="*/ 261 h 602"/>
                  <a:gd name="T20" fmla="*/ 114 w 180"/>
                  <a:gd name="T21" fmla="*/ 266 h 602"/>
                  <a:gd name="T22" fmla="*/ 102 w 180"/>
                  <a:gd name="T23" fmla="*/ 270 h 602"/>
                  <a:gd name="T24" fmla="*/ 90 w 180"/>
                  <a:gd name="T25" fmla="*/ 271 h 602"/>
                  <a:gd name="T26" fmla="*/ 78 w 180"/>
                  <a:gd name="T27" fmla="*/ 270 h 602"/>
                  <a:gd name="T28" fmla="*/ 66 w 180"/>
                  <a:gd name="T29" fmla="*/ 266 h 602"/>
                  <a:gd name="T30" fmla="*/ 57 w 180"/>
                  <a:gd name="T31" fmla="*/ 261 h 602"/>
                  <a:gd name="T32" fmla="*/ 47 w 180"/>
                  <a:gd name="T33" fmla="*/ 254 h 602"/>
                  <a:gd name="T34" fmla="*/ 41 w 180"/>
                  <a:gd name="T35" fmla="*/ 245 h 602"/>
                  <a:gd name="T36" fmla="*/ 34 w 180"/>
                  <a:gd name="T37" fmla="*/ 234 h 602"/>
                  <a:gd name="T38" fmla="*/ 31 w 180"/>
                  <a:gd name="T39" fmla="*/ 224 h 602"/>
                  <a:gd name="T40" fmla="*/ 30 w 180"/>
                  <a:gd name="T41" fmla="*/ 211 h 602"/>
                  <a:gd name="T42" fmla="*/ 30 w 180"/>
                  <a:gd name="T43" fmla="*/ 12 h 602"/>
                  <a:gd name="T44" fmla="*/ 28 w 180"/>
                  <a:gd name="T45" fmla="*/ 7 h 602"/>
                  <a:gd name="T46" fmla="*/ 24 w 180"/>
                  <a:gd name="T47" fmla="*/ 3 h 602"/>
                  <a:gd name="T48" fmla="*/ 18 w 180"/>
                  <a:gd name="T49" fmla="*/ 0 h 602"/>
                  <a:gd name="T50" fmla="*/ 12 w 180"/>
                  <a:gd name="T51" fmla="*/ 0 h 602"/>
                  <a:gd name="T52" fmla="*/ 6 w 180"/>
                  <a:gd name="T53" fmla="*/ 3 h 602"/>
                  <a:gd name="T54" fmla="*/ 2 w 180"/>
                  <a:gd name="T55" fmla="*/ 7 h 602"/>
                  <a:gd name="T56" fmla="*/ 0 w 180"/>
                  <a:gd name="T57" fmla="*/ 12 h 602"/>
                  <a:gd name="T58" fmla="*/ 0 w 180"/>
                  <a:gd name="T59" fmla="*/ 211 h 602"/>
                  <a:gd name="T60" fmla="*/ 180 w 180"/>
                  <a:gd name="T61" fmla="*/ 602 h 602"/>
                  <a:gd name="T62" fmla="*/ 180 w 180"/>
                  <a:gd name="T63" fmla="*/ 15 h 602"/>
                  <a:gd name="T64" fmla="*/ 179 w 180"/>
                  <a:gd name="T65" fmla="*/ 9 h 602"/>
                  <a:gd name="T66" fmla="*/ 176 w 180"/>
                  <a:gd name="T67" fmla="*/ 5 h 602"/>
                  <a:gd name="T68" fmla="*/ 172 w 180"/>
                  <a:gd name="T69" fmla="*/ 2 h 602"/>
                  <a:gd name="T70" fmla="*/ 165 w 180"/>
                  <a:gd name="T71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0" h="602">
                    <a:moveTo>
                      <a:pt x="165" y="0"/>
                    </a:moveTo>
                    <a:lnTo>
                      <a:pt x="162" y="0"/>
                    </a:lnTo>
                    <a:lnTo>
                      <a:pt x="160" y="2"/>
                    </a:lnTo>
                    <a:lnTo>
                      <a:pt x="157" y="3"/>
                    </a:lnTo>
                    <a:lnTo>
                      <a:pt x="154" y="5"/>
                    </a:lnTo>
                    <a:lnTo>
                      <a:pt x="153" y="7"/>
                    </a:lnTo>
                    <a:lnTo>
                      <a:pt x="151" y="9"/>
                    </a:lnTo>
                    <a:lnTo>
                      <a:pt x="151" y="12"/>
                    </a:lnTo>
                    <a:lnTo>
                      <a:pt x="150" y="15"/>
                    </a:lnTo>
                    <a:lnTo>
                      <a:pt x="150" y="211"/>
                    </a:lnTo>
                    <a:lnTo>
                      <a:pt x="150" y="217"/>
                    </a:lnTo>
                    <a:lnTo>
                      <a:pt x="149" y="222"/>
                    </a:lnTo>
                    <a:lnTo>
                      <a:pt x="148" y="229"/>
                    </a:lnTo>
                    <a:lnTo>
                      <a:pt x="146" y="234"/>
                    </a:lnTo>
                    <a:lnTo>
                      <a:pt x="143" y="240"/>
                    </a:lnTo>
                    <a:lnTo>
                      <a:pt x="140" y="245"/>
                    </a:lnTo>
                    <a:lnTo>
                      <a:pt x="136" y="249"/>
                    </a:lnTo>
                    <a:lnTo>
                      <a:pt x="133" y="254"/>
                    </a:lnTo>
                    <a:lnTo>
                      <a:pt x="129" y="258"/>
                    </a:lnTo>
                    <a:lnTo>
                      <a:pt x="123" y="261"/>
                    </a:lnTo>
                    <a:lnTo>
                      <a:pt x="119" y="264"/>
                    </a:lnTo>
                    <a:lnTo>
                      <a:pt x="114" y="266"/>
                    </a:lnTo>
                    <a:lnTo>
                      <a:pt x="108" y="269"/>
                    </a:lnTo>
                    <a:lnTo>
                      <a:pt x="102" y="270"/>
                    </a:lnTo>
                    <a:lnTo>
                      <a:pt x="96" y="271"/>
                    </a:lnTo>
                    <a:lnTo>
                      <a:pt x="90" y="271"/>
                    </a:lnTo>
                    <a:lnTo>
                      <a:pt x="84" y="271"/>
                    </a:lnTo>
                    <a:lnTo>
                      <a:pt x="78" y="270"/>
                    </a:lnTo>
                    <a:lnTo>
                      <a:pt x="72" y="269"/>
                    </a:lnTo>
                    <a:lnTo>
                      <a:pt x="66" y="266"/>
                    </a:lnTo>
                    <a:lnTo>
                      <a:pt x="61" y="264"/>
                    </a:lnTo>
                    <a:lnTo>
                      <a:pt x="57" y="261"/>
                    </a:lnTo>
                    <a:lnTo>
                      <a:pt x="51" y="258"/>
                    </a:lnTo>
                    <a:lnTo>
                      <a:pt x="47" y="254"/>
                    </a:lnTo>
                    <a:lnTo>
                      <a:pt x="44" y="249"/>
                    </a:lnTo>
                    <a:lnTo>
                      <a:pt x="41" y="245"/>
                    </a:lnTo>
                    <a:lnTo>
                      <a:pt x="37" y="240"/>
                    </a:lnTo>
                    <a:lnTo>
                      <a:pt x="34" y="234"/>
                    </a:lnTo>
                    <a:lnTo>
                      <a:pt x="32" y="229"/>
                    </a:lnTo>
                    <a:lnTo>
                      <a:pt x="31" y="224"/>
                    </a:lnTo>
                    <a:lnTo>
                      <a:pt x="30" y="217"/>
                    </a:lnTo>
                    <a:lnTo>
                      <a:pt x="30" y="211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11"/>
                    </a:lnTo>
                    <a:lnTo>
                      <a:pt x="0" y="602"/>
                    </a:lnTo>
                    <a:lnTo>
                      <a:pt x="180" y="602"/>
                    </a:lnTo>
                    <a:lnTo>
                      <a:pt x="180" y="211"/>
                    </a:lnTo>
                    <a:lnTo>
                      <a:pt x="180" y="15"/>
                    </a:lnTo>
                    <a:lnTo>
                      <a:pt x="180" y="12"/>
                    </a:lnTo>
                    <a:lnTo>
                      <a:pt x="179" y="9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8" y="0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59" name="Freeform 710">
                <a:extLst>
                  <a:ext uri="{FF2B5EF4-FFF2-40B4-BE49-F238E27FC236}">
                    <a16:creationId xmlns:a16="http://schemas.microsoft.com/office/drawing/2014/main" id="{8AA6F9D2-5C11-4285-A4B0-23EFFF22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2151063"/>
                <a:ext cx="57150" cy="57150"/>
              </a:xfrm>
              <a:custGeom>
                <a:avLst/>
                <a:gdLst>
                  <a:gd name="T0" fmla="*/ 0 w 180"/>
                  <a:gd name="T1" fmla="*/ 91 h 182"/>
                  <a:gd name="T2" fmla="*/ 0 w 180"/>
                  <a:gd name="T3" fmla="*/ 100 h 182"/>
                  <a:gd name="T4" fmla="*/ 2 w 180"/>
                  <a:gd name="T5" fmla="*/ 110 h 182"/>
                  <a:gd name="T6" fmla="*/ 4 w 180"/>
                  <a:gd name="T7" fmla="*/ 118 h 182"/>
                  <a:gd name="T8" fmla="*/ 7 w 180"/>
                  <a:gd name="T9" fmla="*/ 126 h 182"/>
                  <a:gd name="T10" fmla="*/ 11 w 180"/>
                  <a:gd name="T11" fmla="*/ 134 h 182"/>
                  <a:gd name="T12" fmla="*/ 15 w 180"/>
                  <a:gd name="T13" fmla="*/ 142 h 182"/>
                  <a:gd name="T14" fmla="*/ 20 w 180"/>
                  <a:gd name="T15" fmla="*/ 148 h 182"/>
                  <a:gd name="T16" fmla="*/ 27 w 180"/>
                  <a:gd name="T17" fmla="*/ 155 h 182"/>
                  <a:gd name="T18" fmla="*/ 33 w 180"/>
                  <a:gd name="T19" fmla="*/ 161 h 182"/>
                  <a:gd name="T20" fmla="*/ 40 w 180"/>
                  <a:gd name="T21" fmla="*/ 165 h 182"/>
                  <a:gd name="T22" fmla="*/ 47 w 180"/>
                  <a:gd name="T23" fmla="*/ 171 h 182"/>
                  <a:gd name="T24" fmla="*/ 55 w 180"/>
                  <a:gd name="T25" fmla="*/ 174 h 182"/>
                  <a:gd name="T26" fmla="*/ 63 w 180"/>
                  <a:gd name="T27" fmla="*/ 177 h 182"/>
                  <a:gd name="T28" fmla="*/ 72 w 180"/>
                  <a:gd name="T29" fmla="*/ 179 h 182"/>
                  <a:gd name="T30" fmla="*/ 80 w 180"/>
                  <a:gd name="T31" fmla="*/ 181 h 182"/>
                  <a:gd name="T32" fmla="*/ 90 w 180"/>
                  <a:gd name="T33" fmla="*/ 182 h 182"/>
                  <a:gd name="T34" fmla="*/ 100 w 180"/>
                  <a:gd name="T35" fmla="*/ 181 h 182"/>
                  <a:gd name="T36" fmla="*/ 108 w 180"/>
                  <a:gd name="T37" fmla="*/ 179 h 182"/>
                  <a:gd name="T38" fmla="*/ 117 w 180"/>
                  <a:gd name="T39" fmla="*/ 177 h 182"/>
                  <a:gd name="T40" fmla="*/ 125 w 180"/>
                  <a:gd name="T41" fmla="*/ 174 h 182"/>
                  <a:gd name="T42" fmla="*/ 133 w 180"/>
                  <a:gd name="T43" fmla="*/ 171 h 182"/>
                  <a:gd name="T44" fmla="*/ 140 w 180"/>
                  <a:gd name="T45" fmla="*/ 165 h 182"/>
                  <a:gd name="T46" fmla="*/ 148 w 180"/>
                  <a:gd name="T47" fmla="*/ 161 h 182"/>
                  <a:gd name="T48" fmla="*/ 154 w 180"/>
                  <a:gd name="T49" fmla="*/ 155 h 182"/>
                  <a:gd name="T50" fmla="*/ 160 w 180"/>
                  <a:gd name="T51" fmla="*/ 148 h 182"/>
                  <a:gd name="T52" fmla="*/ 165 w 180"/>
                  <a:gd name="T53" fmla="*/ 142 h 182"/>
                  <a:gd name="T54" fmla="*/ 169 w 180"/>
                  <a:gd name="T55" fmla="*/ 134 h 182"/>
                  <a:gd name="T56" fmla="*/ 174 w 180"/>
                  <a:gd name="T57" fmla="*/ 126 h 182"/>
                  <a:gd name="T58" fmla="*/ 177 w 180"/>
                  <a:gd name="T59" fmla="*/ 118 h 182"/>
                  <a:gd name="T60" fmla="*/ 179 w 180"/>
                  <a:gd name="T61" fmla="*/ 110 h 182"/>
                  <a:gd name="T62" fmla="*/ 180 w 180"/>
                  <a:gd name="T63" fmla="*/ 100 h 182"/>
                  <a:gd name="T64" fmla="*/ 180 w 180"/>
                  <a:gd name="T65" fmla="*/ 91 h 182"/>
                  <a:gd name="T66" fmla="*/ 180 w 180"/>
                  <a:gd name="T67" fmla="*/ 0 h 182"/>
                  <a:gd name="T68" fmla="*/ 0 w 180"/>
                  <a:gd name="T69" fmla="*/ 0 h 182"/>
                  <a:gd name="T70" fmla="*/ 0 w 180"/>
                  <a:gd name="T71" fmla="*/ 9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0" h="182">
                    <a:moveTo>
                      <a:pt x="0" y="91"/>
                    </a:moveTo>
                    <a:lnTo>
                      <a:pt x="0" y="100"/>
                    </a:lnTo>
                    <a:lnTo>
                      <a:pt x="2" y="110"/>
                    </a:lnTo>
                    <a:lnTo>
                      <a:pt x="4" y="118"/>
                    </a:lnTo>
                    <a:lnTo>
                      <a:pt x="7" y="126"/>
                    </a:lnTo>
                    <a:lnTo>
                      <a:pt x="11" y="134"/>
                    </a:lnTo>
                    <a:lnTo>
                      <a:pt x="15" y="142"/>
                    </a:lnTo>
                    <a:lnTo>
                      <a:pt x="20" y="148"/>
                    </a:lnTo>
                    <a:lnTo>
                      <a:pt x="27" y="155"/>
                    </a:lnTo>
                    <a:lnTo>
                      <a:pt x="33" y="161"/>
                    </a:lnTo>
                    <a:lnTo>
                      <a:pt x="40" y="165"/>
                    </a:lnTo>
                    <a:lnTo>
                      <a:pt x="47" y="171"/>
                    </a:lnTo>
                    <a:lnTo>
                      <a:pt x="55" y="174"/>
                    </a:lnTo>
                    <a:lnTo>
                      <a:pt x="63" y="177"/>
                    </a:lnTo>
                    <a:lnTo>
                      <a:pt x="72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1"/>
                    </a:lnTo>
                    <a:lnTo>
                      <a:pt x="108" y="179"/>
                    </a:lnTo>
                    <a:lnTo>
                      <a:pt x="117" y="177"/>
                    </a:lnTo>
                    <a:lnTo>
                      <a:pt x="125" y="174"/>
                    </a:lnTo>
                    <a:lnTo>
                      <a:pt x="133" y="171"/>
                    </a:lnTo>
                    <a:lnTo>
                      <a:pt x="140" y="165"/>
                    </a:lnTo>
                    <a:lnTo>
                      <a:pt x="148" y="161"/>
                    </a:lnTo>
                    <a:lnTo>
                      <a:pt x="154" y="155"/>
                    </a:lnTo>
                    <a:lnTo>
                      <a:pt x="160" y="148"/>
                    </a:lnTo>
                    <a:lnTo>
                      <a:pt x="165" y="142"/>
                    </a:lnTo>
                    <a:lnTo>
                      <a:pt x="169" y="134"/>
                    </a:lnTo>
                    <a:lnTo>
                      <a:pt x="174" y="126"/>
                    </a:lnTo>
                    <a:lnTo>
                      <a:pt x="177" y="118"/>
                    </a:lnTo>
                    <a:lnTo>
                      <a:pt x="179" y="110"/>
                    </a:lnTo>
                    <a:lnTo>
                      <a:pt x="180" y="100"/>
                    </a:lnTo>
                    <a:lnTo>
                      <a:pt x="180" y="91"/>
                    </a:lnTo>
                    <a:lnTo>
                      <a:pt x="180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0" name="Rectangle 711">
                <a:extLst>
                  <a:ext uri="{FF2B5EF4-FFF2-40B4-BE49-F238E27FC236}">
                    <a16:creationId xmlns:a16="http://schemas.microsoft.com/office/drawing/2014/main" id="{972C0779-96D7-4A7C-B110-5886B8B5D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613" y="2122488"/>
                <a:ext cx="57150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1" name="Freeform 712">
                <a:extLst>
                  <a:ext uri="{FF2B5EF4-FFF2-40B4-BE49-F238E27FC236}">
                    <a16:creationId xmlns:a16="http://schemas.microsoft.com/office/drawing/2014/main" id="{4533D40B-18F2-4A93-B829-E6C6A0AC5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930400"/>
                <a:ext cx="9525" cy="57150"/>
              </a:xfrm>
              <a:custGeom>
                <a:avLst/>
                <a:gdLst>
                  <a:gd name="T0" fmla="*/ 15 w 30"/>
                  <a:gd name="T1" fmla="*/ 181 h 181"/>
                  <a:gd name="T2" fmla="*/ 18 w 30"/>
                  <a:gd name="T3" fmla="*/ 181 h 181"/>
                  <a:gd name="T4" fmla="*/ 21 w 30"/>
                  <a:gd name="T5" fmla="*/ 180 h 181"/>
                  <a:gd name="T6" fmla="*/ 24 w 30"/>
                  <a:gd name="T7" fmla="*/ 179 h 181"/>
                  <a:gd name="T8" fmla="*/ 26 w 30"/>
                  <a:gd name="T9" fmla="*/ 176 h 181"/>
                  <a:gd name="T10" fmla="*/ 28 w 30"/>
                  <a:gd name="T11" fmla="*/ 174 h 181"/>
                  <a:gd name="T12" fmla="*/ 29 w 30"/>
                  <a:gd name="T13" fmla="*/ 172 h 181"/>
                  <a:gd name="T14" fmla="*/ 30 w 30"/>
                  <a:gd name="T15" fmla="*/ 169 h 181"/>
                  <a:gd name="T16" fmla="*/ 30 w 30"/>
                  <a:gd name="T17" fmla="*/ 166 h 181"/>
                  <a:gd name="T18" fmla="*/ 30 w 30"/>
                  <a:gd name="T19" fmla="*/ 16 h 181"/>
                  <a:gd name="T20" fmla="*/ 30 w 30"/>
                  <a:gd name="T21" fmla="*/ 12 h 181"/>
                  <a:gd name="T22" fmla="*/ 29 w 30"/>
                  <a:gd name="T23" fmla="*/ 9 h 181"/>
                  <a:gd name="T24" fmla="*/ 28 w 30"/>
                  <a:gd name="T25" fmla="*/ 7 h 181"/>
                  <a:gd name="T26" fmla="*/ 26 w 30"/>
                  <a:gd name="T27" fmla="*/ 5 h 181"/>
                  <a:gd name="T28" fmla="*/ 24 w 30"/>
                  <a:gd name="T29" fmla="*/ 3 h 181"/>
                  <a:gd name="T30" fmla="*/ 21 w 30"/>
                  <a:gd name="T31" fmla="*/ 2 h 181"/>
                  <a:gd name="T32" fmla="*/ 18 w 30"/>
                  <a:gd name="T33" fmla="*/ 0 h 181"/>
                  <a:gd name="T34" fmla="*/ 15 w 30"/>
                  <a:gd name="T35" fmla="*/ 0 h 181"/>
                  <a:gd name="T36" fmla="*/ 12 w 30"/>
                  <a:gd name="T37" fmla="*/ 0 h 181"/>
                  <a:gd name="T38" fmla="*/ 10 w 30"/>
                  <a:gd name="T39" fmla="*/ 2 h 181"/>
                  <a:gd name="T40" fmla="*/ 6 w 30"/>
                  <a:gd name="T41" fmla="*/ 3 h 181"/>
                  <a:gd name="T42" fmla="*/ 4 w 30"/>
                  <a:gd name="T43" fmla="*/ 5 h 181"/>
                  <a:gd name="T44" fmla="*/ 2 w 30"/>
                  <a:gd name="T45" fmla="*/ 7 h 181"/>
                  <a:gd name="T46" fmla="*/ 1 w 30"/>
                  <a:gd name="T47" fmla="*/ 9 h 181"/>
                  <a:gd name="T48" fmla="*/ 0 w 30"/>
                  <a:gd name="T49" fmla="*/ 12 h 181"/>
                  <a:gd name="T50" fmla="*/ 0 w 30"/>
                  <a:gd name="T51" fmla="*/ 16 h 181"/>
                  <a:gd name="T52" fmla="*/ 0 w 30"/>
                  <a:gd name="T53" fmla="*/ 166 h 181"/>
                  <a:gd name="T54" fmla="*/ 0 w 30"/>
                  <a:gd name="T55" fmla="*/ 169 h 181"/>
                  <a:gd name="T56" fmla="*/ 1 w 30"/>
                  <a:gd name="T57" fmla="*/ 172 h 181"/>
                  <a:gd name="T58" fmla="*/ 2 w 30"/>
                  <a:gd name="T59" fmla="*/ 174 h 181"/>
                  <a:gd name="T60" fmla="*/ 4 w 30"/>
                  <a:gd name="T61" fmla="*/ 176 h 181"/>
                  <a:gd name="T62" fmla="*/ 6 w 30"/>
                  <a:gd name="T63" fmla="*/ 179 h 181"/>
                  <a:gd name="T64" fmla="*/ 10 w 30"/>
                  <a:gd name="T65" fmla="*/ 180 h 181"/>
                  <a:gd name="T66" fmla="*/ 12 w 30"/>
                  <a:gd name="T67" fmla="*/ 181 h 181"/>
                  <a:gd name="T68" fmla="*/ 15 w 30"/>
                  <a:gd name="T6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181">
                    <a:moveTo>
                      <a:pt x="15" y="181"/>
                    </a:moveTo>
                    <a:lnTo>
                      <a:pt x="18" y="181"/>
                    </a:lnTo>
                    <a:lnTo>
                      <a:pt x="21" y="180"/>
                    </a:lnTo>
                    <a:lnTo>
                      <a:pt x="24" y="179"/>
                    </a:lnTo>
                    <a:lnTo>
                      <a:pt x="26" y="176"/>
                    </a:lnTo>
                    <a:lnTo>
                      <a:pt x="28" y="174"/>
                    </a:lnTo>
                    <a:lnTo>
                      <a:pt x="29" y="172"/>
                    </a:lnTo>
                    <a:lnTo>
                      <a:pt x="30" y="169"/>
                    </a:lnTo>
                    <a:lnTo>
                      <a:pt x="30" y="16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6"/>
                    </a:lnTo>
                    <a:lnTo>
                      <a:pt x="0" y="169"/>
                    </a:lnTo>
                    <a:lnTo>
                      <a:pt x="1" y="172"/>
                    </a:lnTo>
                    <a:lnTo>
                      <a:pt x="2" y="174"/>
                    </a:lnTo>
                    <a:lnTo>
                      <a:pt x="4" y="176"/>
                    </a:lnTo>
                    <a:lnTo>
                      <a:pt x="6" y="179"/>
                    </a:lnTo>
                    <a:lnTo>
                      <a:pt x="10" y="180"/>
                    </a:lnTo>
                    <a:lnTo>
                      <a:pt x="12" y="181"/>
                    </a:lnTo>
                    <a:lnTo>
                      <a:pt x="15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2" name="Freeform 713">
                <a:extLst>
                  <a:ext uri="{FF2B5EF4-FFF2-40B4-BE49-F238E27FC236}">
                    <a16:creationId xmlns:a16="http://schemas.microsoft.com/office/drawing/2014/main" id="{0B3AC97E-B521-48C2-8635-E6E2BFE55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938" y="2151063"/>
                <a:ext cx="57150" cy="57150"/>
              </a:xfrm>
              <a:custGeom>
                <a:avLst/>
                <a:gdLst>
                  <a:gd name="T0" fmla="*/ 0 w 181"/>
                  <a:gd name="T1" fmla="*/ 91 h 182"/>
                  <a:gd name="T2" fmla="*/ 1 w 181"/>
                  <a:gd name="T3" fmla="*/ 100 h 182"/>
                  <a:gd name="T4" fmla="*/ 2 w 181"/>
                  <a:gd name="T5" fmla="*/ 110 h 182"/>
                  <a:gd name="T6" fmla="*/ 4 w 181"/>
                  <a:gd name="T7" fmla="*/ 118 h 182"/>
                  <a:gd name="T8" fmla="*/ 7 w 181"/>
                  <a:gd name="T9" fmla="*/ 126 h 182"/>
                  <a:gd name="T10" fmla="*/ 11 w 181"/>
                  <a:gd name="T11" fmla="*/ 134 h 182"/>
                  <a:gd name="T12" fmla="*/ 16 w 181"/>
                  <a:gd name="T13" fmla="*/ 142 h 182"/>
                  <a:gd name="T14" fmla="*/ 21 w 181"/>
                  <a:gd name="T15" fmla="*/ 148 h 182"/>
                  <a:gd name="T16" fmla="*/ 26 w 181"/>
                  <a:gd name="T17" fmla="*/ 155 h 182"/>
                  <a:gd name="T18" fmla="*/ 33 w 181"/>
                  <a:gd name="T19" fmla="*/ 161 h 182"/>
                  <a:gd name="T20" fmla="*/ 40 w 181"/>
                  <a:gd name="T21" fmla="*/ 165 h 182"/>
                  <a:gd name="T22" fmla="*/ 47 w 181"/>
                  <a:gd name="T23" fmla="*/ 171 h 182"/>
                  <a:gd name="T24" fmla="*/ 55 w 181"/>
                  <a:gd name="T25" fmla="*/ 174 h 182"/>
                  <a:gd name="T26" fmla="*/ 64 w 181"/>
                  <a:gd name="T27" fmla="*/ 177 h 182"/>
                  <a:gd name="T28" fmla="*/ 73 w 181"/>
                  <a:gd name="T29" fmla="*/ 179 h 182"/>
                  <a:gd name="T30" fmla="*/ 81 w 181"/>
                  <a:gd name="T31" fmla="*/ 181 h 182"/>
                  <a:gd name="T32" fmla="*/ 91 w 181"/>
                  <a:gd name="T33" fmla="*/ 182 h 182"/>
                  <a:gd name="T34" fmla="*/ 99 w 181"/>
                  <a:gd name="T35" fmla="*/ 181 h 182"/>
                  <a:gd name="T36" fmla="*/ 109 w 181"/>
                  <a:gd name="T37" fmla="*/ 179 h 182"/>
                  <a:gd name="T38" fmla="*/ 118 w 181"/>
                  <a:gd name="T39" fmla="*/ 177 h 182"/>
                  <a:gd name="T40" fmla="*/ 125 w 181"/>
                  <a:gd name="T41" fmla="*/ 174 h 182"/>
                  <a:gd name="T42" fmla="*/ 134 w 181"/>
                  <a:gd name="T43" fmla="*/ 171 h 182"/>
                  <a:gd name="T44" fmla="*/ 141 w 181"/>
                  <a:gd name="T45" fmla="*/ 165 h 182"/>
                  <a:gd name="T46" fmla="*/ 148 w 181"/>
                  <a:gd name="T47" fmla="*/ 161 h 182"/>
                  <a:gd name="T48" fmla="*/ 154 w 181"/>
                  <a:gd name="T49" fmla="*/ 155 h 182"/>
                  <a:gd name="T50" fmla="*/ 161 w 181"/>
                  <a:gd name="T51" fmla="*/ 148 h 182"/>
                  <a:gd name="T52" fmla="*/ 165 w 181"/>
                  <a:gd name="T53" fmla="*/ 142 h 182"/>
                  <a:gd name="T54" fmla="*/ 170 w 181"/>
                  <a:gd name="T55" fmla="*/ 134 h 182"/>
                  <a:gd name="T56" fmla="*/ 173 w 181"/>
                  <a:gd name="T57" fmla="*/ 126 h 182"/>
                  <a:gd name="T58" fmla="*/ 177 w 181"/>
                  <a:gd name="T59" fmla="*/ 118 h 182"/>
                  <a:gd name="T60" fmla="*/ 179 w 181"/>
                  <a:gd name="T61" fmla="*/ 110 h 182"/>
                  <a:gd name="T62" fmla="*/ 180 w 181"/>
                  <a:gd name="T63" fmla="*/ 100 h 182"/>
                  <a:gd name="T64" fmla="*/ 181 w 181"/>
                  <a:gd name="T65" fmla="*/ 91 h 182"/>
                  <a:gd name="T66" fmla="*/ 181 w 181"/>
                  <a:gd name="T67" fmla="*/ 0 h 182"/>
                  <a:gd name="T68" fmla="*/ 0 w 181"/>
                  <a:gd name="T69" fmla="*/ 0 h 182"/>
                  <a:gd name="T70" fmla="*/ 0 w 181"/>
                  <a:gd name="T71" fmla="*/ 9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182">
                    <a:moveTo>
                      <a:pt x="0" y="91"/>
                    </a:moveTo>
                    <a:lnTo>
                      <a:pt x="1" y="100"/>
                    </a:lnTo>
                    <a:lnTo>
                      <a:pt x="2" y="110"/>
                    </a:lnTo>
                    <a:lnTo>
                      <a:pt x="4" y="118"/>
                    </a:lnTo>
                    <a:lnTo>
                      <a:pt x="7" y="126"/>
                    </a:lnTo>
                    <a:lnTo>
                      <a:pt x="11" y="134"/>
                    </a:lnTo>
                    <a:lnTo>
                      <a:pt x="16" y="142"/>
                    </a:lnTo>
                    <a:lnTo>
                      <a:pt x="21" y="148"/>
                    </a:lnTo>
                    <a:lnTo>
                      <a:pt x="26" y="155"/>
                    </a:lnTo>
                    <a:lnTo>
                      <a:pt x="33" y="161"/>
                    </a:lnTo>
                    <a:lnTo>
                      <a:pt x="40" y="165"/>
                    </a:lnTo>
                    <a:lnTo>
                      <a:pt x="47" y="171"/>
                    </a:lnTo>
                    <a:lnTo>
                      <a:pt x="55" y="174"/>
                    </a:lnTo>
                    <a:lnTo>
                      <a:pt x="64" y="177"/>
                    </a:lnTo>
                    <a:lnTo>
                      <a:pt x="73" y="179"/>
                    </a:lnTo>
                    <a:lnTo>
                      <a:pt x="81" y="181"/>
                    </a:lnTo>
                    <a:lnTo>
                      <a:pt x="91" y="182"/>
                    </a:lnTo>
                    <a:lnTo>
                      <a:pt x="99" y="181"/>
                    </a:lnTo>
                    <a:lnTo>
                      <a:pt x="109" y="179"/>
                    </a:lnTo>
                    <a:lnTo>
                      <a:pt x="118" y="177"/>
                    </a:lnTo>
                    <a:lnTo>
                      <a:pt x="125" y="174"/>
                    </a:lnTo>
                    <a:lnTo>
                      <a:pt x="134" y="171"/>
                    </a:lnTo>
                    <a:lnTo>
                      <a:pt x="141" y="165"/>
                    </a:lnTo>
                    <a:lnTo>
                      <a:pt x="148" y="161"/>
                    </a:lnTo>
                    <a:lnTo>
                      <a:pt x="154" y="155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70" y="134"/>
                    </a:lnTo>
                    <a:lnTo>
                      <a:pt x="173" y="126"/>
                    </a:lnTo>
                    <a:lnTo>
                      <a:pt x="177" y="118"/>
                    </a:lnTo>
                    <a:lnTo>
                      <a:pt x="179" y="110"/>
                    </a:lnTo>
                    <a:lnTo>
                      <a:pt x="180" y="100"/>
                    </a:lnTo>
                    <a:lnTo>
                      <a:pt x="181" y="91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3" name="Freeform 714">
                <a:extLst>
                  <a:ext uri="{FF2B5EF4-FFF2-40B4-BE49-F238E27FC236}">
                    <a16:creationId xmlns:a16="http://schemas.microsoft.com/office/drawing/2014/main" id="{7F864FC8-AB3C-49D8-83BB-14DA02564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938" y="1920875"/>
                <a:ext cx="57150" cy="192088"/>
              </a:xfrm>
              <a:custGeom>
                <a:avLst/>
                <a:gdLst>
                  <a:gd name="T0" fmla="*/ 163 w 181"/>
                  <a:gd name="T1" fmla="*/ 0 h 602"/>
                  <a:gd name="T2" fmla="*/ 157 w 181"/>
                  <a:gd name="T3" fmla="*/ 3 h 602"/>
                  <a:gd name="T4" fmla="*/ 153 w 181"/>
                  <a:gd name="T5" fmla="*/ 7 h 602"/>
                  <a:gd name="T6" fmla="*/ 151 w 181"/>
                  <a:gd name="T7" fmla="*/ 12 h 602"/>
                  <a:gd name="T8" fmla="*/ 151 w 181"/>
                  <a:gd name="T9" fmla="*/ 211 h 602"/>
                  <a:gd name="T10" fmla="*/ 150 w 181"/>
                  <a:gd name="T11" fmla="*/ 222 h 602"/>
                  <a:gd name="T12" fmla="*/ 146 w 181"/>
                  <a:gd name="T13" fmla="*/ 234 h 602"/>
                  <a:gd name="T14" fmla="*/ 140 w 181"/>
                  <a:gd name="T15" fmla="*/ 245 h 602"/>
                  <a:gd name="T16" fmla="*/ 133 w 181"/>
                  <a:gd name="T17" fmla="*/ 254 h 602"/>
                  <a:gd name="T18" fmla="*/ 124 w 181"/>
                  <a:gd name="T19" fmla="*/ 261 h 602"/>
                  <a:gd name="T20" fmla="*/ 113 w 181"/>
                  <a:gd name="T21" fmla="*/ 266 h 602"/>
                  <a:gd name="T22" fmla="*/ 103 w 181"/>
                  <a:gd name="T23" fmla="*/ 270 h 602"/>
                  <a:gd name="T24" fmla="*/ 91 w 181"/>
                  <a:gd name="T25" fmla="*/ 271 h 602"/>
                  <a:gd name="T26" fmla="*/ 78 w 181"/>
                  <a:gd name="T27" fmla="*/ 270 h 602"/>
                  <a:gd name="T28" fmla="*/ 67 w 181"/>
                  <a:gd name="T29" fmla="*/ 266 h 602"/>
                  <a:gd name="T30" fmla="*/ 57 w 181"/>
                  <a:gd name="T31" fmla="*/ 261 h 602"/>
                  <a:gd name="T32" fmla="*/ 48 w 181"/>
                  <a:gd name="T33" fmla="*/ 254 h 602"/>
                  <a:gd name="T34" fmla="*/ 40 w 181"/>
                  <a:gd name="T35" fmla="*/ 245 h 602"/>
                  <a:gd name="T36" fmla="*/ 35 w 181"/>
                  <a:gd name="T37" fmla="*/ 234 h 602"/>
                  <a:gd name="T38" fmla="*/ 32 w 181"/>
                  <a:gd name="T39" fmla="*/ 224 h 602"/>
                  <a:gd name="T40" fmla="*/ 30 w 181"/>
                  <a:gd name="T41" fmla="*/ 211 h 602"/>
                  <a:gd name="T42" fmla="*/ 30 w 181"/>
                  <a:gd name="T43" fmla="*/ 12 h 602"/>
                  <a:gd name="T44" fmla="*/ 28 w 181"/>
                  <a:gd name="T45" fmla="*/ 7 h 602"/>
                  <a:gd name="T46" fmla="*/ 23 w 181"/>
                  <a:gd name="T47" fmla="*/ 3 h 602"/>
                  <a:gd name="T48" fmla="*/ 18 w 181"/>
                  <a:gd name="T49" fmla="*/ 0 h 602"/>
                  <a:gd name="T50" fmla="*/ 13 w 181"/>
                  <a:gd name="T51" fmla="*/ 0 h 602"/>
                  <a:gd name="T52" fmla="*/ 7 w 181"/>
                  <a:gd name="T53" fmla="*/ 3 h 602"/>
                  <a:gd name="T54" fmla="*/ 3 w 181"/>
                  <a:gd name="T55" fmla="*/ 7 h 602"/>
                  <a:gd name="T56" fmla="*/ 1 w 181"/>
                  <a:gd name="T57" fmla="*/ 12 h 602"/>
                  <a:gd name="T58" fmla="*/ 0 w 181"/>
                  <a:gd name="T59" fmla="*/ 211 h 602"/>
                  <a:gd name="T60" fmla="*/ 181 w 181"/>
                  <a:gd name="T61" fmla="*/ 602 h 602"/>
                  <a:gd name="T62" fmla="*/ 181 w 181"/>
                  <a:gd name="T63" fmla="*/ 15 h 602"/>
                  <a:gd name="T64" fmla="*/ 180 w 181"/>
                  <a:gd name="T65" fmla="*/ 9 h 602"/>
                  <a:gd name="T66" fmla="*/ 177 w 181"/>
                  <a:gd name="T67" fmla="*/ 5 h 602"/>
                  <a:gd name="T68" fmla="*/ 171 w 181"/>
                  <a:gd name="T69" fmla="*/ 2 h 602"/>
                  <a:gd name="T70" fmla="*/ 166 w 181"/>
                  <a:gd name="T71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602">
                    <a:moveTo>
                      <a:pt x="166" y="0"/>
                    </a:moveTo>
                    <a:lnTo>
                      <a:pt x="163" y="0"/>
                    </a:lnTo>
                    <a:lnTo>
                      <a:pt x="159" y="2"/>
                    </a:lnTo>
                    <a:lnTo>
                      <a:pt x="157" y="3"/>
                    </a:lnTo>
                    <a:lnTo>
                      <a:pt x="155" y="5"/>
                    </a:lnTo>
                    <a:lnTo>
                      <a:pt x="153" y="7"/>
                    </a:lnTo>
                    <a:lnTo>
                      <a:pt x="152" y="9"/>
                    </a:lnTo>
                    <a:lnTo>
                      <a:pt x="151" y="12"/>
                    </a:lnTo>
                    <a:lnTo>
                      <a:pt x="151" y="15"/>
                    </a:lnTo>
                    <a:lnTo>
                      <a:pt x="151" y="211"/>
                    </a:lnTo>
                    <a:lnTo>
                      <a:pt x="150" y="217"/>
                    </a:lnTo>
                    <a:lnTo>
                      <a:pt x="150" y="222"/>
                    </a:lnTo>
                    <a:lnTo>
                      <a:pt x="148" y="229"/>
                    </a:lnTo>
                    <a:lnTo>
                      <a:pt x="146" y="234"/>
                    </a:lnTo>
                    <a:lnTo>
                      <a:pt x="143" y="240"/>
                    </a:lnTo>
                    <a:lnTo>
                      <a:pt x="140" y="245"/>
                    </a:lnTo>
                    <a:lnTo>
                      <a:pt x="137" y="249"/>
                    </a:lnTo>
                    <a:lnTo>
                      <a:pt x="133" y="254"/>
                    </a:lnTo>
                    <a:lnTo>
                      <a:pt x="128" y="258"/>
                    </a:lnTo>
                    <a:lnTo>
                      <a:pt x="124" y="261"/>
                    </a:lnTo>
                    <a:lnTo>
                      <a:pt x="119" y="264"/>
                    </a:lnTo>
                    <a:lnTo>
                      <a:pt x="113" y="266"/>
                    </a:lnTo>
                    <a:lnTo>
                      <a:pt x="108" y="269"/>
                    </a:lnTo>
                    <a:lnTo>
                      <a:pt x="103" y="270"/>
                    </a:lnTo>
                    <a:lnTo>
                      <a:pt x="96" y="271"/>
                    </a:lnTo>
                    <a:lnTo>
                      <a:pt x="91" y="271"/>
                    </a:lnTo>
                    <a:lnTo>
                      <a:pt x="84" y="271"/>
                    </a:lnTo>
                    <a:lnTo>
                      <a:pt x="78" y="270"/>
                    </a:lnTo>
                    <a:lnTo>
                      <a:pt x="73" y="269"/>
                    </a:lnTo>
                    <a:lnTo>
                      <a:pt x="67" y="266"/>
                    </a:lnTo>
                    <a:lnTo>
                      <a:pt x="62" y="264"/>
                    </a:lnTo>
                    <a:lnTo>
                      <a:pt x="57" y="261"/>
                    </a:lnTo>
                    <a:lnTo>
                      <a:pt x="52" y="258"/>
                    </a:lnTo>
                    <a:lnTo>
                      <a:pt x="48" y="254"/>
                    </a:lnTo>
                    <a:lnTo>
                      <a:pt x="44" y="249"/>
                    </a:lnTo>
                    <a:lnTo>
                      <a:pt x="40" y="245"/>
                    </a:lnTo>
                    <a:lnTo>
                      <a:pt x="37" y="240"/>
                    </a:lnTo>
                    <a:lnTo>
                      <a:pt x="35" y="234"/>
                    </a:lnTo>
                    <a:lnTo>
                      <a:pt x="33" y="229"/>
                    </a:lnTo>
                    <a:lnTo>
                      <a:pt x="32" y="224"/>
                    </a:lnTo>
                    <a:lnTo>
                      <a:pt x="31" y="217"/>
                    </a:lnTo>
                    <a:lnTo>
                      <a:pt x="30" y="211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5" y="5"/>
                    </a:lnTo>
                    <a:lnTo>
                      <a:pt x="23" y="3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11"/>
                    </a:lnTo>
                    <a:lnTo>
                      <a:pt x="0" y="602"/>
                    </a:lnTo>
                    <a:lnTo>
                      <a:pt x="181" y="602"/>
                    </a:lnTo>
                    <a:lnTo>
                      <a:pt x="181" y="211"/>
                    </a:lnTo>
                    <a:lnTo>
                      <a:pt x="181" y="15"/>
                    </a:lnTo>
                    <a:lnTo>
                      <a:pt x="181" y="12"/>
                    </a:lnTo>
                    <a:lnTo>
                      <a:pt x="180" y="9"/>
                    </a:lnTo>
                    <a:lnTo>
                      <a:pt x="178" y="7"/>
                    </a:lnTo>
                    <a:lnTo>
                      <a:pt x="177" y="5"/>
                    </a:lnTo>
                    <a:lnTo>
                      <a:pt x="174" y="3"/>
                    </a:lnTo>
                    <a:lnTo>
                      <a:pt x="171" y="2"/>
                    </a:lnTo>
                    <a:lnTo>
                      <a:pt x="169" y="0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4" name="Rectangle 715">
                <a:extLst>
                  <a:ext uri="{FF2B5EF4-FFF2-40B4-BE49-F238E27FC236}">
                    <a16:creationId xmlns:a16="http://schemas.microsoft.com/office/drawing/2014/main" id="{F62F4F23-3E58-4391-99F6-14D56BFAA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2122488"/>
                <a:ext cx="57150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5" name="Freeform 716">
                <a:extLst>
                  <a:ext uri="{FF2B5EF4-FFF2-40B4-BE49-F238E27FC236}">
                    <a16:creationId xmlns:a16="http://schemas.microsoft.com/office/drawing/2014/main" id="{66455EB6-E255-40C5-AFB5-4353F1040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0" y="1930400"/>
                <a:ext cx="9525" cy="57150"/>
              </a:xfrm>
              <a:custGeom>
                <a:avLst/>
                <a:gdLst>
                  <a:gd name="T0" fmla="*/ 15 w 30"/>
                  <a:gd name="T1" fmla="*/ 181 h 181"/>
                  <a:gd name="T2" fmla="*/ 17 w 30"/>
                  <a:gd name="T3" fmla="*/ 181 h 181"/>
                  <a:gd name="T4" fmla="*/ 20 w 30"/>
                  <a:gd name="T5" fmla="*/ 180 h 181"/>
                  <a:gd name="T6" fmla="*/ 22 w 30"/>
                  <a:gd name="T7" fmla="*/ 179 h 181"/>
                  <a:gd name="T8" fmla="*/ 26 w 30"/>
                  <a:gd name="T9" fmla="*/ 176 h 181"/>
                  <a:gd name="T10" fmla="*/ 27 w 30"/>
                  <a:gd name="T11" fmla="*/ 174 h 181"/>
                  <a:gd name="T12" fmla="*/ 29 w 30"/>
                  <a:gd name="T13" fmla="*/ 172 h 181"/>
                  <a:gd name="T14" fmla="*/ 29 w 30"/>
                  <a:gd name="T15" fmla="*/ 169 h 181"/>
                  <a:gd name="T16" fmla="*/ 30 w 30"/>
                  <a:gd name="T17" fmla="*/ 166 h 181"/>
                  <a:gd name="T18" fmla="*/ 30 w 30"/>
                  <a:gd name="T19" fmla="*/ 16 h 181"/>
                  <a:gd name="T20" fmla="*/ 29 w 30"/>
                  <a:gd name="T21" fmla="*/ 12 h 181"/>
                  <a:gd name="T22" fmla="*/ 29 w 30"/>
                  <a:gd name="T23" fmla="*/ 9 h 181"/>
                  <a:gd name="T24" fmla="*/ 27 w 30"/>
                  <a:gd name="T25" fmla="*/ 7 h 181"/>
                  <a:gd name="T26" fmla="*/ 26 w 30"/>
                  <a:gd name="T27" fmla="*/ 5 h 181"/>
                  <a:gd name="T28" fmla="*/ 22 w 30"/>
                  <a:gd name="T29" fmla="*/ 3 h 181"/>
                  <a:gd name="T30" fmla="*/ 20 w 30"/>
                  <a:gd name="T31" fmla="*/ 2 h 181"/>
                  <a:gd name="T32" fmla="*/ 17 w 30"/>
                  <a:gd name="T33" fmla="*/ 0 h 181"/>
                  <a:gd name="T34" fmla="*/ 15 w 30"/>
                  <a:gd name="T35" fmla="*/ 0 h 181"/>
                  <a:gd name="T36" fmla="*/ 12 w 30"/>
                  <a:gd name="T37" fmla="*/ 0 h 181"/>
                  <a:gd name="T38" fmla="*/ 8 w 30"/>
                  <a:gd name="T39" fmla="*/ 2 h 181"/>
                  <a:gd name="T40" fmla="*/ 6 w 30"/>
                  <a:gd name="T41" fmla="*/ 3 h 181"/>
                  <a:gd name="T42" fmla="*/ 4 w 30"/>
                  <a:gd name="T43" fmla="*/ 5 h 181"/>
                  <a:gd name="T44" fmla="*/ 2 w 30"/>
                  <a:gd name="T45" fmla="*/ 7 h 181"/>
                  <a:gd name="T46" fmla="*/ 1 w 30"/>
                  <a:gd name="T47" fmla="*/ 9 h 181"/>
                  <a:gd name="T48" fmla="*/ 0 w 30"/>
                  <a:gd name="T49" fmla="*/ 12 h 181"/>
                  <a:gd name="T50" fmla="*/ 0 w 30"/>
                  <a:gd name="T51" fmla="*/ 16 h 181"/>
                  <a:gd name="T52" fmla="*/ 0 w 30"/>
                  <a:gd name="T53" fmla="*/ 166 h 181"/>
                  <a:gd name="T54" fmla="*/ 0 w 30"/>
                  <a:gd name="T55" fmla="*/ 169 h 181"/>
                  <a:gd name="T56" fmla="*/ 1 w 30"/>
                  <a:gd name="T57" fmla="*/ 172 h 181"/>
                  <a:gd name="T58" fmla="*/ 2 w 30"/>
                  <a:gd name="T59" fmla="*/ 174 h 181"/>
                  <a:gd name="T60" fmla="*/ 4 w 30"/>
                  <a:gd name="T61" fmla="*/ 176 h 181"/>
                  <a:gd name="T62" fmla="*/ 6 w 30"/>
                  <a:gd name="T63" fmla="*/ 179 h 181"/>
                  <a:gd name="T64" fmla="*/ 8 w 30"/>
                  <a:gd name="T65" fmla="*/ 180 h 181"/>
                  <a:gd name="T66" fmla="*/ 12 w 30"/>
                  <a:gd name="T67" fmla="*/ 181 h 181"/>
                  <a:gd name="T68" fmla="*/ 15 w 30"/>
                  <a:gd name="T69" fmla="*/ 181 h 181"/>
                  <a:gd name="T70" fmla="*/ 15 w 30"/>
                  <a:gd name="T71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181">
                    <a:moveTo>
                      <a:pt x="15" y="181"/>
                    </a:moveTo>
                    <a:lnTo>
                      <a:pt x="17" y="181"/>
                    </a:lnTo>
                    <a:lnTo>
                      <a:pt x="20" y="180"/>
                    </a:lnTo>
                    <a:lnTo>
                      <a:pt x="22" y="179"/>
                    </a:lnTo>
                    <a:lnTo>
                      <a:pt x="26" y="176"/>
                    </a:lnTo>
                    <a:lnTo>
                      <a:pt x="27" y="174"/>
                    </a:lnTo>
                    <a:lnTo>
                      <a:pt x="29" y="172"/>
                    </a:lnTo>
                    <a:lnTo>
                      <a:pt x="29" y="169"/>
                    </a:lnTo>
                    <a:lnTo>
                      <a:pt x="30" y="166"/>
                    </a:lnTo>
                    <a:lnTo>
                      <a:pt x="30" y="16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6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6"/>
                    </a:lnTo>
                    <a:lnTo>
                      <a:pt x="0" y="169"/>
                    </a:lnTo>
                    <a:lnTo>
                      <a:pt x="1" y="172"/>
                    </a:lnTo>
                    <a:lnTo>
                      <a:pt x="2" y="174"/>
                    </a:lnTo>
                    <a:lnTo>
                      <a:pt x="4" y="176"/>
                    </a:lnTo>
                    <a:lnTo>
                      <a:pt x="6" y="179"/>
                    </a:lnTo>
                    <a:lnTo>
                      <a:pt x="8" y="180"/>
                    </a:lnTo>
                    <a:lnTo>
                      <a:pt x="12" y="181"/>
                    </a:lnTo>
                    <a:lnTo>
                      <a:pt x="15" y="181"/>
                    </a:lnTo>
                    <a:lnTo>
                      <a:pt x="15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6" name="Freeform 717">
                <a:extLst>
                  <a:ext uri="{FF2B5EF4-FFF2-40B4-BE49-F238E27FC236}">
                    <a16:creationId xmlns:a16="http://schemas.microsoft.com/office/drawing/2014/main" id="{ACB7783E-196C-43E0-BB10-D454ACB8E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920875"/>
                <a:ext cx="57150" cy="192088"/>
              </a:xfrm>
              <a:custGeom>
                <a:avLst/>
                <a:gdLst>
                  <a:gd name="T0" fmla="*/ 162 w 181"/>
                  <a:gd name="T1" fmla="*/ 0 h 602"/>
                  <a:gd name="T2" fmla="*/ 157 w 181"/>
                  <a:gd name="T3" fmla="*/ 3 h 602"/>
                  <a:gd name="T4" fmla="*/ 154 w 181"/>
                  <a:gd name="T5" fmla="*/ 7 h 602"/>
                  <a:gd name="T6" fmla="*/ 152 w 181"/>
                  <a:gd name="T7" fmla="*/ 12 h 602"/>
                  <a:gd name="T8" fmla="*/ 151 w 181"/>
                  <a:gd name="T9" fmla="*/ 211 h 602"/>
                  <a:gd name="T10" fmla="*/ 150 w 181"/>
                  <a:gd name="T11" fmla="*/ 222 h 602"/>
                  <a:gd name="T12" fmla="*/ 146 w 181"/>
                  <a:gd name="T13" fmla="*/ 234 h 602"/>
                  <a:gd name="T14" fmla="*/ 141 w 181"/>
                  <a:gd name="T15" fmla="*/ 245 h 602"/>
                  <a:gd name="T16" fmla="*/ 133 w 181"/>
                  <a:gd name="T17" fmla="*/ 254 h 602"/>
                  <a:gd name="T18" fmla="*/ 125 w 181"/>
                  <a:gd name="T19" fmla="*/ 261 h 602"/>
                  <a:gd name="T20" fmla="*/ 114 w 181"/>
                  <a:gd name="T21" fmla="*/ 266 h 602"/>
                  <a:gd name="T22" fmla="*/ 102 w 181"/>
                  <a:gd name="T23" fmla="*/ 270 h 602"/>
                  <a:gd name="T24" fmla="*/ 91 w 181"/>
                  <a:gd name="T25" fmla="*/ 271 h 602"/>
                  <a:gd name="T26" fmla="*/ 79 w 181"/>
                  <a:gd name="T27" fmla="*/ 270 h 602"/>
                  <a:gd name="T28" fmla="*/ 67 w 181"/>
                  <a:gd name="T29" fmla="*/ 266 h 602"/>
                  <a:gd name="T30" fmla="*/ 57 w 181"/>
                  <a:gd name="T31" fmla="*/ 261 h 602"/>
                  <a:gd name="T32" fmla="*/ 48 w 181"/>
                  <a:gd name="T33" fmla="*/ 254 h 602"/>
                  <a:gd name="T34" fmla="*/ 41 w 181"/>
                  <a:gd name="T35" fmla="*/ 245 h 602"/>
                  <a:gd name="T36" fmla="*/ 35 w 181"/>
                  <a:gd name="T37" fmla="*/ 234 h 602"/>
                  <a:gd name="T38" fmla="*/ 32 w 181"/>
                  <a:gd name="T39" fmla="*/ 224 h 602"/>
                  <a:gd name="T40" fmla="*/ 30 w 181"/>
                  <a:gd name="T41" fmla="*/ 211 h 602"/>
                  <a:gd name="T42" fmla="*/ 30 w 181"/>
                  <a:gd name="T43" fmla="*/ 12 h 602"/>
                  <a:gd name="T44" fmla="*/ 28 w 181"/>
                  <a:gd name="T45" fmla="*/ 7 h 602"/>
                  <a:gd name="T46" fmla="*/ 24 w 181"/>
                  <a:gd name="T47" fmla="*/ 3 h 602"/>
                  <a:gd name="T48" fmla="*/ 19 w 181"/>
                  <a:gd name="T49" fmla="*/ 0 h 602"/>
                  <a:gd name="T50" fmla="*/ 12 w 181"/>
                  <a:gd name="T51" fmla="*/ 0 h 602"/>
                  <a:gd name="T52" fmla="*/ 7 w 181"/>
                  <a:gd name="T53" fmla="*/ 3 h 602"/>
                  <a:gd name="T54" fmla="*/ 3 w 181"/>
                  <a:gd name="T55" fmla="*/ 7 h 602"/>
                  <a:gd name="T56" fmla="*/ 0 w 181"/>
                  <a:gd name="T57" fmla="*/ 12 h 602"/>
                  <a:gd name="T58" fmla="*/ 0 w 181"/>
                  <a:gd name="T59" fmla="*/ 211 h 602"/>
                  <a:gd name="T60" fmla="*/ 181 w 181"/>
                  <a:gd name="T61" fmla="*/ 602 h 602"/>
                  <a:gd name="T62" fmla="*/ 181 w 181"/>
                  <a:gd name="T63" fmla="*/ 15 h 602"/>
                  <a:gd name="T64" fmla="*/ 180 w 181"/>
                  <a:gd name="T65" fmla="*/ 9 h 602"/>
                  <a:gd name="T66" fmla="*/ 176 w 181"/>
                  <a:gd name="T67" fmla="*/ 5 h 602"/>
                  <a:gd name="T68" fmla="*/ 172 w 181"/>
                  <a:gd name="T69" fmla="*/ 2 h 602"/>
                  <a:gd name="T70" fmla="*/ 166 w 181"/>
                  <a:gd name="T71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602">
                    <a:moveTo>
                      <a:pt x="166" y="0"/>
                    </a:moveTo>
                    <a:lnTo>
                      <a:pt x="162" y="0"/>
                    </a:lnTo>
                    <a:lnTo>
                      <a:pt x="160" y="2"/>
                    </a:lnTo>
                    <a:lnTo>
                      <a:pt x="157" y="3"/>
                    </a:lnTo>
                    <a:lnTo>
                      <a:pt x="155" y="5"/>
                    </a:lnTo>
                    <a:lnTo>
                      <a:pt x="154" y="7"/>
                    </a:lnTo>
                    <a:lnTo>
                      <a:pt x="152" y="9"/>
                    </a:lnTo>
                    <a:lnTo>
                      <a:pt x="152" y="12"/>
                    </a:lnTo>
                    <a:lnTo>
                      <a:pt x="151" y="15"/>
                    </a:lnTo>
                    <a:lnTo>
                      <a:pt x="151" y="211"/>
                    </a:lnTo>
                    <a:lnTo>
                      <a:pt x="151" y="217"/>
                    </a:lnTo>
                    <a:lnTo>
                      <a:pt x="150" y="222"/>
                    </a:lnTo>
                    <a:lnTo>
                      <a:pt x="148" y="229"/>
                    </a:lnTo>
                    <a:lnTo>
                      <a:pt x="146" y="234"/>
                    </a:lnTo>
                    <a:lnTo>
                      <a:pt x="143" y="240"/>
                    </a:lnTo>
                    <a:lnTo>
                      <a:pt x="141" y="245"/>
                    </a:lnTo>
                    <a:lnTo>
                      <a:pt x="137" y="249"/>
                    </a:lnTo>
                    <a:lnTo>
                      <a:pt x="133" y="254"/>
                    </a:lnTo>
                    <a:lnTo>
                      <a:pt x="129" y="258"/>
                    </a:lnTo>
                    <a:lnTo>
                      <a:pt x="125" y="261"/>
                    </a:lnTo>
                    <a:lnTo>
                      <a:pt x="120" y="264"/>
                    </a:lnTo>
                    <a:lnTo>
                      <a:pt x="114" y="266"/>
                    </a:lnTo>
                    <a:lnTo>
                      <a:pt x="109" y="269"/>
                    </a:lnTo>
                    <a:lnTo>
                      <a:pt x="102" y="270"/>
                    </a:lnTo>
                    <a:lnTo>
                      <a:pt x="97" y="271"/>
                    </a:lnTo>
                    <a:lnTo>
                      <a:pt x="91" y="271"/>
                    </a:lnTo>
                    <a:lnTo>
                      <a:pt x="84" y="271"/>
                    </a:lnTo>
                    <a:lnTo>
                      <a:pt x="79" y="270"/>
                    </a:lnTo>
                    <a:lnTo>
                      <a:pt x="72" y="269"/>
                    </a:lnTo>
                    <a:lnTo>
                      <a:pt x="67" y="266"/>
                    </a:lnTo>
                    <a:lnTo>
                      <a:pt x="62" y="264"/>
                    </a:lnTo>
                    <a:lnTo>
                      <a:pt x="57" y="261"/>
                    </a:lnTo>
                    <a:lnTo>
                      <a:pt x="52" y="258"/>
                    </a:lnTo>
                    <a:lnTo>
                      <a:pt x="48" y="254"/>
                    </a:lnTo>
                    <a:lnTo>
                      <a:pt x="44" y="249"/>
                    </a:lnTo>
                    <a:lnTo>
                      <a:pt x="41" y="245"/>
                    </a:lnTo>
                    <a:lnTo>
                      <a:pt x="38" y="240"/>
                    </a:lnTo>
                    <a:lnTo>
                      <a:pt x="35" y="234"/>
                    </a:lnTo>
                    <a:lnTo>
                      <a:pt x="33" y="229"/>
                    </a:lnTo>
                    <a:lnTo>
                      <a:pt x="32" y="224"/>
                    </a:lnTo>
                    <a:lnTo>
                      <a:pt x="30" y="217"/>
                    </a:lnTo>
                    <a:lnTo>
                      <a:pt x="30" y="211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11"/>
                    </a:lnTo>
                    <a:lnTo>
                      <a:pt x="0" y="602"/>
                    </a:lnTo>
                    <a:lnTo>
                      <a:pt x="181" y="602"/>
                    </a:lnTo>
                    <a:lnTo>
                      <a:pt x="181" y="211"/>
                    </a:lnTo>
                    <a:lnTo>
                      <a:pt x="181" y="15"/>
                    </a:lnTo>
                    <a:lnTo>
                      <a:pt x="181" y="12"/>
                    </a:lnTo>
                    <a:lnTo>
                      <a:pt x="180" y="9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0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7" name="Rectangle 718">
                <a:extLst>
                  <a:ext uri="{FF2B5EF4-FFF2-40B4-BE49-F238E27FC236}">
                    <a16:creationId xmlns:a16="http://schemas.microsoft.com/office/drawing/2014/main" id="{CB587A79-A690-4BE1-9A7B-D4D17900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2122488"/>
                <a:ext cx="57150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8" name="Freeform 719">
                <a:extLst>
                  <a:ext uri="{FF2B5EF4-FFF2-40B4-BE49-F238E27FC236}">
                    <a16:creationId xmlns:a16="http://schemas.microsoft.com/office/drawing/2014/main" id="{9B27E552-9858-46C0-912C-436578879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2151063"/>
                <a:ext cx="57150" cy="57150"/>
              </a:xfrm>
              <a:custGeom>
                <a:avLst/>
                <a:gdLst>
                  <a:gd name="T0" fmla="*/ 0 w 181"/>
                  <a:gd name="T1" fmla="*/ 91 h 182"/>
                  <a:gd name="T2" fmla="*/ 0 w 181"/>
                  <a:gd name="T3" fmla="*/ 100 h 182"/>
                  <a:gd name="T4" fmla="*/ 3 w 181"/>
                  <a:gd name="T5" fmla="*/ 110 h 182"/>
                  <a:gd name="T6" fmla="*/ 5 w 181"/>
                  <a:gd name="T7" fmla="*/ 118 h 182"/>
                  <a:gd name="T8" fmla="*/ 8 w 181"/>
                  <a:gd name="T9" fmla="*/ 126 h 182"/>
                  <a:gd name="T10" fmla="*/ 11 w 181"/>
                  <a:gd name="T11" fmla="*/ 134 h 182"/>
                  <a:gd name="T12" fmla="*/ 15 w 181"/>
                  <a:gd name="T13" fmla="*/ 142 h 182"/>
                  <a:gd name="T14" fmla="*/ 21 w 181"/>
                  <a:gd name="T15" fmla="*/ 148 h 182"/>
                  <a:gd name="T16" fmla="*/ 27 w 181"/>
                  <a:gd name="T17" fmla="*/ 155 h 182"/>
                  <a:gd name="T18" fmla="*/ 34 w 181"/>
                  <a:gd name="T19" fmla="*/ 161 h 182"/>
                  <a:gd name="T20" fmla="*/ 40 w 181"/>
                  <a:gd name="T21" fmla="*/ 165 h 182"/>
                  <a:gd name="T22" fmla="*/ 48 w 181"/>
                  <a:gd name="T23" fmla="*/ 171 h 182"/>
                  <a:gd name="T24" fmla="*/ 55 w 181"/>
                  <a:gd name="T25" fmla="*/ 174 h 182"/>
                  <a:gd name="T26" fmla="*/ 64 w 181"/>
                  <a:gd name="T27" fmla="*/ 177 h 182"/>
                  <a:gd name="T28" fmla="*/ 72 w 181"/>
                  <a:gd name="T29" fmla="*/ 179 h 182"/>
                  <a:gd name="T30" fmla="*/ 82 w 181"/>
                  <a:gd name="T31" fmla="*/ 181 h 182"/>
                  <a:gd name="T32" fmla="*/ 91 w 181"/>
                  <a:gd name="T33" fmla="*/ 182 h 182"/>
                  <a:gd name="T34" fmla="*/ 100 w 181"/>
                  <a:gd name="T35" fmla="*/ 181 h 182"/>
                  <a:gd name="T36" fmla="*/ 109 w 181"/>
                  <a:gd name="T37" fmla="*/ 179 h 182"/>
                  <a:gd name="T38" fmla="*/ 117 w 181"/>
                  <a:gd name="T39" fmla="*/ 177 h 182"/>
                  <a:gd name="T40" fmla="*/ 126 w 181"/>
                  <a:gd name="T41" fmla="*/ 174 h 182"/>
                  <a:gd name="T42" fmla="*/ 133 w 181"/>
                  <a:gd name="T43" fmla="*/ 171 h 182"/>
                  <a:gd name="T44" fmla="*/ 141 w 181"/>
                  <a:gd name="T45" fmla="*/ 165 h 182"/>
                  <a:gd name="T46" fmla="*/ 148 w 181"/>
                  <a:gd name="T47" fmla="*/ 161 h 182"/>
                  <a:gd name="T48" fmla="*/ 155 w 181"/>
                  <a:gd name="T49" fmla="*/ 155 h 182"/>
                  <a:gd name="T50" fmla="*/ 160 w 181"/>
                  <a:gd name="T51" fmla="*/ 148 h 182"/>
                  <a:gd name="T52" fmla="*/ 166 w 181"/>
                  <a:gd name="T53" fmla="*/ 142 h 182"/>
                  <a:gd name="T54" fmla="*/ 170 w 181"/>
                  <a:gd name="T55" fmla="*/ 134 h 182"/>
                  <a:gd name="T56" fmla="*/ 174 w 181"/>
                  <a:gd name="T57" fmla="*/ 126 h 182"/>
                  <a:gd name="T58" fmla="*/ 177 w 181"/>
                  <a:gd name="T59" fmla="*/ 118 h 182"/>
                  <a:gd name="T60" fmla="*/ 180 w 181"/>
                  <a:gd name="T61" fmla="*/ 110 h 182"/>
                  <a:gd name="T62" fmla="*/ 181 w 181"/>
                  <a:gd name="T63" fmla="*/ 100 h 182"/>
                  <a:gd name="T64" fmla="*/ 181 w 181"/>
                  <a:gd name="T65" fmla="*/ 91 h 182"/>
                  <a:gd name="T66" fmla="*/ 181 w 181"/>
                  <a:gd name="T67" fmla="*/ 0 h 182"/>
                  <a:gd name="T68" fmla="*/ 0 w 181"/>
                  <a:gd name="T69" fmla="*/ 0 h 182"/>
                  <a:gd name="T70" fmla="*/ 0 w 181"/>
                  <a:gd name="T71" fmla="*/ 9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182">
                    <a:moveTo>
                      <a:pt x="0" y="91"/>
                    </a:moveTo>
                    <a:lnTo>
                      <a:pt x="0" y="100"/>
                    </a:lnTo>
                    <a:lnTo>
                      <a:pt x="3" y="110"/>
                    </a:lnTo>
                    <a:lnTo>
                      <a:pt x="5" y="118"/>
                    </a:lnTo>
                    <a:lnTo>
                      <a:pt x="8" y="126"/>
                    </a:lnTo>
                    <a:lnTo>
                      <a:pt x="11" y="134"/>
                    </a:lnTo>
                    <a:lnTo>
                      <a:pt x="15" y="142"/>
                    </a:lnTo>
                    <a:lnTo>
                      <a:pt x="21" y="148"/>
                    </a:lnTo>
                    <a:lnTo>
                      <a:pt x="27" y="155"/>
                    </a:lnTo>
                    <a:lnTo>
                      <a:pt x="34" y="161"/>
                    </a:lnTo>
                    <a:lnTo>
                      <a:pt x="40" y="165"/>
                    </a:lnTo>
                    <a:lnTo>
                      <a:pt x="48" y="171"/>
                    </a:lnTo>
                    <a:lnTo>
                      <a:pt x="55" y="174"/>
                    </a:lnTo>
                    <a:lnTo>
                      <a:pt x="64" y="177"/>
                    </a:lnTo>
                    <a:lnTo>
                      <a:pt x="72" y="179"/>
                    </a:lnTo>
                    <a:lnTo>
                      <a:pt x="82" y="181"/>
                    </a:lnTo>
                    <a:lnTo>
                      <a:pt x="91" y="182"/>
                    </a:lnTo>
                    <a:lnTo>
                      <a:pt x="100" y="181"/>
                    </a:lnTo>
                    <a:lnTo>
                      <a:pt x="109" y="179"/>
                    </a:lnTo>
                    <a:lnTo>
                      <a:pt x="117" y="177"/>
                    </a:lnTo>
                    <a:lnTo>
                      <a:pt x="126" y="174"/>
                    </a:lnTo>
                    <a:lnTo>
                      <a:pt x="133" y="171"/>
                    </a:lnTo>
                    <a:lnTo>
                      <a:pt x="141" y="165"/>
                    </a:lnTo>
                    <a:lnTo>
                      <a:pt x="148" y="161"/>
                    </a:lnTo>
                    <a:lnTo>
                      <a:pt x="155" y="155"/>
                    </a:lnTo>
                    <a:lnTo>
                      <a:pt x="160" y="148"/>
                    </a:lnTo>
                    <a:lnTo>
                      <a:pt x="166" y="142"/>
                    </a:lnTo>
                    <a:lnTo>
                      <a:pt x="170" y="134"/>
                    </a:lnTo>
                    <a:lnTo>
                      <a:pt x="174" y="126"/>
                    </a:lnTo>
                    <a:lnTo>
                      <a:pt x="177" y="118"/>
                    </a:lnTo>
                    <a:lnTo>
                      <a:pt x="180" y="110"/>
                    </a:lnTo>
                    <a:lnTo>
                      <a:pt x="181" y="100"/>
                    </a:lnTo>
                    <a:lnTo>
                      <a:pt x="181" y="91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9" name="Freeform 720">
                <a:extLst>
                  <a:ext uri="{FF2B5EF4-FFF2-40B4-BE49-F238E27FC236}">
                    <a16:creationId xmlns:a16="http://schemas.microsoft.com/office/drawing/2014/main" id="{445A4A3C-20C5-4624-9209-D11A75CEC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075" y="1930400"/>
                <a:ext cx="9525" cy="57150"/>
              </a:xfrm>
              <a:custGeom>
                <a:avLst/>
                <a:gdLst>
                  <a:gd name="T0" fmla="*/ 15 w 30"/>
                  <a:gd name="T1" fmla="*/ 181 h 181"/>
                  <a:gd name="T2" fmla="*/ 18 w 30"/>
                  <a:gd name="T3" fmla="*/ 181 h 181"/>
                  <a:gd name="T4" fmla="*/ 21 w 30"/>
                  <a:gd name="T5" fmla="*/ 180 h 181"/>
                  <a:gd name="T6" fmla="*/ 23 w 30"/>
                  <a:gd name="T7" fmla="*/ 179 h 181"/>
                  <a:gd name="T8" fmla="*/ 25 w 30"/>
                  <a:gd name="T9" fmla="*/ 176 h 181"/>
                  <a:gd name="T10" fmla="*/ 27 w 30"/>
                  <a:gd name="T11" fmla="*/ 174 h 181"/>
                  <a:gd name="T12" fmla="*/ 28 w 30"/>
                  <a:gd name="T13" fmla="*/ 172 h 181"/>
                  <a:gd name="T14" fmla="*/ 30 w 30"/>
                  <a:gd name="T15" fmla="*/ 169 h 181"/>
                  <a:gd name="T16" fmla="*/ 30 w 30"/>
                  <a:gd name="T17" fmla="*/ 166 h 181"/>
                  <a:gd name="T18" fmla="*/ 30 w 30"/>
                  <a:gd name="T19" fmla="*/ 16 h 181"/>
                  <a:gd name="T20" fmla="*/ 30 w 30"/>
                  <a:gd name="T21" fmla="*/ 12 h 181"/>
                  <a:gd name="T22" fmla="*/ 28 w 30"/>
                  <a:gd name="T23" fmla="*/ 9 h 181"/>
                  <a:gd name="T24" fmla="*/ 27 w 30"/>
                  <a:gd name="T25" fmla="*/ 7 h 181"/>
                  <a:gd name="T26" fmla="*/ 25 w 30"/>
                  <a:gd name="T27" fmla="*/ 5 h 181"/>
                  <a:gd name="T28" fmla="*/ 23 w 30"/>
                  <a:gd name="T29" fmla="*/ 3 h 181"/>
                  <a:gd name="T30" fmla="*/ 21 w 30"/>
                  <a:gd name="T31" fmla="*/ 2 h 181"/>
                  <a:gd name="T32" fmla="*/ 18 w 30"/>
                  <a:gd name="T33" fmla="*/ 0 h 181"/>
                  <a:gd name="T34" fmla="*/ 15 w 30"/>
                  <a:gd name="T35" fmla="*/ 0 h 181"/>
                  <a:gd name="T36" fmla="*/ 11 w 30"/>
                  <a:gd name="T37" fmla="*/ 0 h 181"/>
                  <a:gd name="T38" fmla="*/ 9 w 30"/>
                  <a:gd name="T39" fmla="*/ 2 h 181"/>
                  <a:gd name="T40" fmla="*/ 6 w 30"/>
                  <a:gd name="T41" fmla="*/ 3 h 181"/>
                  <a:gd name="T42" fmla="*/ 4 w 30"/>
                  <a:gd name="T43" fmla="*/ 5 h 181"/>
                  <a:gd name="T44" fmla="*/ 2 w 30"/>
                  <a:gd name="T45" fmla="*/ 7 h 181"/>
                  <a:gd name="T46" fmla="*/ 1 w 30"/>
                  <a:gd name="T47" fmla="*/ 9 h 181"/>
                  <a:gd name="T48" fmla="*/ 0 w 30"/>
                  <a:gd name="T49" fmla="*/ 12 h 181"/>
                  <a:gd name="T50" fmla="*/ 0 w 30"/>
                  <a:gd name="T51" fmla="*/ 16 h 181"/>
                  <a:gd name="T52" fmla="*/ 0 w 30"/>
                  <a:gd name="T53" fmla="*/ 166 h 181"/>
                  <a:gd name="T54" fmla="*/ 0 w 30"/>
                  <a:gd name="T55" fmla="*/ 169 h 181"/>
                  <a:gd name="T56" fmla="*/ 1 w 30"/>
                  <a:gd name="T57" fmla="*/ 172 h 181"/>
                  <a:gd name="T58" fmla="*/ 2 w 30"/>
                  <a:gd name="T59" fmla="*/ 174 h 181"/>
                  <a:gd name="T60" fmla="*/ 4 w 30"/>
                  <a:gd name="T61" fmla="*/ 176 h 181"/>
                  <a:gd name="T62" fmla="*/ 6 w 30"/>
                  <a:gd name="T63" fmla="*/ 179 h 181"/>
                  <a:gd name="T64" fmla="*/ 9 w 30"/>
                  <a:gd name="T65" fmla="*/ 180 h 181"/>
                  <a:gd name="T66" fmla="*/ 11 w 30"/>
                  <a:gd name="T67" fmla="*/ 181 h 181"/>
                  <a:gd name="T68" fmla="*/ 15 w 30"/>
                  <a:gd name="T6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181">
                    <a:moveTo>
                      <a:pt x="15" y="181"/>
                    </a:moveTo>
                    <a:lnTo>
                      <a:pt x="18" y="181"/>
                    </a:lnTo>
                    <a:lnTo>
                      <a:pt x="21" y="180"/>
                    </a:lnTo>
                    <a:lnTo>
                      <a:pt x="23" y="179"/>
                    </a:lnTo>
                    <a:lnTo>
                      <a:pt x="25" y="176"/>
                    </a:lnTo>
                    <a:lnTo>
                      <a:pt x="27" y="174"/>
                    </a:lnTo>
                    <a:lnTo>
                      <a:pt x="28" y="172"/>
                    </a:lnTo>
                    <a:lnTo>
                      <a:pt x="30" y="169"/>
                    </a:lnTo>
                    <a:lnTo>
                      <a:pt x="30" y="16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5" y="5"/>
                    </a:lnTo>
                    <a:lnTo>
                      <a:pt x="23" y="3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6"/>
                    </a:lnTo>
                    <a:lnTo>
                      <a:pt x="0" y="169"/>
                    </a:lnTo>
                    <a:lnTo>
                      <a:pt x="1" y="172"/>
                    </a:lnTo>
                    <a:lnTo>
                      <a:pt x="2" y="174"/>
                    </a:lnTo>
                    <a:lnTo>
                      <a:pt x="4" y="176"/>
                    </a:lnTo>
                    <a:lnTo>
                      <a:pt x="6" y="179"/>
                    </a:lnTo>
                    <a:lnTo>
                      <a:pt x="9" y="180"/>
                    </a:lnTo>
                    <a:lnTo>
                      <a:pt x="11" y="181"/>
                    </a:lnTo>
                    <a:lnTo>
                      <a:pt x="15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70" name="Freeform 1671" descr="Icon of check mark. ">
              <a:extLst>
                <a:ext uri="{FF2B5EF4-FFF2-40B4-BE49-F238E27FC236}">
                  <a16:creationId xmlns:a16="http://schemas.microsoft.com/office/drawing/2014/main" id="{1A4AFC64-5C16-40F4-BDFA-E62EE3AAE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2333" y="3497393"/>
              <a:ext cx="380334" cy="380334"/>
            </a:xfrm>
            <a:custGeom>
              <a:avLst/>
              <a:gdLst>
                <a:gd name="T0" fmla="*/ 279 w 719"/>
                <a:gd name="T1" fmla="*/ 477 h 719"/>
                <a:gd name="T2" fmla="*/ 197 w 719"/>
                <a:gd name="T3" fmla="*/ 387 h 719"/>
                <a:gd name="T4" fmla="*/ 217 w 719"/>
                <a:gd name="T5" fmla="*/ 382 h 719"/>
                <a:gd name="T6" fmla="*/ 515 w 719"/>
                <a:gd name="T7" fmla="*/ 243 h 719"/>
                <a:gd name="T8" fmla="*/ 519 w 719"/>
                <a:gd name="T9" fmla="*/ 263 h 719"/>
                <a:gd name="T10" fmla="*/ 709 w 719"/>
                <a:gd name="T11" fmla="*/ 323 h 719"/>
                <a:gd name="T12" fmla="*/ 687 w 719"/>
                <a:gd name="T13" fmla="*/ 289 h 719"/>
                <a:gd name="T14" fmla="*/ 696 w 719"/>
                <a:gd name="T15" fmla="*/ 243 h 719"/>
                <a:gd name="T16" fmla="*/ 675 w 719"/>
                <a:gd name="T17" fmla="*/ 199 h 719"/>
                <a:gd name="T18" fmla="*/ 631 w 719"/>
                <a:gd name="T19" fmla="*/ 179 h 719"/>
                <a:gd name="T20" fmla="*/ 630 w 719"/>
                <a:gd name="T21" fmla="*/ 131 h 719"/>
                <a:gd name="T22" fmla="*/ 603 w 719"/>
                <a:gd name="T23" fmla="*/ 98 h 719"/>
                <a:gd name="T24" fmla="*/ 569 w 719"/>
                <a:gd name="T25" fmla="*/ 87 h 719"/>
                <a:gd name="T26" fmla="*/ 536 w 719"/>
                <a:gd name="T27" fmla="*/ 70 h 719"/>
                <a:gd name="T28" fmla="*/ 507 w 719"/>
                <a:gd name="T29" fmla="*/ 34 h 719"/>
                <a:gd name="T30" fmla="*/ 458 w 719"/>
                <a:gd name="T31" fmla="*/ 25 h 719"/>
                <a:gd name="T32" fmla="*/ 418 w 719"/>
                <a:gd name="T33" fmla="*/ 31 h 719"/>
                <a:gd name="T34" fmla="*/ 380 w 719"/>
                <a:gd name="T35" fmla="*/ 4 h 719"/>
                <a:gd name="T36" fmla="*/ 331 w 719"/>
                <a:gd name="T37" fmla="*/ 7 h 719"/>
                <a:gd name="T38" fmla="*/ 296 w 719"/>
                <a:gd name="T39" fmla="*/ 39 h 719"/>
                <a:gd name="T40" fmla="*/ 251 w 719"/>
                <a:gd name="T41" fmla="*/ 24 h 719"/>
                <a:gd name="T42" fmla="*/ 205 w 719"/>
                <a:gd name="T43" fmla="*/ 39 h 719"/>
                <a:gd name="T44" fmla="*/ 180 w 719"/>
                <a:gd name="T45" fmla="*/ 79 h 719"/>
                <a:gd name="T46" fmla="*/ 142 w 719"/>
                <a:gd name="T47" fmla="*/ 88 h 719"/>
                <a:gd name="T48" fmla="*/ 111 w 719"/>
                <a:gd name="T49" fmla="*/ 102 h 719"/>
                <a:gd name="T50" fmla="*/ 86 w 719"/>
                <a:gd name="T51" fmla="*/ 141 h 719"/>
                <a:gd name="T52" fmla="*/ 78 w 719"/>
                <a:gd name="T53" fmla="*/ 180 h 719"/>
                <a:gd name="T54" fmla="*/ 37 w 719"/>
                <a:gd name="T55" fmla="*/ 207 h 719"/>
                <a:gd name="T56" fmla="*/ 22 w 719"/>
                <a:gd name="T57" fmla="*/ 252 h 719"/>
                <a:gd name="T58" fmla="*/ 38 w 719"/>
                <a:gd name="T59" fmla="*/ 296 h 719"/>
                <a:gd name="T60" fmla="*/ 6 w 719"/>
                <a:gd name="T61" fmla="*/ 332 h 719"/>
                <a:gd name="T62" fmla="*/ 3 w 719"/>
                <a:gd name="T63" fmla="*/ 380 h 719"/>
                <a:gd name="T64" fmla="*/ 31 w 719"/>
                <a:gd name="T65" fmla="*/ 420 h 719"/>
                <a:gd name="T66" fmla="*/ 23 w 719"/>
                <a:gd name="T67" fmla="*/ 460 h 719"/>
                <a:gd name="T68" fmla="*/ 32 w 719"/>
                <a:gd name="T69" fmla="*/ 507 h 719"/>
                <a:gd name="T70" fmla="*/ 68 w 719"/>
                <a:gd name="T71" fmla="*/ 538 h 719"/>
                <a:gd name="T72" fmla="*/ 85 w 719"/>
                <a:gd name="T73" fmla="*/ 571 h 719"/>
                <a:gd name="T74" fmla="*/ 106 w 719"/>
                <a:gd name="T75" fmla="*/ 615 h 719"/>
                <a:gd name="T76" fmla="*/ 135 w 719"/>
                <a:gd name="T77" fmla="*/ 633 h 719"/>
                <a:gd name="T78" fmla="*/ 177 w 719"/>
                <a:gd name="T79" fmla="*/ 633 h 719"/>
                <a:gd name="T80" fmla="*/ 197 w 719"/>
                <a:gd name="T81" fmla="*/ 676 h 719"/>
                <a:gd name="T82" fmla="*/ 242 w 719"/>
                <a:gd name="T83" fmla="*/ 698 h 719"/>
                <a:gd name="T84" fmla="*/ 288 w 719"/>
                <a:gd name="T85" fmla="*/ 687 h 719"/>
                <a:gd name="T86" fmla="*/ 322 w 719"/>
                <a:gd name="T87" fmla="*/ 709 h 719"/>
                <a:gd name="T88" fmla="*/ 370 w 719"/>
                <a:gd name="T89" fmla="*/ 719 h 719"/>
                <a:gd name="T90" fmla="*/ 412 w 719"/>
                <a:gd name="T91" fmla="*/ 697 h 719"/>
                <a:gd name="T92" fmla="*/ 449 w 719"/>
                <a:gd name="T93" fmla="*/ 695 h 719"/>
                <a:gd name="T94" fmla="*/ 497 w 719"/>
                <a:gd name="T95" fmla="*/ 693 h 719"/>
                <a:gd name="T96" fmla="*/ 533 w 719"/>
                <a:gd name="T97" fmla="*/ 661 h 719"/>
                <a:gd name="T98" fmla="*/ 563 w 719"/>
                <a:gd name="T99" fmla="*/ 635 h 719"/>
                <a:gd name="T100" fmla="*/ 597 w 719"/>
                <a:gd name="T101" fmla="*/ 628 h 719"/>
                <a:gd name="T102" fmla="*/ 626 w 719"/>
                <a:gd name="T103" fmla="*/ 599 h 719"/>
                <a:gd name="T104" fmla="*/ 634 w 719"/>
                <a:gd name="T105" fmla="*/ 551 h 719"/>
                <a:gd name="T106" fmla="*/ 668 w 719"/>
                <a:gd name="T107" fmla="*/ 528 h 719"/>
                <a:gd name="T108" fmla="*/ 694 w 719"/>
                <a:gd name="T109" fmla="*/ 488 h 719"/>
                <a:gd name="T110" fmla="*/ 691 w 719"/>
                <a:gd name="T111" fmla="*/ 441 h 719"/>
                <a:gd name="T112" fmla="*/ 703 w 719"/>
                <a:gd name="T113" fmla="*/ 406 h 719"/>
                <a:gd name="T114" fmla="*/ 719 w 719"/>
                <a:gd name="T115" fmla="*/ 36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9" h="719">
                  <a:moveTo>
                    <a:pt x="519" y="263"/>
                  </a:moveTo>
                  <a:lnTo>
                    <a:pt x="292" y="475"/>
                  </a:lnTo>
                  <a:lnTo>
                    <a:pt x="288" y="477"/>
                  </a:lnTo>
                  <a:lnTo>
                    <a:pt x="285" y="479"/>
                  </a:lnTo>
                  <a:lnTo>
                    <a:pt x="279" y="477"/>
                  </a:lnTo>
                  <a:lnTo>
                    <a:pt x="276" y="475"/>
                  </a:lnTo>
                  <a:lnTo>
                    <a:pt x="200" y="400"/>
                  </a:lnTo>
                  <a:lnTo>
                    <a:pt x="197" y="396"/>
                  </a:lnTo>
                  <a:lnTo>
                    <a:pt x="196" y="391"/>
                  </a:lnTo>
                  <a:lnTo>
                    <a:pt x="197" y="387"/>
                  </a:lnTo>
                  <a:lnTo>
                    <a:pt x="200" y="382"/>
                  </a:lnTo>
                  <a:lnTo>
                    <a:pt x="204" y="380"/>
                  </a:lnTo>
                  <a:lnTo>
                    <a:pt x="208" y="379"/>
                  </a:lnTo>
                  <a:lnTo>
                    <a:pt x="213" y="380"/>
                  </a:lnTo>
                  <a:lnTo>
                    <a:pt x="217" y="382"/>
                  </a:lnTo>
                  <a:lnTo>
                    <a:pt x="285" y="450"/>
                  </a:lnTo>
                  <a:lnTo>
                    <a:pt x="502" y="247"/>
                  </a:lnTo>
                  <a:lnTo>
                    <a:pt x="507" y="243"/>
                  </a:lnTo>
                  <a:lnTo>
                    <a:pt x="511" y="243"/>
                  </a:lnTo>
                  <a:lnTo>
                    <a:pt x="515" y="243"/>
                  </a:lnTo>
                  <a:lnTo>
                    <a:pt x="520" y="247"/>
                  </a:lnTo>
                  <a:lnTo>
                    <a:pt x="522" y="251"/>
                  </a:lnTo>
                  <a:lnTo>
                    <a:pt x="523" y="255"/>
                  </a:lnTo>
                  <a:lnTo>
                    <a:pt x="522" y="260"/>
                  </a:lnTo>
                  <a:lnTo>
                    <a:pt x="519" y="263"/>
                  </a:lnTo>
                  <a:close/>
                  <a:moveTo>
                    <a:pt x="719" y="360"/>
                  </a:moveTo>
                  <a:lnTo>
                    <a:pt x="719" y="350"/>
                  </a:lnTo>
                  <a:lnTo>
                    <a:pt x="716" y="341"/>
                  </a:lnTo>
                  <a:lnTo>
                    <a:pt x="713" y="332"/>
                  </a:lnTo>
                  <a:lnTo>
                    <a:pt x="709" y="323"/>
                  </a:lnTo>
                  <a:lnTo>
                    <a:pt x="703" y="315"/>
                  </a:lnTo>
                  <a:lnTo>
                    <a:pt x="696" y="308"/>
                  </a:lnTo>
                  <a:lnTo>
                    <a:pt x="689" y="302"/>
                  </a:lnTo>
                  <a:lnTo>
                    <a:pt x="681" y="296"/>
                  </a:lnTo>
                  <a:lnTo>
                    <a:pt x="687" y="289"/>
                  </a:lnTo>
                  <a:lnTo>
                    <a:pt x="691" y="280"/>
                  </a:lnTo>
                  <a:lnTo>
                    <a:pt x="694" y="271"/>
                  </a:lnTo>
                  <a:lnTo>
                    <a:pt x="696" y="262"/>
                  </a:lnTo>
                  <a:lnTo>
                    <a:pt x="696" y="252"/>
                  </a:lnTo>
                  <a:lnTo>
                    <a:pt x="696" y="243"/>
                  </a:lnTo>
                  <a:lnTo>
                    <a:pt x="694" y="233"/>
                  </a:lnTo>
                  <a:lnTo>
                    <a:pt x="692" y="223"/>
                  </a:lnTo>
                  <a:lnTo>
                    <a:pt x="688" y="215"/>
                  </a:lnTo>
                  <a:lnTo>
                    <a:pt x="682" y="207"/>
                  </a:lnTo>
                  <a:lnTo>
                    <a:pt x="675" y="199"/>
                  </a:lnTo>
                  <a:lnTo>
                    <a:pt x="668" y="193"/>
                  </a:lnTo>
                  <a:lnTo>
                    <a:pt x="660" y="188"/>
                  </a:lnTo>
                  <a:lnTo>
                    <a:pt x="651" y="184"/>
                  </a:lnTo>
                  <a:lnTo>
                    <a:pt x="641" y="180"/>
                  </a:lnTo>
                  <a:lnTo>
                    <a:pt x="631" y="179"/>
                  </a:lnTo>
                  <a:lnTo>
                    <a:pt x="634" y="169"/>
                  </a:lnTo>
                  <a:lnTo>
                    <a:pt x="635" y="161"/>
                  </a:lnTo>
                  <a:lnTo>
                    <a:pt x="635" y="151"/>
                  </a:lnTo>
                  <a:lnTo>
                    <a:pt x="632" y="141"/>
                  </a:lnTo>
                  <a:lnTo>
                    <a:pt x="630" y="131"/>
                  </a:lnTo>
                  <a:lnTo>
                    <a:pt x="626" y="122"/>
                  </a:lnTo>
                  <a:lnTo>
                    <a:pt x="620" y="114"/>
                  </a:lnTo>
                  <a:lnTo>
                    <a:pt x="614" y="106"/>
                  </a:lnTo>
                  <a:lnTo>
                    <a:pt x="608" y="102"/>
                  </a:lnTo>
                  <a:lnTo>
                    <a:pt x="603" y="98"/>
                  </a:lnTo>
                  <a:lnTo>
                    <a:pt x="597" y="94"/>
                  </a:lnTo>
                  <a:lnTo>
                    <a:pt x="590" y="91"/>
                  </a:lnTo>
                  <a:lnTo>
                    <a:pt x="584" y="89"/>
                  </a:lnTo>
                  <a:lnTo>
                    <a:pt x="577" y="88"/>
                  </a:lnTo>
                  <a:lnTo>
                    <a:pt x="569" y="87"/>
                  </a:lnTo>
                  <a:lnTo>
                    <a:pt x="563" y="85"/>
                  </a:lnTo>
                  <a:lnTo>
                    <a:pt x="552" y="87"/>
                  </a:lnTo>
                  <a:lnTo>
                    <a:pt x="542" y="89"/>
                  </a:lnTo>
                  <a:lnTo>
                    <a:pt x="540" y="79"/>
                  </a:lnTo>
                  <a:lnTo>
                    <a:pt x="536" y="70"/>
                  </a:lnTo>
                  <a:lnTo>
                    <a:pt x="533" y="61"/>
                  </a:lnTo>
                  <a:lnTo>
                    <a:pt x="528" y="53"/>
                  </a:lnTo>
                  <a:lnTo>
                    <a:pt x="522" y="46"/>
                  </a:lnTo>
                  <a:lnTo>
                    <a:pt x="514" y="39"/>
                  </a:lnTo>
                  <a:lnTo>
                    <a:pt x="507" y="34"/>
                  </a:lnTo>
                  <a:lnTo>
                    <a:pt x="497" y="28"/>
                  </a:lnTo>
                  <a:lnTo>
                    <a:pt x="488" y="26"/>
                  </a:lnTo>
                  <a:lnTo>
                    <a:pt x="478" y="24"/>
                  </a:lnTo>
                  <a:lnTo>
                    <a:pt x="468" y="24"/>
                  </a:lnTo>
                  <a:lnTo>
                    <a:pt x="458" y="25"/>
                  </a:lnTo>
                  <a:lnTo>
                    <a:pt x="449" y="27"/>
                  </a:lnTo>
                  <a:lnTo>
                    <a:pt x="440" y="29"/>
                  </a:lnTo>
                  <a:lnTo>
                    <a:pt x="431" y="34"/>
                  </a:lnTo>
                  <a:lnTo>
                    <a:pt x="424" y="39"/>
                  </a:lnTo>
                  <a:lnTo>
                    <a:pt x="418" y="31"/>
                  </a:lnTo>
                  <a:lnTo>
                    <a:pt x="412" y="24"/>
                  </a:lnTo>
                  <a:lnTo>
                    <a:pt x="405" y="17"/>
                  </a:lnTo>
                  <a:lnTo>
                    <a:pt x="397" y="11"/>
                  </a:lnTo>
                  <a:lnTo>
                    <a:pt x="388" y="7"/>
                  </a:lnTo>
                  <a:lnTo>
                    <a:pt x="380" y="4"/>
                  </a:lnTo>
                  <a:lnTo>
                    <a:pt x="370" y="2"/>
                  </a:lnTo>
                  <a:lnTo>
                    <a:pt x="360" y="0"/>
                  </a:lnTo>
                  <a:lnTo>
                    <a:pt x="350" y="2"/>
                  </a:lnTo>
                  <a:lnTo>
                    <a:pt x="340" y="4"/>
                  </a:lnTo>
                  <a:lnTo>
                    <a:pt x="331" y="7"/>
                  </a:lnTo>
                  <a:lnTo>
                    <a:pt x="322" y="11"/>
                  </a:lnTo>
                  <a:lnTo>
                    <a:pt x="314" y="17"/>
                  </a:lnTo>
                  <a:lnTo>
                    <a:pt x="307" y="24"/>
                  </a:lnTo>
                  <a:lnTo>
                    <a:pt x="301" y="31"/>
                  </a:lnTo>
                  <a:lnTo>
                    <a:pt x="296" y="39"/>
                  </a:lnTo>
                  <a:lnTo>
                    <a:pt x="288" y="34"/>
                  </a:lnTo>
                  <a:lnTo>
                    <a:pt x="279" y="29"/>
                  </a:lnTo>
                  <a:lnTo>
                    <a:pt x="270" y="27"/>
                  </a:lnTo>
                  <a:lnTo>
                    <a:pt x="260" y="25"/>
                  </a:lnTo>
                  <a:lnTo>
                    <a:pt x="251" y="24"/>
                  </a:lnTo>
                  <a:lnTo>
                    <a:pt x="242" y="24"/>
                  </a:lnTo>
                  <a:lnTo>
                    <a:pt x="232" y="26"/>
                  </a:lnTo>
                  <a:lnTo>
                    <a:pt x="222" y="28"/>
                  </a:lnTo>
                  <a:lnTo>
                    <a:pt x="213" y="34"/>
                  </a:lnTo>
                  <a:lnTo>
                    <a:pt x="205" y="39"/>
                  </a:lnTo>
                  <a:lnTo>
                    <a:pt x="197" y="46"/>
                  </a:lnTo>
                  <a:lnTo>
                    <a:pt x="192" y="52"/>
                  </a:lnTo>
                  <a:lnTo>
                    <a:pt x="186" y="61"/>
                  </a:lnTo>
                  <a:lnTo>
                    <a:pt x="182" y="69"/>
                  </a:lnTo>
                  <a:lnTo>
                    <a:pt x="180" y="79"/>
                  </a:lnTo>
                  <a:lnTo>
                    <a:pt x="177" y="89"/>
                  </a:lnTo>
                  <a:lnTo>
                    <a:pt x="168" y="87"/>
                  </a:lnTo>
                  <a:lnTo>
                    <a:pt x="156" y="85"/>
                  </a:lnTo>
                  <a:lnTo>
                    <a:pt x="149" y="87"/>
                  </a:lnTo>
                  <a:lnTo>
                    <a:pt x="142" y="88"/>
                  </a:lnTo>
                  <a:lnTo>
                    <a:pt x="135" y="89"/>
                  </a:lnTo>
                  <a:lnTo>
                    <a:pt x="129" y="91"/>
                  </a:lnTo>
                  <a:lnTo>
                    <a:pt x="122" y="94"/>
                  </a:lnTo>
                  <a:lnTo>
                    <a:pt x="117" y="98"/>
                  </a:lnTo>
                  <a:lnTo>
                    <a:pt x="111" y="102"/>
                  </a:lnTo>
                  <a:lnTo>
                    <a:pt x="106" y="106"/>
                  </a:lnTo>
                  <a:lnTo>
                    <a:pt x="99" y="114"/>
                  </a:lnTo>
                  <a:lnTo>
                    <a:pt x="94" y="122"/>
                  </a:lnTo>
                  <a:lnTo>
                    <a:pt x="89" y="131"/>
                  </a:lnTo>
                  <a:lnTo>
                    <a:pt x="86" y="141"/>
                  </a:lnTo>
                  <a:lnTo>
                    <a:pt x="85" y="151"/>
                  </a:lnTo>
                  <a:lnTo>
                    <a:pt x="85" y="161"/>
                  </a:lnTo>
                  <a:lnTo>
                    <a:pt x="85" y="169"/>
                  </a:lnTo>
                  <a:lnTo>
                    <a:pt x="87" y="179"/>
                  </a:lnTo>
                  <a:lnTo>
                    <a:pt x="78" y="180"/>
                  </a:lnTo>
                  <a:lnTo>
                    <a:pt x="68" y="184"/>
                  </a:lnTo>
                  <a:lnTo>
                    <a:pt x="59" y="188"/>
                  </a:lnTo>
                  <a:lnTo>
                    <a:pt x="52" y="193"/>
                  </a:lnTo>
                  <a:lnTo>
                    <a:pt x="44" y="199"/>
                  </a:lnTo>
                  <a:lnTo>
                    <a:pt x="37" y="207"/>
                  </a:lnTo>
                  <a:lnTo>
                    <a:pt x="32" y="215"/>
                  </a:lnTo>
                  <a:lnTo>
                    <a:pt x="27" y="223"/>
                  </a:lnTo>
                  <a:lnTo>
                    <a:pt x="24" y="233"/>
                  </a:lnTo>
                  <a:lnTo>
                    <a:pt x="23" y="243"/>
                  </a:lnTo>
                  <a:lnTo>
                    <a:pt x="22" y="252"/>
                  </a:lnTo>
                  <a:lnTo>
                    <a:pt x="23" y="262"/>
                  </a:lnTo>
                  <a:lnTo>
                    <a:pt x="25" y="271"/>
                  </a:lnTo>
                  <a:lnTo>
                    <a:pt x="28" y="280"/>
                  </a:lnTo>
                  <a:lnTo>
                    <a:pt x="33" y="289"/>
                  </a:lnTo>
                  <a:lnTo>
                    <a:pt x="38" y="296"/>
                  </a:lnTo>
                  <a:lnTo>
                    <a:pt x="31" y="302"/>
                  </a:lnTo>
                  <a:lnTo>
                    <a:pt x="23" y="308"/>
                  </a:lnTo>
                  <a:lnTo>
                    <a:pt x="16" y="315"/>
                  </a:lnTo>
                  <a:lnTo>
                    <a:pt x="11" y="323"/>
                  </a:lnTo>
                  <a:lnTo>
                    <a:pt x="6" y="332"/>
                  </a:lnTo>
                  <a:lnTo>
                    <a:pt x="3" y="341"/>
                  </a:lnTo>
                  <a:lnTo>
                    <a:pt x="1" y="350"/>
                  </a:lnTo>
                  <a:lnTo>
                    <a:pt x="0" y="360"/>
                  </a:lnTo>
                  <a:lnTo>
                    <a:pt x="1" y="370"/>
                  </a:lnTo>
                  <a:lnTo>
                    <a:pt x="3" y="380"/>
                  </a:lnTo>
                  <a:lnTo>
                    <a:pt x="6" y="389"/>
                  </a:lnTo>
                  <a:lnTo>
                    <a:pt x="11" y="398"/>
                  </a:lnTo>
                  <a:lnTo>
                    <a:pt x="16" y="406"/>
                  </a:lnTo>
                  <a:lnTo>
                    <a:pt x="23" y="413"/>
                  </a:lnTo>
                  <a:lnTo>
                    <a:pt x="31" y="420"/>
                  </a:lnTo>
                  <a:lnTo>
                    <a:pt x="38" y="424"/>
                  </a:lnTo>
                  <a:lnTo>
                    <a:pt x="33" y="433"/>
                  </a:lnTo>
                  <a:lnTo>
                    <a:pt x="28" y="441"/>
                  </a:lnTo>
                  <a:lnTo>
                    <a:pt x="25" y="450"/>
                  </a:lnTo>
                  <a:lnTo>
                    <a:pt x="23" y="460"/>
                  </a:lnTo>
                  <a:lnTo>
                    <a:pt x="22" y="470"/>
                  </a:lnTo>
                  <a:lnTo>
                    <a:pt x="23" y="479"/>
                  </a:lnTo>
                  <a:lnTo>
                    <a:pt x="24" y="488"/>
                  </a:lnTo>
                  <a:lnTo>
                    <a:pt x="27" y="498"/>
                  </a:lnTo>
                  <a:lnTo>
                    <a:pt x="32" y="507"/>
                  </a:lnTo>
                  <a:lnTo>
                    <a:pt x="37" y="515"/>
                  </a:lnTo>
                  <a:lnTo>
                    <a:pt x="44" y="523"/>
                  </a:lnTo>
                  <a:lnTo>
                    <a:pt x="52" y="528"/>
                  </a:lnTo>
                  <a:lnTo>
                    <a:pt x="59" y="534"/>
                  </a:lnTo>
                  <a:lnTo>
                    <a:pt x="68" y="538"/>
                  </a:lnTo>
                  <a:lnTo>
                    <a:pt x="78" y="540"/>
                  </a:lnTo>
                  <a:lnTo>
                    <a:pt x="87" y="543"/>
                  </a:lnTo>
                  <a:lnTo>
                    <a:pt x="85" y="551"/>
                  </a:lnTo>
                  <a:lnTo>
                    <a:pt x="85" y="561"/>
                  </a:lnTo>
                  <a:lnTo>
                    <a:pt x="85" y="571"/>
                  </a:lnTo>
                  <a:lnTo>
                    <a:pt x="86" y="580"/>
                  </a:lnTo>
                  <a:lnTo>
                    <a:pt x="89" y="590"/>
                  </a:lnTo>
                  <a:lnTo>
                    <a:pt x="94" y="599"/>
                  </a:lnTo>
                  <a:lnTo>
                    <a:pt x="99" y="608"/>
                  </a:lnTo>
                  <a:lnTo>
                    <a:pt x="106" y="615"/>
                  </a:lnTo>
                  <a:lnTo>
                    <a:pt x="111" y="620"/>
                  </a:lnTo>
                  <a:lnTo>
                    <a:pt x="117" y="624"/>
                  </a:lnTo>
                  <a:lnTo>
                    <a:pt x="122" y="628"/>
                  </a:lnTo>
                  <a:lnTo>
                    <a:pt x="129" y="631"/>
                  </a:lnTo>
                  <a:lnTo>
                    <a:pt x="135" y="633"/>
                  </a:lnTo>
                  <a:lnTo>
                    <a:pt x="142" y="634"/>
                  </a:lnTo>
                  <a:lnTo>
                    <a:pt x="149" y="635"/>
                  </a:lnTo>
                  <a:lnTo>
                    <a:pt x="156" y="635"/>
                  </a:lnTo>
                  <a:lnTo>
                    <a:pt x="168" y="635"/>
                  </a:lnTo>
                  <a:lnTo>
                    <a:pt x="177" y="633"/>
                  </a:lnTo>
                  <a:lnTo>
                    <a:pt x="180" y="643"/>
                  </a:lnTo>
                  <a:lnTo>
                    <a:pt x="182" y="652"/>
                  </a:lnTo>
                  <a:lnTo>
                    <a:pt x="186" y="661"/>
                  </a:lnTo>
                  <a:lnTo>
                    <a:pt x="192" y="668"/>
                  </a:lnTo>
                  <a:lnTo>
                    <a:pt x="197" y="676"/>
                  </a:lnTo>
                  <a:lnTo>
                    <a:pt x="205" y="683"/>
                  </a:lnTo>
                  <a:lnTo>
                    <a:pt x="213" y="688"/>
                  </a:lnTo>
                  <a:lnTo>
                    <a:pt x="222" y="693"/>
                  </a:lnTo>
                  <a:lnTo>
                    <a:pt x="232" y="696"/>
                  </a:lnTo>
                  <a:lnTo>
                    <a:pt x="242" y="698"/>
                  </a:lnTo>
                  <a:lnTo>
                    <a:pt x="251" y="698"/>
                  </a:lnTo>
                  <a:lnTo>
                    <a:pt x="260" y="697"/>
                  </a:lnTo>
                  <a:lnTo>
                    <a:pt x="270" y="695"/>
                  </a:lnTo>
                  <a:lnTo>
                    <a:pt x="279" y="692"/>
                  </a:lnTo>
                  <a:lnTo>
                    <a:pt x="288" y="687"/>
                  </a:lnTo>
                  <a:lnTo>
                    <a:pt x="296" y="682"/>
                  </a:lnTo>
                  <a:lnTo>
                    <a:pt x="301" y="689"/>
                  </a:lnTo>
                  <a:lnTo>
                    <a:pt x="307" y="697"/>
                  </a:lnTo>
                  <a:lnTo>
                    <a:pt x="314" y="704"/>
                  </a:lnTo>
                  <a:lnTo>
                    <a:pt x="322" y="709"/>
                  </a:lnTo>
                  <a:lnTo>
                    <a:pt x="331" y="714"/>
                  </a:lnTo>
                  <a:lnTo>
                    <a:pt x="340" y="717"/>
                  </a:lnTo>
                  <a:lnTo>
                    <a:pt x="350" y="719"/>
                  </a:lnTo>
                  <a:lnTo>
                    <a:pt x="360" y="719"/>
                  </a:lnTo>
                  <a:lnTo>
                    <a:pt x="370" y="719"/>
                  </a:lnTo>
                  <a:lnTo>
                    <a:pt x="380" y="717"/>
                  </a:lnTo>
                  <a:lnTo>
                    <a:pt x="388" y="714"/>
                  </a:lnTo>
                  <a:lnTo>
                    <a:pt x="397" y="709"/>
                  </a:lnTo>
                  <a:lnTo>
                    <a:pt x="405" y="704"/>
                  </a:lnTo>
                  <a:lnTo>
                    <a:pt x="412" y="697"/>
                  </a:lnTo>
                  <a:lnTo>
                    <a:pt x="418" y="689"/>
                  </a:lnTo>
                  <a:lnTo>
                    <a:pt x="424" y="682"/>
                  </a:lnTo>
                  <a:lnTo>
                    <a:pt x="431" y="687"/>
                  </a:lnTo>
                  <a:lnTo>
                    <a:pt x="440" y="692"/>
                  </a:lnTo>
                  <a:lnTo>
                    <a:pt x="449" y="695"/>
                  </a:lnTo>
                  <a:lnTo>
                    <a:pt x="458" y="697"/>
                  </a:lnTo>
                  <a:lnTo>
                    <a:pt x="468" y="698"/>
                  </a:lnTo>
                  <a:lnTo>
                    <a:pt x="478" y="698"/>
                  </a:lnTo>
                  <a:lnTo>
                    <a:pt x="488" y="696"/>
                  </a:lnTo>
                  <a:lnTo>
                    <a:pt x="497" y="693"/>
                  </a:lnTo>
                  <a:lnTo>
                    <a:pt x="507" y="688"/>
                  </a:lnTo>
                  <a:lnTo>
                    <a:pt x="514" y="683"/>
                  </a:lnTo>
                  <a:lnTo>
                    <a:pt x="522" y="676"/>
                  </a:lnTo>
                  <a:lnTo>
                    <a:pt x="528" y="668"/>
                  </a:lnTo>
                  <a:lnTo>
                    <a:pt x="533" y="661"/>
                  </a:lnTo>
                  <a:lnTo>
                    <a:pt x="536" y="652"/>
                  </a:lnTo>
                  <a:lnTo>
                    <a:pt x="540" y="643"/>
                  </a:lnTo>
                  <a:lnTo>
                    <a:pt x="541" y="633"/>
                  </a:lnTo>
                  <a:lnTo>
                    <a:pt x="552" y="635"/>
                  </a:lnTo>
                  <a:lnTo>
                    <a:pt x="563" y="635"/>
                  </a:lnTo>
                  <a:lnTo>
                    <a:pt x="569" y="635"/>
                  </a:lnTo>
                  <a:lnTo>
                    <a:pt x="577" y="634"/>
                  </a:lnTo>
                  <a:lnTo>
                    <a:pt x="584" y="633"/>
                  </a:lnTo>
                  <a:lnTo>
                    <a:pt x="590" y="631"/>
                  </a:lnTo>
                  <a:lnTo>
                    <a:pt x="597" y="628"/>
                  </a:lnTo>
                  <a:lnTo>
                    <a:pt x="603" y="624"/>
                  </a:lnTo>
                  <a:lnTo>
                    <a:pt x="608" y="620"/>
                  </a:lnTo>
                  <a:lnTo>
                    <a:pt x="614" y="615"/>
                  </a:lnTo>
                  <a:lnTo>
                    <a:pt x="620" y="608"/>
                  </a:lnTo>
                  <a:lnTo>
                    <a:pt x="626" y="599"/>
                  </a:lnTo>
                  <a:lnTo>
                    <a:pt x="630" y="590"/>
                  </a:lnTo>
                  <a:lnTo>
                    <a:pt x="632" y="580"/>
                  </a:lnTo>
                  <a:lnTo>
                    <a:pt x="635" y="571"/>
                  </a:lnTo>
                  <a:lnTo>
                    <a:pt x="635" y="561"/>
                  </a:lnTo>
                  <a:lnTo>
                    <a:pt x="634" y="551"/>
                  </a:lnTo>
                  <a:lnTo>
                    <a:pt x="631" y="543"/>
                  </a:lnTo>
                  <a:lnTo>
                    <a:pt x="641" y="540"/>
                  </a:lnTo>
                  <a:lnTo>
                    <a:pt x="651" y="538"/>
                  </a:lnTo>
                  <a:lnTo>
                    <a:pt x="660" y="534"/>
                  </a:lnTo>
                  <a:lnTo>
                    <a:pt x="668" y="528"/>
                  </a:lnTo>
                  <a:lnTo>
                    <a:pt x="675" y="523"/>
                  </a:lnTo>
                  <a:lnTo>
                    <a:pt x="682" y="515"/>
                  </a:lnTo>
                  <a:lnTo>
                    <a:pt x="688" y="507"/>
                  </a:lnTo>
                  <a:lnTo>
                    <a:pt x="692" y="498"/>
                  </a:lnTo>
                  <a:lnTo>
                    <a:pt x="694" y="488"/>
                  </a:lnTo>
                  <a:lnTo>
                    <a:pt x="696" y="479"/>
                  </a:lnTo>
                  <a:lnTo>
                    <a:pt x="698" y="470"/>
                  </a:lnTo>
                  <a:lnTo>
                    <a:pt x="696" y="460"/>
                  </a:lnTo>
                  <a:lnTo>
                    <a:pt x="694" y="450"/>
                  </a:lnTo>
                  <a:lnTo>
                    <a:pt x="691" y="441"/>
                  </a:lnTo>
                  <a:lnTo>
                    <a:pt x="687" y="433"/>
                  </a:lnTo>
                  <a:lnTo>
                    <a:pt x="681" y="424"/>
                  </a:lnTo>
                  <a:lnTo>
                    <a:pt x="689" y="420"/>
                  </a:lnTo>
                  <a:lnTo>
                    <a:pt x="696" y="413"/>
                  </a:lnTo>
                  <a:lnTo>
                    <a:pt x="703" y="406"/>
                  </a:lnTo>
                  <a:lnTo>
                    <a:pt x="709" y="398"/>
                  </a:lnTo>
                  <a:lnTo>
                    <a:pt x="713" y="389"/>
                  </a:lnTo>
                  <a:lnTo>
                    <a:pt x="716" y="380"/>
                  </a:lnTo>
                  <a:lnTo>
                    <a:pt x="719" y="370"/>
                  </a:lnTo>
                  <a:lnTo>
                    <a:pt x="719" y="36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1" name="Freeform 3850" descr="Icon of lightning. ">
              <a:extLst>
                <a:ext uri="{FF2B5EF4-FFF2-40B4-BE49-F238E27FC236}">
                  <a16:creationId xmlns:a16="http://schemas.microsoft.com/office/drawing/2014/main" id="{4F438411-AB3F-41D1-B7B0-3BD67465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3633" y="4702511"/>
              <a:ext cx="268346" cy="380334"/>
            </a:xfrm>
            <a:custGeom>
              <a:avLst/>
              <a:gdLst>
                <a:gd name="T0" fmla="*/ 635 w 636"/>
                <a:gd name="T1" fmla="*/ 369 h 901"/>
                <a:gd name="T2" fmla="*/ 632 w 636"/>
                <a:gd name="T3" fmla="*/ 365 h 901"/>
                <a:gd name="T4" fmla="*/ 629 w 636"/>
                <a:gd name="T5" fmla="*/ 362 h 901"/>
                <a:gd name="T6" fmla="*/ 625 w 636"/>
                <a:gd name="T7" fmla="*/ 360 h 901"/>
                <a:gd name="T8" fmla="*/ 621 w 636"/>
                <a:gd name="T9" fmla="*/ 360 h 901"/>
                <a:gd name="T10" fmla="*/ 337 w 636"/>
                <a:gd name="T11" fmla="*/ 360 h 901"/>
                <a:gd name="T12" fmla="*/ 409 w 636"/>
                <a:gd name="T13" fmla="*/ 17 h 901"/>
                <a:gd name="T14" fmla="*/ 409 w 636"/>
                <a:gd name="T15" fmla="*/ 13 h 901"/>
                <a:gd name="T16" fmla="*/ 408 w 636"/>
                <a:gd name="T17" fmla="*/ 7 h 901"/>
                <a:gd name="T18" fmla="*/ 405 w 636"/>
                <a:gd name="T19" fmla="*/ 3 h 901"/>
                <a:gd name="T20" fmla="*/ 400 w 636"/>
                <a:gd name="T21" fmla="*/ 1 h 901"/>
                <a:gd name="T22" fmla="*/ 395 w 636"/>
                <a:gd name="T23" fmla="*/ 0 h 901"/>
                <a:gd name="T24" fmla="*/ 390 w 636"/>
                <a:gd name="T25" fmla="*/ 0 h 901"/>
                <a:gd name="T26" fmla="*/ 385 w 636"/>
                <a:gd name="T27" fmla="*/ 2 h 901"/>
                <a:gd name="T28" fmla="*/ 382 w 636"/>
                <a:gd name="T29" fmla="*/ 6 h 901"/>
                <a:gd name="T30" fmla="*/ 2 w 636"/>
                <a:gd name="T31" fmla="*/ 547 h 901"/>
                <a:gd name="T32" fmla="*/ 1 w 636"/>
                <a:gd name="T33" fmla="*/ 550 h 901"/>
                <a:gd name="T34" fmla="*/ 0 w 636"/>
                <a:gd name="T35" fmla="*/ 554 h 901"/>
                <a:gd name="T36" fmla="*/ 0 w 636"/>
                <a:gd name="T37" fmla="*/ 559 h 901"/>
                <a:gd name="T38" fmla="*/ 1 w 636"/>
                <a:gd name="T39" fmla="*/ 562 h 901"/>
                <a:gd name="T40" fmla="*/ 4 w 636"/>
                <a:gd name="T41" fmla="*/ 566 h 901"/>
                <a:gd name="T42" fmla="*/ 8 w 636"/>
                <a:gd name="T43" fmla="*/ 568 h 901"/>
                <a:gd name="T44" fmla="*/ 11 w 636"/>
                <a:gd name="T45" fmla="*/ 569 h 901"/>
                <a:gd name="T46" fmla="*/ 15 w 636"/>
                <a:gd name="T47" fmla="*/ 570 h 901"/>
                <a:gd name="T48" fmla="*/ 299 w 636"/>
                <a:gd name="T49" fmla="*/ 570 h 901"/>
                <a:gd name="T50" fmla="*/ 228 w 636"/>
                <a:gd name="T51" fmla="*/ 882 h 901"/>
                <a:gd name="T52" fmla="*/ 228 w 636"/>
                <a:gd name="T53" fmla="*/ 888 h 901"/>
                <a:gd name="T54" fmla="*/ 229 w 636"/>
                <a:gd name="T55" fmla="*/ 892 h 901"/>
                <a:gd name="T56" fmla="*/ 232 w 636"/>
                <a:gd name="T57" fmla="*/ 896 h 901"/>
                <a:gd name="T58" fmla="*/ 236 w 636"/>
                <a:gd name="T59" fmla="*/ 900 h 901"/>
                <a:gd name="T60" fmla="*/ 239 w 636"/>
                <a:gd name="T61" fmla="*/ 901 h 901"/>
                <a:gd name="T62" fmla="*/ 243 w 636"/>
                <a:gd name="T63" fmla="*/ 901 h 901"/>
                <a:gd name="T64" fmla="*/ 246 w 636"/>
                <a:gd name="T65" fmla="*/ 901 h 901"/>
                <a:gd name="T66" fmla="*/ 249 w 636"/>
                <a:gd name="T67" fmla="*/ 900 h 901"/>
                <a:gd name="T68" fmla="*/ 252 w 636"/>
                <a:gd name="T69" fmla="*/ 897 h 901"/>
                <a:gd name="T70" fmla="*/ 254 w 636"/>
                <a:gd name="T71" fmla="*/ 895 h 901"/>
                <a:gd name="T72" fmla="*/ 633 w 636"/>
                <a:gd name="T73" fmla="*/ 384 h 901"/>
                <a:gd name="T74" fmla="*/ 635 w 636"/>
                <a:gd name="T75" fmla="*/ 381 h 901"/>
                <a:gd name="T76" fmla="*/ 636 w 636"/>
                <a:gd name="T77" fmla="*/ 376 h 901"/>
                <a:gd name="T78" fmla="*/ 636 w 636"/>
                <a:gd name="T79" fmla="*/ 372 h 901"/>
                <a:gd name="T80" fmla="*/ 635 w 636"/>
                <a:gd name="T81" fmla="*/ 369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6" h="901">
                  <a:moveTo>
                    <a:pt x="635" y="369"/>
                  </a:moveTo>
                  <a:lnTo>
                    <a:pt x="632" y="365"/>
                  </a:lnTo>
                  <a:lnTo>
                    <a:pt x="629" y="362"/>
                  </a:lnTo>
                  <a:lnTo>
                    <a:pt x="625" y="360"/>
                  </a:lnTo>
                  <a:lnTo>
                    <a:pt x="621" y="360"/>
                  </a:lnTo>
                  <a:lnTo>
                    <a:pt x="337" y="360"/>
                  </a:lnTo>
                  <a:lnTo>
                    <a:pt x="409" y="17"/>
                  </a:lnTo>
                  <a:lnTo>
                    <a:pt x="409" y="13"/>
                  </a:lnTo>
                  <a:lnTo>
                    <a:pt x="408" y="7"/>
                  </a:lnTo>
                  <a:lnTo>
                    <a:pt x="405" y="3"/>
                  </a:lnTo>
                  <a:lnTo>
                    <a:pt x="400" y="1"/>
                  </a:lnTo>
                  <a:lnTo>
                    <a:pt x="395" y="0"/>
                  </a:lnTo>
                  <a:lnTo>
                    <a:pt x="390" y="0"/>
                  </a:lnTo>
                  <a:lnTo>
                    <a:pt x="385" y="2"/>
                  </a:lnTo>
                  <a:lnTo>
                    <a:pt x="382" y="6"/>
                  </a:lnTo>
                  <a:lnTo>
                    <a:pt x="2" y="547"/>
                  </a:lnTo>
                  <a:lnTo>
                    <a:pt x="1" y="550"/>
                  </a:lnTo>
                  <a:lnTo>
                    <a:pt x="0" y="554"/>
                  </a:lnTo>
                  <a:lnTo>
                    <a:pt x="0" y="559"/>
                  </a:lnTo>
                  <a:lnTo>
                    <a:pt x="1" y="562"/>
                  </a:lnTo>
                  <a:lnTo>
                    <a:pt x="4" y="566"/>
                  </a:lnTo>
                  <a:lnTo>
                    <a:pt x="8" y="568"/>
                  </a:lnTo>
                  <a:lnTo>
                    <a:pt x="11" y="569"/>
                  </a:lnTo>
                  <a:lnTo>
                    <a:pt x="15" y="570"/>
                  </a:lnTo>
                  <a:lnTo>
                    <a:pt x="299" y="570"/>
                  </a:lnTo>
                  <a:lnTo>
                    <a:pt x="228" y="882"/>
                  </a:lnTo>
                  <a:lnTo>
                    <a:pt x="228" y="888"/>
                  </a:lnTo>
                  <a:lnTo>
                    <a:pt x="229" y="892"/>
                  </a:lnTo>
                  <a:lnTo>
                    <a:pt x="232" y="896"/>
                  </a:lnTo>
                  <a:lnTo>
                    <a:pt x="236" y="900"/>
                  </a:lnTo>
                  <a:lnTo>
                    <a:pt x="239" y="901"/>
                  </a:lnTo>
                  <a:lnTo>
                    <a:pt x="243" y="901"/>
                  </a:lnTo>
                  <a:lnTo>
                    <a:pt x="246" y="901"/>
                  </a:lnTo>
                  <a:lnTo>
                    <a:pt x="249" y="900"/>
                  </a:lnTo>
                  <a:lnTo>
                    <a:pt x="252" y="897"/>
                  </a:lnTo>
                  <a:lnTo>
                    <a:pt x="254" y="895"/>
                  </a:lnTo>
                  <a:lnTo>
                    <a:pt x="633" y="384"/>
                  </a:lnTo>
                  <a:lnTo>
                    <a:pt x="635" y="381"/>
                  </a:lnTo>
                  <a:lnTo>
                    <a:pt x="636" y="376"/>
                  </a:lnTo>
                  <a:lnTo>
                    <a:pt x="636" y="372"/>
                  </a:lnTo>
                  <a:lnTo>
                    <a:pt x="635" y="36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2" name="Freeform 3886" descr="Icon of magnifying glass to represent search. ">
              <a:extLst>
                <a:ext uri="{FF2B5EF4-FFF2-40B4-BE49-F238E27FC236}">
                  <a16:creationId xmlns:a16="http://schemas.microsoft.com/office/drawing/2014/main" id="{EC8E95A8-22FE-44FA-B5A6-2AA2D47A5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6379" y="4702511"/>
              <a:ext cx="382447" cy="380334"/>
            </a:xfrm>
            <a:custGeom>
              <a:avLst/>
              <a:gdLst>
                <a:gd name="T0" fmla="*/ 268 w 902"/>
                <a:gd name="T1" fmla="*/ 575 h 901"/>
                <a:gd name="T2" fmla="*/ 207 w 902"/>
                <a:gd name="T3" fmla="*/ 555 h 901"/>
                <a:gd name="T4" fmla="*/ 155 w 902"/>
                <a:gd name="T5" fmla="*/ 520 h 901"/>
                <a:gd name="T6" fmla="*/ 112 w 902"/>
                <a:gd name="T7" fmla="*/ 475 h 901"/>
                <a:gd name="T8" fmla="*/ 81 w 902"/>
                <a:gd name="T9" fmla="*/ 422 h 901"/>
                <a:gd name="T10" fmla="*/ 64 w 902"/>
                <a:gd name="T11" fmla="*/ 360 h 901"/>
                <a:gd name="T12" fmla="*/ 61 w 902"/>
                <a:gd name="T13" fmla="*/ 294 h 901"/>
                <a:gd name="T14" fmla="*/ 76 w 902"/>
                <a:gd name="T15" fmla="*/ 231 h 901"/>
                <a:gd name="T16" fmla="*/ 104 w 902"/>
                <a:gd name="T17" fmla="*/ 175 h 901"/>
                <a:gd name="T18" fmla="*/ 145 w 902"/>
                <a:gd name="T19" fmla="*/ 128 h 901"/>
                <a:gd name="T20" fmla="*/ 197 w 902"/>
                <a:gd name="T21" fmla="*/ 92 h 901"/>
                <a:gd name="T22" fmla="*/ 256 w 902"/>
                <a:gd name="T23" fmla="*/ 69 h 901"/>
                <a:gd name="T24" fmla="*/ 320 w 902"/>
                <a:gd name="T25" fmla="*/ 60 h 901"/>
                <a:gd name="T26" fmla="*/ 385 w 902"/>
                <a:gd name="T27" fmla="*/ 69 h 901"/>
                <a:gd name="T28" fmla="*/ 444 w 902"/>
                <a:gd name="T29" fmla="*/ 92 h 901"/>
                <a:gd name="T30" fmla="*/ 495 w 902"/>
                <a:gd name="T31" fmla="*/ 128 h 901"/>
                <a:gd name="T32" fmla="*/ 537 w 902"/>
                <a:gd name="T33" fmla="*/ 175 h 901"/>
                <a:gd name="T34" fmla="*/ 564 w 902"/>
                <a:gd name="T35" fmla="*/ 231 h 901"/>
                <a:gd name="T36" fmla="*/ 579 w 902"/>
                <a:gd name="T37" fmla="*/ 294 h 901"/>
                <a:gd name="T38" fmla="*/ 577 w 902"/>
                <a:gd name="T39" fmla="*/ 360 h 901"/>
                <a:gd name="T40" fmla="*/ 560 w 902"/>
                <a:gd name="T41" fmla="*/ 422 h 901"/>
                <a:gd name="T42" fmla="*/ 529 w 902"/>
                <a:gd name="T43" fmla="*/ 475 h 901"/>
                <a:gd name="T44" fmla="*/ 486 w 902"/>
                <a:gd name="T45" fmla="*/ 520 h 901"/>
                <a:gd name="T46" fmla="*/ 432 w 902"/>
                <a:gd name="T47" fmla="*/ 555 h 901"/>
                <a:gd name="T48" fmla="*/ 372 w 902"/>
                <a:gd name="T49" fmla="*/ 575 h 901"/>
                <a:gd name="T50" fmla="*/ 320 w 902"/>
                <a:gd name="T51" fmla="*/ 580 h 901"/>
                <a:gd name="T52" fmla="*/ 591 w 902"/>
                <a:gd name="T53" fmla="*/ 491 h 901"/>
                <a:gd name="T54" fmla="*/ 621 w 902"/>
                <a:gd name="T55" fmla="*/ 430 h 901"/>
                <a:gd name="T56" fmla="*/ 637 w 902"/>
                <a:gd name="T57" fmla="*/ 363 h 901"/>
                <a:gd name="T58" fmla="*/ 638 w 902"/>
                <a:gd name="T59" fmla="*/ 288 h 901"/>
                <a:gd name="T60" fmla="*/ 621 w 902"/>
                <a:gd name="T61" fmla="*/ 211 h 901"/>
                <a:gd name="T62" fmla="*/ 586 w 902"/>
                <a:gd name="T63" fmla="*/ 142 h 901"/>
                <a:gd name="T64" fmla="*/ 535 w 902"/>
                <a:gd name="T65" fmla="*/ 83 h 901"/>
                <a:gd name="T66" fmla="*/ 473 w 902"/>
                <a:gd name="T67" fmla="*/ 39 h 901"/>
                <a:gd name="T68" fmla="*/ 400 w 902"/>
                <a:gd name="T69" fmla="*/ 10 h 901"/>
                <a:gd name="T70" fmla="*/ 320 w 902"/>
                <a:gd name="T71" fmla="*/ 0 h 901"/>
                <a:gd name="T72" fmla="*/ 241 w 902"/>
                <a:gd name="T73" fmla="*/ 10 h 901"/>
                <a:gd name="T74" fmla="*/ 168 w 902"/>
                <a:gd name="T75" fmla="*/ 39 h 901"/>
                <a:gd name="T76" fmla="*/ 105 w 902"/>
                <a:gd name="T77" fmla="*/ 83 h 901"/>
                <a:gd name="T78" fmla="*/ 55 w 902"/>
                <a:gd name="T79" fmla="*/ 142 h 901"/>
                <a:gd name="T80" fmla="*/ 20 w 902"/>
                <a:gd name="T81" fmla="*/ 211 h 901"/>
                <a:gd name="T82" fmla="*/ 1 w 902"/>
                <a:gd name="T83" fmla="*/ 288 h 901"/>
                <a:gd name="T84" fmla="*/ 3 w 902"/>
                <a:gd name="T85" fmla="*/ 369 h 901"/>
                <a:gd name="T86" fmla="*/ 25 w 902"/>
                <a:gd name="T87" fmla="*/ 445 h 901"/>
                <a:gd name="T88" fmla="*/ 64 w 902"/>
                <a:gd name="T89" fmla="*/ 512 h 901"/>
                <a:gd name="T90" fmla="*/ 117 w 902"/>
                <a:gd name="T91" fmla="*/ 568 h 901"/>
                <a:gd name="T92" fmla="*/ 182 w 902"/>
                <a:gd name="T93" fmla="*/ 608 h 901"/>
                <a:gd name="T94" fmla="*/ 256 w 902"/>
                <a:gd name="T95" fmla="*/ 634 h 901"/>
                <a:gd name="T96" fmla="*/ 335 w 902"/>
                <a:gd name="T97" fmla="*/ 641 h 901"/>
                <a:gd name="T98" fmla="*/ 405 w 902"/>
                <a:gd name="T99" fmla="*/ 630 h 901"/>
                <a:gd name="T100" fmla="*/ 468 w 902"/>
                <a:gd name="T101" fmla="*/ 604 h 901"/>
                <a:gd name="T102" fmla="*/ 525 w 902"/>
                <a:gd name="T103" fmla="*/ 567 h 901"/>
                <a:gd name="T104" fmla="*/ 871 w 902"/>
                <a:gd name="T105" fmla="*/ 901 h 901"/>
                <a:gd name="T106" fmla="*/ 897 w 902"/>
                <a:gd name="T107" fmla="*/ 888 h 901"/>
                <a:gd name="T108" fmla="*/ 899 w 902"/>
                <a:gd name="T109" fmla="*/ 86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2" h="901">
                  <a:moveTo>
                    <a:pt x="320" y="580"/>
                  </a:moveTo>
                  <a:lnTo>
                    <a:pt x="307" y="580"/>
                  </a:lnTo>
                  <a:lnTo>
                    <a:pt x="294" y="579"/>
                  </a:lnTo>
                  <a:lnTo>
                    <a:pt x="281" y="577"/>
                  </a:lnTo>
                  <a:lnTo>
                    <a:pt x="268" y="575"/>
                  </a:lnTo>
                  <a:lnTo>
                    <a:pt x="256" y="572"/>
                  </a:lnTo>
                  <a:lnTo>
                    <a:pt x="243" y="569"/>
                  </a:lnTo>
                  <a:lnTo>
                    <a:pt x="231" y="564"/>
                  </a:lnTo>
                  <a:lnTo>
                    <a:pt x="219" y="560"/>
                  </a:lnTo>
                  <a:lnTo>
                    <a:pt x="207" y="555"/>
                  </a:lnTo>
                  <a:lnTo>
                    <a:pt x="197" y="549"/>
                  </a:lnTo>
                  <a:lnTo>
                    <a:pt x="186" y="543"/>
                  </a:lnTo>
                  <a:lnTo>
                    <a:pt x="175" y="535"/>
                  </a:lnTo>
                  <a:lnTo>
                    <a:pt x="164" y="529"/>
                  </a:lnTo>
                  <a:lnTo>
                    <a:pt x="155" y="520"/>
                  </a:lnTo>
                  <a:lnTo>
                    <a:pt x="145" y="513"/>
                  </a:lnTo>
                  <a:lnTo>
                    <a:pt x="136" y="504"/>
                  </a:lnTo>
                  <a:lnTo>
                    <a:pt x="128" y="495"/>
                  </a:lnTo>
                  <a:lnTo>
                    <a:pt x="119" y="486"/>
                  </a:lnTo>
                  <a:lnTo>
                    <a:pt x="112" y="475"/>
                  </a:lnTo>
                  <a:lnTo>
                    <a:pt x="104" y="466"/>
                  </a:lnTo>
                  <a:lnTo>
                    <a:pt x="98" y="455"/>
                  </a:lnTo>
                  <a:lnTo>
                    <a:pt x="91" y="444"/>
                  </a:lnTo>
                  <a:lnTo>
                    <a:pt x="86" y="432"/>
                  </a:lnTo>
                  <a:lnTo>
                    <a:pt x="81" y="422"/>
                  </a:lnTo>
                  <a:lnTo>
                    <a:pt x="76" y="410"/>
                  </a:lnTo>
                  <a:lnTo>
                    <a:pt x="72" y="397"/>
                  </a:lnTo>
                  <a:lnTo>
                    <a:pt x="69" y="385"/>
                  </a:lnTo>
                  <a:lnTo>
                    <a:pt x="66" y="372"/>
                  </a:lnTo>
                  <a:lnTo>
                    <a:pt x="64" y="360"/>
                  </a:lnTo>
                  <a:lnTo>
                    <a:pt x="61" y="347"/>
                  </a:lnTo>
                  <a:lnTo>
                    <a:pt x="60" y="334"/>
                  </a:lnTo>
                  <a:lnTo>
                    <a:pt x="60" y="320"/>
                  </a:lnTo>
                  <a:lnTo>
                    <a:pt x="60" y="307"/>
                  </a:lnTo>
                  <a:lnTo>
                    <a:pt x="61" y="294"/>
                  </a:lnTo>
                  <a:lnTo>
                    <a:pt x="64" y="281"/>
                  </a:lnTo>
                  <a:lnTo>
                    <a:pt x="66" y="268"/>
                  </a:lnTo>
                  <a:lnTo>
                    <a:pt x="69" y="256"/>
                  </a:lnTo>
                  <a:lnTo>
                    <a:pt x="72" y="243"/>
                  </a:lnTo>
                  <a:lnTo>
                    <a:pt x="76" y="231"/>
                  </a:lnTo>
                  <a:lnTo>
                    <a:pt x="81" y="219"/>
                  </a:lnTo>
                  <a:lnTo>
                    <a:pt x="86" y="207"/>
                  </a:lnTo>
                  <a:lnTo>
                    <a:pt x="91" y="197"/>
                  </a:lnTo>
                  <a:lnTo>
                    <a:pt x="98" y="186"/>
                  </a:lnTo>
                  <a:lnTo>
                    <a:pt x="104" y="175"/>
                  </a:lnTo>
                  <a:lnTo>
                    <a:pt x="112" y="164"/>
                  </a:lnTo>
                  <a:lnTo>
                    <a:pt x="119" y="155"/>
                  </a:lnTo>
                  <a:lnTo>
                    <a:pt x="128" y="145"/>
                  </a:lnTo>
                  <a:lnTo>
                    <a:pt x="136" y="137"/>
                  </a:lnTo>
                  <a:lnTo>
                    <a:pt x="145" y="128"/>
                  </a:lnTo>
                  <a:lnTo>
                    <a:pt x="155" y="119"/>
                  </a:lnTo>
                  <a:lnTo>
                    <a:pt x="164" y="112"/>
                  </a:lnTo>
                  <a:lnTo>
                    <a:pt x="175" y="104"/>
                  </a:lnTo>
                  <a:lnTo>
                    <a:pt x="186" y="98"/>
                  </a:lnTo>
                  <a:lnTo>
                    <a:pt x="197" y="92"/>
                  </a:lnTo>
                  <a:lnTo>
                    <a:pt x="207" y="86"/>
                  </a:lnTo>
                  <a:lnTo>
                    <a:pt x="219" y="81"/>
                  </a:lnTo>
                  <a:lnTo>
                    <a:pt x="231" y="77"/>
                  </a:lnTo>
                  <a:lnTo>
                    <a:pt x="243" y="72"/>
                  </a:lnTo>
                  <a:lnTo>
                    <a:pt x="256" y="69"/>
                  </a:lnTo>
                  <a:lnTo>
                    <a:pt x="268" y="66"/>
                  </a:lnTo>
                  <a:lnTo>
                    <a:pt x="281" y="64"/>
                  </a:lnTo>
                  <a:lnTo>
                    <a:pt x="294" y="61"/>
                  </a:lnTo>
                  <a:lnTo>
                    <a:pt x="307" y="60"/>
                  </a:lnTo>
                  <a:lnTo>
                    <a:pt x="320" y="60"/>
                  </a:lnTo>
                  <a:lnTo>
                    <a:pt x="334" y="60"/>
                  </a:lnTo>
                  <a:lnTo>
                    <a:pt x="347" y="61"/>
                  </a:lnTo>
                  <a:lnTo>
                    <a:pt x="360" y="64"/>
                  </a:lnTo>
                  <a:lnTo>
                    <a:pt x="372" y="66"/>
                  </a:lnTo>
                  <a:lnTo>
                    <a:pt x="385" y="69"/>
                  </a:lnTo>
                  <a:lnTo>
                    <a:pt x="397" y="72"/>
                  </a:lnTo>
                  <a:lnTo>
                    <a:pt x="410" y="77"/>
                  </a:lnTo>
                  <a:lnTo>
                    <a:pt x="422" y="81"/>
                  </a:lnTo>
                  <a:lnTo>
                    <a:pt x="432" y="86"/>
                  </a:lnTo>
                  <a:lnTo>
                    <a:pt x="444" y="92"/>
                  </a:lnTo>
                  <a:lnTo>
                    <a:pt x="455" y="98"/>
                  </a:lnTo>
                  <a:lnTo>
                    <a:pt x="466" y="104"/>
                  </a:lnTo>
                  <a:lnTo>
                    <a:pt x="475" y="112"/>
                  </a:lnTo>
                  <a:lnTo>
                    <a:pt x="486" y="119"/>
                  </a:lnTo>
                  <a:lnTo>
                    <a:pt x="495" y="128"/>
                  </a:lnTo>
                  <a:lnTo>
                    <a:pt x="504" y="137"/>
                  </a:lnTo>
                  <a:lnTo>
                    <a:pt x="513" y="145"/>
                  </a:lnTo>
                  <a:lnTo>
                    <a:pt x="522" y="155"/>
                  </a:lnTo>
                  <a:lnTo>
                    <a:pt x="529" y="164"/>
                  </a:lnTo>
                  <a:lnTo>
                    <a:pt x="537" y="175"/>
                  </a:lnTo>
                  <a:lnTo>
                    <a:pt x="543" y="186"/>
                  </a:lnTo>
                  <a:lnTo>
                    <a:pt x="549" y="197"/>
                  </a:lnTo>
                  <a:lnTo>
                    <a:pt x="555" y="207"/>
                  </a:lnTo>
                  <a:lnTo>
                    <a:pt x="560" y="219"/>
                  </a:lnTo>
                  <a:lnTo>
                    <a:pt x="564" y="231"/>
                  </a:lnTo>
                  <a:lnTo>
                    <a:pt x="569" y="243"/>
                  </a:lnTo>
                  <a:lnTo>
                    <a:pt x="572" y="256"/>
                  </a:lnTo>
                  <a:lnTo>
                    <a:pt x="575" y="268"/>
                  </a:lnTo>
                  <a:lnTo>
                    <a:pt x="577" y="281"/>
                  </a:lnTo>
                  <a:lnTo>
                    <a:pt x="579" y="294"/>
                  </a:lnTo>
                  <a:lnTo>
                    <a:pt x="580" y="307"/>
                  </a:lnTo>
                  <a:lnTo>
                    <a:pt x="580" y="320"/>
                  </a:lnTo>
                  <a:lnTo>
                    <a:pt x="580" y="334"/>
                  </a:lnTo>
                  <a:lnTo>
                    <a:pt x="579" y="347"/>
                  </a:lnTo>
                  <a:lnTo>
                    <a:pt x="577" y="360"/>
                  </a:lnTo>
                  <a:lnTo>
                    <a:pt x="575" y="372"/>
                  </a:lnTo>
                  <a:lnTo>
                    <a:pt x="572" y="385"/>
                  </a:lnTo>
                  <a:lnTo>
                    <a:pt x="569" y="397"/>
                  </a:lnTo>
                  <a:lnTo>
                    <a:pt x="564" y="410"/>
                  </a:lnTo>
                  <a:lnTo>
                    <a:pt x="560" y="422"/>
                  </a:lnTo>
                  <a:lnTo>
                    <a:pt x="555" y="432"/>
                  </a:lnTo>
                  <a:lnTo>
                    <a:pt x="549" y="444"/>
                  </a:lnTo>
                  <a:lnTo>
                    <a:pt x="543" y="455"/>
                  </a:lnTo>
                  <a:lnTo>
                    <a:pt x="537" y="466"/>
                  </a:lnTo>
                  <a:lnTo>
                    <a:pt x="529" y="475"/>
                  </a:lnTo>
                  <a:lnTo>
                    <a:pt x="522" y="486"/>
                  </a:lnTo>
                  <a:lnTo>
                    <a:pt x="513" y="495"/>
                  </a:lnTo>
                  <a:lnTo>
                    <a:pt x="504" y="504"/>
                  </a:lnTo>
                  <a:lnTo>
                    <a:pt x="495" y="513"/>
                  </a:lnTo>
                  <a:lnTo>
                    <a:pt x="486" y="520"/>
                  </a:lnTo>
                  <a:lnTo>
                    <a:pt x="475" y="529"/>
                  </a:lnTo>
                  <a:lnTo>
                    <a:pt x="466" y="535"/>
                  </a:lnTo>
                  <a:lnTo>
                    <a:pt x="455" y="543"/>
                  </a:lnTo>
                  <a:lnTo>
                    <a:pt x="444" y="549"/>
                  </a:lnTo>
                  <a:lnTo>
                    <a:pt x="432" y="555"/>
                  </a:lnTo>
                  <a:lnTo>
                    <a:pt x="422" y="560"/>
                  </a:lnTo>
                  <a:lnTo>
                    <a:pt x="410" y="564"/>
                  </a:lnTo>
                  <a:lnTo>
                    <a:pt x="397" y="569"/>
                  </a:lnTo>
                  <a:lnTo>
                    <a:pt x="385" y="572"/>
                  </a:lnTo>
                  <a:lnTo>
                    <a:pt x="372" y="575"/>
                  </a:lnTo>
                  <a:lnTo>
                    <a:pt x="360" y="577"/>
                  </a:lnTo>
                  <a:lnTo>
                    <a:pt x="347" y="579"/>
                  </a:lnTo>
                  <a:lnTo>
                    <a:pt x="334" y="580"/>
                  </a:lnTo>
                  <a:lnTo>
                    <a:pt x="320" y="580"/>
                  </a:lnTo>
                  <a:lnTo>
                    <a:pt x="320" y="580"/>
                  </a:lnTo>
                  <a:close/>
                  <a:moveTo>
                    <a:pt x="893" y="851"/>
                  </a:moveTo>
                  <a:lnTo>
                    <a:pt x="567" y="525"/>
                  </a:lnTo>
                  <a:lnTo>
                    <a:pt x="575" y="514"/>
                  </a:lnTo>
                  <a:lnTo>
                    <a:pt x="584" y="503"/>
                  </a:lnTo>
                  <a:lnTo>
                    <a:pt x="591" y="491"/>
                  </a:lnTo>
                  <a:lnTo>
                    <a:pt x="598" y="480"/>
                  </a:lnTo>
                  <a:lnTo>
                    <a:pt x="604" y="468"/>
                  </a:lnTo>
                  <a:lnTo>
                    <a:pt x="611" y="456"/>
                  </a:lnTo>
                  <a:lnTo>
                    <a:pt x="616" y="443"/>
                  </a:lnTo>
                  <a:lnTo>
                    <a:pt x="621" y="430"/>
                  </a:lnTo>
                  <a:lnTo>
                    <a:pt x="626" y="417"/>
                  </a:lnTo>
                  <a:lnTo>
                    <a:pt x="630" y="405"/>
                  </a:lnTo>
                  <a:lnTo>
                    <a:pt x="633" y="391"/>
                  </a:lnTo>
                  <a:lnTo>
                    <a:pt x="635" y="377"/>
                  </a:lnTo>
                  <a:lnTo>
                    <a:pt x="637" y="363"/>
                  </a:lnTo>
                  <a:lnTo>
                    <a:pt x="639" y="349"/>
                  </a:lnTo>
                  <a:lnTo>
                    <a:pt x="641" y="335"/>
                  </a:lnTo>
                  <a:lnTo>
                    <a:pt x="641" y="320"/>
                  </a:lnTo>
                  <a:lnTo>
                    <a:pt x="641" y="304"/>
                  </a:lnTo>
                  <a:lnTo>
                    <a:pt x="638" y="288"/>
                  </a:lnTo>
                  <a:lnTo>
                    <a:pt x="637" y="272"/>
                  </a:lnTo>
                  <a:lnTo>
                    <a:pt x="634" y="256"/>
                  </a:lnTo>
                  <a:lnTo>
                    <a:pt x="631" y="241"/>
                  </a:lnTo>
                  <a:lnTo>
                    <a:pt x="627" y="226"/>
                  </a:lnTo>
                  <a:lnTo>
                    <a:pt x="621" y="211"/>
                  </a:lnTo>
                  <a:lnTo>
                    <a:pt x="616" y="196"/>
                  </a:lnTo>
                  <a:lnTo>
                    <a:pt x="609" y="182"/>
                  </a:lnTo>
                  <a:lnTo>
                    <a:pt x="602" y="168"/>
                  </a:lnTo>
                  <a:lnTo>
                    <a:pt x="594" y="155"/>
                  </a:lnTo>
                  <a:lnTo>
                    <a:pt x="586" y="142"/>
                  </a:lnTo>
                  <a:lnTo>
                    <a:pt x="577" y="129"/>
                  </a:lnTo>
                  <a:lnTo>
                    <a:pt x="568" y="117"/>
                  </a:lnTo>
                  <a:lnTo>
                    <a:pt x="557" y="105"/>
                  </a:lnTo>
                  <a:lnTo>
                    <a:pt x="546" y="94"/>
                  </a:lnTo>
                  <a:lnTo>
                    <a:pt x="535" y="83"/>
                  </a:lnTo>
                  <a:lnTo>
                    <a:pt x="524" y="73"/>
                  </a:lnTo>
                  <a:lnTo>
                    <a:pt x="512" y="64"/>
                  </a:lnTo>
                  <a:lnTo>
                    <a:pt x="499" y="55"/>
                  </a:lnTo>
                  <a:lnTo>
                    <a:pt x="486" y="46"/>
                  </a:lnTo>
                  <a:lnTo>
                    <a:pt x="473" y="39"/>
                  </a:lnTo>
                  <a:lnTo>
                    <a:pt x="459" y="31"/>
                  </a:lnTo>
                  <a:lnTo>
                    <a:pt x="445" y="25"/>
                  </a:lnTo>
                  <a:lnTo>
                    <a:pt x="430" y="20"/>
                  </a:lnTo>
                  <a:lnTo>
                    <a:pt x="415" y="14"/>
                  </a:lnTo>
                  <a:lnTo>
                    <a:pt x="400" y="10"/>
                  </a:lnTo>
                  <a:lnTo>
                    <a:pt x="385" y="7"/>
                  </a:lnTo>
                  <a:lnTo>
                    <a:pt x="369" y="4"/>
                  </a:lnTo>
                  <a:lnTo>
                    <a:pt x="353" y="1"/>
                  </a:lnTo>
                  <a:lnTo>
                    <a:pt x="337" y="0"/>
                  </a:lnTo>
                  <a:lnTo>
                    <a:pt x="320" y="0"/>
                  </a:lnTo>
                  <a:lnTo>
                    <a:pt x="304" y="0"/>
                  </a:lnTo>
                  <a:lnTo>
                    <a:pt x="288" y="1"/>
                  </a:lnTo>
                  <a:lnTo>
                    <a:pt x="272" y="4"/>
                  </a:lnTo>
                  <a:lnTo>
                    <a:pt x="256" y="7"/>
                  </a:lnTo>
                  <a:lnTo>
                    <a:pt x="241" y="10"/>
                  </a:lnTo>
                  <a:lnTo>
                    <a:pt x="225" y="14"/>
                  </a:lnTo>
                  <a:lnTo>
                    <a:pt x="210" y="20"/>
                  </a:lnTo>
                  <a:lnTo>
                    <a:pt x="195" y="25"/>
                  </a:lnTo>
                  <a:lnTo>
                    <a:pt x="182" y="31"/>
                  </a:lnTo>
                  <a:lnTo>
                    <a:pt x="168" y="39"/>
                  </a:lnTo>
                  <a:lnTo>
                    <a:pt x="155" y="46"/>
                  </a:lnTo>
                  <a:lnTo>
                    <a:pt x="142" y="55"/>
                  </a:lnTo>
                  <a:lnTo>
                    <a:pt x="129" y="64"/>
                  </a:lnTo>
                  <a:lnTo>
                    <a:pt x="117" y="73"/>
                  </a:lnTo>
                  <a:lnTo>
                    <a:pt x="105" y="83"/>
                  </a:lnTo>
                  <a:lnTo>
                    <a:pt x="94" y="94"/>
                  </a:lnTo>
                  <a:lnTo>
                    <a:pt x="84" y="105"/>
                  </a:lnTo>
                  <a:lnTo>
                    <a:pt x="73" y="117"/>
                  </a:lnTo>
                  <a:lnTo>
                    <a:pt x="64" y="129"/>
                  </a:lnTo>
                  <a:lnTo>
                    <a:pt x="55" y="142"/>
                  </a:lnTo>
                  <a:lnTo>
                    <a:pt x="46" y="155"/>
                  </a:lnTo>
                  <a:lnTo>
                    <a:pt x="39" y="168"/>
                  </a:lnTo>
                  <a:lnTo>
                    <a:pt x="31" y="182"/>
                  </a:lnTo>
                  <a:lnTo>
                    <a:pt x="25" y="196"/>
                  </a:lnTo>
                  <a:lnTo>
                    <a:pt x="20" y="211"/>
                  </a:lnTo>
                  <a:lnTo>
                    <a:pt x="14" y="226"/>
                  </a:lnTo>
                  <a:lnTo>
                    <a:pt x="10" y="241"/>
                  </a:lnTo>
                  <a:lnTo>
                    <a:pt x="7" y="256"/>
                  </a:lnTo>
                  <a:lnTo>
                    <a:pt x="3" y="272"/>
                  </a:lnTo>
                  <a:lnTo>
                    <a:pt x="1" y="288"/>
                  </a:lnTo>
                  <a:lnTo>
                    <a:pt x="0" y="304"/>
                  </a:lnTo>
                  <a:lnTo>
                    <a:pt x="0" y="320"/>
                  </a:lnTo>
                  <a:lnTo>
                    <a:pt x="0" y="337"/>
                  </a:lnTo>
                  <a:lnTo>
                    <a:pt x="1" y="353"/>
                  </a:lnTo>
                  <a:lnTo>
                    <a:pt x="3" y="369"/>
                  </a:lnTo>
                  <a:lnTo>
                    <a:pt x="7" y="385"/>
                  </a:lnTo>
                  <a:lnTo>
                    <a:pt x="10" y="400"/>
                  </a:lnTo>
                  <a:lnTo>
                    <a:pt x="14" y="415"/>
                  </a:lnTo>
                  <a:lnTo>
                    <a:pt x="20" y="430"/>
                  </a:lnTo>
                  <a:lnTo>
                    <a:pt x="25" y="445"/>
                  </a:lnTo>
                  <a:lnTo>
                    <a:pt x="31" y="459"/>
                  </a:lnTo>
                  <a:lnTo>
                    <a:pt x="39" y="473"/>
                  </a:lnTo>
                  <a:lnTo>
                    <a:pt x="46" y="486"/>
                  </a:lnTo>
                  <a:lnTo>
                    <a:pt x="55" y="499"/>
                  </a:lnTo>
                  <a:lnTo>
                    <a:pt x="64" y="512"/>
                  </a:lnTo>
                  <a:lnTo>
                    <a:pt x="73" y="524"/>
                  </a:lnTo>
                  <a:lnTo>
                    <a:pt x="84" y="535"/>
                  </a:lnTo>
                  <a:lnTo>
                    <a:pt x="94" y="546"/>
                  </a:lnTo>
                  <a:lnTo>
                    <a:pt x="105" y="557"/>
                  </a:lnTo>
                  <a:lnTo>
                    <a:pt x="117" y="568"/>
                  </a:lnTo>
                  <a:lnTo>
                    <a:pt x="129" y="577"/>
                  </a:lnTo>
                  <a:lnTo>
                    <a:pt x="142" y="586"/>
                  </a:lnTo>
                  <a:lnTo>
                    <a:pt x="155" y="594"/>
                  </a:lnTo>
                  <a:lnTo>
                    <a:pt x="168" y="602"/>
                  </a:lnTo>
                  <a:lnTo>
                    <a:pt x="182" y="608"/>
                  </a:lnTo>
                  <a:lnTo>
                    <a:pt x="195" y="615"/>
                  </a:lnTo>
                  <a:lnTo>
                    <a:pt x="210" y="621"/>
                  </a:lnTo>
                  <a:lnTo>
                    <a:pt x="225" y="627"/>
                  </a:lnTo>
                  <a:lnTo>
                    <a:pt x="241" y="631"/>
                  </a:lnTo>
                  <a:lnTo>
                    <a:pt x="256" y="634"/>
                  </a:lnTo>
                  <a:lnTo>
                    <a:pt x="272" y="637"/>
                  </a:lnTo>
                  <a:lnTo>
                    <a:pt x="288" y="638"/>
                  </a:lnTo>
                  <a:lnTo>
                    <a:pt x="304" y="641"/>
                  </a:lnTo>
                  <a:lnTo>
                    <a:pt x="320" y="641"/>
                  </a:lnTo>
                  <a:lnTo>
                    <a:pt x="335" y="641"/>
                  </a:lnTo>
                  <a:lnTo>
                    <a:pt x="349" y="639"/>
                  </a:lnTo>
                  <a:lnTo>
                    <a:pt x="363" y="637"/>
                  </a:lnTo>
                  <a:lnTo>
                    <a:pt x="377" y="635"/>
                  </a:lnTo>
                  <a:lnTo>
                    <a:pt x="391" y="633"/>
                  </a:lnTo>
                  <a:lnTo>
                    <a:pt x="405" y="630"/>
                  </a:lnTo>
                  <a:lnTo>
                    <a:pt x="417" y="625"/>
                  </a:lnTo>
                  <a:lnTo>
                    <a:pt x="430" y="621"/>
                  </a:lnTo>
                  <a:lnTo>
                    <a:pt x="443" y="616"/>
                  </a:lnTo>
                  <a:lnTo>
                    <a:pt x="456" y="610"/>
                  </a:lnTo>
                  <a:lnTo>
                    <a:pt x="468" y="604"/>
                  </a:lnTo>
                  <a:lnTo>
                    <a:pt x="480" y="598"/>
                  </a:lnTo>
                  <a:lnTo>
                    <a:pt x="491" y="591"/>
                  </a:lnTo>
                  <a:lnTo>
                    <a:pt x="503" y="584"/>
                  </a:lnTo>
                  <a:lnTo>
                    <a:pt x="514" y="575"/>
                  </a:lnTo>
                  <a:lnTo>
                    <a:pt x="525" y="567"/>
                  </a:lnTo>
                  <a:lnTo>
                    <a:pt x="851" y="892"/>
                  </a:lnTo>
                  <a:lnTo>
                    <a:pt x="855" y="897"/>
                  </a:lnTo>
                  <a:lnTo>
                    <a:pt x="860" y="899"/>
                  </a:lnTo>
                  <a:lnTo>
                    <a:pt x="866" y="901"/>
                  </a:lnTo>
                  <a:lnTo>
                    <a:pt x="871" y="901"/>
                  </a:lnTo>
                  <a:lnTo>
                    <a:pt x="878" y="901"/>
                  </a:lnTo>
                  <a:lnTo>
                    <a:pt x="883" y="899"/>
                  </a:lnTo>
                  <a:lnTo>
                    <a:pt x="888" y="897"/>
                  </a:lnTo>
                  <a:lnTo>
                    <a:pt x="893" y="892"/>
                  </a:lnTo>
                  <a:lnTo>
                    <a:pt x="897" y="888"/>
                  </a:lnTo>
                  <a:lnTo>
                    <a:pt x="899" y="883"/>
                  </a:lnTo>
                  <a:lnTo>
                    <a:pt x="901" y="877"/>
                  </a:lnTo>
                  <a:lnTo>
                    <a:pt x="902" y="871"/>
                  </a:lnTo>
                  <a:lnTo>
                    <a:pt x="901" y="866"/>
                  </a:lnTo>
                  <a:lnTo>
                    <a:pt x="899" y="860"/>
                  </a:lnTo>
                  <a:lnTo>
                    <a:pt x="897" y="855"/>
                  </a:lnTo>
                  <a:lnTo>
                    <a:pt x="893" y="85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grpSp>
          <p:nvGrpSpPr>
            <p:cNvPr id="73" name="Group 72" descr="Icon of computer monitors. ">
              <a:extLst>
                <a:ext uri="{FF2B5EF4-FFF2-40B4-BE49-F238E27FC236}">
                  <a16:creationId xmlns:a16="http://schemas.microsoft.com/office/drawing/2014/main" id="{6C60D8E2-BC37-4164-84A8-5B32D836BEC3}"/>
                </a:ext>
              </a:extLst>
            </p:cNvPr>
            <p:cNvGrpSpPr/>
            <p:nvPr/>
          </p:nvGrpSpPr>
          <p:grpSpPr>
            <a:xfrm>
              <a:off x="10826174" y="4701455"/>
              <a:ext cx="382447" cy="382446"/>
              <a:chOff x="879475" y="5100638"/>
              <a:chExt cx="287338" cy="28733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4" name="Freeform 1636">
                <a:extLst>
                  <a:ext uri="{FF2B5EF4-FFF2-40B4-BE49-F238E27FC236}">
                    <a16:creationId xmlns:a16="http://schemas.microsoft.com/office/drawing/2014/main" id="{69FF00E7-041A-4CE9-A6E6-F43110659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050" y="5233988"/>
                <a:ext cx="38100" cy="9525"/>
              </a:xfrm>
              <a:custGeom>
                <a:avLst/>
                <a:gdLst>
                  <a:gd name="T0" fmla="*/ 105 w 121"/>
                  <a:gd name="T1" fmla="*/ 0 h 30"/>
                  <a:gd name="T2" fmla="*/ 15 w 121"/>
                  <a:gd name="T3" fmla="*/ 0 h 30"/>
                  <a:gd name="T4" fmla="*/ 13 w 121"/>
                  <a:gd name="T5" fmla="*/ 0 h 30"/>
                  <a:gd name="T6" fmla="*/ 9 w 121"/>
                  <a:gd name="T7" fmla="*/ 1 h 30"/>
                  <a:gd name="T8" fmla="*/ 7 w 121"/>
                  <a:gd name="T9" fmla="*/ 2 h 30"/>
                  <a:gd name="T10" fmla="*/ 5 w 121"/>
                  <a:gd name="T11" fmla="*/ 4 h 30"/>
                  <a:gd name="T12" fmla="*/ 3 w 121"/>
                  <a:gd name="T13" fmla="*/ 6 h 30"/>
                  <a:gd name="T14" fmla="*/ 2 w 121"/>
                  <a:gd name="T15" fmla="*/ 9 h 30"/>
                  <a:gd name="T16" fmla="*/ 0 w 121"/>
                  <a:gd name="T17" fmla="*/ 12 h 30"/>
                  <a:gd name="T18" fmla="*/ 0 w 121"/>
                  <a:gd name="T19" fmla="*/ 14 h 30"/>
                  <a:gd name="T20" fmla="*/ 0 w 121"/>
                  <a:gd name="T21" fmla="*/ 17 h 30"/>
                  <a:gd name="T22" fmla="*/ 2 w 121"/>
                  <a:gd name="T23" fmla="*/ 21 h 30"/>
                  <a:gd name="T24" fmla="*/ 3 w 121"/>
                  <a:gd name="T25" fmla="*/ 23 h 30"/>
                  <a:gd name="T26" fmla="*/ 5 w 121"/>
                  <a:gd name="T27" fmla="*/ 25 h 30"/>
                  <a:gd name="T28" fmla="*/ 7 w 121"/>
                  <a:gd name="T29" fmla="*/ 27 h 30"/>
                  <a:gd name="T30" fmla="*/ 9 w 121"/>
                  <a:gd name="T31" fmla="*/ 29 h 30"/>
                  <a:gd name="T32" fmla="*/ 13 w 121"/>
                  <a:gd name="T33" fmla="*/ 30 h 30"/>
                  <a:gd name="T34" fmla="*/ 15 w 121"/>
                  <a:gd name="T35" fmla="*/ 30 h 30"/>
                  <a:gd name="T36" fmla="*/ 105 w 121"/>
                  <a:gd name="T37" fmla="*/ 30 h 30"/>
                  <a:gd name="T38" fmla="*/ 109 w 121"/>
                  <a:gd name="T39" fmla="*/ 30 h 30"/>
                  <a:gd name="T40" fmla="*/ 111 w 121"/>
                  <a:gd name="T41" fmla="*/ 29 h 30"/>
                  <a:gd name="T42" fmla="*/ 114 w 121"/>
                  <a:gd name="T43" fmla="*/ 27 h 30"/>
                  <a:gd name="T44" fmla="*/ 117 w 121"/>
                  <a:gd name="T45" fmla="*/ 25 h 30"/>
                  <a:gd name="T46" fmla="*/ 118 w 121"/>
                  <a:gd name="T47" fmla="*/ 23 h 30"/>
                  <a:gd name="T48" fmla="*/ 120 w 121"/>
                  <a:gd name="T49" fmla="*/ 21 h 30"/>
                  <a:gd name="T50" fmla="*/ 121 w 121"/>
                  <a:gd name="T51" fmla="*/ 17 h 30"/>
                  <a:gd name="T52" fmla="*/ 121 w 121"/>
                  <a:gd name="T53" fmla="*/ 14 h 30"/>
                  <a:gd name="T54" fmla="*/ 121 w 121"/>
                  <a:gd name="T55" fmla="*/ 12 h 30"/>
                  <a:gd name="T56" fmla="*/ 120 w 121"/>
                  <a:gd name="T57" fmla="*/ 9 h 30"/>
                  <a:gd name="T58" fmla="*/ 118 w 121"/>
                  <a:gd name="T59" fmla="*/ 6 h 30"/>
                  <a:gd name="T60" fmla="*/ 117 w 121"/>
                  <a:gd name="T61" fmla="*/ 4 h 30"/>
                  <a:gd name="T62" fmla="*/ 114 w 121"/>
                  <a:gd name="T63" fmla="*/ 2 h 30"/>
                  <a:gd name="T64" fmla="*/ 111 w 121"/>
                  <a:gd name="T65" fmla="*/ 1 h 30"/>
                  <a:gd name="T66" fmla="*/ 109 w 121"/>
                  <a:gd name="T67" fmla="*/ 0 h 30"/>
                  <a:gd name="T68" fmla="*/ 105 w 121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" h="30">
                    <a:moveTo>
                      <a:pt x="105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05" y="30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4" y="27"/>
                    </a:lnTo>
                    <a:lnTo>
                      <a:pt x="117" y="25"/>
                    </a:lnTo>
                    <a:lnTo>
                      <a:pt x="118" y="23"/>
                    </a:lnTo>
                    <a:lnTo>
                      <a:pt x="120" y="21"/>
                    </a:lnTo>
                    <a:lnTo>
                      <a:pt x="121" y="17"/>
                    </a:lnTo>
                    <a:lnTo>
                      <a:pt x="121" y="14"/>
                    </a:lnTo>
                    <a:lnTo>
                      <a:pt x="121" y="12"/>
                    </a:lnTo>
                    <a:lnTo>
                      <a:pt x="120" y="9"/>
                    </a:lnTo>
                    <a:lnTo>
                      <a:pt x="118" y="6"/>
                    </a:lnTo>
                    <a:lnTo>
                      <a:pt x="117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75" name="Freeform 1637">
                <a:extLst>
                  <a:ext uri="{FF2B5EF4-FFF2-40B4-BE49-F238E27FC236}">
                    <a16:creationId xmlns:a16="http://schemas.microsoft.com/office/drawing/2014/main" id="{81654380-670A-482D-81FB-A4FFEA610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5100638"/>
                <a:ext cx="153988" cy="85725"/>
              </a:xfrm>
              <a:custGeom>
                <a:avLst/>
                <a:gdLst>
                  <a:gd name="T0" fmla="*/ 482 w 482"/>
                  <a:gd name="T1" fmla="*/ 60 h 271"/>
                  <a:gd name="T2" fmla="*/ 482 w 482"/>
                  <a:gd name="T3" fmla="*/ 54 h 271"/>
                  <a:gd name="T4" fmla="*/ 481 w 482"/>
                  <a:gd name="T5" fmla="*/ 48 h 271"/>
                  <a:gd name="T6" fmla="*/ 480 w 482"/>
                  <a:gd name="T7" fmla="*/ 42 h 271"/>
                  <a:gd name="T8" fmla="*/ 478 w 482"/>
                  <a:gd name="T9" fmla="*/ 37 h 271"/>
                  <a:gd name="T10" fmla="*/ 475 w 482"/>
                  <a:gd name="T11" fmla="*/ 31 h 271"/>
                  <a:gd name="T12" fmla="*/ 472 w 482"/>
                  <a:gd name="T13" fmla="*/ 27 h 271"/>
                  <a:gd name="T14" fmla="*/ 469 w 482"/>
                  <a:gd name="T15" fmla="*/ 22 h 271"/>
                  <a:gd name="T16" fmla="*/ 464 w 482"/>
                  <a:gd name="T17" fmla="*/ 18 h 271"/>
                  <a:gd name="T18" fmla="*/ 460 w 482"/>
                  <a:gd name="T19" fmla="*/ 13 h 271"/>
                  <a:gd name="T20" fmla="*/ 455 w 482"/>
                  <a:gd name="T21" fmla="*/ 10 h 271"/>
                  <a:gd name="T22" fmla="*/ 451 w 482"/>
                  <a:gd name="T23" fmla="*/ 7 h 271"/>
                  <a:gd name="T24" fmla="*/ 445 w 482"/>
                  <a:gd name="T25" fmla="*/ 5 h 271"/>
                  <a:gd name="T26" fmla="*/ 440 w 482"/>
                  <a:gd name="T27" fmla="*/ 2 h 271"/>
                  <a:gd name="T28" fmla="*/ 434 w 482"/>
                  <a:gd name="T29" fmla="*/ 1 h 271"/>
                  <a:gd name="T30" fmla="*/ 428 w 482"/>
                  <a:gd name="T31" fmla="*/ 0 h 271"/>
                  <a:gd name="T32" fmla="*/ 422 w 482"/>
                  <a:gd name="T33" fmla="*/ 0 h 271"/>
                  <a:gd name="T34" fmla="*/ 59 w 482"/>
                  <a:gd name="T35" fmla="*/ 0 h 271"/>
                  <a:gd name="T36" fmla="*/ 54 w 482"/>
                  <a:gd name="T37" fmla="*/ 0 h 271"/>
                  <a:gd name="T38" fmla="*/ 47 w 482"/>
                  <a:gd name="T39" fmla="*/ 1 h 271"/>
                  <a:gd name="T40" fmla="*/ 42 w 482"/>
                  <a:gd name="T41" fmla="*/ 2 h 271"/>
                  <a:gd name="T42" fmla="*/ 36 w 482"/>
                  <a:gd name="T43" fmla="*/ 5 h 271"/>
                  <a:gd name="T44" fmla="*/ 31 w 482"/>
                  <a:gd name="T45" fmla="*/ 7 h 271"/>
                  <a:gd name="T46" fmla="*/ 26 w 482"/>
                  <a:gd name="T47" fmla="*/ 10 h 271"/>
                  <a:gd name="T48" fmla="*/ 22 w 482"/>
                  <a:gd name="T49" fmla="*/ 13 h 271"/>
                  <a:gd name="T50" fmla="*/ 17 w 482"/>
                  <a:gd name="T51" fmla="*/ 18 h 271"/>
                  <a:gd name="T52" fmla="*/ 13 w 482"/>
                  <a:gd name="T53" fmla="*/ 22 h 271"/>
                  <a:gd name="T54" fmla="*/ 10 w 482"/>
                  <a:gd name="T55" fmla="*/ 27 h 271"/>
                  <a:gd name="T56" fmla="*/ 6 w 482"/>
                  <a:gd name="T57" fmla="*/ 31 h 271"/>
                  <a:gd name="T58" fmla="*/ 4 w 482"/>
                  <a:gd name="T59" fmla="*/ 37 h 271"/>
                  <a:gd name="T60" fmla="*/ 2 w 482"/>
                  <a:gd name="T61" fmla="*/ 42 h 271"/>
                  <a:gd name="T62" fmla="*/ 1 w 482"/>
                  <a:gd name="T63" fmla="*/ 48 h 271"/>
                  <a:gd name="T64" fmla="*/ 0 w 482"/>
                  <a:gd name="T65" fmla="*/ 54 h 271"/>
                  <a:gd name="T66" fmla="*/ 0 w 482"/>
                  <a:gd name="T67" fmla="*/ 60 h 271"/>
                  <a:gd name="T68" fmla="*/ 0 w 482"/>
                  <a:gd name="T69" fmla="*/ 271 h 271"/>
                  <a:gd name="T70" fmla="*/ 482 w 482"/>
                  <a:gd name="T71" fmla="*/ 271 h 271"/>
                  <a:gd name="T72" fmla="*/ 482 w 482"/>
                  <a:gd name="T73" fmla="*/ 6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2" h="271">
                    <a:moveTo>
                      <a:pt x="482" y="60"/>
                    </a:moveTo>
                    <a:lnTo>
                      <a:pt x="482" y="54"/>
                    </a:lnTo>
                    <a:lnTo>
                      <a:pt x="481" y="48"/>
                    </a:lnTo>
                    <a:lnTo>
                      <a:pt x="480" y="42"/>
                    </a:lnTo>
                    <a:lnTo>
                      <a:pt x="478" y="37"/>
                    </a:lnTo>
                    <a:lnTo>
                      <a:pt x="475" y="31"/>
                    </a:lnTo>
                    <a:lnTo>
                      <a:pt x="472" y="27"/>
                    </a:lnTo>
                    <a:lnTo>
                      <a:pt x="469" y="22"/>
                    </a:lnTo>
                    <a:lnTo>
                      <a:pt x="464" y="18"/>
                    </a:lnTo>
                    <a:lnTo>
                      <a:pt x="460" y="13"/>
                    </a:lnTo>
                    <a:lnTo>
                      <a:pt x="455" y="10"/>
                    </a:lnTo>
                    <a:lnTo>
                      <a:pt x="451" y="7"/>
                    </a:lnTo>
                    <a:lnTo>
                      <a:pt x="445" y="5"/>
                    </a:lnTo>
                    <a:lnTo>
                      <a:pt x="440" y="2"/>
                    </a:lnTo>
                    <a:lnTo>
                      <a:pt x="434" y="1"/>
                    </a:lnTo>
                    <a:lnTo>
                      <a:pt x="428" y="0"/>
                    </a:lnTo>
                    <a:lnTo>
                      <a:pt x="422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7" y="1"/>
                    </a:lnTo>
                    <a:lnTo>
                      <a:pt x="42" y="2"/>
                    </a:lnTo>
                    <a:lnTo>
                      <a:pt x="36" y="5"/>
                    </a:lnTo>
                    <a:lnTo>
                      <a:pt x="31" y="7"/>
                    </a:lnTo>
                    <a:lnTo>
                      <a:pt x="26" y="10"/>
                    </a:lnTo>
                    <a:lnTo>
                      <a:pt x="22" y="13"/>
                    </a:lnTo>
                    <a:lnTo>
                      <a:pt x="17" y="18"/>
                    </a:lnTo>
                    <a:lnTo>
                      <a:pt x="13" y="22"/>
                    </a:lnTo>
                    <a:lnTo>
                      <a:pt x="10" y="27"/>
                    </a:lnTo>
                    <a:lnTo>
                      <a:pt x="6" y="31"/>
                    </a:lnTo>
                    <a:lnTo>
                      <a:pt x="4" y="37"/>
                    </a:lnTo>
                    <a:lnTo>
                      <a:pt x="2" y="42"/>
                    </a:lnTo>
                    <a:lnTo>
                      <a:pt x="1" y="4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271"/>
                    </a:lnTo>
                    <a:lnTo>
                      <a:pt x="482" y="271"/>
                    </a:lnTo>
                    <a:lnTo>
                      <a:pt x="482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76" name="Freeform 1638">
                <a:extLst>
                  <a:ext uri="{FF2B5EF4-FFF2-40B4-BE49-F238E27FC236}">
                    <a16:creationId xmlns:a16="http://schemas.microsoft.com/office/drawing/2014/main" id="{FB01E3B0-9770-4D5C-9138-8D07EBC83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475" y="5195888"/>
                <a:ext cx="153988" cy="19050"/>
              </a:xfrm>
              <a:custGeom>
                <a:avLst/>
                <a:gdLst>
                  <a:gd name="T0" fmla="*/ 361 w 482"/>
                  <a:gd name="T1" fmla="*/ 30 h 60"/>
                  <a:gd name="T2" fmla="*/ 424 w 482"/>
                  <a:gd name="T3" fmla="*/ 30 h 60"/>
                  <a:gd name="T4" fmla="*/ 475 w 482"/>
                  <a:gd name="T5" fmla="*/ 30 h 60"/>
                  <a:gd name="T6" fmla="*/ 478 w 482"/>
                  <a:gd name="T7" fmla="*/ 23 h 60"/>
                  <a:gd name="T8" fmla="*/ 481 w 482"/>
                  <a:gd name="T9" fmla="*/ 17 h 60"/>
                  <a:gd name="T10" fmla="*/ 482 w 482"/>
                  <a:gd name="T11" fmla="*/ 9 h 60"/>
                  <a:gd name="T12" fmla="*/ 482 w 482"/>
                  <a:gd name="T13" fmla="*/ 2 h 60"/>
                  <a:gd name="T14" fmla="*/ 482 w 482"/>
                  <a:gd name="T15" fmla="*/ 0 h 60"/>
                  <a:gd name="T16" fmla="*/ 0 w 482"/>
                  <a:gd name="T17" fmla="*/ 0 h 60"/>
                  <a:gd name="T18" fmla="*/ 0 w 482"/>
                  <a:gd name="T19" fmla="*/ 6 h 60"/>
                  <a:gd name="T20" fmla="*/ 1 w 482"/>
                  <a:gd name="T21" fmla="*/ 11 h 60"/>
                  <a:gd name="T22" fmla="*/ 2 w 482"/>
                  <a:gd name="T23" fmla="*/ 18 h 60"/>
                  <a:gd name="T24" fmla="*/ 4 w 482"/>
                  <a:gd name="T25" fmla="*/ 23 h 60"/>
                  <a:gd name="T26" fmla="*/ 6 w 482"/>
                  <a:gd name="T27" fmla="*/ 28 h 60"/>
                  <a:gd name="T28" fmla="*/ 10 w 482"/>
                  <a:gd name="T29" fmla="*/ 33 h 60"/>
                  <a:gd name="T30" fmla="*/ 13 w 482"/>
                  <a:gd name="T31" fmla="*/ 38 h 60"/>
                  <a:gd name="T32" fmla="*/ 17 w 482"/>
                  <a:gd name="T33" fmla="*/ 42 h 60"/>
                  <a:gd name="T34" fmla="*/ 22 w 482"/>
                  <a:gd name="T35" fmla="*/ 47 h 60"/>
                  <a:gd name="T36" fmla="*/ 26 w 482"/>
                  <a:gd name="T37" fmla="*/ 50 h 60"/>
                  <a:gd name="T38" fmla="*/ 31 w 482"/>
                  <a:gd name="T39" fmla="*/ 53 h 60"/>
                  <a:gd name="T40" fmla="*/ 36 w 482"/>
                  <a:gd name="T41" fmla="*/ 55 h 60"/>
                  <a:gd name="T42" fmla="*/ 42 w 482"/>
                  <a:gd name="T43" fmla="*/ 58 h 60"/>
                  <a:gd name="T44" fmla="*/ 47 w 482"/>
                  <a:gd name="T45" fmla="*/ 59 h 60"/>
                  <a:gd name="T46" fmla="*/ 54 w 482"/>
                  <a:gd name="T47" fmla="*/ 60 h 60"/>
                  <a:gd name="T48" fmla="*/ 59 w 482"/>
                  <a:gd name="T49" fmla="*/ 60 h 60"/>
                  <a:gd name="T50" fmla="*/ 282 w 482"/>
                  <a:gd name="T51" fmla="*/ 60 h 60"/>
                  <a:gd name="T52" fmla="*/ 291 w 482"/>
                  <a:gd name="T53" fmla="*/ 53 h 60"/>
                  <a:gd name="T54" fmla="*/ 299 w 482"/>
                  <a:gd name="T55" fmla="*/ 48 h 60"/>
                  <a:gd name="T56" fmla="*/ 308 w 482"/>
                  <a:gd name="T57" fmla="*/ 42 h 60"/>
                  <a:gd name="T58" fmla="*/ 318 w 482"/>
                  <a:gd name="T59" fmla="*/ 38 h 60"/>
                  <a:gd name="T60" fmla="*/ 328 w 482"/>
                  <a:gd name="T61" fmla="*/ 34 h 60"/>
                  <a:gd name="T62" fmla="*/ 339 w 482"/>
                  <a:gd name="T63" fmla="*/ 32 h 60"/>
                  <a:gd name="T64" fmla="*/ 350 w 482"/>
                  <a:gd name="T65" fmla="*/ 30 h 60"/>
                  <a:gd name="T66" fmla="*/ 361 w 482"/>
                  <a:gd name="T67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2" h="60">
                    <a:moveTo>
                      <a:pt x="361" y="30"/>
                    </a:moveTo>
                    <a:lnTo>
                      <a:pt x="424" y="30"/>
                    </a:lnTo>
                    <a:lnTo>
                      <a:pt x="475" y="30"/>
                    </a:lnTo>
                    <a:lnTo>
                      <a:pt x="478" y="23"/>
                    </a:lnTo>
                    <a:lnTo>
                      <a:pt x="481" y="17"/>
                    </a:lnTo>
                    <a:lnTo>
                      <a:pt x="482" y="9"/>
                    </a:lnTo>
                    <a:lnTo>
                      <a:pt x="482" y="2"/>
                    </a:lnTo>
                    <a:lnTo>
                      <a:pt x="48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" y="11"/>
                    </a:lnTo>
                    <a:lnTo>
                      <a:pt x="2" y="18"/>
                    </a:lnTo>
                    <a:lnTo>
                      <a:pt x="4" y="23"/>
                    </a:lnTo>
                    <a:lnTo>
                      <a:pt x="6" y="28"/>
                    </a:lnTo>
                    <a:lnTo>
                      <a:pt x="10" y="33"/>
                    </a:lnTo>
                    <a:lnTo>
                      <a:pt x="13" y="38"/>
                    </a:lnTo>
                    <a:lnTo>
                      <a:pt x="17" y="42"/>
                    </a:lnTo>
                    <a:lnTo>
                      <a:pt x="22" y="47"/>
                    </a:lnTo>
                    <a:lnTo>
                      <a:pt x="26" y="50"/>
                    </a:lnTo>
                    <a:lnTo>
                      <a:pt x="31" y="53"/>
                    </a:lnTo>
                    <a:lnTo>
                      <a:pt x="36" y="55"/>
                    </a:lnTo>
                    <a:lnTo>
                      <a:pt x="42" y="58"/>
                    </a:lnTo>
                    <a:lnTo>
                      <a:pt x="47" y="59"/>
                    </a:lnTo>
                    <a:lnTo>
                      <a:pt x="54" y="60"/>
                    </a:lnTo>
                    <a:lnTo>
                      <a:pt x="59" y="60"/>
                    </a:lnTo>
                    <a:lnTo>
                      <a:pt x="282" y="60"/>
                    </a:lnTo>
                    <a:lnTo>
                      <a:pt x="291" y="53"/>
                    </a:lnTo>
                    <a:lnTo>
                      <a:pt x="299" y="48"/>
                    </a:lnTo>
                    <a:lnTo>
                      <a:pt x="308" y="42"/>
                    </a:lnTo>
                    <a:lnTo>
                      <a:pt x="318" y="38"/>
                    </a:lnTo>
                    <a:lnTo>
                      <a:pt x="328" y="34"/>
                    </a:lnTo>
                    <a:lnTo>
                      <a:pt x="339" y="32"/>
                    </a:lnTo>
                    <a:lnTo>
                      <a:pt x="350" y="30"/>
                    </a:lnTo>
                    <a:lnTo>
                      <a:pt x="36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77" name="Freeform 1639">
                <a:extLst>
                  <a:ext uri="{FF2B5EF4-FFF2-40B4-BE49-F238E27FC236}">
                    <a16:creationId xmlns:a16="http://schemas.microsoft.com/office/drawing/2014/main" id="{B5E3BED9-C2BD-4A86-AB16-4FB4F8651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200" y="5214938"/>
                <a:ext cx="201613" cy="106363"/>
              </a:xfrm>
              <a:custGeom>
                <a:avLst/>
                <a:gdLst>
                  <a:gd name="T0" fmla="*/ 543 w 633"/>
                  <a:gd name="T1" fmla="*/ 0 h 332"/>
                  <a:gd name="T2" fmla="*/ 153 w 633"/>
                  <a:gd name="T3" fmla="*/ 0 h 332"/>
                  <a:gd name="T4" fmla="*/ 90 w 633"/>
                  <a:gd name="T5" fmla="*/ 0 h 332"/>
                  <a:gd name="T6" fmla="*/ 82 w 633"/>
                  <a:gd name="T7" fmla="*/ 1 h 332"/>
                  <a:gd name="T8" fmla="*/ 73 w 633"/>
                  <a:gd name="T9" fmla="*/ 2 h 332"/>
                  <a:gd name="T10" fmla="*/ 64 w 633"/>
                  <a:gd name="T11" fmla="*/ 4 h 332"/>
                  <a:gd name="T12" fmla="*/ 55 w 633"/>
                  <a:gd name="T13" fmla="*/ 8 h 332"/>
                  <a:gd name="T14" fmla="*/ 47 w 633"/>
                  <a:gd name="T15" fmla="*/ 11 h 332"/>
                  <a:gd name="T16" fmla="*/ 40 w 633"/>
                  <a:gd name="T17" fmla="*/ 15 h 332"/>
                  <a:gd name="T18" fmla="*/ 33 w 633"/>
                  <a:gd name="T19" fmla="*/ 21 h 332"/>
                  <a:gd name="T20" fmla="*/ 26 w 633"/>
                  <a:gd name="T21" fmla="*/ 26 h 332"/>
                  <a:gd name="T22" fmla="*/ 21 w 633"/>
                  <a:gd name="T23" fmla="*/ 33 h 332"/>
                  <a:gd name="T24" fmla="*/ 15 w 633"/>
                  <a:gd name="T25" fmla="*/ 40 h 332"/>
                  <a:gd name="T26" fmla="*/ 11 w 633"/>
                  <a:gd name="T27" fmla="*/ 47 h 332"/>
                  <a:gd name="T28" fmla="*/ 7 w 633"/>
                  <a:gd name="T29" fmla="*/ 55 h 332"/>
                  <a:gd name="T30" fmla="*/ 4 w 633"/>
                  <a:gd name="T31" fmla="*/ 64 h 332"/>
                  <a:gd name="T32" fmla="*/ 2 w 633"/>
                  <a:gd name="T33" fmla="*/ 72 h 332"/>
                  <a:gd name="T34" fmla="*/ 1 w 633"/>
                  <a:gd name="T35" fmla="*/ 82 h 332"/>
                  <a:gd name="T36" fmla="*/ 0 w 633"/>
                  <a:gd name="T37" fmla="*/ 91 h 332"/>
                  <a:gd name="T38" fmla="*/ 0 w 633"/>
                  <a:gd name="T39" fmla="*/ 332 h 332"/>
                  <a:gd name="T40" fmla="*/ 633 w 633"/>
                  <a:gd name="T41" fmla="*/ 332 h 332"/>
                  <a:gd name="T42" fmla="*/ 633 w 633"/>
                  <a:gd name="T43" fmla="*/ 91 h 332"/>
                  <a:gd name="T44" fmla="*/ 633 w 633"/>
                  <a:gd name="T45" fmla="*/ 82 h 332"/>
                  <a:gd name="T46" fmla="*/ 632 w 633"/>
                  <a:gd name="T47" fmla="*/ 72 h 332"/>
                  <a:gd name="T48" fmla="*/ 630 w 633"/>
                  <a:gd name="T49" fmla="*/ 64 h 332"/>
                  <a:gd name="T50" fmla="*/ 627 w 633"/>
                  <a:gd name="T51" fmla="*/ 55 h 332"/>
                  <a:gd name="T52" fmla="*/ 622 w 633"/>
                  <a:gd name="T53" fmla="*/ 47 h 332"/>
                  <a:gd name="T54" fmla="*/ 618 w 633"/>
                  <a:gd name="T55" fmla="*/ 40 h 332"/>
                  <a:gd name="T56" fmla="*/ 614 w 633"/>
                  <a:gd name="T57" fmla="*/ 33 h 332"/>
                  <a:gd name="T58" fmla="*/ 607 w 633"/>
                  <a:gd name="T59" fmla="*/ 26 h 332"/>
                  <a:gd name="T60" fmla="*/ 600 w 633"/>
                  <a:gd name="T61" fmla="*/ 21 h 332"/>
                  <a:gd name="T62" fmla="*/ 594 w 633"/>
                  <a:gd name="T63" fmla="*/ 15 h 332"/>
                  <a:gd name="T64" fmla="*/ 586 w 633"/>
                  <a:gd name="T65" fmla="*/ 11 h 332"/>
                  <a:gd name="T66" fmla="*/ 578 w 633"/>
                  <a:gd name="T67" fmla="*/ 8 h 332"/>
                  <a:gd name="T68" fmla="*/ 570 w 633"/>
                  <a:gd name="T69" fmla="*/ 4 h 332"/>
                  <a:gd name="T70" fmla="*/ 562 w 633"/>
                  <a:gd name="T71" fmla="*/ 2 h 332"/>
                  <a:gd name="T72" fmla="*/ 553 w 633"/>
                  <a:gd name="T73" fmla="*/ 1 h 332"/>
                  <a:gd name="T74" fmla="*/ 543 w 633"/>
                  <a:gd name="T75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3" h="332">
                    <a:moveTo>
                      <a:pt x="543" y="0"/>
                    </a:moveTo>
                    <a:lnTo>
                      <a:pt x="153" y="0"/>
                    </a:lnTo>
                    <a:lnTo>
                      <a:pt x="90" y="0"/>
                    </a:lnTo>
                    <a:lnTo>
                      <a:pt x="82" y="1"/>
                    </a:lnTo>
                    <a:lnTo>
                      <a:pt x="73" y="2"/>
                    </a:lnTo>
                    <a:lnTo>
                      <a:pt x="64" y="4"/>
                    </a:lnTo>
                    <a:lnTo>
                      <a:pt x="55" y="8"/>
                    </a:lnTo>
                    <a:lnTo>
                      <a:pt x="47" y="11"/>
                    </a:lnTo>
                    <a:lnTo>
                      <a:pt x="40" y="15"/>
                    </a:lnTo>
                    <a:lnTo>
                      <a:pt x="33" y="21"/>
                    </a:lnTo>
                    <a:lnTo>
                      <a:pt x="26" y="26"/>
                    </a:lnTo>
                    <a:lnTo>
                      <a:pt x="21" y="33"/>
                    </a:lnTo>
                    <a:lnTo>
                      <a:pt x="15" y="40"/>
                    </a:lnTo>
                    <a:lnTo>
                      <a:pt x="11" y="47"/>
                    </a:lnTo>
                    <a:lnTo>
                      <a:pt x="7" y="55"/>
                    </a:lnTo>
                    <a:lnTo>
                      <a:pt x="4" y="64"/>
                    </a:lnTo>
                    <a:lnTo>
                      <a:pt x="2" y="72"/>
                    </a:lnTo>
                    <a:lnTo>
                      <a:pt x="1" y="82"/>
                    </a:lnTo>
                    <a:lnTo>
                      <a:pt x="0" y="91"/>
                    </a:lnTo>
                    <a:lnTo>
                      <a:pt x="0" y="332"/>
                    </a:lnTo>
                    <a:lnTo>
                      <a:pt x="633" y="332"/>
                    </a:lnTo>
                    <a:lnTo>
                      <a:pt x="633" y="91"/>
                    </a:lnTo>
                    <a:lnTo>
                      <a:pt x="633" y="82"/>
                    </a:lnTo>
                    <a:lnTo>
                      <a:pt x="632" y="72"/>
                    </a:lnTo>
                    <a:lnTo>
                      <a:pt x="630" y="64"/>
                    </a:lnTo>
                    <a:lnTo>
                      <a:pt x="627" y="55"/>
                    </a:lnTo>
                    <a:lnTo>
                      <a:pt x="622" y="47"/>
                    </a:lnTo>
                    <a:lnTo>
                      <a:pt x="618" y="40"/>
                    </a:lnTo>
                    <a:lnTo>
                      <a:pt x="614" y="33"/>
                    </a:lnTo>
                    <a:lnTo>
                      <a:pt x="607" y="26"/>
                    </a:lnTo>
                    <a:lnTo>
                      <a:pt x="600" y="21"/>
                    </a:lnTo>
                    <a:lnTo>
                      <a:pt x="594" y="15"/>
                    </a:lnTo>
                    <a:lnTo>
                      <a:pt x="586" y="11"/>
                    </a:lnTo>
                    <a:lnTo>
                      <a:pt x="578" y="8"/>
                    </a:lnTo>
                    <a:lnTo>
                      <a:pt x="570" y="4"/>
                    </a:lnTo>
                    <a:lnTo>
                      <a:pt x="562" y="2"/>
                    </a:lnTo>
                    <a:lnTo>
                      <a:pt x="553" y="1"/>
                    </a:lnTo>
                    <a:lnTo>
                      <a:pt x="5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78" name="Freeform 1640">
                <a:extLst>
                  <a:ext uri="{FF2B5EF4-FFF2-40B4-BE49-F238E27FC236}">
                    <a16:creationId xmlns:a16="http://schemas.microsoft.com/office/drawing/2014/main" id="{8A8D0C73-A5C6-464E-846B-C5C294BF2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5200" y="5330825"/>
                <a:ext cx="201613" cy="57150"/>
              </a:xfrm>
              <a:custGeom>
                <a:avLst/>
                <a:gdLst>
                  <a:gd name="T0" fmla="*/ 322 w 633"/>
                  <a:gd name="T1" fmla="*/ 23 h 181"/>
                  <a:gd name="T2" fmla="*/ 329 w 633"/>
                  <a:gd name="T3" fmla="*/ 26 h 181"/>
                  <a:gd name="T4" fmla="*/ 336 w 633"/>
                  <a:gd name="T5" fmla="*/ 33 h 181"/>
                  <a:gd name="T6" fmla="*/ 339 w 633"/>
                  <a:gd name="T7" fmla="*/ 41 h 181"/>
                  <a:gd name="T8" fmla="*/ 339 w 633"/>
                  <a:gd name="T9" fmla="*/ 51 h 181"/>
                  <a:gd name="T10" fmla="*/ 336 w 633"/>
                  <a:gd name="T11" fmla="*/ 58 h 181"/>
                  <a:gd name="T12" fmla="*/ 329 w 633"/>
                  <a:gd name="T13" fmla="*/ 64 h 181"/>
                  <a:gd name="T14" fmla="*/ 322 w 633"/>
                  <a:gd name="T15" fmla="*/ 67 h 181"/>
                  <a:gd name="T16" fmla="*/ 313 w 633"/>
                  <a:gd name="T17" fmla="*/ 67 h 181"/>
                  <a:gd name="T18" fmla="*/ 304 w 633"/>
                  <a:gd name="T19" fmla="*/ 64 h 181"/>
                  <a:gd name="T20" fmla="*/ 298 w 633"/>
                  <a:gd name="T21" fmla="*/ 58 h 181"/>
                  <a:gd name="T22" fmla="*/ 295 w 633"/>
                  <a:gd name="T23" fmla="*/ 51 h 181"/>
                  <a:gd name="T24" fmla="*/ 295 w 633"/>
                  <a:gd name="T25" fmla="*/ 41 h 181"/>
                  <a:gd name="T26" fmla="*/ 298 w 633"/>
                  <a:gd name="T27" fmla="*/ 33 h 181"/>
                  <a:gd name="T28" fmla="*/ 304 w 633"/>
                  <a:gd name="T29" fmla="*/ 26 h 181"/>
                  <a:gd name="T30" fmla="*/ 313 w 633"/>
                  <a:gd name="T31" fmla="*/ 23 h 181"/>
                  <a:gd name="T32" fmla="*/ 0 w 633"/>
                  <a:gd name="T33" fmla="*/ 31 h 181"/>
                  <a:gd name="T34" fmla="*/ 2 w 633"/>
                  <a:gd name="T35" fmla="*/ 48 h 181"/>
                  <a:gd name="T36" fmla="*/ 7 w 633"/>
                  <a:gd name="T37" fmla="*/ 66 h 181"/>
                  <a:gd name="T38" fmla="*/ 15 w 633"/>
                  <a:gd name="T39" fmla="*/ 80 h 181"/>
                  <a:gd name="T40" fmla="*/ 26 w 633"/>
                  <a:gd name="T41" fmla="*/ 95 h 181"/>
                  <a:gd name="T42" fmla="*/ 40 w 633"/>
                  <a:gd name="T43" fmla="*/ 106 h 181"/>
                  <a:gd name="T44" fmla="*/ 55 w 633"/>
                  <a:gd name="T45" fmla="*/ 114 h 181"/>
                  <a:gd name="T46" fmla="*/ 73 w 633"/>
                  <a:gd name="T47" fmla="*/ 119 h 181"/>
                  <a:gd name="T48" fmla="*/ 90 w 633"/>
                  <a:gd name="T49" fmla="*/ 121 h 181"/>
                  <a:gd name="T50" fmla="*/ 302 w 633"/>
                  <a:gd name="T51" fmla="*/ 151 h 181"/>
                  <a:gd name="T52" fmla="*/ 163 w 633"/>
                  <a:gd name="T53" fmla="*/ 151 h 181"/>
                  <a:gd name="T54" fmla="*/ 158 w 633"/>
                  <a:gd name="T55" fmla="*/ 153 h 181"/>
                  <a:gd name="T56" fmla="*/ 153 w 633"/>
                  <a:gd name="T57" fmla="*/ 158 h 181"/>
                  <a:gd name="T58" fmla="*/ 151 w 633"/>
                  <a:gd name="T59" fmla="*/ 163 h 181"/>
                  <a:gd name="T60" fmla="*/ 151 w 633"/>
                  <a:gd name="T61" fmla="*/ 169 h 181"/>
                  <a:gd name="T62" fmla="*/ 153 w 633"/>
                  <a:gd name="T63" fmla="*/ 174 h 181"/>
                  <a:gd name="T64" fmla="*/ 158 w 633"/>
                  <a:gd name="T65" fmla="*/ 179 h 181"/>
                  <a:gd name="T66" fmla="*/ 163 w 633"/>
                  <a:gd name="T67" fmla="*/ 181 h 181"/>
                  <a:gd name="T68" fmla="*/ 468 w 633"/>
                  <a:gd name="T69" fmla="*/ 181 h 181"/>
                  <a:gd name="T70" fmla="*/ 474 w 633"/>
                  <a:gd name="T71" fmla="*/ 180 h 181"/>
                  <a:gd name="T72" fmla="*/ 479 w 633"/>
                  <a:gd name="T73" fmla="*/ 177 h 181"/>
                  <a:gd name="T74" fmla="*/ 482 w 633"/>
                  <a:gd name="T75" fmla="*/ 172 h 181"/>
                  <a:gd name="T76" fmla="*/ 483 w 633"/>
                  <a:gd name="T77" fmla="*/ 167 h 181"/>
                  <a:gd name="T78" fmla="*/ 482 w 633"/>
                  <a:gd name="T79" fmla="*/ 160 h 181"/>
                  <a:gd name="T80" fmla="*/ 479 w 633"/>
                  <a:gd name="T81" fmla="*/ 156 h 181"/>
                  <a:gd name="T82" fmla="*/ 474 w 633"/>
                  <a:gd name="T83" fmla="*/ 152 h 181"/>
                  <a:gd name="T84" fmla="*/ 468 w 633"/>
                  <a:gd name="T85" fmla="*/ 151 h 181"/>
                  <a:gd name="T86" fmla="*/ 332 w 633"/>
                  <a:gd name="T87" fmla="*/ 121 h 181"/>
                  <a:gd name="T88" fmla="*/ 553 w 633"/>
                  <a:gd name="T89" fmla="*/ 120 h 181"/>
                  <a:gd name="T90" fmla="*/ 570 w 633"/>
                  <a:gd name="T91" fmla="*/ 117 h 181"/>
                  <a:gd name="T92" fmla="*/ 586 w 633"/>
                  <a:gd name="T93" fmla="*/ 110 h 181"/>
                  <a:gd name="T94" fmla="*/ 600 w 633"/>
                  <a:gd name="T95" fmla="*/ 100 h 181"/>
                  <a:gd name="T96" fmla="*/ 614 w 633"/>
                  <a:gd name="T97" fmla="*/ 88 h 181"/>
                  <a:gd name="T98" fmla="*/ 622 w 633"/>
                  <a:gd name="T99" fmla="*/ 74 h 181"/>
                  <a:gd name="T100" fmla="*/ 630 w 633"/>
                  <a:gd name="T101" fmla="*/ 57 h 181"/>
                  <a:gd name="T102" fmla="*/ 633 w 633"/>
                  <a:gd name="T103" fmla="*/ 39 h 181"/>
                  <a:gd name="T104" fmla="*/ 633 w 633"/>
                  <a:gd name="T105" fmla="*/ 0 h 181"/>
                  <a:gd name="T106" fmla="*/ 0 w 633"/>
                  <a:gd name="T107" fmla="*/ 3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3" h="181">
                    <a:moveTo>
                      <a:pt x="317" y="23"/>
                    </a:moveTo>
                    <a:lnTo>
                      <a:pt x="322" y="23"/>
                    </a:lnTo>
                    <a:lnTo>
                      <a:pt x="326" y="25"/>
                    </a:lnTo>
                    <a:lnTo>
                      <a:pt x="329" y="26"/>
                    </a:lnTo>
                    <a:lnTo>
                      <a:pt x="333" y="30"/>
                    </a:lnTo>
                    <a:lnTo>
                      <a:pt x="336" y="33"/>
                    </a:lnTo>
                    <a:lnTo>
                      <a:pt x="338" y="36"/>
                    </a:lnTo>
                    <a:lnTo>
                      <a:pt x="339" y="41"/>
                    </a:lnTo>
                    <a:lnTo>
                      <a:pt x="339" y="45"/>
                    </a:lnTo>
                    <a:lnTo>
                      <a:pt x="339" y="51"/>
                    </a:lnTo>
                    <a:lnTo>
                      <a:pt x="338" y="54"/>
                    </a:lnTo>
                    <a:lnTo>
                      <a:pt x="336" y="58"/>
                    </a:lnTo>
                    <a:lnTo>
                      <a:pt x="333" y="62"/>
                    </a:lnTo>
                    <a:lnTo>
                      <a:pt x="329" y="64"/>
                    </a:lnTo>
                    <a:lnTo>
                      <a:pt x="326" y="66"/>
                    </a:lnTo>
                    <a:lnTo>
                      <a:pt x="322" y="67"/>
                    </a:lnTo>
                    <a:lnTo>
                      <a:pt x="317" y="68"/>
                    </a:lnTo>
                    <a:lnTo>
                      <a:pt x="313" y="67"/>
                    </a:lnTo>
                    <a:lnTo>
                      <a:pt x="308" y="66"/>
                    </a:lnTo>
                    <a:lnTo>
                      <a:pt x="304" y="64"/>
                    </a:lnTo>
                    <a:lnTo>
                      <a:pt x="301" y="62"/>
                    </a:lnTo>
                    <a:lnTo>
                      <a:pt x="298" y="58"/>
                    </a:lnTo>
                    <a:lnTo>
                      <a:pt x="296" y="54"/>
                    </a:lnTo>
                    <a:lnTo>
                      <a:pt x="295" y="51"/>
                    </a:lnTo>
                    <a:lnTo>
                      <a:pt x="294" y="45"/>
                    </a:lnTo>
                    <a:lnTo>
                      <a:pt x="295" y="41"/>
                    </a:lnTo>
                    <a:lnTo>
                      <a:pt x="296" y="36"/>
                    </a:lnTo>
                    <a:lnTo>
                      <a:pt x="298" y="33"/>
                    </a:lnTo>
                    <a:lnTo>
                      <a:pt x="301" y="30"/>
                    </a:lnTo>
                    <a:lnTo>
                      <a:pt x="304" y="26"/>
                    </a:lnTo>
                    <a:lnTo>
                      <a:pt x="308" y="25"/>
                    </a:lnTo>
                    <a:lnTo>
                      <a:pt x="313" y="23"/>
                    </a:lnTo>
                    <a:lnTo>
                      <a:pt x="317" y="23"/>
                    </a:lnTo>
                    <a:close/>
                    <a:moveTo>
                      <a:pt x="0" y="31"/>
                    </a:moveTo>
                    <a:lnTo>
                      <a:pt x="1" y="39"/>
                    </a:lnTo>
                    <a:lnTo>
                      <a:pt x="2" y="48"/>
                    </a:lnTo>
                    <a:lnTo>
                      <a:pt x="4" y="57"/>
                    </a:lnTo>
                    <a:lnTo>
                      <a:pt x="7" y="66"/>
                    </a:lnTo>
                    <a:lnTo>
                      <a:pt x="11" y="74"/>
                    </a:lnTo>
                    <a:lnTo>
                      <a:pt x="15" y="80"/>
                    </a:lnTo>
                    <a:lnTo>
                      <a:pt x="21" y="88"/>
                    </a:lnTo>
                    <a:lnTo>
                      <a:pt x="26" y="95"/>
                    </a:lnTo>
                    <a:lnTo>
                      <a:pt x="33" y="100"/>
                    </a:lnTo>
                    <a:lnTo>
                      <a:pt x="40" y="106"/>
                    </a:lnTo>
                    <a:lnTo>
                      <a:pt x="47" y="110"/>
                    </a:lnTo>
                    <a:lnTo>
                      <a:pt x="55" y="114"/>
                    </a:lnTo>
                    <a:lnTo>
                      <a:pt x="64" y="117"/>
                    </a:lnTo>
                    <a:lnTo>
                      <a:pt x="73" y="119"/>
                    </a:lnTo>
                    <a:lnTo>
                      <a:pt x="82" y="120"/>
                    </a:lnTo>
                    <a:lnTo>
                      <a:pt x="90" y="121"/>
                    </a:lnTo>
                    <a:lnTo>
                      <a:pt x="302" y="121"/>
                    </a:lnTo>
                    <a:lnTo>
                      <a:pt x="302" y="151"/>
                    </a:lnTo>
                    <a:lnTo>
                      <a:pt x="166" y="151"/>
                    </a:lnTo>
                    <a:lnTo>
                      <a:pt x="163" y="151"/>
                    </a:lnTo>
                    <a:lnTo>
                      <a:pt x="160" y="152"/>
                    </a:lnTo>
                    <a:lnTo>
                      <a:pt x="158" y="153"/>
                    </a:lnTo>
                    <a:lnTo>
                      <a:pt x="156" y="156"/>
                    </a:lnTo>
                    <a:lnTo>
                      <a:pt x="153" y="158"/>
                    </a:lnTo>
                    <a:lnTo>
                      <a:pt x="152" y="160"/>
                    </a:lnTo>
                    <a:lnTo>
                      <a:pt x="151" y="163"/>
                    </a:lnTo>
                    <a:lnTo>
                      <a:pt x="151" y="167"/>
                    </a:lnTo>
                    <a:lnTo>
                      <a:pt x="151" y="169"/>
                    </a:lnTo>
                    <a:lnTo>
                      <a:pt x="152" y="172"/>
                    </a:lnTo>
                    <a:lnTo>
                      <a:pt x="153" y="174"/>
                    </a:lnTo>
                    <a:lnTo>
                      <a:pt x="156" y="177"/>
                    </a:lnTo>
                    <a:lnTo>
                      <a:pt x="158" y="179"/>
                    </a:lnTo>
                    <a:lnTo>
                      <a:pt x="160" y="180"/>
                    </a:lnTo>
                    <a:lnTo>
                      <a:pt x="163" y="181"/>
                    </a:lnTo>
                    <a:lnTo>
                      <a:pt x="166" y="181"/>
                    </a:lnTo>
                    <a:lnTo>
                      <a:pt x="468" y="181"/>
                    </a:lnTo>
                    <a:lnTo>
                      <a:pt x="471" y="181"/>
                    </a:lnTo>
                    <a:lnTo>
                      <a:pt x="474" y="180"/>
                    </a:lnTo>
                    <a:lnTo>
                      <a:pt x="476" y="179"/>
                    </a:lnTo>
                    <a:lnTo>
                      <a:pt x="479" y="177"/>
                    </a:lnTo>
                    <a:lnTo>
                      <a:pt x="481" y="174"/>
                    </a:lnTo>
                    <a:lnTo>
                      <a:pt x="482" y="172"/>
                    </a:lnTo>
                    <a:lnTo>
                      <a:pt x="483" y="169"/>
                    </a:lnTo>
                    <a:lnTo>
                      <a:pt x="483" y="167"/>
                    </a:lnTo>
                    <a:lnTo>
                      <a:pt x="483" y="163"/>
                    </a:lnTo>
                    <a:lnTo>
                      <a:pt x="482" y="160"/>
                    </a:lnTo>
                    <a:lnTo>
                      <a:pt x="481" y="158"/>
                    </a:lnTo>
                    <a:lnTo>
                      <a:pt x="479" y="156"/>
                    </a:lnTo>
                    <a:lnTo>
                      <a:pt x="476" y="153"/>
                    </a:lnTo>
                    <a:lnTo>
                      <a:pt x="474" y="152"/>
                    </a:lnTo>
                    <a:lnTo>
                      <a:pt x="471" y="151"/>
                    </a:lnTo>
                    <a:lnTo>
                      <a:pt x="468" y="151"/>
                    </a:lnTo>
                    <a:lnTo>
                      <a:pt x="332" y="151"/>
                    </a:lnTo>
                    <a:lnTo>
                      <a:pt x="332" y="121"/>
                    </a:lnTo>
                    <a:lnTo>
                      <a:pt x="543" y="121"/>
                    </a:lnTo>
                    <a:lnTo>
                      <a:pt x="553" y="120"/>
                    </a:lnTo>
                    <a:lnTo>
                      <a:pt x="562" y="119"/>
                    </a:lnTo>
                    <a:lnTo>
                      <a:pt x="570" y="117"/>
                    </a:lnTo>
                    <a:lnTo>
                      <a:pt x="578" y="114"/>
                    </a:lnTo>
                    <a:lnTo>
                      <a:pt x="586" y="110"/>
                    </a:lnTo>
                    <a:lnTo>
                      <a:pt x="594" y="106"/>
                    </a:lnTo>
                    <a:lnTo>
                      <a:pt x="600" y="100"/>
                    </a:lnTo>
                    <a:lnTo>
                      <a:pt x="607" y="95"/>
                    </a:lnTo>
                    <a:lnTo>
                      <a:pt x="614" y="88"/>
                    </a:lnTo>
                    <a:lnTo>
                      <a:pt x="618" y="80"/>
                    </a:lnTo>
                    <a:lnTo>
                      <a:pt x="622" y="74"/>
                    </a:lnTo>
                    <a:lnTo>
                      <a:pt x="627" y="66"/>
                    </a:lnTo>
                    <a:lnTo>
                      <a:pt x="630" y="57"/>
                    </a:lnTo>
                    <a:lnTo>
                      <a:pt x="632" y="48"/>
                    </a:lnTo>
                    <a:lnTo>
                      <a:pt x="633" y="39"/>
                    </a:lnTo>
                    <a:lnTo>
                      <a:pt x="633" y="31"/>
                    </a:lnTo>
                    <a:lnTo>
                      <a:pt x="63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37640A-8BDC-B0F7-3324-6B7903E89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450" y="12984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27D23-1E3C-0B0A-6923-C7B3800EB832}"/>
              </a:ext>
            </a:extLst>
          </p:cNvPr>
          <p:cNvSpPr txBox="1"/>
          <p:nvPr/>
        </p:nvSpPr>
        <p:spPr>
          <a:xfrm>
            <a:off x="5748466" y="2371890"/>
            <a:ext cx="628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Selection of Visualization 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Chose the dataset to unravel how portfolio composition impacts asset allocation and risk. Exploring the relationship between expenses and fund returns for nuanced insights.\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Selected this dataset to understand how various factors influence mutual fund performance. Emphasized uncovering the impact of expenses and sector allocation on fund returns.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BDB84-8B1E-0F36-F261-403BE2D81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466" y="12984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CHOICES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7D9362-7EEF-8CC9-F7D6-0B037A877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476" y="375514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IMPACT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F8396-2798-0650-4C44-65CBA6242ACA}"/>
              </a:ext>
            </a:extLst>
          </p:cNvPr>
          <p:cNvSpPr/>
          <p:nvPr/>
        </p:nvSpPr>
        <p:spPr>
          <a:xfrm>
            <a:off x="473476" y="4706707"/>
            <a:ext cx="3947604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Enhanced Interpretability</a:t>
            </a:r>
          </a:p>
          <a:p>
            <a:pPr>
              <a:lnSpc>
                <a:spcPts val="19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Insightful Visualizations</a:t>
            </a:r>
          </a:p>
          <a:p>
            <a:pPr>
              <a:lnSpc>
                <a:spcPts val="19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Got Great conclusion on behaviour and performance of funds and reasons behind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E9E82C-9392-0286-966C-60C241F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Challenges Faced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How they were overcome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87" y="2219272"/>
            <a:ext cx="4371580" cy="23237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Quality and Completeness: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Dynamic Market Conditions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Complexity of Financial Data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Risk Assessment and Management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Interpretability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Overfitting in Prediction Models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507350" y="2219271"/>
            <a:ext cx="4327427" cy="41242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Null values required meticulous handling, with mean and zero-fill strategies implemented. Rigorous scrutiny of outliers and irrelevant columns demanded iterative refinement.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Considered macroeconomic indicators or external factors that may influence fund behavior.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Engage with domain experts or financial analysts to ensure accurate interpretation of financial metrics. Use visualization techniques to simplify complex data patterns.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Utilize models with better interpretability or employ techniques such as feature importance analysis to enhance model interpretability.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Implement proper model validation techniques, such as cross-validation, and consider regularization methods to prevent overfitting.</a:t>
            </a: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algn="just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CB26-69AA-3A1F-03CE-3814054D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C3059083-8FCC-3DD6-6ECA-C6FAFF205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986175" y="-697878"/>
            <a:ext cx="1093766" cy="457821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09795-C83D-8651-CAB1-8025787AD9DB}"/>
              </a:ext>
            </a:extLst>
          </p:cNvPr>
          <p:cNvSpPr/>
          <p:nvPr/>
        </p:nvSpPr>
        <p:spPr>
          <a:xfrm>
            <a:off x="-105214" y="1468119"/>
            <a:ext cx="374556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Tools and Technology Used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661A6-6089-4174-DE73-D6E3ABC5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74" y="2413652"/>
            <a:ext cx="1075345" cy="11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plotlib logo — Matplotlib 3.8.2 documentation">
            <a:extLst>
              <a:ext uri="{FF2B5EF4-FFF2-40B4-BE49-F238E27FC236}">
                <a16:creationId xmlns:a16="http://schemas.microsoft.com/office/drawing/2014/main" id="{11DE4C71-F4CF-0D14-964A-3FDEBF6A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4" y="2572135"/>
            <a:ext cx="3886038" cy="7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DEF91ED-8811-DAB7-F2CD-51AD58859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9791" y="2484952"/>
            <a:ext cx="3291745" cy="944048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8A8FC4C-FE19-5DC5-ED32-702A7D31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80" y="4363928"/>
            <a:ext cx="1250939" cy="14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D306-97D5-7F0A-4818-E046ABEE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A computer with tools on it&#10;&#10;Description automatically generated">
            <a:extLst>
              <a:ext uri="{FF2B5EF4-FFF2-40B4-BE49-F238E27FC236}">
                <a16:creationId xmlns:a16="http://schemas.microsoft.com/office/drawing/2014/main" id="{7FF3B550-A823-0BDC-68DB-EFEEDABED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44" y="1168913"/>
            <a:ext cx="902903" cy="902903"/>
          </a:xfrm>
          <a:prstGeom prst="rect">
            <a:avLst/>
          </a:prstGeom>
        </p:spPr>
      </p:pic>
      <p:pic>
        <p:nvPicPr>
          <p:cNvPr id="17" name="Picture 16" descr="A logo for a company&#10;&#10;Description automatically generated">
            <a:extLst>
              <a:ext uri="{FF2B5EF4-FFF2-40B4-BE49-F238E27FC236}">
                <a16:creationId xmlns:a16="http://schemas.microsoft.com/office/drawing/2014/main" id="{1A14F0E6-9739-D47C-E9EB-7F3E12F72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0" y="4014827"/>
            <a:ext cx="2044853" cy="1174489"/>
          </a:xfrm>
          <a:prstGeom prst="rect">
            <a:avLst/>
          </a:prstGeom>
        </p:spPr>
      </p:pic>
      <p:pic>
        <p:nvPicPr>
          <p:cNvPr id="20" name="Picture 19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898B9738-28DD-30A9-6A9B-E3E409F0A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58" y="3592112"/>
            <a:ext cx="1530934" cy="16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47683" y="4873598"/>
            <a:ext cx="2145277" cy="14300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2015: Highest, with 505 funds maturing.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*Average Yield Trends:</a:t>
            </a:r>
          </a:p>
          <a:p>
            <a:pPr marL="628650" lvl="1" indent="-1714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1968: Lowest at 0.03%</a:t>
            </a:r>
          </a:p>
          <a:p>
            <a:pPr marL="628650" lvl="1" indent="-1714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2015: Highest at 22.35%.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510673" y="4569890"/>
            <a:ext cx="3575552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Commencement and Maturity Trends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FF7508-4CE6-E447-3263-142A542D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6AF93C-842F-B7D8-0B94-61C998B1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14651" y="4802352"/>
            <a:ext cx="0" cy="173514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67554-C136-2B3F-880F-81BD6C5DBD67}"/>
              </a:ext>
            </a:extLst>
          </p:cNvPr>
          <p:cNvSpPr/>
          <p:nvPr/>
        </p:nvSpPr>
        <p:spPr>
          <a:xfrm>
            <a:off x="3390906" y="4879368"/>
            <a:ext cx="5564752" cy="16766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Financial Implication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Understanding the trends in fund commencement and maturity provides insights into the dynamics of the mutual fund landscape.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highest average yield in period indicates a potential for favorable returns during that period.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Investors can use the information to align their investment strategies with years that show higher average yields, potentially maximizing returns.</a:t>
            </a:r>
          </a:p>
        </p:txBody>
      </p:sp>
      <p:pic>
        <p:nvPicPr>
          <p:cNvPr id="25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92C0622-E6A4-E149-2566-5D93DCF8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088614"/>
            <a:ext cx="8810619" cy="30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Design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47683" y="4873598"/>
            <a:ext cx="2145277" cy="14300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Minimum: $10, Maximum: $5 Billion.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Common Initial Investments: $1,000 (Most recurring), $2,500, $1 Million.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Common Initial Investments: $5 Billion, $2.5 Billion, $250 Million.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1594360" y="449302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Distribution of Initial Investments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7803900" y="4861026"/>
            <a:ext cx="3346944" cy="693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Minimum: $0, Maximum: $500k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Common Initial Investments: $0 (Most recurring) and below $50k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Common Initial Investments: $500k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8105775" y="457094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Segoe UI" panose="020B0502040204020203" pitchFamily="34" charset="0"/>
              </a:rPr>
              <a:t>Distribution of Initial Investments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FF7508-4CE6-E447-3263-142A542D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12FBA69-55F1-938E-90D8-FFAB0636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" y="1197958"/>
            <a:ext cx="7331995" cy="3306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B1A0A-E9B8-DFF4-A28B-E1DFF70C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4" y="1187121"/>
            <a:ext cx="4524375" cy="324959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4B353-BCEF-3101-CEF8-5ED71CC9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62851" y="4504266"/>
            <a:ext cx="0" cy="2353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6AF93C-842F-B7D8-0B94-61C998B1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14651" y="4802352"/>
            <a:ext cx="0" cy="173514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67554-C136-2B3F-880F-81BD6C5DBD67}"/>
              </a:ext>
            </a:extLst>
          </p:cNvPr>
          <p:cNvSpPr/>
          <p:nvPr/>
        </p:nvSpPr>
        <p:spPr>
          <a:xfrm>
            <a:off x="2980156" y="4873599"/>
            <a:ext cx="4261001" cy="11806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Financial Implication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Diverse Initial Investments: Demands strategic planning for investors to optimize their portfolio.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Recognizing Common and Uncommon Investments:: Aids potential investors in understanding the spectrum of investment options available.</a:t>
            </a:r>
          </a:p>
          <a:p>
            <a:pPr marL="171450" indent="-1714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5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2093</TotalTime>
  <Words>1931</Words>
  <Application>Microsoft Macintosh PowerPoint</Application>
  <PresentationFormat>Widescreen</PresentationFormat>
  <Paragraphs>330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Segoe UI</vt:lpstr>
      <vt:lpstr>Segoe UI Light</vt:lpstr>
      <vt:lpstr>Wingdings</vt:lpstr>
      <vt:lpstr>Office Theme</vt:lpstr>
      <vt:lpstr>Fund-Wise Deciphering Mutual Fund Performance and Behavior</vt:lpstr>
      <vt:lpstr>Project analysis slide 2</vt:lpstr>
      <vt:lpstr>Project analysis slide 3</vt:lpstr>
      <vt:lpstr>PowerPoint Presentation</vt:lpstr>
      <vt:lpstr>Project analysis slide 6</vt:lpstr>
      <vt:lpstr>Project analysis slide 8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Shubh Vaishnav</dc:creator>
  <cp:lastModifiedBy>Pranav Harish Sharma</cp:lastModifiedBy>
  <cp:revision>96</cp:revision>
  <dcterms:created xsi:type="dcterms:W3CDTF">2023-12-04T19:55:08Z</dcterms:created>
  <dcterms:modified xsi:type="dcterms:W3CDTF">2025-02-13T09:19:22Z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