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7" r:id="rId4"/>
    <p:sldId id="265" r:id="rId5"/>
    <p:sldId id="259" r:id="rId6"/>
    <p:sldId id="262" r:id="rId7"/>
    <p:sldId id="268" r:id="rId8"/>
    <p:sldId id="266"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89DFF20-81E2-444E-AE07-1A6D353B372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10EA1-9B86-4732-BDD5-73077401C6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22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DFF20-81E2-444E-AE07-1A6D353B372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10EA1-9B86-4732-BDD5-73077401C626}" type="slidenum">
              <a:rPr lang="en-IN" smtClean="0"/>
              <a:t>‹#›</a:t>
            </a:fld>
            <a:endParaRPr lang="en-IN"/>
          </a:p>
        </p:txBody>
      </p:sp>
    </p:spTree>
    <p:extLst>
      <p:ext uri="{BB962C8B-B14F-4D97-AF65-F5344CB8AC3E}">
        <p14:creationId xmlns:p14="http://schemas.microsoft.com/office/powerpoint/2010/main" val="104268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DFF20-81E2-444E-AE07-1A6D353B372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10EA1-9B86-4732-BDD5-73077401C62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41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DFF20-81E2-444E-AE07-1A6D353B372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10EA1-9B86-4732-BDD5-73077401C626}" type="slidenum">
              <a:rPr lang="en-IN" smtClean="0"/>
              <a:t>‹#›</a:t>
            </a:fld>
            <a:endParaRPr lang="en-IN"/>
          </a:p>
        </p:txBody>
      </p:sp>
    </p:spTree>
    <p:extLst>
      <p:ext uri="{BB962C8B-B14F-4D97-AF65-F5344CB8AC3E}">
        <p14:creationId xmlns:p14="http://schemas.microsoft.com/office/powerpoint/2010/main" val="87574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DFF20-81E2-444E-AE07-1A6D353B372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10EA1-9B86-4732-BDD5-73077401C6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23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9DFF20-81E2-444E-AE07-1A6D353B372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10EA1-9B86-4732-BDD5-73077401C626}" type="slidenum">
              <a:rPr lang="en-IN" smtClean="0"/>
              <a:t>‹#›</a:t>
            </a:fld>
            <a:endParaRPr lang="en-IN"/>
          </a:p>
        </p:txBody>
      </p:sp>
    </p:spTree>
    <p:extLst>
      <p:ext uri="{BB962C8B-B14F-4D97-AF65-F5344CB8AC3E}">
        <p14:creationId xmlns:p14="http://schemas.microsoft.com/office/powerpoint/2010/main" val="328855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DFF20-81E2-444E-AE07-1A6D353B372C}"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10EA1-9B86-4732-BDD5-73077401C626}" type="slidenum">
              <a:rPr lang="en-IN" smtClean="0"/>
              <a:t>‹#›</a:t>
            </a:fld>
            <a:endParaRPr lang="en-IN"/>
          </a:p>
        </p:txBody>
      </p:sp>
    </p:spTree>
    <p:extLst>
      <p:ext uri="{BB962C8B-B14F-4D97-AF65-F5344CB8AC3E}">
        <p14:creationId xmlns:p14="http://schemas.microsoft.com/office/powerpoint/2010/main" val="43482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DFF20-81E2-444E-AE07-1A6D353B372C}"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10EA1-9B86-4732-BDD5-73077401C626}" type="slidenum">
              <a:rPr lang="en-IN" smtClean="0"/>
              <a:t>‹#›</a:t>
            </a:fld>
            <a:endParaRPr lang="en-IN"/>
          </a:p>
        </p:txBody>
      </p:sp>
    </p:spTree>
    <p:extLst>
      <p:ext uri="{BB962C8B-B14F-4D97-AF65-F5344CB8AC3E}">
        <p14:creationId xmlns:p14="http://schemas.microsoft.com/office/powerpoint/2010/main" val="346196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DFF20-81E2-444E-AE07-1A6D353B372C}"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10EA1-9B86-4732-BDD5-73077401C626}" type="slidenum">
              <a:rPr lang="en-IN" smtClean="0"/>
              <a:t>‹#›</a:t>
            </a:fld>
            <a:endParaRPr lang="en-IN"/>
          </a:p>
        </p:txBody>
      </p:sp>
    </p:spTree>
    <p:extLst>
      <p:ext uri="{BB962C8B-B14F-4D97-AF65-F5344CB8AC3E}">
        <p14:creationId xmlns:p14="http://schemas.microsoft.com/office/powerpoint/2010/main" val="305566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FF20-81E2-444E-AE07-1A6D353B372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10EA1-9B86-4732-BDD5-73077401C626}" type="slidenum">
              <a:rPr lang="en-IN" smtClean="0"/>
              <a:t>‹#›</a:t>
            </a:fld>
            <a:endParaRPr lang="en-IN"/>
          </a:p>
        </p:txBody>
      </p:sp>
    </p:spTree>
    <p:extLst>
      <p:ext uri="{BB962C8B-B14F-4D97-AF65-F5344CB8AC3E}">
        <p14:creationId xmlns:p14="http://schemas.microsoft.com/office/powerpoint/2010/main" val="213851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DFF20-81E2-444E-AE07-1A6D353B372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10EA1-9B86-4732-BDD5-73077401C6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14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9DFF20-81E2-444E-AE07-1A6D353B372C}" type="datetimeFigureOut">
              <a:rPr lang="en-IN" smtClean="0"/>
              <a:t>18-01-2023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110EA1-9B86-4732-BDD5-73077401C62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92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eeksforgeek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3" descr="Abstract picture of the brain made up of patterns">
            <a:extLst>
              <a:ext uri="{FF2B5EF4-FFF2-40B4-BE49-F238E27FC236}">
                <a16:creationId xmlns:a16="http://schemas.microsoft.com/office/drawing/2014/main" id="{95FF697E-5020-4977-BB31-A875FE21EDA4}"/>
              </a:ext>
            </a:extLst>
          </p:cNvPr>
          <p:cNvPicPr>
            <a:picLocks noChangeAspect="1"/>
          </p:cNvPicPr>
          <p:nvPr/>
        </p:nvPicPr>
        <p:blipFill rotWithShape="1">
          <a:blip r:embed="rId2">
            <a:alphaModFix amt="50000"/>
          </a:blip>
          <a:srcRect l="14660" t="16776" r="10869" b="20116"/>
          <a:stretch/>
        </p:blipFill>
        <p:spPr>
          <a:xfrm>
            <a:off x="8378250" y="4571999"/>
            <a:ext cx="3436500" cy="2286001"/>
          </a:xfrm>
          <a:prstGeom prst="rect">
            <a:avLst/>
          </a:prstGeom>
          <a:ln>
            <a:solidFill>
              <a:schemeClr val="accent1"/>
            </a:solidFill>
          </a:ln>
        </p:spPr>
      </p:pic>
      <p:sp>
        <p:nvSpPr>
          <p:cNvPr id="3" name="Subtitle 2">
            <a:extLst>
              <a:ext uri="{FF2B5EF4-FFF2-40B4-BE49-F238E27FC236}">
                <a16:creationId xmlns:a16="http://schemas.microsoft.com/office/drawing/2014/main" id="{9B97C696-34B9-4EF1-9BA4-E563CDC18859}"/>
              </a:ext>
            </a:extLst>
          </p:cNvPr>
          <p:cNvSpPr>
            <a:spLocks noGrp="1"/>
          </p:cNvSpPr>
          <p:nvPr>
            <p:ph type="subTitle" idx="1"/>
          </p:nvPr>
        </p:nvSpPr>
        <p:spPr>
          <a:xfrm>
            <a:off x="8382000" y="4787417"/>
            <a:ext cx="3429000" cy="1752600"/>
          </a:xfrm>
        </p:spPr>
        <p:txBody>
          <a:bodyPr vert="horz" lIns="91440" tIns="45720" rIns="91440" bIns="45720" rtlCol="0" anchor="ctr">
            <a:normAutofit/>
          </a:bodyPr>
          <a:lstStyle/>
          <a:p>
            <a:r>
              <a:rPr lang="en-US" sz="2400" b="1" i="1" dirty="0">
                <a:solidFill>
                  <a:schemeClr val="accent1">
                    <a:lumMod val="50000"/>
                  </a:schemeClr>
                </a:solidFill>
              </a:rPr>
              <a:t>Department of Artificial Intelligence and Data Science</a:t>
            </a:r>
          </a:p>
          <a:p>
            <a:r>
              <a:rPr lang="en-US" sz="2400" b="1" i="1" dirty="0">
                <a:solidFill>
                  <a:schemeClr val="accent1">
                    <a:lumMod val="50000"/>
                  </a:schemeClr>
                </a:solidFill>
              </a:rPr>
              <a:t>AY 2022-23</a:t>
            </a:r>
          </a:p>
        </p:txBody>
      </p:sp>
      <p:sp useBgFill="1">
        <p:nvSpPr>
          <p:cNvPr id="10" name="Rectangle 9">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A79F54E-64CA-4044-BA11-65B6CB907F71}"/>
              </a:ext>
            </a:extLst>
          </p:cNvPr>
          <p:cNvPicPr/>
          <p:nvPr/>
        </p:nvPicPr>
        <p:blipFill>
          <a:blip r:embed="rId3"/>
          <a:stretch>
            <a:fillRect/>
          </a:stretch>
        </p:blipFill>
        <p:spPr>
          <a:xfrm>
            <a:off x="634276" y="231827"/>
            <a:ext cx="10917644" cy="1337410"/>
          </a:xfrm>
          <a:prstGeom prst="rect">
            <a:avLst/>
          </a:prstGeom>
        </p:spPr>
      </p:pic>
      <p:sp>
        <p:nvSpPr>
          <p:cNvPr id="5" name="Subtitle 2">
            <a:extLst>
              <a:ext uri="{FF2B5EF4-FFF2-40B4-BE49-F238E27FC236}">
                <a16:creationId xmlns:a16="http://schemas.microsoft.com/office/drawing/2014/main" id="{9AE8F43C-4A15-43A9-B0B6-A1D0A7FF3532}"/>
              </a:ext>
            </a:extLst>
          </p:cNvPr>
          <p:cNvSpPr txBox="1">
            <a:spLocks/>
          </p:cNvSpPr>
          <p:nvPr/>
        </p:nvSpPr>
        <p:spPr>
          <a:xfrm>
            <a:off x="381000" y="4571998"/>
            <a:ext cx="7997250" cy="22860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nSpc>
                <a:spcPct val="90000"/>
              </a:lnSpc>
            </a:pPr>
            <a:r>
              <a:rPr lang="en-US" sz="2200" dirty="0"/>
              <a:t>Name : Pranav Kathar</a:t>
            </a:r>
          </a:p>
          <a:p>
            <a:pPr>
              <a:lnSpc>
                <a:spcPct val="90000"/>
              </a:lnSpc>
            </a:pPr>
            <a:r>
              <a:rPr lang="en-US" sz="2200" dirty="0"/>
              <a:t>Name : </a:t>
            </a:r>
            <a:r>
              <a:rPr lang="en-US" sz="2200" dirty="0" err="1"/>
              <a:t>Harshwardhan</a:t>
            </a:r>
            <a:r>
              <a:rPr lang="en-US" sz="2200" dirty="0"/>
              <a:t> </a:t>
            </a:r>
            <a:r>
              <a:rPr lang="en-US" sz="2200" dirty="0" err="1"/>
              <a:t>Khotkar</a:t>
            </a:r>
            <a:endParaRPr lang="en-US" sz="2200" dirty="0"/>
          </a:p>
          <a:p>
            <a:pPr>
              <a:lnSpc>
                <a:spcPct val="90000"/>
              </a:lnSpc>
            </a:pPr>
            <a:r>
              <a:rPr lang="en-US" sz="2200" dirty="0"/>
              <a:t>Roll Numbers:AI3060</a:t>
            </a:r>
          </a:p>
          <a:p>
            <a:pPr>
              <a:lnSpc>
                <a:spcPct val="90000"/>
              </a:lnSpc>
            </a:pPr>
            <a:r>
              <a:rPr lang="en-US" sz="2200" dirty="0"/>
              <a:t>Roll Numbers:AI3072</a:t>
            </a:r>
          </a:p>
          <a:p>
            <a:pPr>
              <a:lnSpc>
                <a:spcPct val="90000"/>
              </a:lnSpc>
            </a:pPr>
            <a:r>
              <a:rPr lang="en-US" sz="2200" dirty="0"/>
              <a:t>Guide Name: </a:t>
            </a:r>
            <a:r>
              <a:rPr lang="en-US" sz="2200" dirty="0" err="1"/>
              <a:t>Prof.A.S.Gavali</a:t>
            </a:r>
            <a:endParaRPr lang="en-US" sz="2200" dirty="0"/>
          </a:p>
          <a:p>
            <a:pPr>
              <a:lnSpc>
                <a:spcPct val="90000"/>
              </a:lnSpc>
            </a:pPr>
            <a:r>
              <a:rPr lang="en-US" sz="2200" dirty="0"/>
              <a:t>Date of Presentation:18-01-202</a:t>
            </a:r>
            <a:endParaRPr lang="en-IN" sz="2200" dirty="0"/>
          </a:p>
        </p:txBody>
      </p:sp>
      <p:sp>
        <p:nvSpPr>
          <p:cNvPr id="7" name="Title 1">
            <a:extLst>
              <a:ext uri="{FF2B5EF4-FFF2-40B4-BE49-F238E27FC236}">
                <a16:creationId xmlns:a16="http://schemas.microsoft.com/office/drawing/2014/main" id="{2B30181C-7CA7-48A0-B5A2-B3B67896538E}"/>
              </a:ext>
            </a:extLst>
          </p:cNvPr>
          <p:cNvSpPr>
            <a:spLocks noGrp="1"/>
          </p:cNvSpPr>
          <p:nvPr>
            <p:ph type="ctrTitle"/>
          </p:nvPr>
        </p:nvSpPr>
        <p:spPr>
          <a:xfrm>
            <a:off x="270570" y="1923393"/>
            <a:ext cx="11540430" cy="2648607"/>
          </a:xfrm>
          <a:ln>
            <a:solidFill>
              <a:schemeClr val="tx2"/>
            </a:solidFill>
          </a:ln>
        </p:spPr>
        <p:txBody>
          <a:bodyPr vert="horz" lIns="91440" tIns="45720" rIns="91440" bIns="45720" rtlCol="0" anchor="ctr">
            <a:normAutofit/>
          </a:bodyPr>
          <a:lstStyle/>
          <a:p>
            <a:pPr algn="ctr"/>
            <a:r>
              <a:rPr lang="en-US" kern="1200" cap="all" spc="200" baseline="0" dirty="0">
                <a:solidFill>
                  <a:schemeClr val="tx1"/>
                </a:solidFill>
                <a:latin typeface="+mj-lt"/>
                <a:ea typeface="+mj-ea"/>
                <a:cs typeface="+mj-cs"/>
              </a:rPr>
              <a:t>STOCK MARKET PRICE PREDICTION</a:t>
            </a:r>
          </a:p>
        </p:txBody>
      </p:sp>
      <p:sp>
        <p:nvSpPr>
          <p:cNvPr id="6" name="Rectangle 5">
            <a:extLst>
              <a:ext uri="{FF2B5EF4-FFF2-40B4-BE49-F238E27FC236}">
                <a16:creationId xmlns:a16="http://schemas.microsoft.com/office/drawing/2014/main" id="{5DE1EAE0-901B-48EC-852B-F52806A91B33}"/>
              </a:ext>
            </a:extLst>
          </p:cNvPr>
          <p:cNvSpPr/>
          <p:nvPr/>
        </p:nvSpPr>
        <p:spPr>
          <a:xfrm>
            <a:off x="270570" y="4572000"/>
            <a:ext cx="8107680" cy="2285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771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37C7-B969-4DB9-AD4A-89FDA3604B9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21C1C56-DE54-49D2-AE45-212AF6141760}"/>
              </a:ext>
            </a:extLst>
          </p:cNvPr>
          <p:cNvSpPr>
            <a:spLocks noGrp="1"/>
          </p:cNvSpPr>
          <p:nvPr>
            <p:ph idx="1"/>
          </p:nvPr>
        </p:nvSpPr>
        <p:spPr/>
        <p:txBody>
          <a:bodyPr/>
          <a:lstStyle/>
          <a:p>
            <a:pPr marL="295275" indent="0" algn="l">
              <a:lnSpc>
                <a:spcPct val="107000"/>
              </a:lnSpc>
              <a:spcAft>
                <a:spcPts val="25"/>
              </a:spcAft>
              <a:buNone/>
            </a:pPr>
            <a:r>
              <a:rPr lang="en-IN" sz="1800" dirty="0">
                <a:solidFill>
                  <a:srgbClr val="000000"/>
                </a:solidFill>
                <a:effectLst/>
                <a:latin typeface="Times New Roman" panose="02020603050405020304" pitchFamily="18" charset="0"/>
                <a:ea typeface="Times New Roman" panose="02020603050405020304" pitchFamily="18" charset="0"/>
              </a:rPr>
              <a:t>  </a:t>
            </a:r>
          </a:p>
          <a:p>
            <a:pPr marL="0" lvl="0" indent="0" algn="just" fontAlgn="base">
              <a:lnSpc>
                <a:spcPct val="149000"/>
              </a:lnSpc>
              <a:spcAft>
                <a:spcPts val="25"/>
              </a:spcAft>
              <a:buClr>
                <a:srgbClr val="000000"/>
              </a:buClr>
              <a:buSzPts val="1200"/>
              <a:buNone/>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[1]Stock Price Prediction Using LRM on Indian Share Market by Achyut Ghosh,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Soumik</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Bose1,GiridharMaji, Narayan C. Debnath, Soumya Sen </a:t>
            </a:r>
            <a:endParaRPr lang="en-US" dirty="0"/>
          </a:p>
          <a:p>
            <a:r>
              <a:rPr lang="en-US" dirty="0"/>
              <a:t>[2]</a:t>
            </a:r>
            <a:r>
              <a:rPr lang="en-IN" sz="1800" dirty="0">
                <a:solidFill>
                  <a:srgbClr val="000000"/>
                </a:solidFill>
                <a:effectLst/>
                <a:latin typeface="Times New Roman" panose="02020603050405020304" pitchFamily="18" charset="0"/>
                <a:ea typeface="Times New Roman" panose="02020603050405020304" pitchFamily="18" charset="0"/>
              </a:rPr>
              <a:t> Murtaza </a:t>
            </a:r>
            <a:r>
              <a:rPr lang="en-IN" sz="1800" dirty="0" err="1">
                <a:solidFill>
                  <a:srgbClr val="000000"/>
                </a:solidFill>
                <a:effectLst/>
                <a:latin typeface="Times New Roman" panose="02020603050405020304" pitchFamily="18" charset="0"/>
                <a:ea typeface="Times New Roman" panose="02020603050405020304" pitchFamily="18" charset="0"/>
              </a:rPr>
              <a:t>Roondiwala</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Harshal</a:t>
            </a:r>
            <a:r>
              <a:rPr lang="en-IN" sz="1800" dirty="0">
                <a:solidFill>
                  <a:srgbClr val="000000"/>
                </a:solidFill>
                <a:effectLst/>
                <a:latin typeface="Times New Roman" panose="02020603050405020304" pitchFamily="18" charset="0"/>
                <a:ea typeface="Times New Roman" panose="02020603050405020304" pitchFamily="18" charset="0"/>
              </a:rPr>
              <a:t> Patel, Shraddha Varma, ―Predicting Stock Prices Using LRM in Undergraduate Engineering Students, Department of Information Technology, Mumbai University, 2015.</a:t>
            </a:r>
            <a:endParaRPr lang="en-US" dirty="0"/>
          </a:p>
          <a:p>
            <a:r>
              <a:rPr lang="en-US" dirty="0"/>
              <a:t>[3]</a:t>
            </a:r>
            <a:r>
              <a:rPr lang="en-IN" sz="1800" u="sng" dirty="0">
                <a:solidFill>
                  <a:srgbClr val="6B9F25"/>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www.geeksforgeeks.org</a:t>
            </a:r>
            <a:r>
              <a:rPr lang="en-IN" sz="1800" u="none"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a:t>
            </a:r>
            <a:endParaRPr lang="en-US" dirty="0"/>
          </a:p>
          <a:p>
            <a:endParaRPr lang="en-IN" dirty="0"/>
          </a:p>
        </p:txBody>
      </p:sp>
    </p:spTree>
    <p:extLst>
      <p:ext uri="{BB962C8B-B14F-4D97-AF65-F5344CB8AC3E}">
        <p14:creationId xmlns:p14="http://schemas.microsoft.com/office/powerpoint/2010/main" val="245437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1FA0-098C-4A93-A2E4-87C3A532D66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2908A13-41D6-4E17-8F6E-0D5D2D548445}"/>
              </a:ext>
            </a:extLst>
          </p:cNvPr>
          <p:cNvSpPr>
            <a:spLocks noGrp="1"/>
          </p:cNvSpPr>
          <p:nvPr>
            <p:ph idx="1"/>
          </p:nvPr>
        </p:nvSpPr>
        <p:spPr>
          <a:xfrm>
            <a:off x="731520" y="1910080"/>
            <a:ext cx="11043920" cy="4612640"/>
          </a:xfrm>
        </p:spPr>
        <p:txBody>
          <a:bodyPr>
            <a:normAutofit/>
          </a:bodyPr>
          <a:lstStyle/>
          <a:p>
            <a:pPr marL="0" indent="0">
              <a:lnSpc>
                <a:spcPct val="95000"/>
              </a:lnSpc>
              <a:buSzPct val="33000"/>
              <a:buNone/>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endParaRPr lang="en-GB" altLang="en-US" dirty="0">
              <a:cs typeface="Times New Roman" panose="02020603050405020304" pitchFamily="18" charset="0"/>
            </a:endParaRPr>
          </a:p>
          <a:p>
            <a:pPr>
              <a:buFont typeface="Wingdings" panose="05000000000000000000" pitchFamily="2" charset="2"/>
              <a:buChar char="Ø"/>
            </a:pPr>
            <a:r>
              <a:rPr lang="en-US" b="1" i="0" dirty="0">
                <a:solidFill>
                  <a:srgbClr val="202122"/>
                </a:solidFill>
                <a:effectLst/>
              </a:rPr>
              <a:t>Stock market prediction is the act of trying to determine the future value of a company stock or other financial instrument traded on an exchange. The successful prediction of a stock's future price could yield significant profit.</a:t>
            </a:r>
          </a:p>
          <a:p>
            <a:pPr>
              <a:buFont typeface="Wingdings" panose="05000000000000000000" pitchFamily="2" charset="2"/>
              <a:buChar char="Ø"/>
            </a:pPr>
            <a:endParaRPr lang="en-US" b="1" dirty="0">
              <a:solidFill>
                <a:srgbClr val="202122"/>
              </a:solidFill>
            </a:endParaRPr>
          </a:p>
          <a:p>
            <a:pPr>
              <a:buFont typeface="Wingdings" panose="05000000000000000000" pitchFamily="2" charset="2"/>
              <a:buChar char="Ø"/>
            </a:pPr>
            <a:r>
              <a:rPr lang="en-US" b="1" i="0" dirty="0">
                <a:solidFill>
                  <a:srgbClr val="202122"/>
                </a:solidFill>
                <a:effectLst/>
              </a:rPr>
              <a:t> The efficient-market hypothesis suggests that stock prices reflect all currently available information and any price changes that are not based on newly revealed information thus are inherently unpredictable. Others disagree and those with this viewpoint possess myriad methods and technologies which purportedly allow them to gain future price information.</a:t>
            </a:r>
            <a:endParaRPr lang="en-IN" dirty="0">
              <a:cs typeface="Times New Roman" panose="02020603050405020304" pitchFamily="18" charset="0"/>
            </a:endParaRPr>
          </a:p>
        </p:txBody>
      </p:sp>
    </p:spTree>
    <p:extLst>
      <p:ext uri="{BB962C8B-B14F-4D97-AF65-F5344CB8AC3E}">
        <p14:creationId xmlns:p14="http://schemas.microsoft.com/office/powerpoint/2010/main" val="347030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16F2-BDB8-4FB8-8F96-BB817AA1D508}"/>
              </a:ext>
            </a:extLst>
          </p:cNvPr>
          <p:cNvSpPr>
            <a:spLocks noGrp="1"/>
          </p:cNvSpPr>
          <p:nvPr>
            <p:ph type="title"/>
          </p:nvPr>
        </p:nvSpPr>
        <p:spPr/>
        <p:txBody>
          <a:bodyPr/>
          <a:lstStyle/>
          <a:p>
            <a:r>
              <a:rPr lang="en-US" dirty="0"/>
              <a:t>Objectives of project</a:t>
            </a:r>
            <a:endParaRPr lang="en-IN" dirty="0"/>
          </a:p>
        </p:txBody>
      </p:sp>
      <p:sp>
        <p:nvSpPr>
          <p:cNvPr id="5" name="Content Placeholder 2">
            <a:extLst>
              <a:ext uri="{FF2B5EF4-FFF2-40B4-BE49-F238E27FC236}">
                <a16:creationId xmlns:a16="http://schemas.microsoft.com/office/drawing/2014/main" id="{ECC6F73F-2E53-4317-A037-6CB8788BAA8C}"/>
              </a:ext>
            </a:extLst>
          </p:cNvPr>
          <p:cNvSpPr>
            <a:spLocks noGrp="1"/>
          </p:cNvSpPr>
          <p:nvPr>
            <p:ph idx="1"/>
          </p:nvPr>
        </p:nvSpPr>
        <p:spPr>
          <a:xfrm>
            <a:off x="731520" y="1910080"/>
            <a:ext cx="11043920" cy="4612640"/>
          </a:xfrm>
        </p:spPr>
        <p:txBody>
          <a:bodyPr/>
          <a:lstStyle/>
          <a:p>
            <a:pPr marL="346075" indent="-346075">
              <a:buFont typeface="Wingdings" panose="05000000000000000000" pitchFamily="2" charset="2"/>
              <a:buChar char="Ø"/>
            </a:pPr>
            <a:r>
              <a:rPr lang="en-US" b="1" dirty="0"/>
              <a:t>This Project proposes a novel method  for the prediction of stock market closing price</a:t>
            </a:r>
          </a:p>
          <a:p>
            <a:pPr marL="0" indent="0">
              <a:buNone/>
            </a:pPr>
            <a:endParaRPr lang="en-US" b="1" dirty="0"/>
          </a:p>
          <a:p>
            <a:pPr marL="346075" indent="-346075">
              <a:buFont typeface="Wingdings" panose="05000000000000000000" pitchFamily="2" charset="2"/>
              <a:buChar char="Ø"/>
            </a:pPr>
            <a:r>
              <a:rPr lang="en-US" b="1" dirty="0"/>
              <a:t>It is an attempt to determine whether the NSE(BSE) market news in combination with the </a:t>
            </a:r>
          </a:p>
          <a:p>
            <a:pPr marL="0" indent="0">
              <a:buNone/>
            </a:pPr>
            <a:r>
              <a:rPr lang="en-IN" b="1" dirty="0"/>
              <a:t>    historical dataset can efficiently help in the calculation of the BSE closing index for a </a:t>
            </a:r>
          </a:p>
          <a:p>
            <a:pPr marL="0" indent="0">
              <a:buNone/>
            </a:pPr>
            <a:r>
              <a:rPr lang="en-IN" b="1" dirty="0"/>
              <a:t>    given trading day.</a:t>
            </a:r>
          </a:p>
        </p:txBody>
      </p:sp>
    </p:spTree>
    <p:extLst>
      <p:ext uri="{BB962C8B-B14F-4D97-AF65-F5344CB8AC3E}">
        <p14:creationId xmlns:p14="http://schemas.microsoft.com/office/powerpoint/2010/main" val="392039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360E-7D11-4507-88C3-B84137F3FF5A}"/>
              </a:ext>
            </a:extLst>
          </p:cNvPr>
          <p:cNvSpPr>
            <a:spLocks noGrp="1"/>
          </p:cNvSpPr>
          <p:nvPr>
            <p:ph type="title"/>
          </p:nvPr>
        </p:nvSpPr>
        <p:spPr/>
        <p:txBody>
          <a:bodyPr>
            <a:normAutofit/>
          </a:bodyPr>
          <a:lstStyle/>
          <a:p>
            <a:r>
              <a:rPr lang="en-US" dirty="0"/>
              <a:t>1. Working of Project -  Explanation</a:t>
            </a:r>
            <a:endParaRPr lang="en-IN" dirty="0"/>
          </a:p>
        </p:txBody>
      </p:sp>
      <p:sp>
        <p:nvSpPr>
          <p:cNvPr id="4" name="Content Placeholder 2">
            <a:extLst>
              <a:ext uri="{FF2B5EF4-FFF2-40B4-BE49-F238E27FC236}">
                <a16:creationId xmlns:a16="http://schemas.microsoft.com/office/drawing/2014/main" id="{933110DB-E1F9-498C-A414-D23744353772}"/>
              </a:ext>
            </a:extLst>
          </p:cNvPr>
          <p:cNvSpPr>
            <a:spLocks noGrp="1"/>
          </p:cNvSpPr>
          <p:nvPr>
            <p:ph idx="1"/>
          </p:nvPr>
        </p:nvSpPr>
        <p:spPr>
          <a:xfrm>
            <a:off x="731520" y="1910080"/>
            <a:ext cx="11043920" cy="4612640"/>
          </a:xfrm>
        </p:spPr>
        <p:txBody>
          <a:bodyPr/>
          <a:lstStyle/>
          <a:p>
            <a:pPr marL="346075" indent="-346075">
              <a:buFont typeface="Wingdings" panose="05000000000000000000" pitchFamily="2" charset="2"/>
              <a:buChar char="Ø"/>
            </a:pPr>
            <a:r>
              <a:rPr lang="en-US" b="1" dirty="0"/>
              <a:t>Import Python libraries : </a:t>
            </a:r>
            <a:r>
              <a:rPr lang="en-US" b="1" dirty="0" err="1"/>
              <a:t>numpy</a:t>
            </a:r>
            <a:r>
              <a:rPr lang="en-US" b="1" dirty="0"/>
              <a:t> , pandas, </a:t>
            </a:r>
            <a:r>
              <a:rPr lang="en-US" b="1" dirty="0" err="1"/>
              <a:t>mathplot</a:t>
            </a:r>
            <a:r>
              <a:rPr lang="en-US" b="1" dirty="0"/>
              <a:t>, </a:t>
            </a:r>
            <a:r>
              <a:rPr lang="en-US" b="1" dirty="0" err="1"/>
              <a:t>sklearn,matplotlb</a:t>
            </a:r>
            <a:endParaRPr lang="en-US" b="1" dirty="0"/>
          </a:p>
          <a:p>
            <a:pPr marL="346075" indent="-346075">
              <a:buFont typeface="Wingdings" panose="05000000000000000000" pitchFamily="2" charset="2"/>
              <a:buChar char="Ø"/>
            </a:pPr>
            <a:r>
              <a:rPr lang="en-US" b="1" dirty="0"/>
              <a:t>Dataset of Tesla </a:t>
            </a:r>
          </a:p>
          <a:p>
            <a:pPr marL="346075" indent="-346075">
              <a:buFont typeface="Wingdings" panose="05000000000000000000" pitchFamily="2" charset="2"/>
              <a:buChar char="Ø"/>
            </a:pPr>
            <a:r>
              <a:rPr lang="en-US" b="1" dirty="0"/>
              <a:t>Visual the graph of dataset </a:t>
            </a:r>
          </a:p>
          <a:p>
            <a:pPr marL="346075" indent="-346075">
              <a:buFont typeface="Wingdings" panose="05000000000000000000" pitchFamily="2" charset="2"/>
              <a:buChar char="Ø"/>
            </a:pPr>
            <a:r>
              <a:rPr lang="en-US" b="1" dirty="0"/>
              <a:t>Create a variable </a:t>
            </a:r>
            <a:r>
              <a:rPr lang="en-US" b="1" dirty="0" err="1"/>
              <a:t>future_days</a:t>
            </a:r>
            <a:r>
              <a:rPr lang="en-US" b="1" dirty="0"/>
              <a:t> for storing the prediction.</a:t>
            </a:r>
          </a:p>
          <a:p>
            <a:pPr marL="346075" indent="-346075">
              <a:buFont typeface="Wingdings" panose="05000000000000000000" pitchFamily="2" charset="2"/>
              <a:buChar char="Ø"/>
            </a:pPr>
            <a:r>
              <a:rPr lang="en-US" b="1" dirty="0"/>
              <a:t>Implement Train Test Split Function.</a:t>
            </a:r>
          </a:p>
          <a:p>
            <a:pPr marL="346075" indent="-346075">
              <a:buFont typeface="Wingdings" panose="05000000000000000000" pitchFamily="2" charset="2"/>
              <a:buChar char="Ø"/>
            </a:pPr>
            <a:r>
              <a:rPr lang="en-US" b="1" dirty="0"/>
              <a:t>Implement Models Such As Decision Tree, Linear Regression</a:t>
            </a:r>
          </a:p>
          <a:p>
            <a:pPr marL="346075" indent="-346075">
              <a:buFont typeface="Wingdings" panose="05000000000000000000" pitchFamily="2" charset="2"/>
              <a:buChar char="Ø"/>
            </a:pPr>
            <a:r>
              <a:rPr lang="en-US" b="1" dirty="0"/>
              <a:t>Visualization Of Decision Tree And Linear Regression Model</a:t>
            </a:r>
          </a:p>
          <a:p>
            <a:pPr marL="0" indent="0">
              <a:buNone/>
            </a:pPr>
            <a:endParaRPr lang="en-US" b="1" dirty="0"/>
          </a:p>
          <a:p>
            <a:pPr marL="346075" indent="-346075">
              <a:buFont typeface="Wingdings" panose="05000000000000000000" pitchFamily="2" charset="2"/>
              <a:buChar char="Ø"/>
            </a:pPr>
            <a:endParaRPr lang="en-US" b="1" dirty="0"/>
          </a:p>
          <a:p>
            <a:pPr marL="346075" indent="-346075">
              <a:buFont typeface="Wingdings" panose="05000000000000000000" pitchFamily="2" charset="2"/>
              <a:buChar char="Ø"/>
            </a:pPr>
            <a:endParaRPr lang="en-US" b="1" dirty="0"/>
          </a:p>
          <a:p>
            <a:pPr marL="346075" indent="-346075">
              <a:buFont typeface="Wingdings" panose="05000000000000000000" pitchFamily="2" charset="2"/>
              <a:buChar char="Ø"/>
            </a:pPr>
            <a:endParaRPr lang="en-US" b="1" dirty="0"/>
          </a:p>
          <a:p>
            <a:pPr marL="346075" indent="-346075">
              <a:buFont typeface="Wingdings" panose="05000000000000000000" pitchFamily="2" charset="2"/>
              <a:buChar char="Ø"/>
            </a:pPr>
            <a:endParaRPr lang="en-IN" b="1" dirty="0"/>
          </a:p>
        </p:txBody>
      </p:sp>
    </p:spTree>
    <p:extLst>
      <p:ext uri="{BB962C8B-B14F-4D97-AF65-F5344CB8AC3E}">
        <p14:creationId xmlns:p14="http://schemas.microsoft.com/office/powerpoint/2010/main" val="3088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2AFA-C43C-4BE4-875D-70F0405CBE13}"/>
              </a:ext>
            </a:extLst>
          </p:cNvPr>
          <p:cNvSpPr>
            <a:spLocks noGrp="1"/>
          </p:cNvSpPr>
          <p:nvPr>
            <p:ph type="title"/>
          </p:nvPr>
        </p:nvSpPr>
        <p:spPr/>
        <p:txBody>
          <a:bodyPr>
            <a:normAutofit/>
          </a:bodyPr>
          <a:lstStyle/>
          <a:p>
            <a:r>
              <a:rPr lang="en-US" dirty="0"/>
              <a:t>2. Working of Project - Block Diagram</a:t>
            </a:r>
            <a:endParaRPr lang="en-IN" dirty="0"/>
          </a:p>
        </p:txBody>
      </p:sp>
      <p:pic>
        <p:nvPicPr>
          <p:cNvPr id="5" name="Content Placeholder 4">
            <a:extLst>
              <a:ext uri="{FF2B5EF4-FFF2-40B4-BE49-F238E27FC236}">
                <a16:creationId xmlns:a16="http://schemas.microsoft.com/office/drawing/2014/main" id="{B6142EBF-E472-8F02-525B-E803DBA0E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802" y="2703698"/>
            <a:ext cx="9720072" cy="3569085"/>
          </a:xfrm>
        </p:spPr>
      </p:pic>
    </p:spTree>
    <p:extLst>
      <p:ext uri="{BB962C8B-B14F-4D97-AF65-F5344CB8AC3E}">
        <p14:creationId xmlns:p14="http://schemas.microsoft.com/office/powerpoint/2010/main" val="31899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360E-7D11-4507-88C3-B84137F3FF5A}"/>
              </a:ext>
            </a:extLst>
          </p:cNvPr>
          <p:cNvSpPr>
            <a:spLocks noGrp="1"/>
          </p:cNvSpPr>
          <p:nvPr>
            <p:ph type="title"/>
          </p:nvPr>
        </p:nvSpPr>
        <p:spPr>
          <a:xfrm>
            <a:off x="1024128" y="585216"/>
            <a:ext cx="10436352" cy="1499616"/>
          </a:xfrm>
        </p:spPr>
        <p:txBody>
          <a:bodyPr>
            <a:normAutofit/>
          </a:bodyPr>
          <a:lstStyle/>
          <a:p>
            <a:r>
              <a:rPr lang="en-US" dirty="0"/>
              <a:t>3. Working of Project – Results 1</a:t>
            </a:r>
            <a:endParaRPr lang="en-IN" dirty="0"/>
          </a:p>
        </p:txBody>
      </p:sp>
      <p:pic>
        <p:nvPicPr>
          <p:cNvPr id="3" name="Content Placeholder 2">
            <a:extLst>
              <a:ext uri="{FF2B5EF4-FFF2-40B4-BE49-F238E27FC236}">
                <a16:creationId xmlns:a16="http://schemas.microsoft.com/office/drawing/2014/main" id="{4B725203-5099-A94C-35CE-0822E671FADD}"/>
              </a:ext>
            </a:extLst>
          </p:cNvPr>
          <p:cNvPicPr>
            <a:picLocks noGrp="1"/>
          </p:cNvPicPr>
          <p:nvPr>
            <p:ph idx="1"/>
          </p:nvPr>
        </p:nvPicPr>
        <p:blipFill>
          <a:blip r:embed="rId2"/>
          <a:stretch>
            <a:fillRect/>
          </a:stretch>
        </p:blipFill>
        <p:spPr>
          <a:xfrm>
            <a:off x="1805160" y="1915792"/>
            <a:ext cx="8897592" cy="3698945"/>
          </a:xfrm>
          <a:prstGeom prst="rect">
            <a:avLst/>
          </a:prstGeom>
        </p:spPr>
      </p:pic>
    </p:spTree>
    <p:extLst>
      <p:ext uri="{BB962C8B-B14F-4D97-AF65-F5344CB8AC3E}">
        <p14:creationId xmlns:p14="http://schemas.microsoft.com/office/powerpoint/2010/main" val="369713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6E6F-DE38-E1E3-6998-CF2650E9C9DE}"/>
              </a:ext>
            </a:extLst>
          </p:cNvPr>
          <p:cNvSpPr>
            <a:spLocks noGrp="1"/>
          </p:cNvSpPr>
          <p:nvPr>
            <p:ph type="title"/>
          </p:nvPr>
        </p:nvSpPr>
        <p:spPr/>
        <p:txBody>
          <a:bodyPr/>
          <a:lstStyle/>
          <a:p>
            <a:r>
              <a:rPr lang="en-IN" dirty="0"/>
              <a:t>Result 2 </a:t>
            </a:r>
          </a:p>
        </p:txBody>
      </p:sp>
      <p:pic>
        <p:nvPicPr>
          <p:cNvPr id="4" name="Content Placeholder 3">
            <a:extLst>
              <a:ext uri="{FF2B5EF4-FFF2-40B4-BE49-F238E27FC236}">
                <a16:creationId xmlns:a16="http://schemas.microsoft.com/office/drawing/2014/main" id="{E434B58E-4A03-F081-92D1-0502644DADC6}"/>
              </a:ext>
            </a:extLst>
          </p:cNvPr>
          <p:cNvPicPr>
            <a:picLocks noGrp="1"/>
          </p:cNvPicPr>
          <p:nvPr>
            <p:ph idx="1"/>
          </p:nvPr>
        </p:nvPicPr>
        <p:blipFill>
          <a:blip r:embed="rId2"/>
          <a:stretch>
            <a:fillRect/>
          </a:stretch>
        </p:blipFill>
        <p:spPr>
          <a:xfrm>
            <a:off x="1994602" y="2286001"/>
            <a:ext cx="7778934" cy="3473116"/>
          </a:xfrm>
          <a:prstGeom prst="rect">
            <a:avLst/>
          </a:prstGeom>
        </p:spPr>
      </p:pic>
    </p:spTree>
    <p:extLst>
      <p:ext uri="{BB962C8B-B14F-4D97-AF65-F5344CB8AC3E}">
        <p14:creationId xmlns:p14="http://schemas.microsoft.com/office/powerpoint/2010/main" val="359565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6419-E828-4BBF-83BE-E650041EA8A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EE0A4EB-2F10-4BC6-9A6D-9B407D837D8E}"/>
              </a:ext>
            </a:extLst>
          </p:cNvPr>
          <p:cNvSpPr>
            <a:spLocks noGrp="1"/>
          </p:cNvSpPr>
          <p:nvPr>
            <p:ph idx="1"/>
          </p:nvPr>
        </p:nvSpPr>
        <p:spPr/>
        <p:txBody>
          <a:bodyPr/>
          <a:lstStyle/>
          <a:p>
            <a:r>
              <a:rPr lang="en-IN" b="1" dirty="0">
                <a:solidFill>
                  <a:srgbClr val="000000"/>
                </a:solidFill>
                <a:effectLst/>
                <a:latin typeface="Tw Cen MT (Body)"/>
                <a:ea typeface="Times New Roman" panose="02020603050405020304" pitchFamily="18" charset="0"/>
              </a:rPr>
              <a:t>We are predicting the closing stock price of any given organization, we have developed an application for predicting close stock price using LR and Decision tree algorithm. </a:t>
            </a:r>
          </a:p>
          <a:p>
            <a:r>
              <a:rPr lang="en-IN" b="1" dirty="0">
                <a:solidFill>
                  <a:srgbClr val="000000"/>
                </a:solidFill>
                <a:effectLst/>
                <a:latin typeface="Tw Cen MT (Body)"/>
                <a:ea typeface="Times New Roman" panose="02020603050405020304" pitchFamily="18" charset="0"/>
              </a:rPr>
              <a:t>We have used datasets belonging to Tesla Stocks and achieved above 93% accuracy for these datasets. In the future, we can extend this application for predicting cryptocurrency trading and also, </a:t>
            </a:r>
          </a:p>
          <a:p>
            <a:r>
              <a:rPr lang="en-IN" b="1" dirty="0">
                <a:solidFill>
                  <a:srgbClr val="000000"/>
                </a:solidFill>
                <a:effectLst/>
                <a:latin typeface="Tw Cen MT (Body)"/>
                <a:ea typeface="Times New Roman" panose="02020603050405020304" pitchFamily="18" charset="0"/>
              </a:rPr>
              <a:t>we can add sentiment analysis for better predictions. </a:t>
            </a:r>
          </a:p>
          <a:p>
            <a:endParaRPr lang="en-IN" dirty="0"/>
          </a:p>
        </p:txBody>
      </p:sp>
    </p:spTree>
    <p:extLst>
      <p:ext uri="{BB962C8B-B14F-4D97-AF65-F5344CB8AC3E}">
        <p14:creationId xmlns:p14="http://schemas.microsoft.com/office/powerpoint/2010/main" val="19929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4" descr="Wood human figure">
            <a:extLst>
              <a:ext uri="{FF2B5EF4-FFF2-40B4-BE49-F238E27FC236}">
                <a16:creationId xmlns:a16="http://schemas.microsoft.com/office/drawing/2014/main" id="{68BF84F7-A5F7-A9BC-CDA6-8B753AB6790C}"/>
              </a:ext>
            </a:extLst>
          </p:cNvPr>
          <p:cNvPicPr>
            <a:picLocks noChangeAspect="1"/>
          </p:cNvPicPr>
          <p:nvPr/>
        </p:nvPicPr>
        <p:blipFill rotWithShape="1">
          <a:blip r:embed="rId3">
            <a:alphaModFix amt="45000"/>
          </a:blip>
          <a:srcRect r="-1" b="15708"/>
          <a:stretch/>
        </p:blipFill>
        <p:spPr>
          <a:xfrm>
            <a:off x="20" y="-1"/>
            <a:ext cx="12188932" cy="6858000"/>
          </a:xfrm>
          <a:prstGeom prst="rect">
            <a:avLst/>
          </a:prstGeom>
        </p:spPr>
      </p:pic>
      <p:sp>
        <p:nvSpPr>
          <p:cNvPr id="2" name="Title 1">
            <a:extLst>
              <a:ext uri="{FF2B5EF4-FFF2-40B4-BE49-F238E27FC236}">
                <a16:creationId xmlns:a16="http://schemas.microsoft.com/office/drawing/2014/main" id="{435010C5-11D9-4E7B-97C2-B1CDFFD27041}"/>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a:solidFill>
                  <a:schemeClr val="tx1"/>
                </a:solidFill>
                <a:latin typeface="+mj-lt"/>
                <a:ea typeface="+mj-ea"/>
                <a:cs typeface="+mj-cs"/>
              </a:rPr>
              <a:t>Questions?</a:t>
            </a:r>
          </a:p>
        </p:txBody>
      </p:sp>
      <p:sp>
        <p:nvSpPr>
          <p:cNvPr id="3" name="Content Placeholder 2">
            <a:extLst>
              <a:ext uri="{FF2B5EF4-FFF2-40B4-BE49-F238E27FC236}">
                <a16:creationId xmlns:a16="http://schemas.microsoft.com/office/drawing/2014/main" id="{D2F64419-4430-4C3F-8D16-4F0E2A8C16E9}"/>
              </a:ext>
            </a:extLst>
          </p:cNvPr>
          <p:cNvSpPr>
            <a:spLocks noGrp="1"/>
          </p:cNvSpPr>
          <p:nvPr>
            <p:ph idx="1"/>
          </p:nvPr>
        </p:nvSpPr>
        <p:spPr>
          <a:xfrm>
            <a:off x="8451608" y="643467"/>
            <a:ext cx="3096926" cy="5571066"/>
          </a:xfrm>
        </p:spPr>
        <p:txBody>
          <a:bodyPr vert="horz" lIns="91440" tIns="45720" rIns="91440" bIns="45720" rtlCol="0" anchor="ctr">
            <a:normAutofit/>
          </a:bodyPr>
          <a:lstStyle/>
          <a:p>
            <a:pPr marL="0" indent="0">
              <a:lnSpc>
                <a:spcPct val="100000"/>
              </a:lnSpc>
              <a:spcBef>
                <a:spcPts val="0"/>
              </a:spcBef>
              <a:buNone/>
            </a:pPr>
            <a:r>
              <a:rPr lang="en-US" sz="2000"/>
              <a:t>Thank you!</a:t>
            </a:r>
          </a:p>
        </p:txBody>
      </p:sp>
    </p:spTree>
    <p:extLst>
      <p:ext uri="{BB962C8B-B14F-4D97-AF65-F5344CB8AC3E}">
        <p14:creationId xmlns:p14="http://schemas.microsoft.com/office/powerpoint/2010/main" val="3408011659"/>
      </p:ext>
    </p:extLst>
  </p:cSld>
  <p:clrMapOvr>
    <a:masterClrMapping/>
  </p:clrMapOvr>
  <mc:AlternateContent xmlns:mc="http://schemas.openxmlformats.org/markup-compatibility/2006" xmlns:p14="http://schemas.microsoft.com/office/powerpoint/2010/main">
    <mc:Choice Requires="p14">
      <p:transition spd="slow" p14:dur="1600">
        <p14:gallery dir="l"/>
        <p:sndAc>
          <p:stSnd>
            <p:snd r:embed="rId2" name="whoosh.wav"/>
          </p:stSnd>
        </p:sndAc>
      </p:transition>
    </mc:Choice>
    <mc:Fallback xmlns="">
      <p:transition spd="slow">
        <p:fade/>
        <p:sndAc>
          <p:stSnd>
            <p:snd r:embed="rId4" name="whoosh.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89</TotalTime>
  <Words>421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Times New Roman</vt:lpstr>
      <vt:lpstr>Tw Cen MT</vt:lpstr>
      <vt:lpstr>Tw Cen MT (Body)</vt:lpstr>
      <vt:lpstr>Tw Cen MT Condensed</vt:lpstr>
      <vt:lpstr>Wingdings</vt:lpstr>
      <vt:lpstr>Wingdings 3</vt:lpstr>
      <vt:lpstr>Integral</vt:lpstr>
      <vt:lpstr>STOCK MARKET PRICE PREDICTION</vt:lpstr>
      <vt:lpstr>Introduction</vt:lpstr>
      <vt:lpstr>Objectives of project</vt:lpstr>
      <vt:lpstr>1. Working of Project -  Explanation</vt:lpstr>
      <vt:lpstr>2. Working of Project - Block Diagram</vt:lpstr>
      <vt:lpstr>3. Working of Project – Results 1</vt:lpstr>
      <vt:lpstr>Result 2 </vt:lpstr>
      <vt:lpstr>Conclusion</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Zakee_Ahmed</dc:creator>
  <cp:lastModifiedBy>Pranav Kathar</cp:lastModifiedBy>
  <cp:revision>7</cp:revision>
  <dcterms:created xsi:type="dcterms:W3CDTF">2022-11-05T10:03:38Z</dcterms:created>
  <dcterms:modified xsi:type="dcterms:W3CDTF">2023-01-18T18:13:11Z</dcterms:modified>
</cp:coreProperties>
</file>