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Libre Franklin Thin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9EE342-F32C-4734-8706-C6361859CEFE}">
  <a:tblStyle styleId="{1A9EE342-F32C-4734-8706-C6361859CEFE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18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Franklin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ibreFranklinThin-bold.fntdata"/><Relationship Id="rId30" Type="http://schemas.openxmlformats.org/officeDocument/2006/relationships/font" Target="fonts/LibreFranklinThin-regular.fntdata"/><Relationship Id="rId11" Type="http://schemas.openxmlformats.org/officeDocument/2006/relationships/slide" Target="slides/slide4.xml"/><Relationship Id="rId33" Type="http://schemas.openxmlformats.org/officeDocument/2006/relationships/font" Target="fonts/LibreFranklinThin-boldItalic.fntdata"/><Relationship Id="rId10" Type="http://schemas.openxmlformats.org/officeDocument/2006/relationships/slide" Target="slides/slide3.xml"/><Relationship Id="rId32" Type="http://schemas.openxmlformats.org/officeDocument/2006/relationships/font" Target="fonts/LibreFranklinThin-italic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e329edd9_2_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de329edd9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de329edd9_2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de329edd9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de329edd9_8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de329edd9_8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de329edd9_8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de329edd9_8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de329edd9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de329edd9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de329edd9_2_1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de329edd9_2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de329edd9_2_1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ede329edd9_2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de329edd9_2_1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de329edd9_2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de329edd9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ede329edd9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329edd9_2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ede329edd9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e329edd9_2_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de329edd9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e329edd9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de329edd9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e329edd9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de329edd9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e329edd9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de329edd9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de329edd9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ede329edd9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e329edd9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ede329edd9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e329edd9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de329edd9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de329edd9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ede329edd9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469669" y="1371600"/>
            <a:ext cx="30735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ibre Franklin Thin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69669" y="3886200"/>
            <a:ext cx="3073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 cap="none">
                <a:solidFill>
                  <a:srgbClr val="7F7F7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EKG line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1516" y="-1"/>
            <a:ext cx="52501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143000" y="1371599"/>
            <a:ext cx="6858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800100" y="1369218"/>
            <a:ext cx="36006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Char char="▪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743450" y="1369218"/>
            <a:ext cx="36006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Char char="▪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800100" y="1371599"/>
            <a:ext cx="360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 cap="none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00100" y="1943099"/>
            <a:ext cx="3600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Char char="▪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4743450" y="1371599"/>
            <a:ext cx="360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 cap="none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4743450" y="1943099"/>
            <a:ext cx="3600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Char char="▪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gradFill>
          <a:gsLst>
            <a:gs pos="0">
              <a:schemeClr val="accent1"/>
            </a:gs>
            <a:gs pos="100000">
              <a:srgbClr val="366092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84" name="Google Shape;84;p18"/>
          <p:cNvSpPr/>
          <p:nvPr/>
        </p:nvSpPr>
        <p:spPr>
          <a:xfrm>
            <a:off x="198834" y="171450"/>
            <a:ext cx="8743800" cy="48006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800100" y="1371600"/>
            <a:ext cx="58293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ibre Franklin Thin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00100" y="3886200"/>
            <a:ext cx="5829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97" name="Google Shape;97;p21"/>
          <p:cNvSpPr/>
          <p:nvPr/>
        </p:nvSpPr>
        <p:spPr>
          <a:xfrm>
            <a:off x="5256609" y="0"/>
            <a:ext cx="3885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36609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descr="Rectangle" id="98" name="Google Shape;98;p21"/>
          <p:cNvSpPr/>
          <p:nvPr/>
        </p:nvSpPr>
        <p:spPr>
          <a:xfrm>
            <a:off x="5441751" y="171450"/>
            <a:ext cx="3514800" cy="48006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5724525" y="2400300"/>
            <a:ext cx="2949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457200" y="342901"/>
            <a:ext cx="4457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Char char="▪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5724524" y="3771900"/>
            <a:ext cx="2949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03" name="Google Shape;103;p22"/>
          <p:cNvSpPr/>
          <p:nvPr/>
        </p:nvSpPr>
        <p:spPr>
          <a:xfrm>
            <a:off x="5256609" y="0"/>
            <a:ext cx="3885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36609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descr="Rectangle" id="104" name="Google Shape;104;p22"/>
          <p:cNvSpPr/>
          <p:nvPr/>
        </p:nvSpPr>
        <p:spPr>
          <a:xfrm>
            <a:off x="5441751" y="171450"/>
            <a:ext cx="3514800" cy="48006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5726430" y="2400300"/>
            <a:ext cx="2949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106" name="Google Shape;106;p22"/>
          <p:cNvSpPr/>
          <p:nvPr>
            <p:ph idx="2" type="pic"/>
          </p:nvPr>
        </p:nvSpPr>
        <p:spPr>
          <a:xfrm>
            <a:off x="1" y="0"/>
            <a:ext cx="5256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726430" y="3771900"/>
            <a:ext cx="29493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 rot="5400000">
            <a:off x="2857500" y="-342901"/>
            <a:ext cx="342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115" name="Google Shape;115;p24"/>
          <p:cNvSpPr/>
          <p:nvPr/>
        </p:nvSpPr>
        <p:spPr>
          <a:xfrm>
            <a:off x="7486650" y="0"/>
            <a:ext cx="1657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366092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 rot="5400000">
            <a:off x="6086400" y="1800151"/>
            <a:ext cx="44577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 rot="5400000">
            <a:off x="1628850" y="-828600"/>
            <a:ext cx="4457700" cy="6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d bar" id="51" name="Google Shape;51;p13"/>
          <p:cNvSpPr/>
          <p:nvPr/>
        </p:nvSpPr>
        <p:spPr>
          <a:xfrm>
            <a:off x="1" y="1"/>
            <a:ext cx="9141600" cy="1143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36609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  <a:defRPr b="0" i="0" sz="27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143000" y="1371599"/>
            <a:ext cx="6858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Char char="▪"/>
              <a:defRPr b="0" i="0" sz="17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00100" y="4861320"/>
            <a:ext cx="5886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800850" y="4849414"/>
            <a:ext cx="8001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715250" y="4861320"/>
            <a:ext cx="62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sindia.co.in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heartdisease/coronary_ad.htm" TargetMode="External"/><Relationship Id="rId4" Type="http://schemas.openxmlformats.org/officeDocument/2006/relationships/hyperlink" Target="https://www.cdc.gov/heartdisease/heart_attack.htm" TargetMode="External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edicalnewstoday.com/articles/184130" TargetMode="External"/><Relationship Id="rId4" Type="http://schemas.openxmlformats.org/officeDocument/2006/relationships/hyperlink" Target="https://medlineplus.gov/coronaryarterydisease.html" TargetMode="External"/><Relationship Id="rId5" Type="http://schemas.openxmlformats.org/officeDocument/2006/relationships/hyperlink" Target="https://www.medicalnewstoday.com/articles/where-does-cholesterol-come-from" TargetMode="External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2.pn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210052" y="209609"/>
            <a:ext cx="32922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Libre Franklin Thin"/>
              <a:buNone/>
            </a:pPr>
            <a:r>
              <a:rPr lang="en" sz="2000">
                <a:solidFill>
                  <a:srgbClr val="69D945"/>
                </a:solidFill>
              </a:rPr>
              <a:t>Heart Disease Prediction </a:t>
            </a:r>
            <a:endParaRPr sz="2000">
              <a:solidFill>
                <a:srgbClr val="69D945"/>
              </a:solidFill>
            </a:endParaRPr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610825" y="1671550"/>
            <a:ext cx="30735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rPr lang="en" sz="1305">
                <a:solidFill>
                  <a:schemeClr val="dk1"/>
                </a:solidFill>
              </a:rPr>
              <a:t>With 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rPr lang="en" sz="1305">
                <a:solidFill>
                  <a:schemeClr val="dk1"/>
                </a:solidFill>
              </a:rPr>
              <a:t>          </a:t>
            </a:r>
            <a:endParaRPr sz="1305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rPr lang="en" sz="1604">
                <a:solidFill>
                  <a:srgbClr val="429EF0"/>
                </a:solidFill>
                <a:highlight>
                  <a:schemeClr val="lt2"/>
                </a:highlight>
              </a:rPr>
              <a:t>Data           </a:t>
            </a:r>
            <a:r>
              <a:rPr lang="en" sz="1604">
                <a:solidFill>
                  <a:srgbClr val="429EF0"/>
                </a:solidFill>
                <a:highlight>
                  <a:schemeClr val="lt2"/>
                </a:highlight>
              </a:rPr>
              <a:t>and     Analytics </a:t>
            </a:r>
            <a:endParaRPr sz="1604">
              <a:solidFill>
                <a:srgbClr val="429EF0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rPr lang="en" sz="1604">
                <a:solidFill>
                  <a:srgbClr val="429EF0"/>
                </a:solidFill>
                <a:highlight>
                  <a:schemeClr val="lt2"/>
                </a:highlight>
              </a:rPr>
              <a:t>          	Science</a:t>
            </a:r>
            <a:endParaRPr sz="1604">
              <a:solidFill>
                <a:srgbClr val="429EF0"/>
              </a:solidFill>
              <a:highlight>
                <a:schemeClr val="lt2"/>
              </a:highlight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4576" l="4603" r="4603" t="16515"/>
          <a:stretch/>
        </p:blipFill>
        <p:spPr>
          <a:xfrm>
            <a:off x="3908600" y="0"/>
            <a:ext cx="5235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Data Pre-Processing</a:t>
            </a:r>
            <a:endParaRPr sz="2100"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251520" y="1113588"/>
            <a:ext cx="7714338" cy="3431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</a:pPr>
            <a:r>
              <a:rPr lang="en" sz="1100"/>
              <a:t>This dataset contains 303 records, no null values, all the records are of integer and float datatype.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</a:pPr>
            <a:r>
              <a:rPr lang="en" sz="1100"/>
              <a:t>The target attribute has almost equal number of both the values, so we can say that this dataset is balance and there is no need of further processing.</a:t>
            </a:r>
            <a:endParaRPr sz="11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75" y="1819100"/>
            <a:ext cx="5887500" cy="33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Data Pre-Processing</a:t>
            </a:r>
            <a:endParaRPr sz="2100"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1015"/>
            <a:ext cx="3894276" cy="377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Data Pre-Processing</a:t>
            </a:r>
            <a:endParaRPr sz="21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1015"/>
            <a:ext cx="7701744" cy="377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Data visualization</a:t>
            </a:r>
            <a:endParaRPr sz="2100"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2121238" y="4468424"/>
            <a:ext cx="36006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Max HR vs age</a:t>
            </a:r>
            <a:endParaRPr sz="1100"/>
          </a:p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5220072" y="4396574"/>
            <a:ext cx="3600450" cy="3431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</a:t>
            </a:r>
            <a:endParaRPr sz="1100"/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43531" t="0"/>
          <a:stretch/>
        </p:blipFill>
        <p:spPr>
          <a:xfrm>
            <a:off x="800100" y="1790375"/>
            <a:ext cx="6067475" cy="26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330450" y="119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SCATTER PLOT</a:t>
            </a:r>
            <a:endParaRPr b="1" u="sng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Data Visualization</a:t>
            </a:r>
            <a:endParaRPr sz="2100"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800" y="1537299"/>
            <a:ext cx="5305425" cy="31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/>
        </p:nvSpPr>
        <p:spPr>
          <a:xfrm>
            <a:off x="215500" y="1294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BAR PLOT 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191350" y="4705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</a:rPr>
              <a:t>Age vs type of chest pain</a:t>
            </a:r>
            <a:endParaRPr sz="1100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Model Building</a:t>
            </a:r>
            <a:endParaRPr sz="2100"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521550" y="1167594"/>
            <a:ext cx="5562618" cy="35393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</a:pPr>
            <a:r>
              <a:rPr lang="en" sz="1100"/>
              <a:t>There are two kinds of algorithms used in the project for model building purpose.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 Thin"/>
              <a:buAutoNum type="arabicPeriod"/>
            </a:pPr>
            <a:r>
              <a:rPr lang="en" sz="1100"/>
              <a:t>Logistic Regression: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" sz="1100">
                <a:solidFill>
                  <a:srgbClr val="202124"/>
                </a:solidFill>
                <a:highlight>
                  <a:schemeClr val="lt2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Logistic regression is a supervised learning classification algorithm used to predict the probability of a target variable</a:t>
            </a:r>
            <a:endParaRPr sz="110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" sz="1100"/>
              <a:t>A regression with an outcome variable that is categorical (e.g. success/failure) and explanatory variables that can be a mix of continuous and categorical variables.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" sz="11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used for predicting the categorical dependent variable using a given set of independent variables. </a:t>
            </a:r>
            <a:r>
              <a:rPr lang="en" sz="1100"/>
              <a:t>Logistic Regression is a significant algorithm because it has the ability to provide probabilities and classify new data using continuous and discrete datasets.</a:t>
            </a:r>
            <a:endParaRPr sz="1100"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368" y="1669637"/>
            <a:ext cx="2755032" cy="253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Model Building: Logistic Regression</a:t>
            </a:r>
            <a:endParaRPr sz="2100"/>
          </a:p>
        </p:txBody>
      </p:sp>
      <p:sp>
        <p:nvSpPr>
          <p:cNvPr id="253" name="Google Shape;253;p40"/>
          <p:cNvSpPr txBox="1"/>
          <p:nvPr/>
        </p:nvSpPr>
        <p:spPr>
          <a:xfrm>
            <a:off x="528200" y="4692750"/>
            <a:ext cx="6779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Result of logistic regression for training data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25" y="1220975"/>
            <a:ext cx="4300025" cy="31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800100" y="74415"/>
            <a:ext cx="7543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Model Building: Logistic Regression</a:t>
            </a:r>
            <a:endParaRPr sz="2100"/>
          </a:p>
        </p:txBody>
      </p:sp>
      <p:sp>
        <p:nvSpPr>
          <p:cNvPr id="260" name="Google Shape;260;p41"/>
          <p:cNvSpPr txBox="1"/>
          <p:nvPr/>
        </p:nvSpPr>
        <p:spPr>
          <a:xfrm>
            <a:off x="469650" y="3432725"/>
            <a:ext cx="639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Result of logistic regression for testing data</a:t>
            </a:r>
            <a:endParaRPr sz="1400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0" y="1499075"/>
            <a:ext cx="8199575" cy="15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Conclusion</a:t>
            </a:r>
            <a:endParaRPr sz="2100"/>
          </a:p>
        </p:txBody>
      </p:sp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359521" y="1558200"/>
            <a:ext cx="7984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609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Char char="▪"/>
            </a:pPr>
            <a:r>
              <a:rPr lang="en" sz="1100"/>
              <a:t>This project is data science and data anylatics Model for prediction of presence of heart disease using the dataset of records of 303 individuals.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</a:pPr>
            <a:r>
              <a:rPr lang="en" sz="1100"/>
              <a:t>First studied and processed the data, then used different visualization techniques to understand the data better. 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</a:pPr>
            <a:r>
              <a:rPr lang="en" sz="1100"/>
              <a:t>Divided the dataset into testing and training sets and used Logistic Regression to train and test the datasets. 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</a:pPr>
            <a:r>
              <a:rPr lang="en" sz="1100"/>
              <a:t>With Logistic regression, the accuracy is of 85%.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Heart Disease Prediction using </a:t>
            </a:r>
            <a:r>
              <a:rPr b="0" i="0"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Science and Data Analytics</a:t>
            </a:r>
            <a:endParaRPr sz="2100"/>
          </a:p>
        </p:txBody>
      </p:sp>
      <p:pic>
        <p:nvPicPr>
          <p:cNvPr descr="Knowledge Solutions India" id="133" name="Google Shape;133;p26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983" y="1371599"/>
            <a:ext cx="3132300" cy="9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737574" y="2679762"/>
            <a:ext cx="3618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Project</a:t>
            </a:r>
            <a:r>
              <a:rPr b="0" i="0" lang="en" sz="15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b="0" i="0" lang="en" sz="1800" u="none" cap="none" strike="noStrike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By – 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Pranay Nitin Pachangane</a:t>
            </a:r>
            <a:endParaRPr sz="1800">
              <a:solidFill>
                <a:srgbClr val="3F3F3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 Thin"/>
              <a:buChar char="•"/>
            </a:pPr>
            <a:r>
              <a:rPr lang="en" sz="1800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Gayatri Anand Nadar</a:t>
            </a:r>
            <a:endParaRPr sz="1800">
              <a:solidFill>
                <a:srgbClr val="3F3F3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 Thin"/>
              <a:buChar char="•"/>
            </a:pPr>
            <a:r>
              <a:rPr lang="en" sz="1800">
                <a:solidFill>
                  <a:srgbClr val="3F3F3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Harshada Yuvraj Khairnar</a:t>
            </a:r>
            <a:endParaRPr sz="1800">
              <a:solidFill>
                <a:srgbClr val="3F3F3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descr="Terna" id="135" name="Google Shape;13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1485900"/>
            <a:ext cx="3350419" cy="3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Heart Disease</a:t>
            </a:r>
            <a:endParaRPr sz="2100"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87150" y="1369225"/>
            <a:ext cx="39135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mic Sans MS"/>
              <a:buChar char="▪"/>
            </a:pPr>
            <a:r>
              <a:rPr b="1" lang="en" sz="1650">
                <a:solidFill>
                  <a:srgbClr val="3C4043"/>
                </a:solidFill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</a:rPr>
              <a:t>Heart conditions that include diseased vessels, structural problems and blood clots.</a:t>
            </a:r>
            <a:endParaRPr b="1" sz="1650">
              <a:solidFill>
                <a:srgbClr val="3C4043"/>
              </a:solidFill>
              <a:highlight>
                <a:srgbClr val="EFEFE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mic Sans MS"/>
              <a:buChar char="▪"/>
            </a:pP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term “heart disease” refers to several types of heart conditions. The most common type of heart disease in the United States is </a:t>
            </a:r>
            <a:r>
              <a:rPr b="1" lang="en" sz="1700" u="sng">
                <a:solidFill>
                  <a:srgbClr val="075290"/>
                </a:solidFill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coronary artery disease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</a:rPr>
              <a:t> (CAD), which affects the blood flow to the heart. Decreased blood flow can cause a </a:t>
            </a:r>
            <a:r>
              <a:rPr b="1" lang="en" sz="1700" u="sng">
                <a:solidFill>
                  <a:srgbClr val="075290"/>
                </a:solidFill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attack</a:t>
            </a:r>
            <a:r>
              <a:rPr b="1" lang="en" sz="1700">
                <a:solidFill>
                  <a:schemeClr val="dk1"/>
                </a:solidFill>
                <a:highlight>
                  <a:srgbClr val="EFEFE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5">
            <a:alphaModFix/>
          </a:blip>
          <a:srcRect b="33108" l="2281" r="37050" t="5132"/>
          <a:stretch/>
        </p:blipFill>
        <p:spPr>
          <a:xfrm>
            <a:off x="4962225" y="1838150"/>
            <a:ext cx="3782650" cy="21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Introduction</a:t>
            </a:r>
            <a:endParaRPr sz="21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109000" y="1380550"/>
            <a:ext cx="45474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mic Sans MS"/>
              <a:buChar char="▪"/>
            </a:pPr>
            <a:r>
              <a:rPr lang="en" sz="14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Heart disease refers to any condition affecting the cardiovascular system. There are several different types of heart disease, and they affect the heart and blood vessels in different ways.</a:t>
            </a:r>
            <a:endParaRPr sz="1400">
              <a:solidFill>
                <a:srgbClr val="231F2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1F2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2400" lvl="0" marL="177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400"/>
              <a:buFont typeface="Comic Sans MS"/>
              <a:buChar char="▪"/>
            </a:pPr>
            <a:r>
              <a:rPr lang="en" sz="14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Coronary artery disease, also known as </a:t>
            </a:r>
            <a:r>
              <a:rPr lang="en" sz="1400">
                <a:solidFill>
                  <a:srgbClr val="489FCD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coronary heart disease</a:t>
            </a:r>
            <a:r>
              <a:rPr lang="en" sz="14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is the </a:t>
            </a:r>
            <a:r>
              <a:rPr lang="en" sz="1400">
                <a:solidFill>
                  <a:srgbClr val="489FCD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most common type</a:t>
            </a:r>
            <a:r>
              <a:rPr lang="en" sz="14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heart disease.</a:t>
            </a:r>
            <a:endParaRPr sz="1400">
              <a:solidFill>
                <a:srgbClr val="231F2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1F2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2400" lvl="0" marL="177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400"/>
              <a:buFont typeface="Comic Sans MS"/>
              <a:buChar char="▪"/>
            </a:pPr>
            <a:r>
              <a:rPr lang="en" sz="14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develops when the arteries that supply blood to the heart become clogged with plaque. This causes them to harden and narrow. Plaque contains </a:t>
            </a:r>
            <a:r>
              <a:rPr lang="en" sz="1400">
                <a:solidFill>
                  <a:srgbClr val="489FCD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cholesterol</a:t>
            </a:r>
            <a:r>
              <a:rPr lang="en" sz="14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other substances.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225" y="1776096"/>
            <a:ext cx="3771900" cy="21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Problem Statement And Proposed Solution</a:t>
            </a:r>
            <a:endParaRPr sz="210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67548" y="1545625"/>
            <a:ext cx="5027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1778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1778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▪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As we know due to day-to-day busy &amp; stressful scheduled life almost all people’s didn’t give any importance to their body health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4150" lvl="0" marL="1778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▪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So there is a need to predict the large amount of data to analise 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whether a particular person having a heart disease or not.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778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PROPOSED SOLUTION: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So, with the help of logistic regression it’s very easy to predict the disease easily irrespective to how big is the data. 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35153" t="0"/>
          <a:stretch/>
        </p:blipFill>
        <p:spPr>
          <a:xfrm>
            <a:off x="6166873" y="1734163"/>
            <a:ext cx="2512628" cy="29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System Architecture</a:t>
            </a:r>
            <a:endParaRPr sz="210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468694" y="2499617"/>
            <a:ext cx="8152604" cy="1278391"/>
            <a:chOff x="1534" y="1415991"/>
            <a:chExt cx="10870139" cy="1704521"/>
          </a:xfrm>
        </p:grpSpPr>
        <p:sp>
          <p:nvSpPr>
            <p:cNvPr id="163" name="Google Shape;163;p30"/>
            <p:cNvSpPr/>
            <p:nvPr/>
          </p:nvSpPr>
          <p:spPr>
            <a:xfrm>
              <a:off x="1534" y="1460416"/>
              <a:ext cx="1689955" cy="1615671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 txBox="1"/>
            <p:nvPr/>
          </p:nvSpPr>
          <p:spPr>
            <a:xfrm>
              <a:off x="48855" y="1507737"/>
              <a:ext cx="1595313" cy="152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Libre Franklin Thin"/>
                <a:buNone/>
              </a:pPr>
              <a:r>
                <a:rPr lang="en" sz="1300">
                  <a:solidFill>
                    <a:schemeClr val="lt1"/>
                  </a:solidFill>
                  <a:latin typeface="Libre Franklin Thin"/>
                  <a:ea typeface="Libre Franklin Thin"/>
                  <a:cs typeface="Libre Franklin Thin"/>
                  <a:sym typeface="Libre Franklin Thin"/>
                </a:rPr>
                <a:t>Dataset</a:t>
              </a:r>
              <a:endParaRPr sz="13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847579" y="2074700"/>
              <a:ext cx="330910" cy="3871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 txBox="1"/>
            <p:nvPr/>
          </p:nvSpPr>
          <p:spPr>
            <a:xfrm>
              <a:off x="1847579" y="2152121"/>
              <a:ext cx="231637" cy="232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 Thin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2315849" y="1460416"/>
              <a:ext cx="1693685" cy="1615671"/>
            </a:xfrm>
            <a:prstGeom prst="roundRect">
              <a:avLst>
                <a:gd fmla="val 10000" name="adj"/>
              </a:avLst>
            </a:prstGeom>
            <a:solidFill>
              <a:srgbClr val="CCBE4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 txBox="1"/>
            <p:nvPr/>
          </p:nvSpPr>
          <p:spPr>
            <a:xfrm>
              <a:off x="2363170" y="1507737"/>
              <a:ext cx="1599043" cy="152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Libre Franklin Thin"/>
                <a:buNone/>
              </a:pPr>
              <a:r>
                <a:rPr lang="en" sz="1300">
                  <a:solidFill>
                    <a:schemeClr val="lt1"/>
                  </a:solidFill>
                  <a:latin typeface="Libre Franklin Thin"/>
                  <a:ea typeface="Libre Franklin Thin"/>
                  <a:cs typeface="Libre Franklin Thin"/>
                  <a:sym typeface="Libre Franklin Thin"/>
                </a:rPr>
                <a:t>Data understanding and preprocessing</a:t>
              </a:r>
              <a:endParaRPr sz="13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165625" y="2074700"/>
              <a:ext cx="330910" cy="3871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D04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 txBox="1"/>
            <p:nvPr/>
          </p:nvSpPr>
          <p:spPr>
            <a:xfrm>
              <a:off x="4165625" y="2152121"/>
              <a:ext cx="231637" cy="232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 Thin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4633895" y="1434427"/>
              <a:ext cx="1624818" cy="1667649"/>
            </a:xfrm>
            <a:prstGeom prst="roundRect">
              <a:avLst>
                <a:gd fmla="val 10000" name="adj"/>
              </a:avLst>
            </a:prstGeom>
            <a:solidFill>
              <a:srgbClr val="69D94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 txBox="1"/>
            <p:nvPr/>
          </p:nvSpPr>
          <p:spPr>
            <a:xfrm>
              <a:off x="4681484" y="1482016"/>
              <a:ext cx="1529640" cy="1572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Libre Franklin Thin"/>
                <a:buNone/>
              </a:pPr>
              <a:r>
                <a:rPr lang="en" sz="1300">
                  <a:solidFill>
                    <a:schemeClr val="lt1"/>
                  </a:solidFill>
                  <a:latin typeface="Libre Franklin Thin"/>
                  <a:ea typeface="Libre Franklin Thin"/>
                  <a:cs typeface="Libre Franklin Thin"/>
                  <a:sym typeface="Libre Franklin Thin"/>
                </a:rPr>
                <a:t>Data Visualization</a:t>
              </a:r>
              <a:endParaRPr sz="13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6414804" y="2074700"/>
              <a:ext cx="330910" cy="3871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4E17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 txBox="1"/>
            <p:nvPr/>
          </p:nvSpPr>
          <p:spPr>
            <a:xfrm>
              <a:off x="6414804" y="2152121"/>
              <a:ext cx="231637" cy="232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 Thin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6883074" y="1426016"/>
              <a:ext cx="1730366" cy="1684470"/>
            </a:xfrm>
            <a:prstGeom prst="roundRect">
              <a:avLst>
                <a:gd fmla="val 10000" name="adj"/>
              </a:avLst>
            </a:prstGeom>
            <a:solidFill>
              <a:srgbClr val="43E5A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 txBox="1"/>
            <p:nvPr/>
          </p:nvSpPr>
          <p:spPr>
            <a:xfrm>
              <a:off x="6932410" y="1475352"/>
              <a:ext cx="1631694" cy="1585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Libre Franklin Thin"/>
                <a:buNone/>
              </a:pPr>
              <a:r>
                <a:rPr lang="en" sz="1300">
                  <a:solidFill>
                    <a:schemeClr val="lt1"/>
                  </a:solidFill>
                  <a:latin typeface="Libre Franklin Thin"/>
                  <a:ea typeface="Libre Franklin Thin"/>
                  <a:cs typeface="Libre Franklin Thin"/>
                  <a:sym typeface="Libre Franklin Thin"/>
                </a:rPr>
                <a:t>Machine learning models</a:t>
              </a:r>
              <a:endParaRPr sz="13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8769531" y="2074700"/>
              <a:ext cx="330910" cy="3871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29EF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8769531" y="2152121"/>
              <a:ext cx="231637" cy="232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 Thin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9237801" y="1415991"/>
              <a:ext cx="1633872" cy="1704521"/>
            </a:xfrm>
            <a:prstGeom prst="roundRect">
              <a:avLst>
                <a:gd fmla="val 10000" name="adj"/>
              </a:avLst>
            </a:prstGeom>
            <a:solidFill>
              <a:srgbClr val="429E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 txBox="1"/>
            <p:nvPr/>
          </p:nvSpPr>
          <p:spPr>
            <a:xfrm>
              <a:off x="9285655" y="1463845"/>
              <a:ext cx="1538164" cy="160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Libre Franklin Thin"/>
                <a:buNone/>
              </a:pPr>
              <a:r>
                <a:rPr lang="en" sz="1300">
                  <a:solidFill>
                    <a:schemeClr val="lt1"/>
                  </a:solidFill>
                  <a:latin typeface="Libre Franklin Thin"/>
                  <a:ea typeface="Libre Franklin Thin"/>
                  <a:cs typeface="Libre Franklin Thin"/>
                  <a:sym typeface="Libre Franklin Thin"/>
                </a:rPr>
                <a:t>Result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Libraries in project :</a:t>
            </a:r>
            <a:endParaRPr sz="2100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28600" y="1314450"/>
            <a:ext cx="3600450" cy="3431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</a:pPr>
            <a:r>
              <a:rPr lang="en" sz="1100"/>
              <a:t>Libraries used in this project are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 Thin"/>
              <a:buAutoNum type="arabicPeriod"/>
            </a:pPr>
            <a:r>
              <a:rPr lang="en" sz="1100"/>
              <a:t>Pandas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 Thin"/>
              <a:buAutoNum type="arabicPeriod"/>
            </a:pPr>
            <a:r>
              <a:rPr lang="en" sz="1100"/>
              <a:t>NumPy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 Thin"/>
              <a:buAutoNum type="arabicPeriod"/>
            </a:pPr>
            <a:r>
              <a:rPr lang="en" sz="1100"/>
              <a:t>Sci-kit learn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 Thin"/>
              <a:buAutoNum type="arabicPeriod"/>
            </a:pPr>
            <a:r>
              <a:rPr lang="en" sz="1100"/>
              <a:t>Matplotlib</a:t>
            </a:r>
            <a:endParaRPr sz="1100"/>
          </a:p>
        </p:txBody>
      </p:sp>
      <p:pic>
        <p:nvPicPr>
          <p:cNvPr descr="Image result for pandas python"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101" y="3621428"/>
            <a:ext cx="2958700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88" name="Google Shape;18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4825" y="1359777"/>
            <a:ext cx="4021435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89" name="Google Shape;18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6800" y="3159200"/>
            <a:ext cx="2851918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90" name="Google Shape;19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4474" y="2719778"/>
            <a:ext cx="2603673" cy="62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Data Analysis</a:t>
            </a:r>
            <a:endParaRPr sz="2100"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134994" y="1148337"/>
            <a:ext cx="82089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▪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For this project we have used the dataset heart_disease.csv. This dataset contains total 303 instances and 14 attributes. The attributes in the dataset are: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7" name="Google Shape;197;p32"/>
          <p:cNvGraphicFramePr/>
          <p:nvPr/>
        </p:nvGraphicFramePr>
        <p:xfrm>
          <a:off x="502293" y="1607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{1A9EE342-F32C-4734-8706-C6361859CEFE}</a:tableStyleId>
              </a:tblPr>
              <a:tblGrid>
                <a:gridCol w="2205500"/>
                <a:gridCol w="4810025"/>
              </a:tblGrid>
              <a:tr h="21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Attributes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Description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Age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Age of an individual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Sex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Gender of an individual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84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Chest pain type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Type of chest pain experience by a person which are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Libre Franklin Thin"/>
                          <a:ea typeface="Libre Franklin Thin"/>
                          <a:cs typeface="Libre Franklin Thin"/>
                          <a:sym typeface="Libre Franklin Thin"/>
                        </a:rPr>
                        <a:t>0 - typical angina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Libre Franklin Thin"/>
                          <a:ea typeface="Libre Franklin Thin"/>
                          <a:cs typeface="Libre Franklin Thin"/>
                          <a:sym typeface="Libre Franklin Thin"/>
                        </a:rPr>
                        <a:t>1 – non-typical </a:t>
                      </a:r>
                      <a:endParaRPr sz="1400">
                        <a:solidFill>
                          <a:schemeClr val="dk1"/>
                        </a:solidFill>
                        <a:latin typeface="Libre Franklin Thin"/>
                        <a:ea typeface="Libre Franklin Thin"/>
                        <a:cs typeface="Libre Franklin Thin"/>
                        <a:sym typeface="Libre Franklin Thi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Libre Franklin Thin"/>
                          <a:ea typeface="Libre Franklin Thin"/>
                          <a:cs typeface="Libre Franklin Thin"/>
                          <a:sym typeface="Libre Franklin Thin"/>
                        </a:rPr>
                        <a:t>2 - non-anginal pain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Libre Franklin Thin"/>
                          <a:ea typeface="Libre Franklin Thin"/>
                          <a:cs typeface="Libre Franklin Thin"/>
                          <a:sym typeface="Libre Franklin Thin"/>
                        </a:rPr>
                        <a:t>3 – asymptomatic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Rest BP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Blood pressure of an individual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Chol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Serum cholesterol level of an individual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6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Fasting blood sugar(Fbs)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Record if the fasting blood sugar level is greater than 120 or not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6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Rest</a:t>
                      </a:r>
                      <a:r>
                        <a:rPr lang="en" sz="1400"/>
                        <a:t> ECG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ECG result of an individual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800100" y="74415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Thin"/>
              <a:buNone/>
            </a:pPr>
            <a:r>
              <a:rPr lang="en" sz="2100"/>
              <a:t>Data Analysis</a:t>
            </a:r>
            <a:endParaRPr sz="2100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467544" y="1329612"/>
            <a:ext cx="8208911" cy="32943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783821" y="1463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{1A9EE342-F32C-4734-8706-C6361859CEFE}</a:tableStyleId>
              </a:tblPr>
              <a:tblGrid>
                <a:gridCol w="2345400"/>
                <a:gridCol w="5115150"/>
              </a:tblGrid>
              <a:tr h="30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Attributes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Description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3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Max HR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Maximum number of heart beats per minute of an individual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3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Exercise induced angina(ExAng)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Record whether an individual have angina during or after exercising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3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Old peak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Value of ST depression induced by exercise relative to rest on ECG plot</a:t>
                      </a:r>
                      <a:endParaRPr sz="1400">
                        <a:solidFill>
                          <a:schemeClr val="dk1"/>
                        </a:solidFill>
                        <a:latin typeface="Libre Franklin Thin"/>
                        <a:ea typeface="Libre Franklin Thin"/>
                        <a:cs typeface="Libre Franklin Thin"/>
                        <a:sym typeface="Libre Franklin Thin"/>
                      </a:endParaRPr>
                    </a:p>
                  </a:txBody>
                  <a:tcPr marT="34300" marB="34300" marR="68600" marL="68600"/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Slope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Slope of peak exercise ST segment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Number of major vessels colored by fluoroscopy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3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Thal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Displays Thalassemia, an inherited blood disorder characterized by the formation of abnormal form of hemoglobin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AHD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AHD</a:t>
                      </a:r>
                      <a:r>
                        <a:rPr lang="en" sz="1400"/>
                        <a:t> stands for </a:t>
                      </a:r>
                      <a:r>
                        <a:rPr b="0" i="0" lang="en" sz="1400">
                          <a:solidFill>
                            <a:schemeClr val="dk1"/>
                          </a:solidFill>
                          <a:latin typeface="Libre Franklin Thin"/>
                          <a:ea typeface="Libre Franklin Thin"/>
                          <a:cs typeface="Libre Franklin Thin"/>
                          <a:sym typeface="Libre Franklin Thin"/>
                        </a:rPr>
                        <a:t>atherosclerotic heart disease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cal Design 16x9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