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0" r:id="rId3"/>
    <p:sldId id="259" r:id="rId4"/>
    <p:sldId id="257" r:id="rId5"/>
    <p:sldId id="258" r:id="rId6"/>
    <p:sldId id="264" r:id="rId7"/>
    <p:sldId id="265" r:id="rId8"/>
    <p:sldId id="266" r:id="rId9"/>
    <p:sldId id="261" r:id="rId10"/>
    <p:sldId id="262" r:id="rId11"/>
    <p:sldId id="263"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9/26/2022</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9/26/2022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9/26/2022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9/26/2022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9/26/2022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9/26/2022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9/26/2022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9/26/2022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9/26/2022</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E4DC1-2763-D82B-4191-848D53EE8492}"/>
              </a:ext>
            </a:extLst>
          </p:cNvPr>
          <p:cNvSpPr>
            <a:spLocks noGrp="1"/>
          </p:cNvSpPr>
          <p:nvPr>
            <p:ph type="ctrTitle"/>
          </p:nvPr>
        </p:nvSpPr>
        <p:spPr/>
        <p:txBody>
          <a:bodyPr/>
          <a:lstStyle/>
          <a:p>
            <a:pPr algn="ctr"/>
            <a:r>
              <a:rPr lang="en-US" dirty="0"/>
              <a:t>Smart In-Campus Car Parking System</a:t>
            </a:r>
            <a:endParaRPr lang="en-IN" dirty="0"/>
          </a:p>
        </p:txBody>
      </p:sp>
      <p:sp>
        <p:nvSpPr>
          <p:cNvPr id="3" name="Subtitle 2">
            <a:extLst>
              <a:ext uri="{FF2B5EF4-FFF2-40B4-BE49-F238E27FC236}">
                <a16:creationId xmlns:a16="http://schemas.microsoft.com/office/drawing/2014/main" id="{7E90CD12-FCE2-C9A5-B809-911E4FAC2C57}"/>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10944984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E674E-CF39-D193-3757-96A3F5C79AA9}"/>
              </a:ext>
            </a:extLst>
          </p:cNvPr>
          <p:cNvSpPr>
            <a:spLocks noGrp="1"/>
          </p:cNvSpPr>
          <p:nvPr>
            <p:ph type="title"/>
          </p:nvPr>
        </p:nvSpPr>
        <p:spPr/>
        <p:txBody>
          <a:bodyPr/>
          <a:lstStyle/>
          <a:p>
            <a:r>
              <a:rPr lang="en-US" dirty="0"/>
              <a:t>Algorithms used at different stages of the process</a:t>
            </a:r>
            <a:endParaRPr lang="en-IN" dirty="0"/>
          </a:p>
        </p:txBody>
      </p:sp>
      <p:sp>
        <p:nvSpPr>
          <p:cNvPr id="3" name="Content Placeholder 2">
            <a:extLst>
              <a:ext uri="{FF2B5EF4-FFF2-40B4-BE49-F238E27FC236}">
                <a16:creationId xmlns:a16="http://schemas.microsoft.com/office/drawing/2014/main" id="{90E10764-A32A-6851-25C7-099C4F4CD3D7}"/>
              </a:ext>
            </a:extLst>
          </p:cNvPr>
          <p:cNvSpPr>
            <a:spLocks noGrp="1"/>
          </p:cNvSpPr>
          <p:nvPr>
            <p:ph idx="1"/>
          </p:nvPr>
        </p:nvSpPr>
        <p:spPr/>
        <p:txBody>
          <a:bodyPr>
            <a:normAutofit/>
          </a:bodyPr>
          <a:lstStyle/>
          <a:p>
            <a:r>
              <a:rPr lang="en-US" dirty="0"/>
              <a:t>For the purpose of getting the current state of the parking area different cameras will be used which are generally installed in the parking facilities.</a:t>
            </a:r>
          </a:p>
          <a:p>
            <a:r>
              <a:rPr lang="en-US" dirty="0"/>
              <a:t>The data coming from the cameras are sent through a secured cyber physical computer vision algorithm to detect all the parking slots whether engaged or vacant. </a:t>
            </a:r>
          </a:p>
          <a:p>
            <a:r>
              <a:rPr lang="en-US" dirty="0"/>
              <a:t>After getting the list of our vacant parking slots from all the cameras the data is sent to the database in real time</a:t>
            </a:r>
            <a:endParaRPr lang="en-IN" dirty="0"/>
          </a:p>
        </p:txBody>
      </p:sp>
    </p:spTree>
    <p:extLst>
      <p:ext uri="{BB962C8B-B14F-4D97-AF65-F5344CB8AC3E}">
        <p14:creationId xmlns:p14="http://schemas.microsoft.com/office/powerpoint/2010/main" val="189001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C3151-F0C6-2C8D-4619-7B070BD2D95D}"/>
              </a:ext>
            </a:extLst>
          </p:cNvPr>
          <p:cNvSpPr>
            <a:spLocks noGrp="1"/>
          </p:cNvSpPr>
          <p:nvPr>
            <p:ph type="title"/>
          </p:nvPr>
        </p:nvSpPr>
        <p:spPr/>
        <p:txBody>
          <a:bodyPr/>
          <a:lstStyle/>
          <a:p>
            <a:r>
              <a:rPr lang="en-US" dirty="0"/>
              <a:t>Algorithms used at different stages of the process</a:t>
            </a:r>
            <a:endParaRPr lang="en-IN" dirty="0"/>
          </a:p>
        </p:txBody>
      </p:sp>
      <p:sp>
        <p:nvSpPr>
          <p:cNvPr id="3" name="Content Placeholder 2">
            <a:extLst>
              <a:ext uri="{FF2B5EF4-FFF2-40B4-BE49-F238E27FC236}">
                <a16:creationId xmlns:a16="http://schemas.microsoft.com/office/drawing/2014/main" id="{0F437693-04BB-261F-7769-5D048293DF94}"/>
              </a:ext>
            </a:extLst>
          </p:cNvPr>
          <p:cNvSpPr>
            <a:spLocks noGrp="1"/>
          </p:cNvSpPr>
          <p:nvPr>
            <p:ph idx="1"/>
          </p:nvPr>
        </p:nvSpPr>
        <p:spPr/>
        <p:txBody>
          <a:bodyPr>
            <a:normAutofit fontScale="92500"/>
          </a:bodyPr>
          <a:lstStyle/>
          <a:p>
            <a:r>
              <a:rPr lang="en-US" dirty="0"/>
              <a:t>Once car enters the area – Car detection and </a:t>
            </a:r>
            <a:r>
              <a:rPr lang="en-IN" dirty="0"/>
              <a:t>Radio-frequency identification</a:t>
            </a:r>
            <a:r>
              <a:rPr lang="en-US" dirty="0"/>
              <a:t> reading using the chip installed on each car.</a:t>
            </a:r>
          </a:p>
          <a:p>
            <a:r>
              <a:rPr lang="en-US" dirty="0"/>
              <a:t>Database management allocating the best available parking slot for the user</a:t>
            </a:r>
          </a:p>
          <a:p>
            <a:r>
              <a:rPr lang="en-US" dirty="0"/>
              <a:t>IOT enabled service for sending the slot details of the parking on the mobile number of the user. The same would be displayed on the screen near the entrance.</a:t>
            </a:r>
          </a:p>
          <a:p>
            <a:r>
              <a:rPr lang="en-US" dirty="0"/>
              <a:t>After driver once reaches the driving spot, the database updates the status of the available parking slots.</a:t>
            </a:r>
          </a:p>
          <a:p>
            <a:endParaRPr lang="en-US" dirty="0"/>
          </a:p>
          <a:p>
            <a:endParaRPr lang="en-IN" dirty="0"/>
          </a:p>
        </p:txBody>
      </p:sp>
    </p:spTree>
    <p:extLst>
      <p:ext uri="{BB962C8B-B14F-4D97-AF65-F5344CB8AC3E}">
        <p14:creationId xmlns:p14="http://schemas.microsoft.com/office/powerpoint/2010/main" val="5668378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C3151-F0C6-2C8D-4619-7B070BD2D95D}"/>
              </a:ext>
            </a:extLst>
          </p:cNvPr>
          <p:cNvSpPr>
            <a:spLocks noGrp="1"/>
          </p:cNvSpPr>
          <p:nvPr>
            <p:ph type="title"/>
          </p:nvPr>
        </p:nvSpPr>
        <p:spPr/>
        <p:txBody>
          <a:bodyPr/>
          <a:lstStyle/>
          <a:p>
            <a:r>
              <a:rPr lang="en-US" dirty="0"/>
              <a:t>Real life impact of our solution</a:t>
            </a:r>
            <a:endParaRPr lang="en-IN" dirty="0"/>
          </a:p>
        </p:txBody>
      </p:sp>
      <p:sp>
        <p:nvSpPr>
          <p:cNvPr id="3" name="Content Placeholder 2">
            <a:extLst>
              <a:ext uri="{FF2B5EF4-FFF2-40B4-BE49-F238E27FC236}">
                <a16:creationId xmlns:a16="http://schemas.microsoft.com/office/drawing/2014/main" id="{0F437693-04BB-261F-7769-5D048293DF94}"/>
              </a:ext>
            </a:extLst>
          </p:cNvPr>
          <p:cNvSpPr>
            <a:spLocks noGrp="1"/>
          </p:cNvSpPr>
          <p:nvPr>
            <p:ph idx="1"/>
          </p:nvPr>
        </p:nvSpPr>
        <p:spPr/>
        <p:txBody>
          <a:bodyPr>
            <a:normAutofit fontScale="85000" lnSpcReduction="20000"/>
          </a:bodyPr>
          <a:lstStyle/>
          <a:p>
            <a:r>
              <a:rPr lang="en-US" dirty="0"/>
              <a:t>The provided solution would enable seamless, autonomous management and flow of all the cars in the parking space.</a:t>
            </a:r>
          </a:p>
          <a:p>
            <a:r>
              <a:rPr lang="en-US" dirty="0"/>
              <a:t>Information about each car present in the parking space at the user level.</a:t>
            </a:r>
          </a:p>
          <a:p>
            <a:r>
              <a:rPr lang="en-US" dirty="0"/>
              <a:t>Since this is a core cyber physical system, security will be maintained at the highest level.</a:t>
            </a:r>
          </a:p>
          <a:p>
            <a:r>
              <a:rPr lang="en-US" dirty="0"/>
              <a:t>Enhancing the parking space security as each user will be informed whenever his car leaves the parking area.</a:t>
            </a:r>
          </a:p>
          <a:p>
            <a:r>
              <a:rPr lang="en-US" dirty="0"/>
              <a:t>Extending the current implementation would also allow the users to prebook their parking slots if available. </a:t>
            </a:r>
          </a:p>
          <a:p>
            <a:r>
              <a:rPr lang="en-US" dirty="0"/>
              <a:t>All this would lead to a highly efficient and optimized management system as a whole.</a:t>
            </a:r>
          </a:p>
          <a:p>
            <a:endParaRPr lang="en-US" dirty="0"/>
          </a:p>
          <a:p>
            <a:endParaRPr lang="en-IN" dirty="0"/>
          </a:p>
        </p:txBody>
      </p:sp>
    </p:spTree>
    <p:extLst>
      <p:ext uri="{BB962C8B-B14F-4D97-AF65-F5344CB8AC3E}">
        <p14:creationId xmlns:p14="http://schemas.microsoft.com/office/powerpoint/2010/main" val="21156832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0ACCB-09B7-DE3F-B274-A04BD74609B4}"/>
              </a:ext>
            </a:extLst>
          </p:cNvPr>
          <p:cNvSpPr>
            <a:spLocks noGrp="1"/>
          </p:cNvSpPr>
          <p:nvPr>
            <p:ph type="title"/>
          </p:nvPr>
        </p:nvSpPr>
        <p:spPr/>
        <p:txBody>
          <a:bodyPr/>
          <a:lstStyle/>
          <a:p>
            <a:r>
              <a:rPr lang="en-US" dirty="0"/>
              <a:t>Problem Statement</a:t>
            </a:r>
            <a:endParaRPr lang="en-IN" dirty="0"/>
          </a:p>
        </p:txBody>
      </p:sp>
      <p:sp>
        <p:nvSpPr>
          <p:cNvPr id="3" name="Content Placeholder 2">
            <a:extLst>
              <a:ext uri="{FF2B5EF4-FFF2-40B4-BE49-F238E27FC236}">
                <a16:creationId xmlns:a16="http://schemas.microsoft.com/office/drawing/2014/main" id="{FECF53BE-B7D3-4A0F-F109-9FC6ED0DEA15}"/>
              </a:ext>
            </a:extLst>
          </p:cNvPr>
          <p:cNvSpPr>
            <a:spLocks noGrp="1"/>
          </p:cNvSpPr>
          <p:nvPr>
            <p:ph idx="1"/>
          </p:nvPr>
        </p:nvSpPr>
        <p:spPr/>
        <p:txBody>
          <a:bodyPr>
            <a:normAutofit fontScale="92500" lnSpcReduction="20000"/>
          </a:bodyPr>
          <a:lstStyle/>
          <a:p>
            <a:r>
              <a:rPr lang="en-US" dirty="0"/>
              <a:t>IOT02: Smart In-Campus Car Parking System Due to the increase in traffic on the national highway, it is difficult to reach the campus on time, and finding the nearest parking space for four-wheeler parking is tedious. Develop an intelligent application that provides a real-time parking slot within the campus as soon as the car enters the main gate. The empty parking space should be messaged to the user’s mobile whenever a person enters through the main entrance. Make sure initially, every car owner has to get registered with the APP and the APP gets activated once the car enters the main gate and the nearest available parking slot is assigned. Assuming that users must choose the building they work at during registration. The application should provide an empty parking slot near their chosen building. </a:t>
            </a:r>
            <a:endParaRPr lang="en-IN" dirty="0"/>
          </a:p>
        </p:txBody>
      </p:sp>
    </p:spTree>
    <p:extLst>
      <p:ext uri="{BB962C8B-B14F-4D97-AF65-F5344CB8AC3E}">
        <p14:creationId xmlns:p14="http://schemas.microsoft.com/office/powerpoint/2010/main" val="29520948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0ACCB-09B7-DE3F-B274-A04BD74609B4}"/>
              </a:ext>
            </a:extLst>
          </p:cNvPr>
          <p:cNvSpPr>
            <a:spLocks noGrp="1"/>
          </p:cNvSpPr>
          <p:nvPr>
            <p:ph type="title"/>
          </p:nvPr>
        </p:nvSpPr>
        <p:spPr/>
        <p:txBody>
          <a:bodyPr/>
          <a:lstStyle/>
          <a:p>
            <a:r>
              <a:rPr lang="en-US" dirty="0"/>
              <a:t>OUR SOLUTION</a:t>
            </a:r>
            <a:endParaRPr lang="en-IN" dirty="0"/>
          </a:p>
        </p:txBody>
      </p:sp>
      <p:sp>
        <p:nvSpPr>
          <p:cNvPr id="3" name="Content Placeholder 2">
            <a:extLst>
              <a:ext uri="{FF2B5EF4-FFF2-40B4-BE49-F238E27FC236}">
                <a16:creationId xmlns:a16="http://schemas.microsoft.com/office/drawing/2014/main" id="{FECF53BE-B7D3-4A0F-F109-9FC6ED0DEA15}"/>
              </a:ext>
            </a:extLst>
          </p:cNvPr>
          <p:cNvSpPr>
            <a:spLocks noGrp="1"/>
          </p:cNvSpPr>
          <p:nvPr>
            <p:ph idx="1"/>
          </p:nvPr>
        </p:nvSpPr>
        <p:spPr/>
        <p:txBody>
          <a:bodyPr>
            <a:normAutofit fontScale="92500" lnSpcReduction="10000"/>
          </a:bodyPr>
          <a:lstStyle/>
          <a:p>
            <a:r>
              <a:rPr lang="en-US" dirty="0"/>
              <a:t>Sometimes it becomes difficult to reach the campus on time, and finding the nearest parking space for four-wheeler parking is tedious. To Counter this we devised an IOT based strategy in which we provide the user the nearest available parking slot to their respective working building as soon as they reach gate. First all users data are stored in a database. We continuously monitor the various parking area status through upheld cameras and sensors. Whenever a user reach the gate, the RFID extract data of that user and then send it to the campus parking server. The server on the basis of available real time parking slots data allot him/her a parking slot nearest to their building.</a:t>
            </a:r>
            <a:endParaRPr lang="en-IN" dirty="0"/>
          </a:p>
        </p:txBody>
      </p:sp>
    </p:spTree>
    <p:extLst>
      <p:ext uri="{BB962C8B-B14F-4D97-AF65-F5344CB8AC3E}">
        <p14:creationId xmlns:p14="http://schemas.microsoft.com/office/powerpoint/2010/main" val="9943938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0" name="Group 59">
            <a:extLst>
              <a:ext uri="{FF2B5EF4-FFF2-40B4-BE49-F238E27FC236}">
                <a16:creationId xmlns:a16="http://schemas.microsoft.com/office/drawing/2014/main" id="{2DC3D86D-A767-0CD3-F7FB-458B4A8E0FF0}"/>
              </a:ext>
            </a:extLst>
          </p:cNvPr>
          <p:cNvGrpSpPr/>
          <p:nvPr/>
        </p:nvGrpSpPr>
        <p:grpSpPr>
          <a:xfrm>
            <a:off x="1198484" y="432696"/>
            <a:ext cx="8834578" cy="6269122"/>
            <a:chOff x="985420" y="592494"/>
            <a:chExt cx="8834578" cy="6269122"/>
          </a:xfrm>
        </p:grpSpPr>
        <p:grpSp>
          <p:nvGrpSpPr>
            <p:cNvPr id="13" name="Group 12">
              <a:extLst>
                <a:ext uri="{FF2B5EF4-FFF2-40B4-BE49-F238E27FC236}">
                  <a16:creationId xmlns:a16="http://schemas.microsoft.com/office/drawing/2014/main" id="{E9192C76-0CEA-318F-724A-5E656EDE505D}"/>
                </a:ext>
              </a:extLst>
            </p:cNvPr>
            <p:cNvGrpSpPr/>
            <p:nvPr/>
          </p:nvGrpSpPr>
          <p:grpSpPr>
            <a:xfrm>
              <a:off x="985420" y="736847"/>
              <a:ext cx="2823100" cy="1074198"/>
              <a:chOff x="985421" y="736847"/>
              <a:chExt cx="3426782" cy="1074198"/>
            </a:xfrm>
          </p:grpSpPr>
          <p:sp>
            <p:nvSpPr>
              <p:cNvPr id="4" name="Rectangle 3">
                <a:extLst>
                  <a:ext uri="{FF2B5EF4-FFF2-40B4-BE49-F238E27FC236}">
                    <a16:creationId xmlns:a16="http://schemas.microsoft.com/office/drawing/2014/main" id="{959ED84C-E842-62E9-5FB6-239B4D5DF9E1}"/>
                  </a:ext>
                </a:extLst>
              </p:cNvPr>
              <p:cNvSpPr/>
              <p:nvPr/>
            </p:nvSpPr>
            <p:spPr>
              <a:xfrm>
                <a:off x="985421" y="736847"/>
                <a:ext cx="3426782" cy="107419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B7DB2593-D55D-1D5B-22B9-23F2798026AC}"/>
                  </a:ext>
                </a:extLst>
              </p:cNvPr>
              <p:cNvSpPr txBox="1"/>
              <p:nvPr/>
            </p:nvSpPr>
            <p:spPr>
              <a:xfrm>
                <a:off x="985421" y="736847"/>
                <a:ext cx="3366169" cy="923330"/>
              </a:xfrm>
              <a:prstGeom prst="rect">
                <a:avLst/>
              </a:prstGeom>
              <a:noFill/>
            </p:spPr>
            <p:txBody>
              <a:bodyPr wrap="square" rtlCol="0">
                <a:spAutoFit/>
              </a:bodyPr>
              <a:lstStyle/>
              <a:p>
                <a:r>
                  <a:rPr lang="en-US" dirty="0"/>
                  <a:t>Data Acquisition:</a:t>
                </a:r>
              </a:p>
              <a:p>
                <a:r>
                  <a:rPr lang="en-US" sz="1200" dirty="0"/>
                  <a:t>Receiving data of different parking places through various overhead cameras and sensors to get the status of parking slots</a:t>
                </a:r>
                <a:endParaRPr lang="en-IN" sz="1200" dirty="0"/>
              </a:p>
            </p:txBody>
          </p:sp>
        </p:grpSp>
        <p:sp>
          <p:nvSpPr>
            <p:cNvPr id="25" name="Rectangle 24">
              <a:extLst>
                <a:ext uri="{FF2B5EF4-FFF2-40B4-BE49-F238E27FC236}">
                  <a16:creationId xmlns:a16="http://schemas.microsoft.com/office/drawing/2014/main" id="{D1E5FCC7-0F1D-21F4-5180-ACE67D9BA1D7}"/>
                </a:ext>
              </a:extLst>
            </p:cNvPr>
            <p:cNvSpPr/>
            <p:nvPr/>
          </p:nvSpPr>
          <p:spPr>
            <a:xfrm>
              <a:off x="7403976" y="592494"/>
              <a:ext cx="1953079" cy="1200328"/>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IN" dirty="0">
                <a:solidFill>
                  <a:schemeClr val="accent2">
                    <a:lumMod val="75000"/>
                  </a:schemeClr>
                </a:solidFill>
              </a:endParaRPr>
            </a:p>
          </p:txBody>
        </p:sp>
        <p:sp>
          <p:nvSpPr>
            <p:cNvPr id="24" name="TextBox 23">
              <a:extLst>
                <a:ext uri="{FF2B5EF4-FFF2-40B4-BE49-F238E27FC236}">
                  <a16:creationId xmlns:a16="http://schemas.microsoft.com/office/drawing/2014/main" id="{C301DDDB-56F6-A1E4-073E-B2B097EE245C}"/>
                </a:ext>
              </a:extLst>
            </p:cNvPr>
            <p:cNvSpPr txBox="1"/>
            <p:nvPr/>
          </p:nvSpPr>
          <p:spPr>
            <a:xfrm>
              <a:off x="7403974" y="612558"/>
              <a:ext cx="1953083" cy="1200329"/>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1200" dirty="0"/>
                <a:t>Car enters the campus gate. The RFID scanner in the campus gate scans the tag on car windshield to get authenticity and information of the car owner.</a:t>
              </a:r>
              <a:endParaRPr lang="en-IN" sz="1200" dirty="0"/>
            </a:p>
          </p:txBody>
        </p:sp>
        <p:grpSp>
          <p:nvGrpSpPr>
            <p:cNvPr id="50" name="Group 49">
              <a:extLst>
                <a:ext uri="{FF2B5EF4-FFF2-40B4-BE49-F238E27FC236}">
                  <a16:creationId xmlns:a16="http://schemas.microsoft.com/office/drawing/2014/main" id="{6AACFB62-08B2-AC4C-CAD2-F99343074AEA}"/>
                </a:ext>
              </a:extLst>
            </p:cNvPr>
            <p:cNvGrpSpPr/>
            <p:nvPr/>
          </p:nvGrpSpPr>
          <p:grpSpPr>
            <a:xfrm>
              <a:off x="1775534" y="2144388"/>
              <a:ext cx="6889072" cy="3413464"/>
              <a:chOff x="985421" y="2294878"/>
              <a:chExt cx="5548543" cy="2752078"/>
            </a:xfrm>
          </p:grpSpPr>
          <p:sp>
            <p:nvSpPr>
              <p:cNvPr id="10" name="Rectangle: Rounded Corners 9">
                <a:extLst>
                  <a:ext uri="{FF2B5EF4-FFF2-40B4-BE49-F238E27FC236}">
                    <a16:creationId xmlns:a16="http://schemas.microsoft.com/office/drawing/2014/main" id="{FD1CB3C9-7F5C-5F42-C0DA-35B57E83BBAC}"/>
                  </a:ext>
                </a:extLst>
              </p:cNvPr>
              <p:cNvSpPr/>
              <p:nvPr/>
            </p:nvSpPr>
            <p:spPr>
              <a:xfrm>
                <a:off x="985421" y="2294878"/>
                <a:ext cx="5548543" cy="2752078"/>
              </a:xfrm>
              <a:prstGeom prst="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grpSp>
            <p:nvGrpSpPr>
              <p:cNvPr id="17" name="Group 16">
                <a:extLst>
                  <a:ext uri="{FF2B5EF4-FFF2-40B4-BE49-F238E27FC236}">
                    <a16:creationId xmlns:a16="http://schemas.microsoft.com/office/drawing/2014/main" id="{A78DD5A8-9B49-EB57-49B7-DE8E691A4863}"/>
                  </a:ext>
                </a:extLst>
              </p:cNvPr>
              <p:cNvGrpSpPr/>
              <p:nvPr/>
            </p:nvGrpSpPr>
            <p:grpSpPr>
              <a:xfrm>
                <a:off x="1186833" y="2626207"/>
                <a:ext cx="2370338" cy="914416"/>
                <a:chOff x="1083076" y="2379216"/>
                <a:chExt cx="2370338" cy="914416"/>
              </a:xfrm>
            </p:grpSpPr>
            <p:sp>
              <p:nvSpPr>
                <p:cNvPr id="16" name="Rectangle 15">
                  <a:extLst>
                    <a:ext uri="{FF2B5EF4-FFF2-40B4-BE49-F238E27FC236}">
                      <a16:creationId xmlns:a16="http://schemas.microsoft.com/office/drawing/2014/main" id="{1B3A853A-0DD9-FA71-1B64-CC0DA41B2AE6}"/>
                    </a:ext>
                  </a:extLst>
                </p:cNvPr>
                <p:cNvSpPr/>
                <p:nvPr/>
              </p:nvSpPr>
              <p:spPr>
                <a:xfrm>
                  <a:off x="1083076" y="2379216"/>
                  <a:ext cx="2370338" cy="89664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dirty="0"/>
                </a:p>
              </p:txBody>
            </p:sp>
            <p:sp>
              <p:nvSpPr>
                <p:cNvPr id="7" name="TextBox 6">
                  <a:extLst>
                    <a:ext uri="{FF2B5EF4-FFF2-40B4-BE49-F238E27FC236}">
                      <a16:creationId xmlns:a16="http://schemas.microsoft.com/office/drawing/2014/main" id="{664365D0-BCEE-8DC3-4F06-84BB8BBCCCB7}"/>
                    </a:ext>
                  </a:extLst>
                </p:cNvPr>
                <p:cNvSpPr txBox="1"/>
                <p:nvPr/>
              </p:nvSpPr>
              <p:spPr>
                <a:xfrm>
                  <a:off x="1083076" y="2425134"/>
                  <a:ext cx="2303756" cy="868498"/>
                </a:xfrm>
                <a:prstGeom prst="rect">
                  <a:avLst/>
                </a:prstGeom>
                <a:noFill/>
              </p:spPr>
              <p:txBody>
                <a:bodyPr wrap="square" rtlCol="0">
                  <a:spAutoFit/>
                </a:bodyPr>
                <a:lstStyle/>
                <a:p>
                  <a:r>
                    <a:rPr lang="en-US" sz="1600" dirty="0"/>
                    <a:t>Data Block:</a:t>
                  </a:r>
                </a:p>
                <a:p>
                  <a:r>
                    <a:rPr lang="en-US" sz="1200" dirty="0"/>
                    <a:t>It keeps records of all available and engaged parking slots in real time and provide data for the same.</a:t>
                  </a:r>
                  <a:endParaRPr lang="en-IN" sz="1200" dirty="0"/>
                </a:p>
                <a:p>
                  <a:endParaRPr lang="en-IN" sz="1200" dirty="0"/>
                </a:p>
              </p:txBody>
            </p:sp>
          </p:grpSp>
          <p:grpSp>
            <p:nvGrpSpPr>
              <p:cNvPr id="28" name="Group 27">
                <a:extLst>
                  <a:ext uri="{FF2B5EF4-FFF2-40B4-BE49-F238E27FC236}">
                    <a16:creationId xmlns:a16="http://schemas.microsoft.com/office/drawing/2014/main" id="{BB2F1C41-AF14-BE6F-B27A-1E54DFEA4190}"/>
                  </a:ext>
                </a:extLst>
              </p:cNvPr>
              <p:cNvGrpSpPr/>
              <p:nvPr/>
            </p:nvGrpSpPr>
            <p:grpSpPr>
              <a:xfrm>
                <a:off x="4145871" y="2626207"/>
                <a:ext cx="2219418" cy="896645"/>
                <a:chOff x="3994951" y="2626207"/>
                <a:chExt cx="2219418" cy="896645"/>
              </a:xfrm>
            </p:grpSpPr>
            <p:sp>
              <p:nvSpPr>
                <p:cNvPr id="26" name="Rectangle 25">
                  <a:extLst>
                    <a:ext uri="{FF2B5EF4-FFF2-40B4-BE49-F238E27FC236}">
                      <a16:creationId xmlns:a16="http://schemas.microsoft.com/office/drawing/2014/main" id="{4C3C31FD-010C-2767-F821-8961A6E7B026}"/>
                    </a:ext>
                  </a:extLst>
                </p:cNvPr>
                <p:cNvSpPr/>
                <p:nvPr/>
              </p:nvSpPr>
              <p:spPr>
                <a:xfrm>
                  <a:off x="3994951" y="2626207"/>
                  <a:ext cx="2219418" cy="89664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p>
              </p:txBody>
            </p:sp>
            <p:sp>
              <p:nvSpPr>
                <p:cNvPr id="27" name="TextBox 26">
                  <a:extLst>
                    <a:ext uri="{FF2B5EF4-FFF2-40B4-BE49-F238E27FC236}">
                      <a16:creationId xmlns:a16="http://schemas.microsoft.com/office/drawing/2014/main" id="{9B352299-5294-0D1D-9F84-86552A10DC5D}"/>
                    </a:ext>
                  </a:extLst>
                </p:cNvPr>
                <p:cNvSpPr txBox="1"/>
                <p:nvPr/>
              </p:nvSpPr>
              <p:spPr>
                <a:xfrm>
                  <a:off x="3994951" y="2626208"/>
                  <a:ext cx="2219418" cy="719613"/>
                </a:xfrm>
                <a:prstGeom prst="rect">
                  <a:avLst/>
                </a:prstGeom>
                <a:noFill/>
              </p:spPr>
              <p:txBody>
                <a:bodyPr wrap="square" rtlCol="0">
                  <a:spAutoFit/>
                </a:bodyPr>
                <a:lstStyle/>
                <a:p>
                  <a:r>
                    <a:rPr lang="en-US" sz="1600" dirty="0"/>
                    <a:t>Receiver Block:</a:t>
                  </a:r>
                </a:p>
                <a:p>
                  <a:r>
                    <a:rPr lang="en-US" sz="1200" dirty="0"/>
                    <a:t>The server system receives the information of user and preferred parking area(near the building where they work).</a:t>
                  </a:r>
                  <a:endParaRPr lang="en-IN" sz="1200" dirty="0"/>
                </a:p>
              </p:txBody>
            </p:sp>
          </p:grpSp>
          <p:grpSp>
            <p:nvGrpSpPr>
              <p:cNvPr id="49" name="Group 48">
                <a:extLst>
                  <a:ext uri="{FF2B5EF4-FFF2-40B4-BE49-F238E27FC236}">
                    <a16:creationId xmlns:a16="http://schemas.microsoft.com/office/drawing/2014/main" id="{5979CA47-F766-29E0-62E5-BD67AD6CE95C}"/>
                  </a:ext>
                </a:extLst>
              </p:cNvPr>
              <p:cNvGrpSpPr/>
              <p:nvPr/>
            </p:nvGrpSpPr>
            <p:grpSpPr>
              <a:xfrm>
                <a:off x="1186833" y="4006684"/>
                <a:ext cx="5178456" cy="756825"/>
                <a:chOff x="1186833" y="4006684"/>
                <a:chExt cx="5178456" cy="756825"/>
              </a:xfrm>
            </p:grpSpPr>
            <p:sp>
              <p:nvSpPr>
                <p:cNvPr id="29" name="Rectangle 28">
                  <a:extLst>
                    <a:ext uri="{FF2B5EF4-FFF2-40B4-BE49-F238E27FC236}">
                      <a16:creationId xmlns:a16="http://schemas.microsoft.com/office/drawing/2014/main" id="{08190592-F510-8744-14AE-CD8081C44858}"/>
                    </a:ext>
                  </a:extLst>
                </p:cNvPr>
                <p:cNvSpPr/>
                <p:nvPr/>
              </p:nvSpPr>
              <p:spPr>
                <a:xfrm>
                  <a:off x="1186833" y="4006685"/>
                  <a:ext cx="5178456" cy="75682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30" name="TextBox 29">
                  <a:extLst>
                    <a:ext uri="{FF2B5EF4-FFF2-40B4-BE49-F238E27FC236}">
                      <a16:creationId xmlns:a16="http://schemas.microsoft.com/office/drawing/2014/main" id="{08F088CE-48AB-B8A6-F2FF-7A9055067608}"/>
                    </a:ext>
                  </a:extLst>
                </p:cNvPr>
                <p:cNvSpPr txBox="1"/>
                <p:nvPr/>
              </p:nvSpPr>
              <p:spPr>
                <a:xfrm>
                  <a:off x="1186833" y="4006684"/>
                  <a:ext cx="5178456" cy="719613"/>
                </a:xfrm>
                <a:prstGeom prst="rect">
                  <a:avLst/>
                </a:prstGeom>
                <a:noFill/>
              </p:spPr>
              <p:txBody>
                <a:bodyPr wrap="square" rtlCol="0">
                  <a:spAutoFit/>
                </a:bodyPr>
                <a:lstStyle/>
                <a:p>
                  <a:r>
                    <a:rPr lang="en-US" sz="1600" dirty="0"/>
                    <a:t>Processing Block:</a:t>
                  </a:r>
                </a:p>
                <a:p>
                  <a:r>
                    <a:rPr lang="en-US" sz="1200" dirty="0"/>
                    <a:t>The processing unit after getting user data from receiver block sends a request to data block to access the real-time parking status and then process it according to user needs to allot him/her a suitable parking slot near their building.</a:t>
                  </a:r>
                  <a:endParaRPr lang="en-IN" sz="1200" dirty="0"/>
                </a:p>
              </p:txBody>
            </p:sp>
          </p:grpSp>
          <p:cxnSp>
            <p:nvCxnSpPr>
              <p:cNvPr id="32" name="Straight Arrow Connector 31">
                <a:extLst>
                  <a:ext uri="{FF2B5EF4-FFF2-40B4-BE49-F238E27FC236}">
                    <a16:creationId xmlns:a16="http://schemas.microsoft.com/office/drawing/2014/main" id="{7CB411E3-9BC1-2AED-B334-E1B97B97E497}"/>
                  </a:ext>
                </a:extLst>
              </p:cNvPr>
              <p:cNvCxnSpPr>
                <a:cxnSpLocks/>
                <a:stCxn id="26" idx="2"/>
              </p:cNvCxnSpPr>
              <p:nvPr/>
            </p:nvCxnSpPr>
            <p:spPr>
              <a:xfrm>
                <a:off x="5255580" y="3522852"/>
                <a:ext cx="0" cy="48383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a:extLst>
                  <a:ext uri="{FF2B5EF4-FFF2-40B4-BE49-F238E27FC236}">
                    <a16:creationId xmlns:a16="http://schemas.microsoft.com/office/drawing/2014/main" id="{112E7FFA-6134-560B-26E5-CE2CD261A9DA}"/>
                  </a:ext>
                </a:extLst>
              </p:cNvPr>
              <p:cNvCxnSpPr>
                <a:cxnSpLocks/>
              </p:cNvCxnSpPr>
              <p:nvPr/>
            </p:nvCxnSpPr>
            <p:spPr>
              <a:xfrm flipV="1">
                <a:off x="1645326" y="3522851"/>
                <a:ext cx="0" cy="4838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0" name="Straight Arrow Connector 39">
                <a:extLst>
                  <a:ext uri="{FF2B5EF4-FFF2-40B4-BE49-F238E27FC236}">
                    <a16:creationId xmlns:a16="http://schemas.microsoft.com/office/drawing/2014/main" id="{3BFEEF2E-0C03-3077-3758-8D5BD3C439D1}"/>
                  </a:ext>
                </a:extLst>
              </p:cNvPr>
              <p:cNvCxnSpPr>
                <a:cxnSpLocks/>
              </p:cNvCxnSpPr>
              <p:nvPr/>
            </p:nvCxnSpPr>
            <p:spPr>
              <a:xfrm>
                <a:off x="2960701" y="3537750"/>
                <a:ext cx="0" cy="46893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cxnSp>
          <p:nvCxnSpPr>
            <p:cNvPr id="9" name="Straight Arrow Connector 8">
              <a:extLst>
                <a:ext uri="{FF2B5EF4-FFF2-40B4-BE49-F238E27FC236}">
                  <a16:creationId xmlns:a16="http://schemas.microsoft.com/office/drawing/2014/main" id="{94AD6384-EF40-789C-DCEB-9EDF8F191D32}"/>
                </a:ext>
              </a:extLst>
            </p:cNvPr>
            <p:cNvCxnSpPr>
              <a:cxnSpLocks/>
            </p:cNvCxnSpPr>
            <p:nvPr/>
          </p:nvCxnSpPr>
          <p:spPr>
            <a:xfrm>
              <a:off x="2372002" y="1811045"/>
              <a:ext cx="0" cy="7442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45" name="Group 44">
              <a:extLst>
                <a:ext uri="{FF2B5EF4-FFF2-40B4-BE49-F238E27FC236}">
                  <a16:creationId xmlns:a16="http://schemas.microsoft.com/office/drawing/2014/main" id="{5AB6F5FE-8C54-BB96-52C1-6A3A484A8EF5}"/>
                </a:ext>
              </a:extLst>
            </p:cNvPr>
            <p:cNvGrpSpPr/>
            <p:nvPr/>
          </p:nvGrpSpPr>
          <p:grpSpPr>
            <a:xfrm>
              <a:off x="4324299" y="5812793"/>
              <a:ext cx="1722268" cy="1048823"/>
              <a:chOff x="3113789" y="5630034"/>
              <a:chExt cx="1722268" cy="1048823"/>
            </a:xfrm>
          </p:grpSpPr>
          <p:sp>
            <p:nvSpPr>
              <p:cNvPr id="43" name="Rectangle 42">
                <a:extLst>
                  <a:ext uri="{FF2B5EF4-FFF2-40B4-BE49-F238E27FC236}">
                    <a16:creationId xmlns:a16="http://schemas.microsoft.com/office/drawing/2014/main" id="{6342631B-147C-EBDC-CA3F-ACD9B756B9F7}"/>
                  </a:ext>
                </a:extLst>
              </p:cNvPr>
              <p:cNvSpPr/>
              <p:nvPr/>
            </p:nvSpPr>
            <p:spPr>
              <a:xfrm>
                <a:off x="3113789" y="5630034"/>
                <a:ext cx="1722268" cy="104882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dirty="0"/>
              </a:p>
            </p:txBody>
          </p:sp>
          <p:sp>
            <p:nvSpPr>
              <p:cNvPr id="44" name="TextBox 43">
                <a:extLst>
                  <a:ext uri="{FF2B5EF4-FFF2-40B4-BE49-F238E27FC236}">
                    <a16:creationId xmlns:a16="http://schemas.microsoft.com/office/drawing/2014/main" id="{72FF3CB3-406F-29FB-9BC2-26C122372B63}"/>
                  </a:ext>
                </a:extLst>
              </p:cNvPr>
              <p:cNvSpPr txBox="1"/>
              <p:nvPr/>
            </p:nvSpPr>
            <p:spPr>
              <a:xfrm>
                <a:off x="3113789" y="5630034"/>
                <a:ext cx="1722268" cy="1015663"/>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1200" dirty="0"/>
                  <a:t>The allotted parking slot is messaged on the smartphone of the user based on the data received by the RFID</a:t>
                </a:r>
                <a:endParaRPr lang="en-IN" sz="1200" dirty="0"/>
              </a:p>
            </p:txBody>
          </p:sp>
        </p:grpSp>
        <p:cxnSp>
          <p:nvCxnSpPr>
            <p:cNvPr id="47" name="Straight Arrow Connector 46">
              <a:extLst>
                <a:ext uri="{FF2B5EF4-FFF2-40B4-BE49-F238E27FC236}">
                  <a16:creationId xmlns:a16="http://schemas.microsoft.com/office/drawing/2014/main" id="{2B2CE8C5-8224-B571-FE4A-3FC6DC7FA6C7}"/>
                </a:ext>
              </a:extLst>
            </p:cNvPr>
            <p:cNvCxnSpPr>
              <a:cxnSpLocks/>
            </p:cNvCxnSpPr>
            <p:nvPr/>
          </p:nvCxnSpPr>
          <p:spPr>
            <a:xfrm>
              <a:off x="5185433" y="5200044"/>
              <a:ext cx="0" cy="57114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3" name="Straight Arrow Connector 52">
              <a:extLst>
                <a:ext uri="{FF2B5EF4-FFF2-40B4-BE49-F238E27FC236}">
                  <a16:creationId xmlns:a16="http://schemas.microsoft.com/office/drawing/2014/main" id="{588FCC4C-45F0-97F4-6A17-58F09C6720EB}"/>
                </a:ext>
              </a:extLst>
            </p:cNvPr>
            <p:cNvCxnSpPr/>
            <p:nvPr/>
          </p:nvCxnSpPr>
          <p:spPr>
            <a:xfrm>
              <a:off x="7892249" y="1811045"/>
              <a:ext cx="0" cy="7442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5" name="TextBox 54">
              <a:extLst>
                <a:ext uri="{FF2B5EF4-FFF2-40B4-BE49-F238E27FC236}">
                  <a16:creationId xmlns:a16="http://schemas.microsoft.com/office/drawing/2014/main" id="{7CB937FD-4A4F-5153-6118-8CDF1E08909A}"/>
                </a:ext>
              </a:extLst>
            </p:cNvPr>
            <p:cNvSpPr txBox="1"/>
            <p:nvPr/>
          </p:nvSpPr>
          <p:spPr>
            <a:xfrm>
              <a:off x="3382392" y="2144388"/>
              <a:ext cx="3364637" cy="369332"/>
            </a:xfrm>
            <a:prstGeom prst="rect">
              <a:avLst/>
            </a:prstGeom>
            <a:noFill/>
          </p:spPr>
          <p:txBody>
            <a:bodyPr wrap="square" rtlCol="0">
              <a:spAutoFit/>
            </a:bodyPr>
            <a:lstStyle/>
            <a:p>
              <a:pPr algn="ctr"/>
              <a:r>
                <a:rPr lang="en-US" dirty="0"/>
                <a:t>Central Server System</a:t>
              </a:r>
              <a:endParaRPr lang="en-IN" dirty="0"/>
            </a:p>
          </p:txBody>
        </p:sp>
        <p:sp>
          <p:nvSpPr>
            <p:cNvPr id="56" name="TextBox 55">
              <a:extLst>
                <a:ext uri="{FF2B5EF4-FFF2-40B4-BE49-F238E27FC236}">
                  <a16:creationId xmlns:a16="http://schemas.microsoft.com/office/drawing/2014/main" id="{E7A29440-849D-C6EB-668E-3C7EA2A82AA8}"/>
                </a:ext>
              </a:extLst>
            </p:cNvPr>
            <p:cNvSpPr txBox="1"/>
            <p:nvPr/>
          </p:nvSpPr>
          <p:spPr>
            <a:xfrm>
              <a:off x="7820059" y="1955236"/>
              <a:ext cx="1999939" cy="461665"/>
            </a:xfrm>
            <a:prstGeom prst="rect">
              <a:avLst/>
            </a:prstGeom>
            <a:noFill/>
          </p:spPr>
          <p:txBody>
            <a:bodyPr wrap="square" rtlCol="0">
              <a:spAutoFit/>
            </a:bodyPr>
            <a:lstStyle/>
            <a:p>
              <a:r>
                <a:rPr lang="en-US" sz="1200" b="1" dirty="0">
                  <a:solidFill>
                    <a:schemeClr val="bg1"/>
                  </a:solidFill>
                </a:rPr>
                <a:t>Sending data to receiver block to activate it</a:t>
              </a:r>
              <a:endParaRPr lang="en-IN" sz="1200" b="1" dirty="0">
                <a:solidFill>
                  <a:schemeClr val="bg1"/>
                </a:solidFill>
              </a:endParaRPr>
            </a:p>
          </p:txBody>
        </p:sp>
        <p:sp>
          <p:nvSpPr>
            <p:cNvPr id="57" name="TextBox 56">
              <a:extLst>
                <a:ext uri="{FF2B5EF4-FFF2-40B4-BE49-F238E27FC236}">
                  <a16:creationId xmlns:a16="http://schemas.microsoft.com/office/drawing/2014/main" id="{59ED99B4-5CD3-B7D7-D38F-706F822770E9}"/>
                </a:ext>
              </a:extLst>
            </p:cNvPr>
            <p:cNvSpPr txBox="1"/>
            <p:nvPr/>
          </p:nvSpPr>
          <p:spPr>
            <a:xfrm>
              <a:off x="6153418" y="3717693"/>
              <a:ext cx="1900404" cy="461665"/>
            </a:xfrm>
            <a:prstGeom prst="rect">
              <a:avLst/>
            </a:prstGeom>
            <a:noFill/>
          </p:spPr>
          <p:txBody>
            <a:bodyPr wrap="square" rtlCol="0">
              <a:spAutoFit/>
            </a:bodyPr>
            <a:lstStyle/>
            <a:p>
              <a:pPr algn="ctr"/>
              <a:r>
                <a:rPr lang="en-US" sz="1200" b="1" dirty="0">
                  <a:solidFill>
                    <a:schemeClr val="bg1"/>
                  </a:solidFill>
                </a:rPr>
                <a:t>Sending data to processing block to activate it</a:t>
              </a:r>
              <a:endParaRPr lang="en-IN" sz="1200" b="1" dirty="0">
                <a:solidFill>
                  <a:schemeClr val="bg1"/>
                </a:solidFill>
              </a:endParaRPr>
            </a:p>
          </p:txBody>
        </p:sp>
        <p:sp>
          <p:nvSpPr>
            <p:cNvPr id="58" name="TextBox 57">
              <a:extLst>
                <a:ext uri="{FF2B5EF4-FFF2-40B4-BE49-F238E27FC236}">
                  <a16:creationId xmlns:a16="http://schemas.microsoft.com/office/drawing/2014/main" id="{1FCF0685-81E0-57F2-155A-06E4B40EF641}"/>
                </a:ext>
              </a:extLst>
            </p:cNvPr>
            <p:cNvSpPr txBox="1"/>
            <p:nvPr/>
          </p:nvSpPr>
          <p:spPr>
            <a:xfrm>
              <a:off x="3285029" y="3717694"/>
              <a:ext cx="1900404" cy="461665"/>
            </a:xfrm>
            <a:prstGeom prst="rect">
              <a:avLst/>
            </a:prstGeom>
            <a:noFill/>
          </p:spPr>
          <p:txBody>
            <a:bodyPr wrap="square" rtlCol="0">
              <a:spAutoFit/>
            </a:bodyPr>
            <a:lstStyle/>
            <a:p>
              <a:pPr algn="ctr"/>
              <a:r>
                <a:rPr lang="en-US" sz="1200" b="1" dirty="0">
                  <a:solidFill>
                    <a:schemeClr val="bg1"/>
                  </a:solidFill>
                </a:rPr>
                <a:t>Sending parking status</a:t>
              </a:r>
            </a:p>
            <a:p>
              <a:pPr algn="ctr"/>
              <a:r>
                <a:rPr lang="en-US" sz="1200" b="1" dirty="0">
                  <a:solidFill>
                    <a:schemeClr val="bg1"/>
                  </a:solidFill>
                </a:rPr>
                <a:t>data</a:t>
              </a:r>
              <a:endParaRPr lang="en-IN" sz="1200" b="1" dirty="0">
                <a:solidFill>
                  <a:schemeClr val="bg1"/>
                </a:solidFill>
              </a:endParaRPr>
            </a:p>
          </p:txBody>
        </p:sp>
        <p:sp>
          <p:nvSpPr>
            <p:cNvPr id="59" name="TextBox 58">
              <a:extLst>
                <a:ext uri="{FF2B5EF4-FFF2-40B4-BE49-F238E27FC236}">
                  <a16:creationId xmlns:a16="http://schemas.microsoft.com/office/drawing/2014/main" id="{4549E76E-7094-2289-C65D-169EFDB9DD2C}"/>
                </a:ext>
              </a:extLst>
            </p:cNvPr>
            <p:cNvSpPr txBox="1"/>
            <p:nvPr/>
          </p:nvSpPr>
          <p:spPr>
            <a:xfrm>
              <a:off x="2058841" y="3844563"/>
              <a:ext cx="1214867" cy="276999"/>
            </a:xfrm>
            <a:prstGeom prst="rect">
              <a:avLst/>
            </a:prstGeom>
            <a:noFill/>
          </p:spPr>
          <p:txBody>
            <a:bodyPr wrap="square" rtlCol="0">
              <a:spAutoFit/>
            </a:bodyPr>
            <a:lstStyle/>
            <a:p>
              <a:r>
                <a:rPr lang="en-US" sz="1200" b="1" dirty="0">
                  <a:solidFill>
                    <a:schemeClr val="bg1"/>
                  </a:solidFill>
                </a:rPr>
                <a:t>Requesting data</a:t>
              </a:r>
              <a:endParaRPr lang="en-IN" sz="1200" b="1" dirty="0">
                <a:solidFill>
                  <a:schemeClr val="bg1"/>
                </a:solidFill>
              </a:endParaRPr>
            </a:p>
          </p:txBody>
        </p:sp>
      </p:grpSp>
    </p:spTree>
    <p:extLst>
      <p:ext uri="{BB962C8B-B14F-4D97-AF65-F5344CB8AC3E}">
        <p14:creationId xmlns:p14="http://schemas.microsoft.com/office/powerpoint/2010/main" val="11185311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F959186-593D-DBE0-B43B-DD157FDE3245}"/>
              </a:ext>
            </a:extLst>
          </p:cNvPr>
          <p:cNvSpPr>
            <a:spLocks noGrp="1"/>
          </p:cNvSpPr>
          <p:nvPr>
            <p:ph idx="1"/>
          </p:nvPr>
        </p:nvSpPr>
        <p:spPr>
          <a:xfrm>
            <a:off x="1017124" y="2329386"/>
            <a:ext cx="9905999" cy="3541714"/>
          </a:xfrm>
        </p:spPr>
        <p:txBody>
          <a:bodyPr>
            <a:normAutofit fontScale="77500" lnSpcReduction="20000"/>
          </a:bodyPr>
          <a:lstStyle/>
          <a:p>
            <a:r>
              <a:rPr lang="en-US" dirty="0"/>
              <a:t>For the purposes of demonstration of the provided solution, </a:t>
            </a:r>
          </a:p>
          <a:p>
            <a:pPr marL="0" indent="0">
              <a:buNone/>
            </a:pPr>
            <a:r>
              <a:rPr lang="en-US" dirty="0"/>
              <a:t>we will be using Gazebo Stimulation</a:t>
            </a:r>
          </a:p>
          <a:p>
            <a:endParaRPr lang="en-US" dirty="0"/>
          </a:p>
          <a:p>
            <a:pPr marL="0" indent="0">
              <a:buNone/>
            </a:pPr>
            <a:r>
              <a:rPr lang="en-US" dirty="0"/>
              <a:t>About Gazebo –</a:t>
            </a:r>
          </a:p>
          <a:p>
            <a:r>
              <a:rPr lang="en-US" sz="2500" dirty="0"/>
              <a:t>Gazebo is an open-source 3D robotics simulator. It integrated the ODE physics engine, OpenGL rendering, and support code for sensor simulation and actuator control. Gazebo can use multiple high-performance physics engines. used by industry and academia that calculates physics, generates sensor data and provides convenient interfaces. Gazebo helps you integrate a multitude of sensors, and it gives you the tools to test these sensors and develop your robots to best use them. </a:t>
            </a:r>
            <a:endParaRPr lang="en-IN" sz="2500" dirty="0"/>
          </a:p>
        </p:txBody>
      </p:sp>
      <p:sp>
        <p:nvSpPr>
          <p:cNvPr id="5" name="Title 4">
            <a:extLst>
              <a:ext uri="{FF2B5EF4-FFF2-40B4-BE49-F238E27FC236}">
                <a16:creationId xmlns:a16="http://schemas.microsoft.com/office/drawing/2014/main" id="{392BB43B-AF01-C591-C0AF-03333FD2D730}"/>
              </a:ext>
            </a:extLst>
          </p:cNvPr>
          <p:cNvSpPr>
            <a:spLocks noGrp="1"/>
          </p:cNvSpPr>
          <p:nvPr>
            <p:ph type="title"/>
          </p:nvPr>
        </p:nvSpPr>
        <p:spPr/>
        <p:txBody>
          <a:bodyPr/>
          <a:lstStyle/>
          <a:p>
            <a:r>
              <a:rPr lang="en-US" dirty="0"/>
              <a:t>Presentation of the Solution through simulation</a:t>
            </a:r>
            <a:endParaRPr lang="en-IN" dirty="0"/>
          </a:p>
        </p:txBody>
      </p:sp>
      <p:pic>
        <p:nvPicPr>
          <p:cNvPr id="4" name="Picture 3">
            <a:extLst>
              <a:ext uri="{FF2B5EF4-FFF2-40B4-BE49-F238E27FC236}">
                <a16:creationId xmlns:a16="http://schemas.microsoft.com/office/drawing/2014/main" id="{B919C1A8-DAA4-1822-1565-DBBDCDC21253}"/>
              </a:ext>
            </a:extLst>
          </p:cNvPr>
          <p:cNvPicPr>
            <a:picLocks noChangeAspect="1"/>
          </p:cNvPicPr>
          <p:nvPr/>
        </p:nvPicPr>
        <p:blipFill>
          <a:blip r:embed="rId2"/>
          <a:stretch>
            <a:fillRect/>
          </a:stretch>
        </p:blipFill>
        <p:spPr>
          <a:xfrm>
            <a:off x="8468817" y="2543452"/>
            <a:ext cx="2209801" cy="1024544"/>
          </a:xfrm>
          <a:prstGeom prst="rect">
            <a:avLst/>
          </a:prstGeom>
        </p:spPr>
      </p:pic>
    </p:spTree>
    <p:extLst>
      <p:ext uri="{BB962C8B-B14F-4D97-AF65-F5344CB8AC3E}">
        <p14:creationId xmlns:p14="http://schemas.microsoft.com/office/powerpoint/2010/main" val="38518932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705B4-AB5B-D853-53A1-849EE8023E63}"/>
              </a:ext>
            </a:extLst>
          </p:cNvPr>
          <p:cNvSpPr>
            <a:spLocks noGrp="1"/>
          </p:cNvSpPr>
          <p:nvPr>
            <p:ph type="title"/>
          </p:nvPr>
        </p:nvSpPr>
        <p:spPr/>
        <p:txBody>
          <a:bodyPr/>
          <a:lstStyle/>
          <a:p>
            <a:r>
              <a:rPr lang="en-US" dirty="0"/>
              <a:t>Multiple </a:t>
            </a:r>
            <a:r>
              <a:rPr lang="en-US" dirty="0" err="1"/>
              <a:t>api</a:t>
            </a:r>
            <a:r>
              <a:rPr lang="en-US" dirty="0"/>
              <a:t> used</a:t>
            </a:r>
            <a:endParaRPr lang="en-IN" dirty="0"/>
          </a:p>
        </p:txBody>
      </p:sp>
      <p:sp>
        <p:nvSpPr>
          <p:cNvPr id="3" name="Content Placeholder 2">
            <a:extLst>
              <a:ext uri="{FF2B5EF4-FFF2-40B4-BE49-F238E27FC236}">
                <a16:creationId xmlns:a16="http://schemas.microsoft.com/office/drawing/2014/main" id="{B1FF54E9-B6F3-6DAE-395C-43F1797C0E4B}"/>
              </a:ext>
            </a:extLst>
          </p:cNvPr>
          <p:cNvSpPr>
            <a:spLocks noGrp="1"/>
          </p:cNvSpPr>
          <p:nvPr>
            <p:ph idx="1"/>
          </p:nvPr>
        </p:nvSpPr>
        <p:spPr/>
        <p:txBody>
          <a:bodyPr>
            <a:normAutofit lnSpcReduction="10000"/>
          </a:bodyPr>
          <a:lstStyle/>
          <a:p>
            <a:r>
              <a:rPr lang="en-US" dirty="0" err="1"/>
              <a:t>rfid</a:t>
            </a:r>
            <a:r>
              <a:rPr lang="en-US" dirty="0"/>
              <a:t>-reader open-source implementation on </a:t>
            </a:r>
            <a:r>
              <a:rPr lang="en-US" dirty="0" err="1"/>
              <a:t>github</a:t>
            </a:r>
            <a:r>
              <a:rPr lang="en-US" dirty="0"/>
              <a:t> – This API extracts the user information from the database of the tag that is identified.</a:t>
            </a:r>
          </a:p>
          <a:p>
            <a:r>
              <a:rPr lang="en-US" dirty="0"/>
              <a:t>Zebra RFID Reader SDK for Android </a:t>
            </a:r>
          </a:p>
          <a:p>
            <a:r>
              <a:rPr lang="en-US" dirty="0"/>
              <a:t>OpenCV and Image Processing APIs and transfer of data from cameras to the on ground control station or processing unit. (global master)</a:t>
            </a:r>
          </a:p>
          <a:p>
            <a:r>
              <a:rPr lang="en-US" dirty="0"/>
              <a:t>Database Management System APIs for manipulation of user information and parking spaces status.</a:t>
            </a:r>
          </a:p>
          <a:p>
            <a:endParaRPr lang="en-US" dirty="0"/>
          </a:p>
        </p:txBody>
      </p:sp>
    </p:spTree>
    <p:extLst>
      <p:ext uri="{BB962C8B-B14F-4D97-AF65-F5344CB8AC3E}">
        <p14:creationId xmlns:p14="http://schemas.microsoft.com/office/powerpoint/2010/main" val="38150534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705B4-AB5B-D853-53A1-849EE8023E63}"/>
              </a:ext>
            </a:extLst>
          </p:cNvPr>
          <p:cNvSpPr>
            <a:spLocks noGrp="1"/>
          </p:cNvSpPr>
          <p:nvPr>
            <p:ph type="title"/>
          </p:nvPr>
        </p:nvSpPr>
        <p:spPr/>
        <p:txBody>
          <a:bodyPr/>
          <a:lstStyle/>
          <a:p>
            <a:r>
              <a:rPr lang="en-US" dirty="0"/>
              <a:t>MOBILE APPLICATION</a:t>
            </a:r>
            <a:endParaRPr lang="en-IN" dirty="0"/>
          </a:p>
        </p:txBody>
      </p:sp>
      <p:sp>
        <p:nvSpPr>
          <p:cNvPr id="3" name="Content Placeholder 2">
            <a:extLst>
              <a:ext uri="{FF2B5EF4-FFF2-40B4-BE49-F238E27FC236}">
                <a16:creationId xmlns:a16="http://schemas.microsoft.com/office/drawing/2014/main" id="{B1FF54E9-B6F3-6DAE-395C-43F1797C0E4B}"/>
              </a:ext>
            </a:extLst>
          </p:cNvPr>
          <p:cNvSpPr>
            <a:spLocks noGrp="1"/>
          </p:cNvSpPr>
          <p:nvPr>
            <p:ph idx="1"/>
          </p:nvPr>
        </p:nvSpPr>
        <p:spPr/>
        <p:txBody>
          <a:bodyPr>
            <a:normAutofit fontScale="92500" lnSpcReduction="10000"/>
          </a:bodyPr>
          <a:lstStyle/>
          <a:p>
            <a:r>
              <a:rPr lang="en-US" dirty="0"/>
              <a:t>The end product of the implementation will be available to the user as a mobile application.</a:t>
            </a:r>
          </a:p>
          <a:p>
            <a:r>
              <a:rPr lang="en-US" dirty="0"/>
              <a:t>On the mobile app, the user has to register themselves where they will be provided with unique RFID tags which have to be placed on the cars to be identified and allotted a parking slot.</a:t>
            </a:r>
          </a:p>
          <a:p>
            <a:r>
              <a:rPr lang="en-US" dirty="0"/>
              <a:t>The user details would include employee details, as well as car details and would provide a complete history of entry and exits of the user in the parking space.</a:t>
            </a:r>
          </a:p>
          <a:p>
            <a:r>
              <a:rPr lang="en-IN" dirty="0"/>
              <a:t>The app interface is user friendly.</a:t>
            </a:r>
          </a:p>
        </p:txBody>
      </p:sp>
    </p:spTree>
    <p:extLst>
      <p:ext uri="{BB962C8B-B14F-4D97-AF65-F5344CB8AC3E}">
        <p14:creationId xmlns:p14="http://schemas.microsoft.com/office/powerpoint/2010/main" val="333501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705B4-AB5B-D853-53A1-849EE8023E63}"/>
              </a:ext>
            </a:extLst>
          </p:cNvPr>
          <p:cNvSpPr>
            <a:spLocks noGrp="1"/>
          </p:cNvSpPr>
          <p:nvPr>
            <p:ph type="title"/>
          </p:nvPr>
        </p:nvSpPr>
        <p:spPr/>
        <p:txBody>
          <a:bodyPr/>
          <a:lstStyle/>
          <a:p>
            <a:r>
              <a:rPr lang="en-US" dirty="0"/>
              <a:t>Ui/</a:t>
            </a:r>
            <a:r>
              <a:rPr lang="en-US" dirty="0" err="1"/>
              <a:t>ux</a:t>
            </a:r>
            <a:r>
              <a:rPr lang="en-US" dirty="0"/>
              <a:t> OF THE APPLICATION</a:t>
            </a:r>
            <a:endParaRPr lang="en-IN" dirty="0"/>
          </a:p>
        </p:txBody>
      </p:sp>
      <p:sp>
        <p:nvSpPr>
          <p:cNvPr id="3" name="Content Placeholder 2">
            <a:extLst>
              <a:ext uri="{FF2B5EF4-FFF2-40B4-BE49-F238E27FC236}">
                <a16:creationId xmlns:a16="http://schemas.microsoft.com/office/drawing/2014/main" id="{B1FF54E9-B6F3-6DAE-395C-43F1797C0E4B}"/>
              </a:ext>
            </a:extLst>
          </p:cNvPr>
          <p:cNvSpPr>
            <a:spLocks noGrp="1"/>
          </p:cNvSpPr>
          <p:nvPr>
            <p:ph idx="1"/>
          </p:nvPr>
        </p:nvSpPr>
        <p:spPr/>
        <p:txBody>
          <a:bodyPr>
            <a:normAutofit/>
          </a:bodyPr>
          <a:lstStyle/>
          <a:p>
            <a:r>
              <a:rPr lang="en-US" dirty="0"/>
              <a:t>T</a:t>
            </a:r>
            <a:endParaRPr lang="en-IN" dirty="0"/>
          </a:p>
        </p:txBody>
      </p:sp>
    </p:spTree>
    <p:extLst>
      <p:ext uri="{BB962C8B-B14F-4D97-AF65-F5344CB8AC3E}">
        <p14:creationId xmlns:p14="http://schemas.microsoft.com/office/powerpoint/2010/main" val="18930551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36DEF-662F-395C-3DFF-F572BD2DC913}"/>
              </a:ext>
            </a:extLst>
          </p:cNvPr>
          <p:cNvSpPr>
            <a:spLocks noGrp="1"/>
          </p:cNvSpPr>
          <p:nvPr>
            <p:ph type="title"/>
          </p:nvPr>
        </p:nvSpPr>
        <p:spPr/>
        <p:txBody>
          <a:bodyPr/>
          <a:lstStyle/>
          <a:p>
            <a:r>
              <a:rPr lang="en-US" dirty="0"/>
              <a:t>Simulation world</a:t>
            </a:r>
            <a:endParaRPr lang="en-IN" dirty="0"/>
          </a:p>
        </p:txBody>
      </p:sp>
      <p:pic>
        <p:nvPicPr>
          <p:cNvPr id="1026" name="Picture 2" descr="Revision history - Gazebo: Q&amp;A Forum">
            <a:extLst>
              <a:ext uri="{FF2B5EF4-FFF2-40B4-BE49-F238E27FC236}">
                <a16:creationId xmlns:a16="http://schemas.microsoft.com/office/drawing/2014/main" id="{4CB07E41-44C4-DE9D-AFCC-E61AF35EF0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6469" y="1791332"/>
            <a:ext cx="4901183" cy="296958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2DDEC4E8-6535-5AAF-892C-1428FD2A44B6}"/>
              </a:ext>
            </a:extLst>
          </p:cNvPr>
          <p:cNvSpPr/>
          <p:nvPr/>
        </p:nvSpPr>
        <p:spPr>
          <a:xfrm>
            <a:off x="6293519" y="1357803"/>
            <a:ext cx="5547961" cy="3816429"/>
          </a:xfrm>
          <a:prstGeom prst="rect">
            <a:avLst/>
          </a:prstGeom>
          <a:noFill/>
        </p:spPr>
        <p:txBody>
          <a:bodyPr wrap="square" lIns="91440" tIns="45720" rIns="91440" bIns="45720">
            <a:spAutoFit/>
          </a:bodyPr>
          <a:lstStyle/>
          <a:p>
            <a:pPr algn="ctr"/>
            <a:r>
              <a:rPr lang="en-US" sz="2200" dirty="0"/>
              <a:t>For the purpose of presenting our simulated world we would be demonstrating our solution in the form of this digital twin.</a:t>
            </a:r>
          </a:p>
          <a:p>
            <a:pPr algn="ctr"/>
            <a:endParaRPr lang="en-US" sz="2200" dirty="0"/>
          </a:p>
          <a:p>
            <a:pPr algn="ctr"/>
            <a:r>
              <a:rPr lang="en-US" sz="2200" dirty="0"/>
              <a:t> The algorithms for RFID sensor and detection along with the extraction of information for the corresponding user from the backend will be provided, such that once the car enters the campus, the details will be send from the integrated API, which will be visible on the front board on the entry point as well.</a:t>
            </a:r>
          </a:p>
        </p:txBody>
      </p:sp>
      <p:sp>
        <p:nvSpPr>
          <p:cNvPr id="5" name="Rectangle 4">
            <a:extLst>
              <a:ext uri="{FF2B5EF4-FFF2-40B4-BE49-F238E27FC236}">
                <a16:creationId xmlns:a16="http://schemas.microsoft.com/office/drawing/2014/main" id="{861B6ABF-5328-E08C-99D9-0B5EB61B043A}"/>
              </a:ext>
            </a:extLst>
          </p:cNvPr>
          <p:cNvSpPr/>
          <p:nvPr/>
        </p:nvSpPr>
        <p:spPr>
          <a:xfrm>
            <a:off x="1141413" y="5172782"/>
            <a:ext cx="8119872" cy="1446550"/>
          </a:xfrm>
          <a:prstGeom prst="rect">
            <a:avLst/>
          </a:prstGeom>
          <a:noFill/>
        </p:spPr>
        <p:txBody>
          <a:bodyPr wrap="square" lIns="91440" tIns="45720" rIns="91440" bIns="45720">
            <a:spAutoFit/>
          </a:bodyPr>
          <a:lstStyle/>
          <a:p>
            <a:r>
              <a:rPr lang="en-US" sz="2200" dirty="0"/>
              <a:t>After getting the parking slot, the car has to drive to the point on the parking slot. There will also be different buildings in the simulation world to allocate parking slots near the building where the driver works. </a:t>
            </a:r>
          </a:p>
        </p:txBody>
      </p:sp>
    </p:spTree>
    <p:extLst>
      <p:ext uri="{BB962C8B-B14F-4D97-AF65-F5344CB8AC3E}">
        <p14:creationId xmlns:p14="http://schemas.microsoft.com/office/powerpoint/2010/main" val="21846920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291</TotalTime>
  <Words>1152</Words>
  <Application>Microsoft Office PowerPoint</Application>
  <PresentationFormat>Widescreen</PresentationFormat>
  <Paragraphs>60</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Tw Cen MT</vt:lpstr>
      <vt:lpstr>Circuit</vt:lpstr>
      <vt:lpstr>Smart In-Campus Car Parking System</vt:lpstr>
      <vt:lpstr>Problem Statement</vt:lpstr>
      <vt:lpstr>OUR SOLUTION</vt:lpstr>
      <vt:lpstr>PowerPoint Presentation</vt:lpstr>
      <vt:lpstr>Presentation of the Solution through simulation</vt:lpstr>
      <vt:lpstr>Multiple api used</vt:lpstr>
      <vt:lpstr>MOBILE APPLICATION</vt:lpstr>
      <vt:lpstr>Ui/ux OF THE APPLICATION</vt:lpstr>
      <vt:lpstr>Simulation world</vt:lpstr>
      <vt:lpstr>Algorithms used at different stages of the process</vt:lpstr>
      <vt:lpstr>Algorithms used at different stages of the process</vt:lpstr>
      <vt:lpstr>Real life impact of our solution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In-Campus Car Parking System</dc:title>
  <dc:creator>Pranay Pandey</dc:creator>
  <cp:lastModifiedBy>Pranay Pandey</cp:lastModifiedBy>
  <cp:revision>6</cp:revision>
  <dcterms:created xsi:type="dcterms:W3CDTF">2022-09-26T09:10:58Z</dcterms:created>
  <dcterms:modified xsi:type="dcterms:W3CDTF">2022-09-26T16:41:04Z</dcterms:modified>
</cp:coreProperties>
</file>