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352" r:id="rId5"/>
    <p:sldId id="572" r:id="rId6"/>
    <p:sldId id="331" r:id="rId7"/>
    <p:sldId id="377" r:id="rId8"/>
    <p:sldId id="573" r:id="rId9"/>
    <p:sldId id="574" r:id="rId10"/>
    <p:sldId id="575" r:id="rId11"/>
    <p:sldId id="576" r:id="rId12"/>
    <p:sldId id="577" r:id="rId13"/>
    <p:sldId id="581" r:id="rId14"/>
    <p:sldId id="582" r:id="rId15"/>
    <p:sldId id="578" r:id="rId16"/>
    <p:sldId id="583" r:id="rId17"/>
    <p:sldId id="379" r:id="rId18"/>
    <p:sldId id="579" r:id="rId19"/>
    <p:sldId id="5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3029D-8E8E-3841-9F95-012D5559E5F7}" v="36" dt="2023-09-29T14:43:57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/>
    <p:restoredTop sz="89456" autoAdjust="0"/>
  </p:normalViewPr>
  <p:slideViewPr>
    <p:cSldViewPr snapToGrid="0">
      <p:cViewPr varScale="1">
        <p:scale>
          <a:sx n="114" d="100"/>
          <a:sy n="114" d="100"/>
        </p:scale>
        <p:origin x="19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Boli" userId="S::uceebc2@ucl.ac.uk::90679a1e-385c-44fa-8fa7-4eb80362f5a9" providerId="AD" clId="Web-{347450D3-A4E4-987D-8E2A-46603E025F57}"/>
    <pc:docChg chg="modSld">
      <pc:chgData name="Chen, Boli" userId="S::uceebc2@ucl.ac.uk::90679a1e-385c-44fa-8fa7-4eb80362f5a9" providerId="AD" clId="Web-{347450D3-A4E4-987D-8E2A-46603E025F57}" dt="2023-09-23T08:18:24.903" v="38" actId="14100"/>
      <pc:docMkLst>
        <pc:docMk/>
      </pc:docMkLst>
      <pc:sldChg chg="modSp">
        <pc:chgData name="Chen, Boli" userId="S::uceebc2@ucl.ac.uk::90679a1e-385c-44fa-8fa7-4eb80362f5a9" providerId="AD" clId="Web-{347450D3-A4E4-987D-8E2A-46603E025F57}" dt="2023-09-23T08:18:24.903" v="38" actId="14100"/>
        <pc:sldMkLst>
          <pc:docMk/>
          <pc:sldMk cId="445855833" sldId="573"/>
        </pc:sldMkLst>
        <pc:spChg chg="mod">
          <ac:chgData name="Chen, Boli" userId="S::uceebc2@ucl.ac.uk::90679a1e-385c-44fa-8fa7-4eb80362f5a9" providerId="AD" clId="Web-{347450D3-A4E4-987D-8E2A-46603E025F57}" dt="2023-09-23T08:18:24.903" v="38" actId="14100"/>
          <ac:spMkLst>
            <pc:docMk/>
            <pc:sldMk cId="445855833" sldId="573"/>
            <ac:spMk id="3" creationId="{5962390B-8B95-2A83-3F1A-8CC587E9D168}"/>
          </ac:spMkLst>
        </pc:spChg>
        <pc:spChg chg="mod">
          <ac:chgData name="Chen, Boli" userId="S::uceebc2@ucl.ac.uk::90679a1e-385c-44fa-8fa7-4eb80362f5a9" providerId="AD" clId="Web-{347450D3-A4E4-987D-8E2A-46603E025F57}" dt="2023-09-23T08:18:21.262" v="37" actId="14100"/>
          <ac:spMkLst>
            <pc:docMk/>
            <pc:sldMk cId="445855833" sldId="573"/>
            <ac:spMk id="4" creationId="{F914C641-C098-8674-9340-99A117D184F1}"/>
          </ac:spMkLst>
        </pc:spChg>
      </pc:sldChg>
    </pc:docChg>
  </pc:docChgLst>
  <pc:docChgLst>
    <pc:chgData name="Chen, Boli" userId="90679a1e-385c-44fa-8fa7-4eb80362f5a9" providerId="ADAL" clId="{50D3029D-8E8E-3841-9F95-012D5559E5F7}"/>
    <pc:docChg chg="modSld">
      <pc:chgData name="Chen, Boli" userId="90679a1e-385c-44fa-8fa7-4eb80362f5a9" providerId="ADAL" clId="{50D3029D-8E8E-3841-9F95-012D5559E5F7}" dt="2023-09-29T14:43:57.230" v="25" actId="114"/>
      <pc:docMkLst>
        <pc:docMk/>
      </pc:docMkLst>
      <pc:sldChg chg="modSp">
        <pc:chgData name="Chen, Boli" userId="90679a1e-385c-44fa-8fa7-4eb80362f5a9" providerId="ADAL" clId="{50D3029D-8E8E-3841-9F95-012D5559E5F7}" dt="2023-09-29T14:42:37.026" v="3" actId="20577"/>
        <pc:sldMkLst>
          <pc:docMk/>
          <pc:sldMk cId="445855833" sldId="573"/>
        </pc:sldMkLst>
        <pc:spChg chg="mod">
          <ac:chgData name="Chen, Boli" userId="90679a1e-385c-44fa-8fa7-4eb80362f5a9" providerId="ADAL" clId="{50D3029D-8E8E-3841-9F95-012D5559E5F7}" dt="2023-09-29T14:42:37.026" v="3" actId="20577"/>
          <ac:spMkLst>
            <pc:docMk/>
            <pc:sldMk cId="445855833" sldId="573"/>
            <ac:spMk id="13" creationId="{239CC67F-3ABF-822B-1A66-CBA8D5BAB7B7}"/>
          </ac:spMkLst>
        </pc:spChg>
      </pc:sldChg>
      <pc:sldChg chg="modSp">
        <pc:chgData name="Chen, Boli" userId="90679a1e-385c-44fa-8fa7-4eb80362f5a9" providerId="ADAL" clId="{50D3029D-8E8E-3841-9F95-012D5559E5F7}" dt="2023-09-29T14:43:57.230" v="25" actId="114"/>
        <pc:sldMkLst>
          <pc:docMk/>
          <pc:sldMk cId="1705563790" sldId="574"/>
        </pc:sldMkLst>
        <pc:spChg chg="mod">
          <ac:chgData name="Chen, Boli" userId="90679a1e-385c-44fa-8fa7-4eb80362f5a9" providerId="ADAL" clId="{50D3029D-8E8E-3841-9F95-012D5559E5F7}" dt="2023-09-29T14:43:57.230" v="25" actId="114"/>
          <ac:spMkLst>
            <pc:docMk/>
            <pc:sldMk cId="1705563790" sldId="574"/>
            <ac:spMk id="13" creationId="{239CC67F-3ABF-822B-1A66-CBA8D5BAB7B7}"/>
          </ac:spMkLst>
        </pc:spChg>
      </pc:sldChg>
    </pc:docChg>
  </pc:docChgLst>
  <pc:docChgLst>
    <pc:chgData name="Lai, Chow" userId="S::uceecyl@ucl.ac.uk::91ef63ba-1f32-414d-b406-e4df4c0e54ca" providerId="AD" clId="Web-{B3FC0C8C-92C0-3AB7-3258-CE296816A139}"/>
    <pc:docChg chg="sldOrd">
      <pc:chgData name="Lai, Chow" userId="S::uceecyl@ucl.ac.uk::91ef63ba-1f32-414d-b406-e4df4c0e54ca" providerId="AD" clId="Web-{B3FC0C8C-92C0-3AB7-3258-CE296816A139}" dt="2023-09-22T19:24:19.535" v="0"/>
      <pc:docMkLst>
        <pc:docMk/>
      </pc:docMkLst>
      <pc:sldChg chg="ord">
        <pc:chgData name="Lai, Chow" userId="S::uceecyl@ucl.ac.uk::91ef63ba-1f32-414d-b406-e4df4c0e54ca" providerId="AD" clId="Web-{B3FC0C8C-92C0-3AB7-3258-CE296816A139}" dt="2023-09-22T19:24:19.535" v="0"/>
        <pc:sldMkLst>
          <pc:docMk/>
          <pc:sldMk cId="985738362" sldId="576"/>
        </pc:sldMkLst>
      </pc:sldChg>
    </pc:docChg>
  </pc:docChgLst>
  <pc:docChgLst>
    <pc:chgData name="Chen, Boli" userId="S::uceebc2@ucl.ac.uk::90679a1e-385c-44fa-8fa7-4eb80362f5a9" providerId="AD" clId="Web-{765D27CE-D886-A2D8-C598-2D78F80AB2E4}"/>
    <pc:docChg chg="modSld">
      <pc:chgData name="Chen, Boli" userId="S::uceebc2@ucl.ac.uk::90679a1e-385c-44fa-8fa7-4eb80362f5a9" providerId="AD" clId="Web-{765D27CE-D886-A2D8-C598-2D78F80AB2E4}" dt="2023-09-22T07:15:19.343" v="14" actId="20577"/>
      <pc:docMkLst>
        <pc:docMk/>
      </pc:docMkLst>
      <pc:sldChg chg="modSp">
        <pc:chgData name="Chen, Boli" userId="S::uceebc2@ucl.ac.uk::90679a1e-385c-44fa-8fa7-4eb80362f5a9" providerId="AD" clId="Web-{765D27CE-D886-A2D8-C598-2D78F80AB2E4}" dt="2023-09-22T07:15:19.343" v="14" actId="20577"/>
        <pc:sldMkLst>
          <pc:docMk/>
          <pc:sldMk cId="4034482792" sldId="377"/>
        </pc:sldMkLst>
        <pc:spChg chg="mod">
          <ac:chgData name="Chen, Boli" userId="S::uceebc2@ucl.ac.uk::90679a1e-385c-44fa-8fa7-4eb80362f5a9" providerId="AD" clId="Web-{765D27CE-D886-A2D8-C598-2D78F80AB2E4}" dt="2023-09-22T07:15:19.343" v="14" actId="20577"/>
          <ac:spMkLst>
            <pc:docMk/>
            <pc:sldMk cId="4034482792" sldId="377"/>
            <ac:spMk id="6" creationId="{21C45395-AE13-C64F-9535-32FC36F6D6E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61A9D-CCDE-D548-AE06-3C1278505069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890D9-B7C1-F848-B866-18E823CC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301D5-488F-7243-AB76-FC7D8CBAC8B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D4B2E-9A8F-AD4B-B788-51C40B64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D4B2E-9A8F-AD4B-B788-51C40B64B0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35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04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7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9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57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D4B2E-9A8F-AD4B-B788-51C40B64B0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4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D4B2E-9A8F-AD4B-B788-51C40B64B0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5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D4B2E-9A8F-AD4B-B788-51C40B64B0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applies specific principles and methods to control dynamic systems so that they produce desired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7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2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2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6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6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September,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5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</a:defRPr>
            </a:lvl1pPr>
          </a:lstStyle>
          <a:p>
            <a:r>
              <a:rPr lang="en-US"/>
              <a:t>Lecture 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620713"/>
            <a:ext cx="2122487" cy="5545137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620713"/>
            <a:ext cx="6215063" cy="5545137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3BA2E-824A-9047-AC90-216039FACF97}"/>
              </a:ext>
            </a:extLst>
          </p:cNvPr>
          <p:cNvSpPr/>
          <p:nvPr userDrawn="1"/>
        </p:nvSpPr>
        <p:spPr>
          <a:xfrm>
            <a:off x="268941" y="340659"/>
            <a:ext cx="2160494" cy="7799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000" y="899999"/>
            <a:ext cx="6749925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000" y="2412000"/>
            <a:ext cx="4049316" cy="3600000"/>
          </a:xfrm>
        </p:spPr>
        <p:txBody>
          <a:bodyPr/>
          <a:lstStyle>
            <a:lvl1pPr marL="169069" marR="0" indent="-169069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  <a:lvl2pPr marL="166688" indent="-166688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5000" y="2412000"/>
            <a:ext cx="4049316" cy="3600000"/>
          </a:xfrm>
        </p:spPr>
        <p:txBody>
          <a:bodyPr/>
          <a:lstStyle>
            <a:lvl1pPr marL="169069" marR="0" indent="-169069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  <a:lvl2pPr marL="166688" indent="-166688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557338"/>
            <a:ext cx="416877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557338"/>
            <a:ext cx="416877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620713"/>
            <a:ext cx="84899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1557338"/>
            <a:ext cx="84899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999400" y="6356350"/>
            <a:ext cx="68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959A6-6724-E148-BD32-BB82478493E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73266" y="6356350"/>
            <a:ext cx="15261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0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series/understanding-pid-control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15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Challenge 2</a:t>
            </a:r>
            <a:br>
              <a:rPr lang="en-US" dirty="0"/>
            </a:br>
            <a:r>
              <a:rPr lang="en-US" dirty="0"/>
              <a:t>CS-EEE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Introduction to </a:t>
            </a:r>
            <a:br>
              <a:rPr lang="en-GB" dirty="0"/>
            </a:br>
            <a:r>
              <a:rPr lang="en-GB" dirty="0"/>
              <a:t>Feedback Control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66013" y="6569075"/>
            <a:ext cx="1677987" cy="288925"/>
          </a:xfrm>
        </p:spPr>
        <p:txBody>
          <a:bodyPr/>
          <a:lstStyle/>
          <a:p>
            <a:fld id="{6C70C7AE-B892-7A47-BA9F-63BF1BFD3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PID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B3E2E-FD7D-69CB-9AC1-B2A4D197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6" y="2308046"/>
            <a:ext cx="7772400" cy="3351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33CF6-4670-FA05-5977-A48F8E0C35D9}"/>
              </a:ext>
            </a:extLst>
          </p:cNvPr>
          <p:cNvSpPr txBox="1"/>
          <p:nvPr/>
        </p:nvSpPr>
        <p:spPr>
          <a:xfrm>
            <a:off x="791736" y="1148272"/>
            <a:ext cx="72036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Here is a schematic of an implementation of a typical PID controller.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7F201-BFB1-1AE3-567C-DD1BF521F2D2}"/>
              </a:ext>
            </a:extLst>
          </p:cNvPr>
          <p:cNvSpPr txBox="1"/>
          <p:nvPr/>
        </p:nvSpPr>
        <p:spPr>
          <a:xfrm>
            <a:off x="791736" y="5763774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practice, we often use PI (e.g. driving a motor), or PD (e.g. balancing two-wheel vehicle), and NOT all three terms.</a:t>
            </a:r>
          </a:p>
        </p:txBody>
      </p:sp>
    </p:spTree>
    <p:extLst>
      <p:ext uri="{BB962C8B-B14F-4D97-AF65-F5344CB8AC3E}">
        <p14:creationId xmlns:p14="http://schemas.microsoft.com/office/powerpoint/2010/main" val="109224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PWM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B3E2E-FD7D-69CB-9AC1-B2A4D197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5" y="2979880"/>
            <a:ext cx="7772400" cy="33515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595019-D603-A462-51FC-E45D812F81FE}"/>
              </a:ext>
            </a:extLst>
          </p:cNvPr>
          <p:cNvSpPr/>
          <p:nvPr/>
        </p:nvSpPr>
        <p:spPr bwMode="auto">
          <a:xfrm>
            <a:off x="6188925" y="2979880"/>
            <a:ext cx="1014761" cy="69137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PWM module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813903-4E57-26EE-305C-4BB7613CCEE2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 flipH="1">
            <a:off x="5932448" y="3671256"/>
            <a:ext cx="763858" cy="8449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4DCE0C2-96B9-872C-2377-F4DFAC20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493" y="1192054"/>
            <a:ext cx="3600519" cy="1452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E25941-118E-588B-ACC6-86D4734E3B6D}"/>
              </a:ext>
            </a:extLst>
          </p:cNvPr>
          <p:cNvSpPr txBox="1"/>
          <p:nvPr/>
        </p:nvSpPr>
        <p:spPr>
          <a:xfrm>
            <a:off x="7471318" y="2068578"/>
            <a:ext cx="9701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59408-C428-49BE-1F85-71608EBA9536}"/>
              </a:ext>
            </a:extLst>
          </p:cNvPr>
          <p:cNvSpPr txBox="1"/>
          <p:nvPr/>
        </p:nvSpPr>
        <p:spPr>
          <a:xfrm>
            <a:off x="7471318" y="1324720"/>
            <a:ext cx="9701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PID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61E9E-7732-0873-226F-BB65B1FDCED8}"/>
              </a:ext>
            </a:extLst>
          </p:cNvPr>
          <p:cNvSpPr txBox="1"/>
          <p:nvPr/>
        </p:nvSpPr>
        <p:spPr>
          <a:xfrm>
            <a:off x="7471318" y="1728805"/>
            <a:ext cx="15425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PWM output</a:t>
            </a:r>
          </a:p>
        </p:txBody>
      </p:sp>
    </p:spTree>
    <p:extLst>
      <p:ext uri="{BB962C8B-B14F-4D97-AF65-F5344CB8AC3E}">
        <p14:creationId xmlns:p14="http://schemas.microsoft.com/office/powerpoint/2010/main" val="63701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Concluding remarks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CC67F-3ABF-822B-1A66-CBA8D5BAB7B7}"/>
              </a:ext>
            </a:extLst>
          </p:cNvPr>
          <p:cNvSpPr txBox="1"/>
          <p:nvPr/>
        </p:nvSpPr>
        <p:spPr>
          <a:xfrm>
            <a:off x="5995468" y="4246109"/>
            <a:ext cx="26602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behavior depends on good tuning!!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D6E93-1C41-4179-D25C-FE9A748A4792}"/>
              </a:ext>
            </a:extLst>
          </p:cNvPr>
          <p:cNvSpPr txBox="1"/>
          <p:nvPr/>
        </p:nvSpPr>
        <p:spPr>
          <a:xfrm>
            <a:off x="223024" y="1106788"/>
            <a:ext cx="87760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The P-action is introduced to increase the speed of the response. Exaggerated P-action results in oscillation.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The I-action is introduced to obtain a desired steady-state response. The disadvantage is a higher oscillating response.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The D-action is introduced for damping purposes. The disadvantage is the sensitivity to the noise.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0290D9-303B-8D9A-EA0D-9CB58A58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2" y="3230446"/>
            <a:ext cx="4357648" cy="326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49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12EDB7E-99D9-E8CE-86F0-4E4B44E68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14" y="1614084"/>
            <a:ext cx="3902329" cy="1954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Integration and </a:t>
            </a:r>
            <a:r>
              <a:rPr lang="en-GB" dirty="0"/>
              <a:t>differentiation in Arduino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4F4E94-2CA9-D137-B915-71BB4570FF4C}"/>
                  </a:ext>
                </a:extLst>
              </p:cNvPr>
              <p:cNvSpPr txBox="1"/>
              <p:nvPr/>
            </p:nvSpPr>
            <p:spPr>
              <a:xfrm>
                <a:off x="718014" y="1480894"/>
                <a:ext cx="7281747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b="0" i="0" dirty="0">
                    <a:solidFill>
                      <a:srgbClr val="37415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Numerical </a:t>
                </a:r>
                <a:r>
                  <a:rPr lang="en-GB" sz="2400" dirty="0">
                    <a:solidFill>
                      <a:srgbClr val="3741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integration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400" b="0" i="0" dirty="0">
                  <a:solidFill>
                    <a:srgbClr val="37415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GB" sz="2400" dirty="0">
                    <a:solidFill>
                      <a:srgbClr val="3741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GB" sz="2400" dirty="0">
                    <a:solidFill>
                      <a:srgbClr val="3741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sufficiently small</a:t>
                </a:r>
              </a:p>
              <a:p>
                <a:endParaRPr lang="en-GB" sz="2400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b="0" i="0" dirty="0">
                    <a:solidFill>
                      <a:srgbClr val="37415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Numerical differentiation</a:t>
                </a:r>
              </a:p>
              <a:p>
                <a:r>
                  <a:rPr lang="en-GB" sz="2400" b="0" i="0" dirty="0">
                    <a:solidFill>
                      <a:srgbClr val="37415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4F4E94-2CA9-D137-B915-71BB4570F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14" y="1480894"/>
                <a:ext cx="7281747" cy="3416320"/>
              </a:xfrm>
              <a:prstGeom prst="rect">
                <a:avLst/>
              </a:prstGeom>
              <a:blipFill>
                <a:blip r:embed="rId4"/>
                <a:stretch>
                  <a:fillRect l="-122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686985B-CBF7-47BA-9005-EA90622E7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888" y="2133770"/>
            <a:ext cx="2540000" cy="76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888E0B-865F-B0AE-C28B-09EB678E1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276" y="4188241"/>
            <a:ext cx="2222710" cy="2406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ED52DA-F871-454C-9553-9ECA5DBFE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598" y="5098299"/>
            <a:ext cx="2692400" cy="647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28456E-13D4-6B7C-44E7-CDF036E099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694" y="4785698"/>
            <a:ext cx="455582" cy="2899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B8A7D0-2C29-7C52-C02F-7D6FC7ACB0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3437" y="5282977"/>
            <a:ext cx="1029839" cy="3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7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13545-3AE5-4BB1-82B8-E7C2969F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23950-A584-493D-8FF0-AE392060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>
                <a:effectLst/>
                <a:hlinkClick r:id="rId3"/>
              </a:rPr>
              <a:t>https://uk.mathworks.com/videos/series/understanding-pid-control.html</a:t>
            </a:r>
            <a:endParaRPr lang="en-US" sz="200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2000" dirty="0"/>
              <a:t>PID tuning</a:t>
            </a:r>
          </a:p>
          <a:p>
            <a:pPr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effectLst/>
              </a:rPr>
              <a:t>Common tunning methods:</a:t>
            </a:r>
          </a:p>
          <a:p>
            <a:r>
              <a:rPr lang="en-US" sz="2000" dirty="0">
                <a:effectLst/>
              </a:rPr>
              <a:t>Ziegler-Nichols method </a:t>
            </a:r>
          </a:p>
          <a:p>
            <a:r>
              <a:rPr lang="en-US" sz="2000" dirty="0">
                <a:effectLst/>
              </a:rPr>
              <a:t>Trial-and-error manual 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7A001-4E02-41F7-BEF2-12A084EDD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0C7AE-B892-7A47-BA9F-63BF1BFD30B1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749F4-F0D8-71B5-6CE1-5C73B7973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2586203"/>
            <a:ext cx="8103673" cy="12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13545-3AE5-4BB1-82B8-E7C2969F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23950-A584-493D-8FF0-AE392060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</a:rPr>
              <a:t>Ziegler-Nichols method </a:t>
            </a:r>
          </a:p>
          <a:p>
            <a:endParaRPr lang="en-US" sz="1600" dirty="0"/>
          </a:p>
          <a:p>
            <a:endParaRPr lang="en-US" sz="16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7A001-4E02-41F7-BEF2-12A084EDD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0C7AE-B892-7A47-BA9F-63BF1BFD30B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FB00B-46B2-CA2C-C3EB-78DA45922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48" y="2192697"/>
            <a:ext cx="6980664" cy="404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2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13545-3AE5-4BB1-82B8-E7C2969F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23950-A584-493D-8FF0-AE392060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</a:rPr>
              <a:t>Trial-and-error manual 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7A001-4E02-41F7-BEF2-12A084EDD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0C7AE-B892-7A47-BA9F-63BF1BFD30B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4A084-1A61-931B-1E60-A311C978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4" y="2311943"/>
            <a:ext cx="7772400" cy="36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6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ED66A68-B83F-39AF-38DD-314BEAC42893}"/>
              </a:ext>
            </a:extLst>
          </p:cNvPr>
          <p:cNvSpPr txBox="1">
            <a:spLocks/>
          </p:cNvSpPr>
          <p:nvPr/>
        </p:nvSpPr>
        <p:spPr>
          <a:xfrm>
            <a:off x="475146" y="2237910"/>
            <a:ext cx="7992994" cy="830997"/>
          </a:xfrm>
          <a:prstGeom prst="rect">
            <a:avLst/>
          </a:prstGeom>
        </p:spPr>
        <p:txBody>
          <a:bodyPr>
            <a:noAutofit/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34" indent="0" algn="just">
              <a:buNone/>
            </a:pPr>
            <a:endParaRPr lang="en-GB" sz="15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BCE937-0385-FBBE-2462-244E6B3ADE7F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1800683"/>
            <a:ext cx="2714625" cy="414338"/>
            <a:chOff x="535866" y="1715498"/>
            <a:chExt cx="2702650" cy="552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9B36E9-398F-97BB-8714-55A2B7D6F658}"/>
                </a:ext>
              </a:extLst>
            </p:cNvPr>
            <p:cNvSpPr/>
            <p:nvPr/>
          </p:nvSpPr>
          <p:spPr>
            <a:xfrm>
              <a:off x="1076396" y="1715498"/>
              <a:ext cx="1382145" cy="552311"/>
            </a:xfrm>
            <a:prstGeom prst="rect">
              <a:avLst/>
            </a:prstGeom>
            <a:solidFill>
              <a:srgbClr val="0085CA">
                <a:lumMod val="60000"/>
                <a:lumOff val="40000"/>
                <a:alpha val="50000"/>
              </a:srgbClr>
            </a:solidFill>
            <a:ln w="38100" cap="flat" cmpd="sng" algn="ctr">
              <a:solidFill>
                <a:srgbClr val="0085CA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342900">
                <a:defRPr/>
              </a:pPr>
              <a:r>
                <a:rPr lang="en-GB" sz="1500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CF469C-267C-97F4-058C-0D3B3211E08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77210" y="1998381"/>
              <a:ext cx="761306" cy="1740"/>
            </a:xfrm>
            <a:prstGeom prst="straightConnector1">
              <a:avLst/>
            </a:prstGeom>
            <a:noFill/>
            <a:ln w="19050" algn="ctr">
              <a:solidFill>
                <a:srgbClr val="006497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8F45A7-DA0C-8844-0432-A1DAF6B117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5866" y="1991653"/>
              <a:ext cx="532015" cy="0"/>
            </a:xfrm>
            <a:prstGeom prst="straightConnector1">
              <a:avLst/>
            </a:prstGeom>
            <a:noFill/>
            <a:ln w="19050" algn="ctr">
              <a:solidFill>
                <a:srgbClr val="006497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C740DE3-41F7-A302-157B-DF2F7A27D8ED}"/>
              </a:ext>
            </a:extLst>
          </p:cNvPr>
          <p:cNvSpPr/>
          <p:nvPr/>
        </p:nvSpPr>
        <p:spPr>
          <a:xfrm>
            <a:off x="4572000" y="1737580"/>
            <a:ext cx="1398985" cy="539354"/>
          </a:xfrm>
          <a:prstGeom prst="rect">
            <a:avLst/>
          </a:prstGeom>
          <a:solidFill>
            <a:srgbClr val="0085CA">
              <a:lumMod val="60000"/>
              <a:lumOff val="40000"/>
              <a:alpha val="50000"/>
            </a:srgbClr>
          </a:solidFill>
          <a:ln w="38100" cap="flat" cmpd="sng" algn="ctr">
            <a:solidFill>
              <a:srgbClr val="0085CA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342900">
              <a:defRPr/>
            </a:pPr>
            <a:r>
              <a:rPr lang="en-GB" sz="165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to be controlled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8B25D5-4F74-0059-6F0D-4B20760E48EB}"/>
              </a:ext>
            </a:extLst>
          </p:cNvPr>
          <p:cNvCxnSpPr>
            <a:cxnSpLocks/>
          </p:cNvCxnSpPr>
          <p:nvPr/>
        </p:nvCxnSpPr>
        <p:spPr bwMode="auto">
          <a:xfrm>
            <a:off x="5985272" y="2019758"/>
            <a:ext cx="917972" cy="0"/>
          </a:xfrm>
          <a:prstGeom prst="straightConnector1">
            <a:avLst/>
          </a:prstGeom>
          <a:noFill/>
          <a:ln w="19050" algn="ctr">
            <a:solidFill>
              <a:srgbClr val="006497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rrow: Down 10">
            <a:extLst>
              <a:ext uri="{FF2B5EF4-FFF2-40B4-BE49-F238E27FC236}">
                <a16:creationId xmlns:a16="http://schemas.microsoft.com/office/drawing/2014/main" id="{A7BA0E0E-28FA-1692-2B80-5C9CAC18E746}"/>
              </a:ext>
            </a:extLst>
          </p:cNvPr>
          <p:cNvSpPr/>
          <p:nvPr/>
        </p:nvSpPr>
        <p:spPr>
          <a:xfrm rot="1413913">
            <a:off x="2616994" y="2325749"/>
            <a:ext cx="347663" cy="721519"/>
          </a:xfrm>
          <a:prstGeom prst="downArrow">
            <a:avLst/>
          </a:prstGeom>
          <a:gradFill rotWithShape="1">
            <a:gsLst>
              <a:gs pos="0">
                <a:srgbClr val="0085CA">
                  <a:tint val="100000"/>
                  <a:shade val="100000"/>
                  <a:satMod val="130000"/>
                </a:srgbClr>
              </a:gs>
              <a:gs pos="100000">
                <a:srgbClr val="0085C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85C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342900">
              <a:defRPr/>
            </a:pPr>
            <a:endParaRPr lang="en-GB" sz="135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Arrow: Down 11">
            <a:extLst>
              <a:ext uri="{FF2B5EF4-FFF2-40B4-BE49-F238E27FC236}">
                <a16:creationId xmlns:a16="http://schemas.microsoft.com/office/drawing/2014/main" id="{15CFAB60-B4CA-295F-4FD6-F5C125D98EE2}"/>
              </a:ext>
            </a:extLst>
          </p:cNvPr>
          <p:cNvSpPr/>
          <p:nvPr/>
        </p:nvSpPr>
        <p:spPr>
          <a:xfrm rot="19915739">
            <a:off x="3652837" y="2312652"/>
            <a:ext cx="395288" cy="747713"/>
          </a:xfrm>
          <a:prstGeom prst="downArrow">
            <a:avLst/>
          </a:prstGeom>
          <a:gradFill rotWithShape="1">
            <a:gsLst>
              <a:gs pos="0">
                <a:srgbClr val="0085CA">
                  <a:tint val="100000"/>
                  <a:shade val="100000"/>
                  <a:satMod val="130000"/>
                </a:srgbClr>
              </a:gs>
              <a:gs pos="100000">
                <a:srgbClr val="0085C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85C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342900">
              <a:defRPr/>
            </a:pPr>
            <a:endParaRPr lang="en-GB" sz="135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01A95-3C4E-1593-117F-AD007CDA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367" y="3006786"/>
            <a:ext cx="9644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lr>
                <a:srgbClr val="CC0066"/>
              </a:buClr>
              <a:buFont typeface="Wingdings" pitchFamily="2" charset="2"/>
              <a:defRPr sz="2600">
                <a:solidFill>
                  <a:srgbClr val="336699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rgbClr val="003366"/>
              </a:buClr>
              <a:buSzPct val="80000"/>
              <a:buFont typeface="Wingdings" pitchFamily="2" charset="2"/>
              <a:buChar char="Ø"/>
              <a:defRPr sz="2400">
                <a:solidFill>
                  <a:srgbClr val="009999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rgbClr val="292929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350">
                <a:solidFill>
                  <a:srgbClr val="000000"/>
                </a:solidFill>
              </a:rPr>
              <a:t>Manual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9DA4F-DCED-DF9C-F902-D201BB8BB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323" y="3060364"/>
            <a:ext cx="9644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lr>
                <a:srgbClr val="CC0066"/>
              </a:buClr>
              <a:buFont typeface="Wingdings" pitchFamily="2" charset="2"/>
              <a:defRPr sz="2600">
                <a:solidFill>
                  <a:srgbClr val="336699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rgbClr val="003366"/>
              </a:buClr>
              <a:buSzPct val="80000"/>
              <a:buFont typeface="Wingdings" pitchFamily="2" charset="2"/>
              <a:buChar char="Ø"/>
              <a:defRPr sz="2400">
                <a:solidFill>
                  <a:srgbClr val="009999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rgbClr val="292929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350">
                <a:solidFill>
                  <a:srgbClr val="000000"/>
                </a:solidFill>
              </a:rPr>
              <a:t>Automatic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C48235-0E8D-9352-9D55-A645E71E54C9}"/>
              </a:ext>
            </a:extLst>
          </p:cNvPr>
          <p:cNvSpPr/>
          <p:nvPr/>
        </p:nvSpPr>
        <p:spPr>
          <a:xfrm>
            <a:off x="3418285" y="2885343"/>
            <a:ext cx="1529953" cy="689372"/>
          </a:xfrm>
          <a:prstGeom prst="ellipse">
            <a:avLst/>
          </a:prstGeom>
          <a:noFill/>
          <a:ln w="9525" cap="flat" cmpd="sng" algn="ctr">
            <a:solidFill>
              <a:srgbClr val="0085C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342900">
              <a:defRPr/>
            </a:pPr>
            <a:endParaRPr lang="en-GB" sz="135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145EA1-7F7E-2306-FCFD-EC677264DEED}"/>
              </a:ext>
            </a:extLst>
          </p:cNvPr>
          <p:cNvSpPr/>
          <p:nvPr/>
        </p:nvSpPr>
        <p:spPr>
          <a:xfrm>
            <a:off x="731843" y="3639650"/>
            <a:ext cx="7992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Control is used to regulate or modify the behaviour of a system so it behaves in a specific desirable way over time</a:t>
            </a:r>
          </a:p>
          <a:p>
            <a:pPr marL="257175" indent="-257175" defTabSz="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Examples of control systems are everywhere, from aerospace systems and wireless networks to bioengineering and traffic control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A45AEFF-5143-D344-EAE9-A71CF36361A5}"/>
              </a:ext>
            </a:extLst>
          </p:cNvPr>
          <p:cNvSpPr txBox="1">
            <a:spLocks/>
          </p:cNvSpPr>
          <p:nvPr/>
        </p:nvSpPr>
        <p:spPr bwMode="auto">
          <a:xfrm>
            <a:off x="-3" y="412270"/>
            <a:ext cx="9144002" cy="50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 defTabSz="914400"/>
            <a:r>
              <a:rPr lang="en-US" kern="0" dirty="0"/>
              <a:t>What is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084D1-7576-D14E-682D-8AFD797A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8" y="5057690"/>
            <a:ext cx="2971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459D4506-01D1-90F6-B7B0-9AB564A5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08" y="5029115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>
            <a:extLst>
              <a:ext uri="{FF2B5EF4-FFF2-40B4-BE49-F238E27FC236}">
                <a16:creationId xmlns:a16="http://schemas.microsoft.com/office/drawing/2014/main" id="{6EEDA5EC-BA04-FEA0-878E-90EE764A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08" y="4985107"/>
            <a:ext cx="2431525" cy="167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03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Example: Vehicle </a:t>
            </a:r>
            <a:r>
              <a:rPr lang="en-GB" dirty="0"/>
              <a:t>speed</a:t>
            </a:r>
            <a:r>
              <a:rPr lang="en-US" dirty="0"/>
              <a:t> </a:t>
            </a:r>
            <a:r>
              <a:rPr lang="en-GB" dirty="0"/>
              <a:t>control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DCA949-5D91-4992-88E3-61A99212DB64}"/>
              </a:ext>
            </a:extLst>
          </p:cNvPr>
          <p:cNvSpPr/>
          <p:nvPr/>
        </p:nvSpPr>
        <p:spPr>
          <a:xfrm>
            <a:off x="5040040" y="5081172"/>
            <a:ext cx="898114" cy="55231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42A023-9D1B-499D-BEA6-EA3E4DD008BB}"/>
              </a:ext>
            </a:extLst>
          </p:cNvPr>
          <p:cNvSpPr/>
          <p:nvPr/>
        </p:nvSpPr>
        <p:spPr>
          <a:xfrm>
            <a:off x="3015895" y="5079421"/>
            <a:ext cx="898114" cy="552311"/>
          </a:xfrm>
          <a:prstGeom prst="rect">
            <a:avLst/>
          </a:prstGeom>
          <a:solidFill>
            <a:srgbClr val="4C8C4D">
              <a:alpha val="50000"/>
            </a:srgbClr>
          </a:solidFill>
          <a:ln w="38100">
            <a:solidFill>
              <a:srgbClr val="4C8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driver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9F4D37-5719-4117-9A20-E7E0B4D09E58}"/>
              </a:ext>
            </a:extLst>
          </p:cNvPr>
          <p:cNvCxnSpPr>
            <a:cxnSpLocks/>
          </p:cNvCxnSpPr>
          <p:nvPr/>
        </p:nvCxnSpPr>
        <p:spPr>
          <a:xfrm flipV="1">
            <a:off x="3914009" y="5220388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DACB6F-3A87-4680-BA59-8A1A1371AB60}"/>
              </a:ext>
            </a:extLst>
          </p:cNvPr>
          <p:cNvCxnSpPr>
            <a:cxnSpLocks/>
          </p:cNvCxnSpPr>
          <p:nvPr/>
        </p:nvCxnSpPr>
        <p:spPr>
          <a:xfrm flipV="1">
            <a:off x="3914009" y="5483860"/>
            <a:ext cx="1126031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796F-5FBD-4E9D-ACEC-61C42A939F7D}"/>
              </a:ext>
            </a:extLst>
          </p:cNvPr>
          <p:cNvCxnSpPr>
            <a:cxnSpLocks/>
          </p:cNvCxnSpPr>
          <p:nvPr/>
        </p:nvCxnSpPr>
        <p:spPr>
          <a:xfrm>
            <a:off x="5489097" y="4547965"/>
            <a:ext cx="0" cy="5314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729169-CDE6-4CAA-B40D-94AC41A6A16D}"/>
              </a:ext>
            </a:extLst>
          </p:cNvPr>
          <p:cNvSpPr txBox="1"/>
          <p:nvPr/>
        </p:nvSpPr>
        <p:spPr>
          <a:xfrm>
            <a:off x="4825738" y="3885018"/>
            <a:ext cx="150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slope, wind, traffic…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17D0F8-626C-4D08-908F-7529BF0673DE}"/>
              </a:ext>
            </a:extLst>
          </p:cNvPr>
          <p:cNvCxnSpPr>
            <a:cxnSpLocks/>
          </p:cNvCxnSpPr>
          <p:nvPr/>
        </p:nvCxnSpPr>
        <p:spPr>
          <a:xfrm flipV="1">
            <a:off x="5938154" y="5375752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55A342-DDFC-4634-80AF-784A5D325B80}"/>
              </a:ext>
            </a:extLst>
          </p:cNvPr>
          <p:cNvSpPr txBox="1"/>
          <p:nvPr/>
        </p:nvSpPr>
        <p:spPr>
          <a:xfrm>
            <a:off x="6328984" y="4894755"/>
            <a:ext cx="15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86B86D-4D8F-48FB-8A2F-9BB8AE134B9C}"/>
              </a:ext>
            </a:extLst>
          </p:cNvPr>
          <p:cNvSpPr txBox="1"/>
          <p:nvPr/>
        </p:nvSpPr>
        <p:spPr>
          <a:xfrm>
            <a:off x="4126498" y="489475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2C7419-105A-41B0-A35C-0C779DAB2243}"/>
              </a:ext>
            </a:extLst>
          </p:cNvPr>
          <p:cNvSpPr txBox="1"/>
          <p:nvPr/>
        </p:nvSpPr>
        <p:spPr>
          <a:xfrm>
            <a:off x="4138681" y="5442827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7CD8CD-EB87-46C4-8FF0-13C892EEA69B}"/>
              </a:ext>
            </a:extLst>
          </p:cNvPr>
          <p:cNvCxnSpPr>
            <a:cxnSpLocks/>
          </p:cNvCxnSpPr>
          <p:nvPr/>
        </p:nvCxnSpPr>
        <p:spPr>
          <a:xfrm flipV="1">
            <a:off x="1889864" y="5374838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634B56-882A-4A21-8F5C-643470584F43}"/>
              </a:ext>
            </a:extLst>
          </p:cNvPr>
          <p:cNvSpPr txBox="1"/>
          <p:nvPr/>
        </p:nvSpPr>
        <p:spPr>
          <a:xfrm>
            <a:off x="1222894" y="4986244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velocity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2E0FED-51CB-E543-B811-B6FF584EE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63" y="1397015"/>
            <a:ext cx="3851030" cy="21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Control Scheme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92FB67-23FC-4564-B5E9-0E672E046B2A}"/>
              </a:ext>
            </a:extLst>
          </p:cNvPr>
          <p:cNvSpPr txBox="1"/>
          <p:nvPr/>
        </p:nvSpPr>
        <p:spPr>
          <a:xfrm>
            <a:off x="542693" y="1337487"/>
            <a:ext cx="30145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Open-Loop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96105-DF85-0444-808D-DF32221537B2}"/>
              </a:ext>
            </a:extLst>
          </p:cNvPr>
          <p:cNvSpPr/>
          <p:nvPr/>
        </p:nvSpPr>
        <p:spPr>
          <a:xfrm>
            <a:off x="5370358" y="4500769"/>
            <a:ext cx="898114" cy="55231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841053-CBBF-0140-B1DD-276F08548125}"/>
              </a:ext>
            </a:extLst>
          </p:cNvPr>
          <p:cNvSpPr/>
          <p:nvPr/>
        </p:nvSpPr>
        <p:spPr>
          <a:xfrm>
            <a:off x="3346213" y="4487122"/>
            <a:ext cx="898114" cy="552311"/>
          </a:xfrm>
          <a:prstGeom prst="rect">
            <a:avLst/>
          </a:prstGeom>
          <a:solidFill>
            <a:srgbClr val="4C8C4D">
              <a:alpha val="50000"/>
            </a:srgbClr>
          </a:solidFill>
          <a:ln w="38100">
            <a:solidFill>
              <a:srgbClr val="4C8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976087-7B64-774B-B7E3-0CB1CEB310B7}"/>
              </a:ext>
            </a:extLst>
          </p:cNvPr>
          <p:cNvCxnSpPr>
            <a:cxnSpLocks/>
          </p:cNvCxnSpPr>
          <p:nvPr/>
        </p:nvCxnSpPr>
        <p:spPr>
          <a:xfrm flipV="1">
            <a:off x="4244327" y="4748771"/>
            <a:ext cx="1126031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B1845B-B15D-4540-B943-71987E772A66}"/>
              </a:ext>
            </a:extLst>
          </p:cNvPr>
          <p:cNvCxnSpPr>
            <a:cxnSpLocks/>
          </p:cNvCxnSpPr>
          <p:nvPr/>
        </p:nvCxnSpPr>
        <p:spPr>
          <a:xfrm>
            <a:off x="5819415" y="3955666"/>
            <a:ext cx="0" cy="5314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CC5C39-3967-FA41-B402-78EC7B0C3203}"/>
              </a:ext>
            </a:extLst>
          </p:cNvPr>
          <p:cNvCxnSpPr>
            <a:cxnSpLocks/>
          </p:cNvCxnSpPr>
          <p:nvPr/>
        </p:nvCxnSpPr>
        <p:spPr>
          <a:xfrm flipV="1">
            <a:off x="6268472" y="4783453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2D7BE-985F-F940-A834-3C754CD42941}"/>
              </a:ext>
            </a:extLst>
          </p:cNvPr>
          <p:cNvCxnSpPr>
            <a:cxnSpLocks/>
          </p:cNvCxnSpPr>
          <p:nvPr/>
        </p:nvCxnSpPr>
        <p:spPr>
          <a:xfrm>
            <a:off x="1568844" y="4767960"/>
            <a:ext cx="849507" cy="6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ECD85C-F552-CA41-B8AF-910D45EB93FA}"/>
              </a:ext>
            </a:extLst>
          </p:cNvPr>
          <p:cNvSpPr txBox="1"/>
          <p:nvPr/>
        </p:nvSpPr>
        <p:spPr>
          <a:xfrm>
            <a:off x="5673276" y="4619998"/>
            <a:ext cx="3773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/>
              <a:t>car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251C69-843C-234D-946E-EF81DE80C295}"/>
                  </a:ext>
                </a:extLst>
              </p:cNvPr>
              <p:cNvSpPr txBox="1"/>
              <p:nvPr/>
            </p:nvSpPr>
            <p:spPr>
              <a:xfrm>
                <a:off x="3493319" y="4548706"/>
                <a:ext cx="364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solidFill>
                            <a:sysClr val="windowText" lastClr="000000"/>
                          </a:solidFill>
                        </a:rPr>
                        <m:t>driver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251C69-843C-234D-946E-EF81DE80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19" y="4548706"/>
                <a:ext cx="364210" cy="369332"/>
              </a:xfrm>
              <a:prstGeom prst="rect">
                <a:avLst/>
              </a:prstGeom>
              <a:blipFill>
                <a:blip r:embed="rId3"/>
                <a:stretch>
                  <a:fillRect r="-10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or: Elbow 6">
            <a:extLst>
              <a:ext uri="{FF2B5EF4-FFF2-40B4-BE49-F238E27FC236}">
                <a16:creationId xmlns:a16="http://schemas.microsoft.com/office/drawing/2014/main" id="{B4836581-74CF-3C4D-9F8A-DD78002D5E3D}"/>
              </a:ext>
            </a:extLst>
          </p:cNvPr>
          <p:cNvCxnSpPr>
            <a:cxnSpLocks/>
            <a:endCxn id="53" idx="4"/>
          </p:cNvCxnSpPr>
          <p:nvPr/>
        </p:nvCxnSpPr>
        <p:spPr>
          <a:xfrm rot="10800000" flipV="1">
            <a:off x="2526394" y="4796002"/>
            <a:ext cx="4283285" cy="69186"/>
          </a:xfrm>
          <a:prstGeom prst="bentConnector4">
            <a:avLst>
              <a:gd name="adj1" fmla="val -66"/>
              <a:gd name="adj2" fmla="val 1343753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716C9DE-9CF1-0A4D-A510-E98E4812DA90}"/>
              </a:ext>
            </a:extLst>
          </p:cNvPr>
          <p:cNvSpPr/>
          <p:nvPr/>
        </p:nvSpPr>
        <p:spPr>
          <a:xfrm>
            <a:off x="2430299" y="4684019"/>
            <a:ext cx="192187" cy="181169"/>
          </a:xfrm>
          <a:prstGeom prst="ellipse">
            <a:avLst/>
          </a:prstGeom>
          <a:noFill/>
          <a:ln w="19050">
            <a:solidFill>
              <a:srgbClr val="003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4" name="Rectangle 14">
            <a:extLst>
              <a:ext uri="{FF2B5EF4-FFF2-40B4-BE49-F238E27FC236}">
                <a16:creationId xmlns:a16="http://schemas.microsoft.com/office/drawing/2014/main" id="{141FA175-C251-9A49-8B88-E2C6D4E41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947" y="4751585"/>
            <a:ext cx="253726" cy="33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1600" dirty="0"/>
              <a:t>-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D99303-0501-CB47-BDAF-381012673CAD}"/>
              </a:ext>
            </a:extLst>
          </p:cNvPr>
          <p:cNvCxnSpPr>
            <a:cxnSpLocks/>
            <a:stCxn id="53" idx="6"/>
            <a:endCxn id="33" idx="1"/>
          </p:cNvCxnSpPr>
          <p:nvPr/>
        </p:nvCxnSpPr>
        <p:spPr>
          <a:xfrm flipV="1">
            <a:off x="2622486" y="4763278"/>
            <a:ext cx="723727" cy="113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2C1F6E9-C9E9-AC45-8BA9-FF9D2418F2A9}"/>
                  </a:ext>
                </a:extLst>
              </p:cNvPr>
              <p:cNvSpPr txBox="1"/>
              <p:nvPr/>
            </p:nvSpPr>
            <p:spPr>
              <a:xfrm>
                <a:off x="2625680" y="4317073"/>
                <a:ext cx="660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GB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GB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2C1F6E9-C9E9-AC45-8BA9-FF9D2418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80" y="4317073"/>
                <a:ext cx="660758" cy="461665"/>
              </a:xfrm>
              <a:prstGeom prst="rect">
                <a:avLst/>
              </a:prstGeom>
              <a:blipFill>
                <a:blip r:embed="rId15"/>
                <a:stretch>
                  <a:fillRect r="-17593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59B0FDC1-E72A-D542-BEA8-20BAC4D100EF}"/>
              </a:ext>
            </a:extLst>
          </p:cNvPr>
          <p:cNvSpPr txBox="1"/>
          <p:nvPr/>
        </p:nvSpPr>
        <p:spPr>
          <a:xfrm>
            <a:off x="590262" y="3592122"/>
            <a:ext cx="30145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Closed-Loop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113931-2055-A348-9A14-C85914FC2359}"/>
              </a:ext>
            </a:extLst>
          </p:cNvPr>
          <p:cNvSpPr/>
          <p:nvPr/>
        </p:nvSpPr>
        <p:spPr>
          <a:xfrm>
            <a:off x="2814673" y="5395015"/>
            <a:ext cx="3716977" cy="646261"/>
          </a:xfrm>
          <a:prstGeom prst="ellipse">
            <a:avLst/>
          </a:prstGeom>
          <a:noFill/>
          <a:ln w="19050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3E56F0-56C9-CE45-A338-ABBC6B357937}"/>
              </a:ext>
            </a:extLst>
          </p:cNvPr>
          <p:cNvSpPr txBox="1"/>
          <p:nvPr/>
        </p:nvSpPr>
        <p:spPr>
          <a:xfrm>
            <a:off x="7013390" y="5210349"/>
            <a:ext cx="1222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9687BA-3A7B-3742-B784-42C226D72DE9}"/>
              </a:ext>
            </a:extLst>
          </p:cNvPr>
          <p:cNvCxnSpPr>
            <a:cxnSpLocks/>
            <a:stCxn id="58" idx="1"/>
            <a:endCxn id="40" idx="6"/>
          </p:cNvCxnSpPr>
          <p:nvPr/>
        </p:nvCxnSpPr>
        <p:spPr>
          <a:xfrm flipH="1">
            <a:off x="6531650" y="5425793"/>
            <a:ext cx="481740" cy="292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1C45395-AE13-C64F-9535-32FC36F6D6E5}"/>
              </a:ext>
            </a:extLst>
          </p:cNvPr>
          <p:cNvSpPr/>
          <p:nvPr/>
        </p:nvSpPr>
        <p:spPr>
          <a:xfrm>
            <a:off x="3944759" y="5408662"/>
            <a:ext cx="156132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/>
                <a:cs typeface="Calibri"/>
              </a:rPr>
              <a:t>Measurement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494DB-4D77-0E0B-095E-B063446AF35D}"/>
              </a:ext>
            </a:extLst>
          </p:cNvPr>
          <p:cNvSpPr/>
          <p:nvPr/>
        </p:nvSpPr>
        <p:spPr>
          <a:xfrm>
            <a:off x="4991304" y="2416213"/>
            <a:ext cx="898114" cy="55231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9F124-1E70-C178-65AF-AC6F5C8A2029}"/>
              </a:ext>
            </a:extLst>
          </p:cNvPr>
          <p:cNvSpPr/>
          <p:nvPr/>
        </p:nvSpPr>
        <p:spPr>
          <a:xfrm>
            <a:off x="2967159" y="2414462"/>
            <a:ext cx="898114" cy="552311"/>
          </a:xfrm>
          <a:prstGeom prst="rect">
            <a:avLst/>
          </a:prstGeom>
          <a:solidFill>
            <a:srgbClr val="4C8C4D">
              <a:alpha val="50000"/>
            </a:srgbClr>
          </a:solidFill>
          <a:ln w="38100">
            <a:solidFill>
              <a:srgbClr val="4C8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driver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CAE180-13CC-2EE0-C08F-9C6C376E936E}"/>
              </a:ext>
            </a:extLst>
          </p:cNvPr>
          <p:cNvCxnSpPr>
            <a:cxnSpLocks/>
          </p:cNvCxnSpPr>
          <p:nvPr/>
        </p:nvCxnSpPr>
        <p:spPr>
          <a:xfrm flipV="1">
            <a:off x="3865273" y="2689241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7FDC5-A192-41C3-A4AF-BD172365539B}"/>
              </a:ext>
            </a:extLst>
          </p:cNvPr>
          <p:cNvCxnSpPr>
            <a:cxnSpLocks/>
          </p:cNvCxnSpPr>
          <p:nvPr/>
        </p:nvCxnSpPr>
        <p:spPr>
          <a:xfrm>
            <a:off x="5440361" y="1883006"/>
            <a:ext cx="0" cy="5314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B6CC5E-3EF3-CEA7-3591-95DDECC00CDE}"/>
              </a:ext>
            </a:extLst>
          </p:cNvPr>
          <p:cNvSpPr txBox="1"/>
          <p:nvPr/>
        </p:nvSpPr>
        <p:spPr>
          <a:xfrm>
            <a:off x="4777002" y="1220059"/>
            <a:ext cx="150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slope, wind, traffic…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5015C4-3426-396B-8EF5-37A7C3505C1F}"/>
              </a:ext>
            </a:extLst>
          </p:cNvPr>
          <p:cNvCxnSpPr>
            <a:cxnSpLocks/>
          </p:cNvCxnSpPr>
          <p:nvPr/>
        </p:nvCxnSpPr>
        <p:spPr>
          <a:xfrm flipV="1">
            <a:off x="5889418" y="2710793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94477-3B72-76BD-907A-FFE051CF33CC}"/>
              </a:ext>
            </a:extLst>
          </p:cNvPr>
          <p:cNvSpPr txBox="1"/>
          <p:nvPr/>
        </p:nvSpPr>
        <p:spPr>
          <a:xfrm>
            <a:off x="6280248" y="2229796"/>
            <a:ext cx="15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velocity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7086B-FA0D-EA08-5B7D-8E084F521AE0}"/>
              </a:ext>
            </a:extLst>
          </p:cNvPr>
          <p:cNvSpPr txBox="1"/>
          <p:nvPr/>
        </p:nvSpPr>
        <p:spPr>
          <a:xfrm>
            <a:off x="4077762" y="229670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DC7C7-DA67-9315-C09C-96FFE5D5D6A4}"/>
              </a:ext>
            </a:extLst>
          </p:cNvPr>
          <p:cNvSpPr txBox="1"/>
          <p:nvPr/>
        </p:nvSpPr>
        <p:spPr>
          <a:xfrm>
            <a:off x="4089945" y="2733264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EB0A97-7672-D8C9-5ACB-A018B4A20DC3}"/>
              </a:ext>
            </a:extLst>
          </p:cNvPr>
          <p:cNvCxnSpPr>
            <a:cxnSpLocks/>
          </p:cNvCxnSpPr>
          <p:nvPr/>
        </p:nvCxnSpPr>
        <p:spPr>
          <a:xfrm flipV="1">
            <a:off x="1841128" y="2709879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03CC87-D610-FE54-9316-8A73F1EE0F0E}"/>
              </a:ext>
            </a:extLst>
          </p:cNvPr>
          <p:cNvSpPr txBox="1"/>
          <p:nvPr/>
        </p:nvSpPr>
        <p:spPr>
          <a:xfrm>
            <a:off x="1174158" y="2321285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64549-13A9-8D8B-7692-E0DACE1E8348}"/>
              </a:ext>
            </a:extLst>
          </p:cNvPr>
          <p:cNvSpPr txBox="1"/>
          <p:nvPr/>
        </p:nvSpPr>
        <p:spPr>
          <a:xfrm>
            <a:off x="882253" y="4368903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velocity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D75DFCFD-9EA0-2950-E404-76AF664ECA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578" y="5940104"/>
            <a:ext cx="1234202" cy="8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6722DE-C1C5-DB24-A192-ED81F9C41C5D}"/>
              </a:ext>
            </a:extLst>
          </p:cNvPr>
          <p:cNvSpPr txBox="1"/>
          <p:nvPr/>
        </p:nvSpPr>
        <p:spPr>
          <a:xfrm>
            <a:off x="4353691" y="434642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4A9AB-4BCE-2AC6-16B0-01C81FDACDC4}"/>
              </a:ext>
            </a:extLst>
          </p:cNvPr>
          <p:cNvSpPr txBox="1"/>
          <p:nvPr/>
        </p:nvSpPr>
        <p:spPr>
          <a:xfrm>
            <a:off x="4365874" y="4781788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4E8990-FE72-4D6E-5181-9E9A05186EC1}"/>
              </a:ext>
            </a:extLst>
          </p:cNvPr>
          <p:cNvSpPr txBox="1"/>
          <p:nvPr/>
        </p:nvSpPr>
        <p:spPr>
          <a:xfrm>
            <a:off x="4991304" y="3478113"/>
            <a:ext cx="150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slope, wind, traffic…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C31257-D669-604A-50E8-D6E8F6E6F6C8}"/>
              </a:ext>
            </a:extLst>
          </p:cNvPr>
          <p:cNvSpPr txBox="1"/>
          <p:nvPr/>
        </p:nvSpPr>
        <p:spPr>
          <a:xfrm>
            <a:off x="6405169" y="4323403"/>
            <a:ext cx="15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velocity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A82049-1E54-67E2-C483-30BE7EABD1EB}"/>
              </a:ext>
            </a:extLst>
          </p:cNvPr>
          <p:cNvSpPr txBox="1"/>
          <p:nvPr/>
        </p:nvSpPr>
        <p:spPr>
          <a:xfrm>
            <a:off x="7937320" y="238733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Less accurate!</a:t>
            </a:r>
          </a:p>
        </p:txBody>
      </p:sp>
    </p:spTree>
    <p:extLst>
      <p:ext uri="{BB962C8B-B14F-4D97-AF65-F5344CB8AC3E}">
        <p14:creationId xmlns:p14="http://schemas.microsoft.com/office/powerpoint/2010/main" val="40344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Bang-Bang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/>
              <p:nvPr/>
            </p:nvSpPr>
            <p:spPr>
              <a:xfrm>
                <a:off x="713677" y="1149696"/>
                <a:ext cx="7895065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 back, against the direction of the error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constant action </a:t>
                </a: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Tracking error is  </a:t>
                </a: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0→</m:t>
                    </m:r>
                    <m:r>
                      <a:rPr lang="en-GB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0→</m:t>
                    </m:r>
                    <m:r>
                      <a:rPr lang="en-GB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off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Another example: Household thermostat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7" y="1149696"/>
                <a:ext cx="7895065" cy="2677656"/>
              </a:xfrm>
              <a:prstGeom prst="rect">
                <a:avLst/>
              </a:prstGeom>
              <a:blipFill>
                <a:blip r:embed="rId3"/>
                <a:stretch>
                  <a:fillRect l="-965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B4B6C75-BF80-DD10-5D75-54A2B1F8DE78}"/>
              </a:ext>
            </a:extLst>
          </p:cNvPr>
          <p:cNvSpPr txBox="1"/>
          <p:nvPr/>
        </p:nvSpPr>
        <p:spPr>
          <a:xfrm>
            <a:off x="5363737" y="3997830"/>
            <a:ext cx="34959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 for reaching the setpoint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very good for staying near 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7F402C-47F2-A043-7A8F-9BB0F069E632}"/>
              </a:ext>
            </a:extLst>
          </p:cNvPr>
          <p:cNvSpPr txBox="1"/>
          <p:nvPr/>
        </p:nvSpPr>
        <p:spPr>
          <a:xfrm>
            <a:off x="5703850" y="5609501"/>
            <a:ext cx="290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can you prevent the chattering?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68CC82-8961-10B1-5931-8728DA0BC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41" y="4021597"/>
            <a:ext cx="4418834" cy="2343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2390B-8B95-2A83-3F1A-8CC587E9D168}"/>
              </a:ext>
            </a:extLst>
          </p:cNvPr>
          <p:cNvSpPr txBox="1"/>
          <p:nvPr/>
        </p:nvSpPr>
        <p:spPr>
          <a:xfrm>
            <a:off x="4545060" y="1841433"/>
            <a:ext cx="3722634" cy="33855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Output: actual speed, temperature,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4C641-C098-8674-9340-99A117D184F1}"/>
              </a:ext>
            </a:extLst>
          </p:cNvPr>
          <p:cNvSpPr txBox="1"/>
          <p:nvPr/>
        </p:nvSpPr>
        <p:spPr>
          <a:xfrm>
            <a:off x="4571998" y="2541702"/>
            <a:ext cx="4061604" cy="33855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Setpoint: desired speed, temperature, etc.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928219-D586-F544-5F91-A46C79BE913F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635298" y="2541703"/>
            <a:ext cx="936706" cy="169283"/>
          </a:xfrm>
          <a:prstGeom prst="bentConnector3">
            <a:avLst>
              <a:gd name="adj1" fmla="val 9880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83490DB-0429-A400-6D91-470C5790C0F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202159" y="2012565"/>
            <a:ext cx="319894" cy="316188"/>
          </a:xfrm>
          <a:prstGeom prst="bentConnector3">
            <a:avLst>
              <a:gd name="adj1" fmla="val 119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58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The Bang-Bang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/>
              <p:nvPr/>
            </p:nvSpPr>
            <p:spPr>
              <a:xfrm>
                <a:off x="2754349" y="2035098"/>
                <a:ext cx="3635298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Hysteresis switching </a:t>
                </a:r>
              </a:p>
              <a:p>
                <a:endParaRPr lang="en-US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Error is  </a:t>
                </a: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i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z="2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off </a:t>
                </a:r>
              </a:p>
              <a:p>
                <a:pPr lvl="1"/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small constant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349" y="2035098"/>
                <a:ext cx="3635298" cy="2123658"/>
              </a:xfrm>
              <a:prstGeom prst="rect">
                <a:avLst/>
              </a:prstGeom>
              <a:blipFill>
                <a:blip r:embed="rId3"/>
                <a:stretch>
                  <a:fillRect l="-1736" t="-238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6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Proportional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/>
              <p:nvPr/>
            </p:nvSpPr>
            <p:spPr>
              <a:xfrm>
                <a:off x="249141" y="1317038"/>
                <a:ext cx="4768908" cy="181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control is </a:t>
                </a:r>
                <a:r>
                  <a:rPr lang="en-US" sz="22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proportional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the error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2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proportional(control) gain</a:t>
                </a:r>
                <a:endParaRPr lang="en-US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41" y="1317038"/>
                <a:ext cx="4768908" cy="1811201"/>
              </a:xfrm>
              <a:prstGeom prst="rect">
                <a:avLst/>
              </a:prstGeom>
              <a:blipFill>
                <a:blip r:embed="rId3"/>
                <a:stretch>
                  <a:fillRect l="-1592" t="-208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D64FB4-2C81-6E7B-4669-9435367D4915}"/>
              </a:ext>
            </a:extLst>
          </p:cNvPr>
          <p:cNvSpPr txBox="1"/>
          <p:nvPr/>
        </p:nvSpPr>
        <p:spPr>
          <a:xfrm>
            <a:off x="577526" y="3729762"/>
            <a:ext cx="41121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 gain approaches setpoint faster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leads to overshoot, and even instability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Steady-state offset (error) in most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C9C3-07BA-5A20-765D-8334F32A6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54" y="4870992"/>
            <a:ext cx="3446028" cy="1787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3B7BDE-89BA-CD37-251E-F34E0B32C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631" y="1262292"/>
            <a:ext cx="3446029" cy="1811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BDC9-4232-241F-F84D-765DF42FF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154" y="3107396"/>
            <a:ext cx="3342506" cy="17479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738B7F-C3C3-C648-7779-6DB9AF5E1B25}"/>
              </a:ext>
            </a:extLst>
          </p:cNvPr>
          <p:cNvCxnSpPr/>
          <p:nvPr/>
        </p:nvCxnSpPr>
        <p:spPr bwMode="auto">
          <a:xfrm>
            <a:off x="5498631" y="2772612"/>
            <a:ext cx="0" cy="23083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F2FBDF-C540-6A2E-8B40-BD20017CAE01}"/>
                  </a:ext>
                </a:extLst>
              </p:cNvPr>
              <p:cNvSpPr txBox="1"/>
              <p:nvPr/>
            </p:nvSpPr>
            <p:spPr>
              <a:xfrm rot="16200000">
                <a:off x="4558664" y="3747996"/>
                <a:ext cx="1248162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F2FBDF-C540-6A2E-8B40-BD20017CA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8664" y="3747996"/>
                <a:ext cx="1248162" cy="357534"/>
              </a:xfrm>
              <a:prstGeom prst="rect">
                <a:avLst/>
              </a:prstGeom>
              <a:blipFill>
                <a:blip r:embed="rId7"/>
                <a:stretch>
                  <a:fillRect l="-10345" r="-13793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64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PI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/>
              <p:nvPr/>
            </p:nvSpPr>
            <p:spPr>
              <a:xfrm>
                <a:off x="379141" y="1328189"/>
                <a:ext cx="4739615" cy="156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Using a</a:t>
                </a:r>
                <a:r>
                  <a:rPr lang="en-US" sz="22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Proportional-Integral (PI)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Controller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GB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sz="22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integral gain</a:t>
                </a:r>
                <a:endParaRPr lang="en-US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41" y="1328189"/>
                <a:ext cx="4739615" cy="1563761"/>
              </a:xfrm>
              <a:prstGeom prst="rect">
                <a:avLst/>
              </a:prstGeom>
              <a:blipFill>
                <a:blip r:embed="rId3"/>
                <a:stretch>
                  <a:fillRect l="-1333" t="-2419" b="-4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D64FB4-2C81-6E7B-4669-9435367D4915}"/>
                  </a:ext>
                </a:extLst>
              </p:cNvPr>
              <p:cNvSpPr txBox="1"/>
              <p:nvPr/>
            </p:nvSpPr>
            <p:spPr>
              <a:xfrm>
                <a:off x="691381" y="3684934"/>
                <a:ext cx="3585666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Remove the steady-state error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may lead to a large overshoot as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alt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going too fast as it approaches the setpoint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D64FB4-2C81-6E7B-4669-9435367D4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1" y="3684934"/>
                <a:ext cx="3585666" cy="2123658"/>
              </a:xfrm>
              <a:prstGeom prst="rect">
                <a:avLst/>
              </a:prstGeom>
              <a:blipFill>
                <a:blip r:embed="rId4"/>
                <a:stretch>
                  <a:fillRect l="-2120" t="-1183" r="-3534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823C311-9ED8-B9BD-A478-0545B465C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283" y="1059891"/>
            <a:ext cx="3587370" cy="1902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77342-3560-E42F-513B-3F0F57665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132" y="2973216"/>
            <a:ext cx="3587370" cy="1938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F6ED95-8C6D-99AE-D2CE-B773BAB89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7979" y="4954319"/>
            <a:ext cx="3585666" cy="18822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0BF3F2-64D2-AD48-5385-4BDDA2482C1E}"/>
              </a:ext>
            </a:extLst>
          </p:cNvPr>
          <p:cNvCxnSpPr/>
          <p:nvPr/>
        </p:nvCxnSpPr>
        <p:spPr bwMode="auto">
          <a:xfrm>
            <a:off x="5255874" y="2734618"/>
            <a:ext cx="0" cy="23083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BF82D-0DEC-2571-AD6D-E9CC5B165F96}"/>
                  </a:ext>
                </a:extLst>
              </p:cNvPr>
              <p:cNvSpPr txBox="1"/>
              <p:nvPr/>
            </p:nvSpPr>
            <p:spPr>
              <a:xfrm rot="16200000">
                <a:off x="3922756" y="3710002"/>
                <a:ext cx="2034468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BF82D-0DEC-2571-AD6D-E9CC5B165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22756" y="3710002"/>
                <a:ext cx="2034468" cy="357534"/>
              </a:xfrm>
              <a:prstGeom prst="rect">
                <a:avLst/>
              </a:prstGeom>
              <a:blipFill>
                <a:blip r:embed="rId8"/>
                <a:stretch>
                  <a:fillRect l="-6667" r="-13333"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3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PID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/>
              <p:nvPr/>
            </p:nvSpPr>
            <p:spPr>
              <a:xfrm>
                <a:off x="591013" y="1520653"/>
                <a:ext cx="5118411" cy="1595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using a</a:t>
                </a:r>
                <a:r>
                  <a:rPr lang="en-US" sz="22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Proportional-Integral (PI)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Controller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GB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</m:num>
                      <m:den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2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derivative gain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3" y="1520653"/>
                <a:ext cx="5118411" cy="1595630"/>
              </a:xfrm>
              <a:prstGeom prst="rect">
                <a:avLst/>
              </a:prstGeom>
              <a:blipFill>
                <a:blip r:embed="rId3"/>
                <a:stretch>
                  <a:fillRect l="-1485" t="-2362" b="-37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D64FB4-2C81-6E7B-4669-9435367D4915}"/>
              </a:ext>
            </a:extLst>
          </p:cNvPr>
          <p:cNvSpPr txBox="1"/>
          <p:nvPr/>
        </p:nvSpPr>
        <p:spPr>
          <a:xfrm>
            <a:off x="713677" y="4083261"/>
            <a:ext cx="442146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derivative action can counteract the </a:t>
            </a:r>
            <a:r>
              <a:rPr lang="en-GB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tendency to overshoot or undershoot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it’s vulnerable to noise 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EE377C-7A51-7E5D-3F9A-A082D88B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7" y="1262662"/>
            <a:ext cx="3355060" cy="1790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DCADB-177C-8F80-2373-776FF7D8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576" y="3116283"/>
            <a:ext cx="3268522" cy="1811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5E759-D501-378B-39C0-FC906B7A8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845" y="4990597"/>
            <a:ext cx="3268522" cy="17906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3D46-CA37-FC51-6562-3EB0A42CE474}"/>
              </a:ext>
            </a:extLst>
          </p:cNvPr>
          <p:cNvCxnSpPr/>
          <p:nvPr/>
        </p:nvCxnSpPr>
        <p:spPr bwMode="auto">
          <a:xfrm>
            <a:off x="5744212" y="2916442"/>
            <a:ext cx="0" cy="23083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6FA5E-AC3A-932D-890B-C452EBF11962}"/>
                  </a:ext>
                </a:extLst>
              </p:cNvPr>
              <p:cNvSpPr txBox="1"/>
              <p:nvPr/>
            </p:nvSpPr>
            <p:spPr>
              <a:xfrm rot="16200000">
                <a:off x="4000053" y="3891826"/>
                <a:ext cx="2856551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,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6FA5E-AC3A-932D-890B-C452EBF1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00053" y="3891826"/>
                <a:ext cx="2856551" cy="357534"/>
              </a:xfrm>
              <a:prstGeom prst="rect">
                <a:avLst/>
              </a:prstGeom>
              <a:blipFill>
                <a:blip r:embed="rId7"/>
                <a:stretch>
                  <a:fillRect l="-10345" r="-13793"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229541"/>
      </p:ext>
    </p:extLst>
  </p:cSld>
  <p:clrMapOvr>
    <a:masterClrMapping/>
  </p:clrMapOvr>
</p:sld>
</file>

<file path=ppt/theme/theme1.xml><?xml version="1.0" encoding="utf-8"?>
<a:theme xmlns:a="http://schemas.openxmlformats.org/drawingml/2006/main" name="UCL Blu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lg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4A63AB3DBDB74D928B49349969C856" ma:contentTypeVersion="13" ma:contentTypeDescription="Create a new document." ma:contentTypeScope="" ma:versionID="df3a4046d37134528c4f7939b79f3ef1">
  <xsd:schema xmlns:xsd="http://www.w3.org/2001/XMLSchema" xmlns:xs="http://www.w3.org/2001/XMLSchema" xmlns:p="http://schemas.microsoft.com/office/2006/metadata/properties" xmlns:ns3="93a790e8-6231-4e1d-b75e-8a29a6e82985" xmlns:ns4="1ddc48c5-99a1-4306-a2fe-b459531bde03" targetNamespace="http://schemas.microsoft.com/office/2006/metadata/properties" ma:root="true" ma:fieldsID="b600952756dedad28b849e1eba4bd3df" ns3:_="" ns4:_="">
    <xsd:import namespace="93a790e8-6231-4e1d-b75e-8a29a6e82985"/>
    <xsd:import namespace="1ddc48c5-99a1-4306-a2fe-b459531bde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790e8-6231-4e1d-b75e-8a29a6e829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c48c5-99a1-4306-a2fe-b459531bde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9AC47B-201D-4F2D-B83A-1C4A100BB2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CE8C2C-CC9C-4054-A890-9E2F403A8AD3}">
  <ds:schemaRefs>
    <ds:schemaRef ds:uri="http://purl.org/dc/dcmitype/"/>
    <ds:schemaRef ds:uri="93a790e8-6231-4e1d-b75e-8a29a6e82985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1ddc48c5-99a1-4306-a2fe-b459531bde0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C23F14B-D518-4D85-BCE0-DDE42BE397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790e8-6231-4e1d-b75e-8a29a6e82985"/>
    <ds:schemaRef ds:uri="1ddc48c5-99a1-4306-a2fe-b459531bd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611</Words>
  <Application>Microsoft Macintosh PowerPoint</Application>
  <PresentationFormat>On-screen Show (4:3)</PresentationFormat>
  <Paragraphs>152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UCL Blue Theme</vt:lpstr>
      <vt:lpstr>Challenge 2 CS-EEE </vt:lpstr>
      <vt:lpstr>PowerPoint Presentation</vt:lpstr>
      <vt:lpstr>Example: Vehicle speed control</vt:lpstr>
      <vt:lpstr>Control Scheme</vt:lpstr>
      <vt:lpstr>Bang-Bang Control</vt:lpstr>
      <vt:lpstr>The Bang-Bang Controller</vt:lpstr>
      <vt:lpstr>Proportional Control</vt:lpstr>
      <vt:lpstr>PI Control</vt:lpstr>
      <vt:lpstr>PID Control</vt:lpstr>
      <vt:lpstr>PID Control</vt:lpstr>
      <vt:lpstr>PWM control</vt:lpstr>
      <vt:lpstr>Concluding remarks</vt:lpstr>
      <vt:lpstr>Integration and differentiation in Arduino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EE-CS Kick-off</dc:title>
  <dc:creator>Ryan Grammenos</dc:creator>
  <cp:lastModifiedBy>Chen, Boli</cp:lastModifiedBy>
  <cp:revision>108</cp:revision>
  <dcterms:modified xsi:type="dcterms:W3CDTF">2023-09-29T14:43:57Z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0x010100604A63AB3DBDB74D928B49349969C856</vt:lpwstr>
  </property>
</Properties>
</file>