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94"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7B0F524-AE2D-4BDE-92C0-F8AEF1DEA318}" type="datetimeFigureOut">
              <a:rPr lang="en-US" smtClean="0"/>
              <a:t>5/30/2024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DB33FB-10AB-4595-B25D-D32CAA4D4861}" type="slidenum">
              <a:rPr lang="en-US" smtClean="0"/>
              <a:t>‹#›</a:t>
            </a:fld>
            <a:endParaRPr lang="en-US"/>
          </a:p>
        </p:txBody>
      </p:sp>
    </p:spTree>
    <p:extLst>
      <p:ext uri="{BB962C8B-B14F-4D97-AF65-F5344CB8AC3E}">
        <p14:creationId xmlns:p14="http://schemas.microsoft.com/office/powerpoint/2010/main" val="1938365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747247" y="0"/>
            <a:ext cx="1444751" cy="1124712"/>
          </a:xfrm>
          <a:prstGeom prst="rect">
            <a:avLst/>
          </a:prstGeom>
        </p:spPr>
      </p:pic>
      <p:sp>
        <p:nvSpPr>
          <p:cNvPr id="2" name="Holder 2"/>
          <p:cNvSpPr>
            <a:spLocks noGrp="1"/>
          </p:cNvSpPr>
          <p:nvPr>
            <p:ph type="title"/>
          </p:nvPr>
        </p:nvSpPr>
        <p:spPr>
          <a:xfrm>
            <a:off x="466445" y="76276"/>
            <a:ext cx="11259108" cy="987983"/>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0694" y="1139546"/>
            <a:ext cx="11030610" cy="46005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061" y="296926"/>
            <a:ext cx="7798434" cy="574040"/>
          </a:xfrm>
          <a:prstGeom prst="rect">
            <a:avLst/>
          </a:prstGeom>
        </p:spPr>
        <p:txBody>
          <a:bodyPr vert="horz" wrap="square" lIns="0" tIns="12700" rIns="0" bIns="0" rtlCol="0">
            <a:spAutoFit/>
          </a:bodyPr>
          <a:lstStyle/>
          <a:p>
            <a:pPr marL="12700">
              <a:lnSpc>
                <a:spcPct val="100000"/>
              </a:lnSpc>
              <a:spcBef>
                <a:spcPts val="100"/>
              </a:spcBef>
            </a:pPr>
            <a:r>
              <a:rPr sz="3600" dirty="0"/>
              <a:t>S</a:t>
            </a:r>
            <a:r>
              <a:rPr sz="3600" spc="-20" dirty="0"/>
              <a:t> </a:t>
            </a:r>
            <a:r>
              <a:rPr sz="3600" dirty="0"/>
              <a:t>J</a:t>
            </a:r>
            <a:r>
              <a:rPr sz="3600" spc="-10" dirty="0"/>
              <a:t> </a:t>
            </a:r>
            <a:r>
              <a:rPr sz="3600" dirty="0"/>
              <a:t>C</a:t>
            </a:r>
            <a:r>
              <a:rPr sz="3600" spc="-5" dirty="0"/>
              <a:t> </a:t>
            </a:r>
            <a:r>
              <a:rPr sz="3600" dirty="0"/>
              <a:t>INSTITUTE</a:t>
            </a:r>
            <a:r>
              <a:rPr sz="3600" spc="-65" dirty="0"/>
              <a:t> </a:t>
            </a:r>
            <a:r>
              <a:rPr sz="3600" spc="-55" dirty="0"/>
              <a:t>OF</a:t>
            </a:r>
            <a:r>
              <a:rPr sz="3600" spc="-240" dirty="0"/>
              <a:t> </a:t>
            </a:r>
            <a:r>
              <a:rPr sz="3600" spc="-10" dirty="0"/>
              <a:t>TECHNOLOGY</a:t>
            </a:r>
            <a:endParaRPr sz="3600"/>
          </a:p>
        </p:txBody>
      </p:sp>
      <p:sp>
        <p:nvSpPr>
          <p:cNvPr id="3" name="object 3"/>
          <p:cNvSpPr txBox="1"/>
          <p:nvPr/>
        </p:nvSpPr>
        <p:spPr>
          <a:xfrm>
            <a:off x="1407033" y="843584"/>
            <a:ext cx="9934575" cy="2902077"/>
          </a:xfrm>
          <a:prstGeom prst="rect">
            <a:avLst/>
          </a:prstGeom>
        </p:spPr>
        <p:txBody>
          <a:bodyPr vert="horz" wrap="square" lIns="0" tIns="138430" rIns="0" bIns="0" rtlCol="0">
            <a:spAutoFit/>
          </a:bodyPr>
          <a:lstStyle/>
          <a:p>
            <a:pPr marL="285115">
              <a:lnSpc>
                <a:spcPct val="100000"/>
              </a:lnSpc>
              <a:spcBef>
                <a:spcPts val="1090"/>
              </a:spcBef>
            </a:pPr>
            <a:r>
              <a:rPr sz="2400" b="1" spc="-80" dirty="0">
                <a:latin typeface="Times New Roman"/>
                <a:cs typeface="Times New Roman"/>
              </a:rPr>
              <a:t>DEPARTMENT</a:t>
            </a:r>
            <a:r>
              <a:rPr sz="2400" b="1" spc="-90" dirty="0">
                <a:latin typeface="Times New Roman"/>
                <a:cs typeface="Times New Roman"/>
              </a:rPr>
              <a:t> </a:t>
            </a:r>
            <a:r>
              <a:rPr sz="2400" b="1" dirty="0">
                <a:latin typeface="Times New Roman"/>
                <a:cs typeface="Times New Roman"/>
              </a:rPr>
              <a:t>OF</a:t>
            </a:r>
            <a:r>
              <a:rPr sz="2400" b="1" spc="-220" dirty="0">
                <a:latin typeface="Times New Roman"/>
                <a:cs typeface="Times New Roman"/>
              </a:rPr>
              <a:t> </a:t>
            </a:r>
            <a:r>
              <a:rPr sz="2400" b="1" dirty="0">
                <a:latin typeface="Times New Roman"/>
                <a:cs typeface="Times New Roman"/>
              </a:rPr>
              <a:t>COMPUTER</a:t>
            </a:r>
            <a:r>
              <a:rPr sz="2400" b="1" spc="-20" dirty="0">
                <a:latin typeface="Times New Roman"/>
                <a:cs typeface="Times New Roman"/>
              </a:rPr>
              <a:t> </a:t>
            </a:r>
            <a:r>
              <a:rPr sz="2400" b="1" spc="-45" dirty="0">
                <a:latin typeface="Times New Roman"/>
                <a:cs typeface="Times New Roman"/>
              </a:rPr>
              <a:t>SCIENCE</a:t>
            </a:r>
            <a:r>
              <a:rPr sz="2400" b="1" spc="-210" dirty="0">
                <a:latin typeface="Times New Roman"/>
                <a:cs typeface="Times New Roman"/>
              </a:rPr>
              <a:t> </a:t>
            </a:r>
            <a:r>
              <a:rPr sz="2400" b="1" dirty="0">
                <a:latin typeface="Times New Roman"/>
                <a:cs typeface="Times New Roman"/>
              </a:rPr>
              <a:t>AND</a:t>
            </a:r>
            <a:r>
              <a:rPr sz="2400" b="1" spc="30" dirty="0">
                <a:latin typeface="Times New Roman"/>
                <a:cs typeface="Times New Roman"/>
              </a:rPr>
              <a:t> </a:t>
            </a:r>
            <a:r>
              <a:rPr sz="2400" b="1" spc="-10" dirty="0">
                <a:latin typeface="Times New Roman"/>
                <a:cs typeface="Times New Roman"/>
              </a:rPr>
              <a:t>ENGINEERING</a:t>
            </a:r>
            <a:endParaRPr sz="2400" dirty="0">
              <a:latin typeface="Times New Roman"/>
              <a:cs typeface="Times New Roman"/>
            </a:endParaRPr>
          </a:p>
          <a:p>
            <a:pPr marL="2114550">
              <a:lnSpc>
                <a:spcPct val="100000"/>
              </a:lnSpc>
              <a:spcBef>
                <a:spcPts val="994"/>
              </a:spcBef>
              <a:tabLst>
                <a:tab pos="6282690" algn="l"/>
              </a:tabLst>
            </a:pPr>
            <a:r>
              <a:rPr lang="en-US" sz="2400" b="1" dirty="0">
                <a:solidFill>
                  <a:srgbClr val="868686"/>
                </a:solidFill>
                <a:latin typeface="Times New Roman"/>
                <a:cs typeface="Times New Roman"/>
              </a:rPr>
              <a:t> </a:t>
            </a:r>
            <a:r>
              <a:rPr lang="en-US" sz="2400" b="1" dirty="0" smtClean="0">
                <a:solidFill>
                  <a:srgbClr val="868686"/>
                </a:solidFill>
                <a:latin typeface="Times New Roman"/>
                <a:cs typeface="Times New Roman"/>
              </a:rPr>
              <a:t>                       </a:t>
            </a:r>
            <a:r>
              <a:rPr lang="en-US" sz="2400" b="1" dirty="0" smtClean="0">
                <a:solidFill>
                  <a:schemeClr val="tx1">
                    <a:lumMod val="95000"/>
                    <a:lumOff val="5000"/>
                  </a:schemeClr>
                </a:solidFill>
                <a:latin typeface="Times New Roman"/>
                <a:cs typeface="Times New Roman"/>
              </a:rPr>
              <a:t> PROJECT </a:t>
            </a:r>
            <a:r>
              <a:rPr lang="en-US" sz="2400" b="1" spc="-25" dirty="0" smtClean="0">
                <a:solidFill>
                  <a:schemeClr val="tx1">
                    <a:lumMod val="95000"/>
                    <a:lumOff val="5000"/>
                  </a:schemeClr>
                </a:solidFill>
                <a:latin typeface="Times New Roman"/>
                <a:cs typeface="Times New Roman"/>
              </a:rPr>
              <a:t>ON</a:t>
            </a:r>
            <a:endParaRPr lang="en-US" sz="2400" b="1" dirty="0" smtClean="0">
              <a:solidFill>
                <a:schemeClr val="tx1">
                  <a:lumMod val="95000"/>
                  <a:lumOff val="5000"/>
                </a:schemeClr>
              </a:solidFill>
              <a:latin typeface="Times New Roman"/>
              <a:cs typeface="Times New Roman"/>
            </a:endParaRPr>
          </a:p>
          <a:p>
            <a:pPr marL="12065" marR="5080" algn="ctr">
              <a:lnSpc>
                <a:spcPct val="100000"/>
              </a:lnSpc>
              <a:spcBef>
                <a:spcPts val="680"/>
              </a:spcBef>
            </a:pPr>
            <a:r>
              <a:rPr sz="3200" spc="-10" dirty="0" smtClean="0">
                <a:solidFill>
                  <a:srgbClr val="375F92"/>
                </a:solidFill>
                <a:latin typeface="Times New Roman"/>
                <a:cs typeface="Times New Roman"/>
              </a:rPr>
              <a:t>“</a:t>
            </a:r>
            <a:r>
              <a:rPr sz="3200" spc="-10" dirty="0">
                <a:solidFill>
                  <a:srgbClr val="375F92"/>
                </a:solidFill>
                <a:latin typeface="Times New Roman"/>
                <a:cs typeface="Times New Roman"/>
              </a:rPr>
              <a:t>Medical</a:t>
            </a:r>
            <a:r>
              <a:rPr sz="3200" spc="-100" dirty="0">
                <a:solidFill>
                  <a:srgbClr val="375F92"/>
                </a:solidFill>
                <a:latin typeface="Times New Roman"/>
                <a:cs typeface="Times New Roman"/>
              </a:rPr>
              <a:t> </a:t>
            </a:r>
            <a:r>
              <a:rPr sz="3200" spc="-25" dirty="0">
                <a:solidFill>
                  <a:srgbClr val="375F92"/>
                </a:solidFill>
                <a:latin typeface="Times New Roman"/>
                <a:cs typeface="Times New Roman"/>
              </a:rPr>
              <a:t>Confidentiality</a:t>
            </a:r>
            <a:r>
              <a:rPr sz="3200" spc="-229" dirty="0">
                <a:solidFill>
                  <a:srgbClr val="375F92"/>
                </a:solidFill>
                <a:latin typeface="Times New Roman"/>
                <a:cs typeface="Times New Roman"/>
              </a:rPr>
              <a:t> </a:t>
            </a:r>
            <a:r>
              <a:rPr sz="3200" dirty="0">
                <a:solidFill>
                  <a:srgbClr val="375F92"/>
                </a:solidFill>
                <a:latin typeface="Times New Roman"/>
                <a:cs typeface="Times New Roman"/>
              </a:rPr>
              <a:t>And</a:t>
            </a:r>
            <a:r>
              <a:rPr sz="3200" spc="-65" dirty="0">
                <a:solidFill>
                  <a:srgbClr val="375F92"/>
                </a:solidFill>
                <a:latin typeface="Times New Roman"/>
                <a:cs typeface="Times New Roman"/>
              </a:rPr>
              <a:t> </a:t>
            </a:r>
            <a:r>
              <a:rPr sz="3200" dirty="0">
                <a:solidFill>
                  <a:srgbClr val="375F92"/>
                </a:solidFill>
                <a:latin typeface="Times New Roman"/>
                <a:cs typeface="Times New Roman"/>
              </a:rPr>
              <a:t>Data</a:t>
            </a:r>
            <a:r>
              <a:rPr sz="3200" spc="-45" dirty="0">
                <a:solidFill>
                  <a:srgbClr val="375F92"/>
                </a:solidFill>
                <a:latin typeface="Times New Roman"/>
                <a:cs typeface="Times New Roman"/>
              </a:rPr>
              <a:t> </a:t>
            </a:r>
            <a:r>
              <a:rPr sz="3200" dirty="0">
                <a:solidFill>
                  <a:srgbClr val="375F92"/>
                </a:solidFill>
                <a:latin typeface="Times New Roman"/>
                <a:cs typeface="Times New Roman"/>
              </a:rPr>
              <a:t>Privacy</a:t>
            </a:r>
            <a:r>
              <a:rPr sz="3200" spc="-80" dirty="0">
                <a:solidFill>
                  <a:srgbClr val="375F92"/>
                </a:solidFill>
                <a:latin typeface="Times New Roman"/>
                <a:cs typeface="Times New Roman"/>
              </a:rPr>
              <a:t> </a:t>
            </a:r>
            <a:r>
              <a:rPr sz="3200" dirty="0">
                <a:solidFill>
                  <a:srgbClr val="375F92"/>
                </a:solidFill>
                <a:latin typeface="Times New Roman"/>
                <a:cs typeface="Times New Roman"/>
              </a:rPr>
              <a:t>Preserving</a:t>
            </a:r>
            <a:r>
              <a:rPr sz="3200" spc="-105" dirty="0">
                <a:solidFill>
                  <a:srgbClr val="375F92"/>
                </a:solidFill>
                <a:latin typeface="Times New Roman"/>
                <a:cs typeface="Times New Roman"/>
              </a:rPr>
              <a:t> </a:t>
            </a:r>
            <a:r>
              <a:rPr sz="3200" spc="-10" dirty="0">
                <a:solidFill>
                  <a:srgbClr val="375F92"/>
                </a:solidFill>
                <a:latin typeface="Times New Roman"/>
                <a:cs typeface="Times New Roman"/>
              </a:rPr>
              <a:t>Using Homomorphism</a:t>
            </a:r>
            <a:r>
              <a:rPr sz="3200" b="1" spc="-10" dirty="0">
                <a:solidFill>
                  <a:srgbClr val="375F92"/>
                </a:solidFill>
                <a:latin typeface="Times New Roman"/>
                <a:cs typeface="Times New Roman"/>
              </a:rPr>
              <a:t>”</a:t>
            </a:r>
            <a:endParaRPr sz="3200" dirty="0">
              <a:latin typeface="Times New Roman"/>
              <a:cs typeface="Times New Roman"/>
            </a:endParaRPr>
          </a:p>
          <a:p>
            <a:pPr marR="635" algn="ctr">
              <a:lnSpc>
                <a:spcPct val="100000"/>
              </a:lnSpc>
              <a:spcBef>
                <a:spcPts val="840"/>
              </a:spcBef>
            </a:pPr>
            <a:endParaRPr lang="en-US" sz="2000" b="1" spc="-25" dirty="0" smtClean="0">
              <a:latin typeface="Times New Roman"/>
              <a:cs typeface="Times New Roman"/>
            </a:endParaRPr>
          </a:p>
          <a:p>
            <a:pPr marR="635" algn="ctr">
              <a:lnSpc>
                <a:spcPct val="100000"/>
              </a:lnSpc>
              <a:spcBef>
                <a:spcPts val="840"/>
              </a:spcBef>
            </a:pPr>
            <a:r>
              <a:rPr sz="2000" b="1" spc="-25" dirty="0" smtClean="0">
                <a:latin typeface="Times New Roman"/>
                <a:cs typeface="Times New Roman"/>
              </a:rPr>
              <a:t>BY</a:t>
            </a:r>
            <a:endParaRPr sz="2000" dirty="0">
              <a:latin typeface="Times New Roman"/>
              <a:cs typeface="Times New Roman"/>
            </a:endParaRPr>
          </a:p>
        </p:txBody>
      </p:sp>
      <p:sp>
        <p:nvSpPr>
          <p:cNvPr id="4" name="object 4"/>
          <p:cNvSpPr txBox="1"/>
          <p:nvPr/>
        </p:nvSpPr>
        <p:spPr>
          <a:xfrm>
            <a:off x="7804563" y="3722904"/>
            <a:ext cx="1330960" cy="396904"/>
          </a:xfrm>
          <a:prstGeom prst="rect">
            <a:avLst/>
          </a:prstGeom>
        </p:spPr>
        <p:txBody>
          <a:bodyPr vert="horz" wrap="square" lIns="0" tIns="88265" rIns="0" bIns="0" rtlCol="0">
            <a:spAutoFit/>
          </a:bodyPr>
          <a:lstStyle/>
          <a:p>
            <a:pPr marL="12700">
              <a:lnSpc>
                <a:spcPct val="100000"/>
              </a:lnSpc>
              <a:spcBef>
                <a:spcPts val="695"/>
              </a:spcBef>
            </a:pPr>
            <a:r>
              <a:rPr sz="2000" spc="-10" dirty="0" smtClean="0">
                <a:solidFill>
                  <a:srgbClr val="001F5F"/>
                </a:solidFill>
                <a:latin typeface="Times New Roman"/>
                <a:cs typeface="Times New Roman"/>
              </a:rPr>
              <a:t>1SJ20CS173</a:t>
            </a:r>
            <a:endParaRPr sz="2000" dirty="0">
              <a:latin typeface="Times New Roman"/>
              <a:cs typeface="Times New Roman"/>
            </a:endParaRPr>
          </a:p>
        </p:txBody>
      </p:sp>
      <p:sp>
        <p:nvSpPr>
          <p:cNvPr id="5" name="object 5"/>
          <p:cNvSpPr txBox="1"/>
          <p:nvPr/>
        </p:nvSpPr>
        <p:spPr>
          <a:xfrm>
            <a:off x="3217481" y="3745661"/>
            <a:ext cx="3014727" cy="394467"/>
          </a:xfrm>
          <a:prstGeom prst="rect">
            <a:avLst/>
          </a:prstGeom>
        </p:spPr>
        <p:txBody>
          <a:bodyPr vert="horz" wrap="square" lIns="0" tIns="12700" rIns="0" bIns="0" rtlCol="0">
            <a:spAutoFit/>
          </a:bodyPr>
          <a:lstStyle/>
          <a:p>
            <a:pPr marL="12700" marR="5080">
              <a:lnSpc>
                <a:spcPct val="124000"/>
              </a:lnSpc>
              <a:spcBef>
                <a:spcPts val="100"/>
              </a:spcBef>
            </a:pPr>
            <a:r>
              <a:rPr sz="2000" spc="-10" dirty="0" err="1" smtClean="0">
                <a:solidFill>
                  <a:srgbClr val="001F5F"/>
                </a:solidFill>
                <a:latin typeface="Times New Roman"/>
                <a:cs typeface="Times New Roman"/>
              </a:rPr>
              <a:t>Y.Pranay</a:t>
            </a:r>
            <a:r>
              <a:rPr lang="en-US" sz="2000" spc="-10" dirty="0" smtClean="0">
                <a:solidFill>
                  <a:srgbClr val="001F5F"/>
                </a:solidFill>
                <a:latin typeface="Times New Roman"/>
                <a:cs typeface="Times New Roman"/>
              </a:rPr>
              <a:t> </a:t>
            </a:r>
            <a:r>
              <a:rPr lang="en-US" sz="2000" spc="-10" dirty="0">
                <a:solidFill>
                  <a:srgbClr val="001F5F"/>
                </a:solidFill>
                <a:latin typeface="Times New Roman"/>
                <a:cs typeface="Times New Roman"/>
              </a:rPr>
              <a:t>K</a:t>
            </a:r>
            <a:r>
              <a:rPr lang="en-US" sz="2000" spc="-10" dirty="0" smtClean="0">
                <a:solidFill>
                  <a:srgbClr val="001F5F"/>
                </a:solidFill>
                <a:latin typeface="Times New Roman"/>
                <a:cs typeface="Times New Roman"/>
              </a:rPr>
              <a:t>umar </a:t>
            </a:r>
            <a:r>
              <a:rPr lang="en-US" sz="2000" spc="-10" dirty="0" err="1">
                <a:solidFill>
                  <a:srgbClr val="001F5F"/>
                </a:solidFill>
                <a:latin typeface="Times New Roman"/>
                <a:cs typeface="Times New Roman"/>
              </a:rPr>
              <a:t>R</a:t>
            </a:r>
            <a:r>
              <a:rPr lang="en-US" sz="2000" spc="-10" dirty="0" err="1" smtClean="0">
                <a:solidFill>
                  <a:srgbClr val="001F5F"/>
                </a:solidFill>
                <a:latin typeface="Times New Roman"/>
                <a:cs typeface="Times New Roman"/>
              </a:rPr>
              <a:t>edddy</a:t>
            </a:r>
            <a:r>
              <a:rPr sz="2000" spc="-10" dirty="0" smtClean="0">
                <a:solidFill>
                  <a:srgbClr val="001F5F"/>
                </a:solidFill>
                <a:latin typeface="Times New Roman"/>
                <a:cs typeface="Times New Roman"/>
              </a:rPr>
              <a:t> </a:t>
            </a:r>
            <a:endParaRPr sz="2000" dirty="0">
              <a:latin typeface="Times New Roman"/>
              <a:cs typeface="Times New Roman"/>
            </a:endParaRPr>
          </a:p>
        </p:txBody>
      </p:sp>
      <p:sp>
        <p:nvSpPr>
          <p:cNvPr id="6" name="object 6"/>
          <p:cNvSpPr txBox="1"/>
          <p:nvPr/>
        </p:nvSpPr>
        <p:spPr>
          <a:xfrm>
            <a:off x="8490331" y="5171897"/>
            <a:ext cx="2710815" cy="1123950"/>
          </a:xfrm>
          <a:prstGeom prst="rect">
            <a:avLst/>
          </a:prstGeom>
        </p:spPr>
        <p:txBody>
          <a:bodyPr vert="horz" wrap="square" lIns="0" tIns="12700" rIns="0" bIns="0" rtlCol="0">
            <a:spAutoFit/>
          </a:bodyPr>
          <a:lstStyle/>
          <a:p>
            <a:pPr marL="12700" marR="5080" indent="-5080" algn="ctr">
              <a:lnSpc>
                <a:spcPct val="100000"/>
              </a:lnSpc>
              <a:spcBef>
                <a:spcPts val="100"/>
              </a:spcBef>
            </a:pPr>
            <a:r>
              <a:rPr sz="1800" b="1" dirty="0">
                <a:latin typeface="Times New Roman"/>
                <a:cs typeface="Times New Roman"/>
              </a:rPr>
              <a:t>Head</a:t>
            </a:r>
            <a:r>
              <a:rPr sz="1800" b="1" spc="-6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30" dirty="0">
                <a:latin typeface="Times New Roman"/>
                <a:cs typeface="Times New Roman"/>
              </a:rPr>
              <a:t> </a:t>
            </a:r>
            <a:r>
              <a:rPr sz="1800" b="1" spc="-10" dirty="0">
                <a:latin typeface="Times New Roman"/>
                <a:cs typeface="Times New Roman"/>
              </a:rPr>
              <a:t>Department</a:t>
            </a:r>
            <a:r>
              <a:rPr sz="1800" b="1" spc="500" dirty="0">
                <a:latin typeface="Times New Roman"/>
                <a:cs typeface="Times New Roman"/>
              </a:rPr>
              <a:t> </a:t>
            </a:r>
            <a:r>
              <a:rPr sz="1800" b="1" spc="-90" dirty="0">
                <a:latin typeface="Times New Roman"/>
                <a:cs typeface="Times New Roman"/>
              </a:rPr>
              <a:t>Dr.</a:t>
            </a:r>
            <a:r>
              <a:rPr sz="1800" b="1" spc="-195" dirty="0">
                <a:latin typeface="Times New Roman"/>
                <a:cs typeface="Times New Roman"/>
              </a:rPr>
              <a:t> </a:t>
            </a:r>
            <a:r>
              <a:rPr sz="1800" b="1" dirty="0">
                <a:latin typeface="Times New Roman"/>
                <a:cs typeface="Times New Roman"/>
              </a:rPr>
              <a:t>Manjunatha</a:t>
            </a:r>
            <a:r>
              <a:rPr sz="1800" b="1" spc="-30" dirty="0">
                <a:latin typeface="Times New Roman"/>
                <a:cs typeface="Times New Roman"/>
              </a:rPr>
              <a:t> </a:t>
            </a:r>
            <a:r>
              <a:rPr sz="1800" b="1" spc="-20" dirty="0">
                <a:latin typeface="Times New Roman"/>
                <a:cs typeface="Times New Roman"/>
              </a:rPr>
              <a:t>kumar</a:t>
            </a:r>
            <a:r>
              <a:rPr sz="1800" b="1" spc="-70" dirty="0">
                <a:latin typeface="Times New Roman"/>
                <a:cs typeface="Times New Roman"/>
              </a:rPr>
              <a:t> </a:t>
            </a:r>
            <a:r>
              <a:rPr sz="1800" b="1" dirty="0">
                <a:latin typeface="Times New Roman"/>
                <a:cs typeface="Times New Roman"/>
              </a:rPr>
              <a:t>B</a:t>
            </a:r>
            <a:r>
              <a:rPr sz="1800" b="1" spc="-25" dirty="0">
                <a:latin typeface="Times New Roman"/>
                <a:cs typeface="Times New Roman"/>
              </a:rPr>
              <a:t> </a:t>
            </a:r>
            <a:r>
              <a:rPr sz="1800" b="1" spc="-50" dirty="0">
                <a:latin typeface="Times New Roman"/>
                <a:cs typeface="Times New Roman"/>
              </a:rPr>
              <a:t>H </a:t>
            </a:r>
            <a:r>
              <a:rPr sz="1800" spc="-10" dirty="0">
                <a:latin typeface="Times New Roman"/>
                <a:cs typeface="Times New Roman"/>
              </a:rPr>
              <a:t>Professor</a:t>
            </a:r>
            <a:endParaRPr sz="1800" dirty="0">
              <a:latin typeface="Times New Roman"/>
              <a:cs typeface="Times New Roman"/>
            </a:endParaRPr>
          </a:p>
          <a:p>
            <a:pPr marR="4445" algn="ctr">
              <a:lnSpc>
                <a:spcPct val="100000"/>
              </a:lnSpc>
              <a:spcBef>
                <a:spcPts val="5"/>
              </a:spcBef>
            </a:pPr>
            <a:r>
              <a:rPr sz="1800" spc="-10" dirty="0">
                <a:latin typeface="Times New Roman"/>
                <a:cs typeface="Times New Roman"/>
              </a:rPr>
              <a:t>CSE,SJCIT</a:t>
            </a:r>
            <a:endParaRPr sz="1800" dirty="0">
              <a:latin typeface="Times New Roman"/>
              <a:cs typeface="Times New Roman"/>
            </a:endParaRPr>
          </a:p>
        </p:txBody>
      </p:sp>
      <p:sp>
        <p:nvSpPr>
          <p:cNvPr id="7" name="object 7"/>
          <p:cNvSpPr txBox="1"/>
          <p:nvPr/>
        </p:nvSpPr>
        <p:spPr>
          <a:xfrm>
            <a:off x="805383" y="5168849"/>
            <a:ext cx="2479675" cy="1155700"/>
          </a:xfrm>
          <a:prstGeom prst="rect">
            <a:avLst/>
          </a:prstGeom>
        </p:spPr>
        <p:txBody>
          <a:bodyPr vert="horz" wrap="square" lIns="0" tIns="12700" rIns="0" bIns="0" rtlCol="0">
            <a:spAutoFit/>
          </a:bodyPr>
          <a:lstStyle/>
          <a:p>
            <a:pPr marL="12700" marR="5080" algn="ctr">
              <a:lnSpc>
                <a:spcPct val="100200"/>
              </a:lnSpc>
              <a:spcBef>
                <a:spcPts val="100"/>
              </a:spcBef>
            </a:pPr>
            <a:r>
              <a:rPr sz="2000" b="1" dirty="0">
                <a:latin typeface="Times New Roman"/>
                <a:cs typeface="Times New Roman"/>
              </a:rPr>
              <a:t>Under</a:t>
            </a:r>
            <a:r>
              <a:rPr sz="2000" b="1" spc="-75" dirty="0">
                <a:latin typeface="Times New Roman"/>
                <a:cs typeface="Times New Roman"/>
              </a:rPr>
              <a:t> </a:t>
            </a:r>
            <a:r>
              <a:rPr sz="2000" b="1" dirty="0">
                <a:latin typeface="Times New Roman"/>
                <a:cs typeface="Times New Roman"/>
              </a:rPr>
              <a:t>the</a:t>
            </a:r>
            <a:r>
              <a:rPr sz="2000" b="1" spc="-50" dirty="0">
                <a:latin typeface="Times New Roman"/>
                <a:cs typeface="Times New Roman"/>
              </a:rPr>
              <a:t> </a:t>
            </a:r>
            <a:r>
              <a:rPr sz="2000" b="1" dirty="0">
                <a:latin typeface="Times New Roman"/>
                <a:cs typeface="Times New Roman"/>
              </a:rPr>
              <a:t>Guidance</a:t>
            </a:r>
            <a:r>
              <a:rPr sz="2000" b="1" spc="-80" dirty="0">
                <a:latin typeface="Times New Roman"/>
                <a:cs typeface="Times New Roman"/>
              </a:rPr>
              <a:t> </a:t>
            </a:r>
            <a:r>
              <a:rPr sz="2000" b="1" spc="-25" dirty="0">
                <a:latin typeface="Times New Roman"/>
                <a:cs typeface="Times New Roman"/>
              </a:rPr>
              <a:t>of </a:t>
            </a:r>
            <a:r>
              <a:rPr sz="1800" b="1" dirty="0">
                <a:latin typeface="Times New Roman"/>
                <a:cs typeface="Times New Roman"/>
              </a:rPr>
              <a:t>H</a:t>
            </a:r>
            <a:r>
              <a:rPr sz="1800" b="1" spc="-15" dirty="0">
                <a:latin typeface="Times New Roman"/>
                <a:cs typeface="Times New Roman"/>
              </a:rPr>
              <a:t> </a:t>
            </a:r>
            <a:r>
              <a:rPr sz="1800" b="1" dirty="0">
                <a:latin typeface="Times New Roman"/>
                <a:cs typeface="Times New Roman"/>
              </a:rPr>
              <a:t>Srinivas</a:t>
            </a:r>
            <a:r>
              <a:rPr sz="1800" b="1" spc="-10" dirty="0">
                <a:latin typeface="Times New Roman"/>
                <a:cs typeface="Times New Roman"/>
              </a:rPr>
              <a:t> Murthy </a:t>
            </a:r>
            <a:r>
              <a:rPr sz="1800" dirty="0">
                <a:latin typeface="Times New Roman"/>
                <a:cs typeface="Times New Roman"/>
              </a:rPr>
              <a:t>Associate</a:t>
            </a:r>
            <a:r>
              <a:rPr sz="1800" spc="365" dirty="0">
                <a:latin typeface="Times New Roman"/>
                <a:cs typeface="Times New Roman"/>
              </a:rPr>
              <a:t> </a:t>
            </a:r>
            <a:r>
              <a:rPr sz="1800" spc="-10" dirty="0">
                <a:latin typeface="Times New Roman"/>
                <a:cs typeface="Times New Roman"/>
              </a:rPr>
              <a:t>Professor CSE,SJCIT</a:t>
            </a:r>
            <a:endParaRPr sz="1800" dirty="0">
              <a:latin typeface="Times New Roman"/>
              <a:cs typeface="Times New Roman"/>
            </a:endParaRPr>
          </a:p>
        </p:txBody>
      </p:sp>
      <p:sp>
        <p:nvSpPr>
          <p:cNvPr id="8" name="object 8"/>
          <p:cNvSpPr txBox="1"/>
          <p:nvPr/>
        </p:nvSpPr>
        <p:spPr>
          <a:xfrm>
            <a:off x="4390390" y="5136337"/>
            <a:ext cx="3420745" cy="1155700"/>
          </a:xfrm>
          <a:prstGeom prst="rect">
            <a:avLst/>
          </a:prstGeom>
        </p:spPr>
        <p:txBody>
          <a:bodyPr vert="horz" wrap="square" lIns="0" tIns="13335" rIns="0" bIns="0" rtlCol="0">
            <a:spAutoFit/>
          </a:bodyPr>
          <a:lstStyle/>
          <a:p>
            <a:pPr algn="ctr">
              <a:lnSpc>
                <a:spcPct val="100000"/>
              </a:lnSpc>
              <a:spcBef>
                <a:spcPts val="105"/>
              </a:spcBef>
            </a:pPr>
            <a:r>
              <a:rPr sz="2000" b="1" spc="-10" dirty="0">
                <a:latin typeface="Times New Roman"/>
                <a:cs typeface="Times New Roman"/>
              </a:rPr>
              <a:t>Coordinators</a:t>
            </a:r>
            <a:endParaRPr sz="2000" dirty="0">
              <a:latin typeface="Times New Roman"/>
              <a:cs typeface="Times New Roman"/>
            </a:endParaRPr>
          </a:p>
          <a:p>
            <a:pPr algn="ctr">
              <a:lnSpc>
                <a:spcPct val="100000"/>
              </a:lnSpc>
              <a:spcBef>
                <a:spcPts val="10"/>
              </a:spcBef>
            </a:pPr>
            <a:r>
              <a:rPr sz="1800" b="1" spc="-45" dirty="0">
                <a:latin typeface="Times New Roman"/>
                <a:cs typeface="Times New Roman"/>
              </a:rPr>
              <a:t>Dr.</a:t>
            </a:r>
            <a:r>
              <a:rPr sz="1800" b="1" spc="-75" dirty="0">
                <a:latin typeface="Times New Roman"/>
                <a:cs typeface="Times New Roman"/>
              </a:rPr>
              <a:t> </a:t>
            </a:r>
            <a:r>
              <a:rPr sz="1800" b="1" dirty="0">
                <a:latin typeface="Times New Roman"/>
                <a:cs typeface="Times New Roman"/>
              </a:rPr>
              <a:t>Seshaiah</a:t>
            </a:r>
            <a:r>
              <a:rPr sz="1800" b="1" spc="-15" dirty="0">
                <a:latin typeface="Times New Roman"/>
                <a:cs typeface="Times New Roman"/>
              </a:rPr>
              <a:t> </a:t>
            </a:r>
            <a:r>
              <a:rPr sz="1800" b="1" dirty="0">
                <a:latin typeface="Times New Roman"/>
                <a:cs typeface="Times New Roman"/>
              </a:rPr>
              <a:t>M</a:t>
            </a:r>
            <a:r>
              <a:rPr sz="1800" b="1" spc="395" dirty="0">
                <a:latin typeface="Times New Roman"/>
                <a:cs typeface="Times New Roman"/>
              </a:rPr>
              <a:t> </a:t>
            </a:r>
            <a:r>
              <a:rPr sz="1800" b="1" dirty="0">
                <a:latin typeface="Times New Roman"/>
                <a:cs typeface="Times New Roman"/>
              </a:rPr>
              <a:t>,</a:t>
            </a:r>
            <a:r>
              <a:rPr sz="1800" b="1" spc="-25" dirty="0">
                <a:latin typeface="Times New Roman"/>
                <a:cs typeface="Times New Roman"/>
              </a:rPr>
              <a:t> </a:t>
            </a:r>
            <a:r>
              <a:rPr sz="1800" b="1" spc="-35" dirty="0">
                <a:latin typeface="Times New Roman"/>
                <a:cs typeface="Times New Roman"/>
              </a:rPr>
              <a:t>Dr.</a:t>
            </a:r>
            <a:r>
              <a:rPr sz="1800" b="1" spc="-85" dirty="0">
                <a:latin typeface="Times New Roman"/>
                <a:cs typeface="Times New Roman"/>
              </a:rPr>
              <a:t> </a:t>
            </a:r>
            <a:r>
              <a:rPr sz="1800" b="1" dirty="0">
                <a:latin typeface="Times New Roman"/>
                <a:cs typeface="Times New Roman"/>
              </a:rPr>
              <a:t>Shrihari</a:t>
            </a:r>
            <a:r>
              <a:rPr sz="1800" b="1" spc="-20" dirty="0">
                <a:latin typeface="Times New Roman"/>
                <a:cs typeface="Times New Roman"/>
              </a:rPr>
              <a:t> </a:t>
            </a:r>
            <a:r>
              <a:rPr sz="1800" b="1" dirty="0">
                <a:latin typeface="Times New Roman"/>
                <a:cs typeface="Times New Roman"/>
              </a:rPr>
              <a:t>M</a:t>
            </a:r>
            <a:r>
              <a:rPr sz="1800" b="1" spc="-10" dirty="0">
                <a:latin typeface="Times New Roman"/>
                <a:cs typeface="Times New Roman"/>
              </a:rPr>
              <a:t> </a:t>
            </a:r>
            <a:r>
              <a:rPr sz="1800" b="1" spc="-50" dirty="0">
                <a:latin typeface="Times New Roman"/>
                <a:cs typeface="Times New Roman"/>
              </a:rPr>
              <a:t>R</a:t>
            </a:r>
            <a:endParaRPr sz="1800" dirty="0">
              <a:latin typeface="Times New Roman"/>
              <a:cs typeface="Times New Roman"/>
            </a:endParaRPr>
          </a:p>
          <a:p>
            <a:pPr marL="773430" marR="762000" algn="ctr">
              <a:lnSpc>
                <a:spcPct val="100000"/>
              </a:lnSpc>
            </a:pPr>
            <a:r>
              <a:rPr sz="1800" spc="-10" dirty="0">
                <a:latin typeface="Times New Roman"/>
                <a:cs typeface="Times New Roman"/>
              </a:rPr>
              <a:t>Associate</a:t>
            </a:r>
            <a:r>
              <a:rPr sz="1800" spc="-25" dirty="0">
                <a:latin typeface="Times New Roman"/>
                <a:cs typeface="Times New Roman"/>
              </a:rPr>
              <a:t> </a:t>
            </a:r>
            <a:r>
              <a:rPr sz="1800" spc="-10" dirty="0">
                <a:latin typeface="Times New Roman"/>
                <a:cs typeface="Times New Roman"/>
              </a:rPr>
              <a:t>Professors CSE,SJCIT</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1237615">
              <a:lnSpc>
                <a:spcPct val="100000"/>
              </a:lnSpc>
              <a:spcBef>
                <a:spcPts val="105"/>
              </a:spcBef>
            </a:pPr>
            <a:r>
              <a:rPr dirty="0"/>
              <a:t>OBJECTIVES</a:t>
            </a:r>
            <a:r>
              <a:rPr spc="-70" dirty="0"/>
              <a:t> </a:t>
            </a:r>
            <a:r>
              <a:rPr dirty="0"/>
              <a:t>&amp; </a:t>
            </a:r>
            <a:r>
              <a:rPr spc="-10" dirty="0"/>
              <a:t>METHODOLOGY</a:t>
            </a:r>
          </a:p>
        </p:txBody>
      </p:sp>
      <p:sp>
        <p:nvSpPr>
          <p:cNvPr id="5" name="object 5"/>
          <p:cNvSpPr txBox="1"/>
          <p:nvPr/>
        </p:nvSpPr>
        <p:spPr>
          <a:xfrm>
            <a:off x="304800" y="1219200"/>
            <a:ext cx="11129365" cy="4457631"/>
          </a:xfrm>
          <a:prstGeom prst="rect">
            <a:avLst/>
          </a:prstGeom>
        </p:spPr>
        <p:txBody>
          <a:bodyPr vert="horz" wrap="square" lIns="0" tIns="12700" rIns="0" bIns="0" rtlCol="0">
            <a:spAutoFit/>
          </a:bodyPr>
          <a:lstStyle/>
          <a:p>
            <a:pPr marL="297815" marR="10795" indent="-285750" algn="just">
              <a:lnSpc>
                <a:spcPct val="200000"/>
              </a:lnSpc>
              <a:spcBef>
                <a:spcPts val="100"/>
              </a:spcBef>
              <a:buFont typeface="Arial" panose="020B0604020202020204" pitchFamily="34" charset="0"/>
              <a:buChar char="•"/>
              <a:tabLst>
                <a:tab pos="299085" algn="l"/>
                <a:tab pos="8541385" algn="l"/>
              </a:tabLst>
            </a:pPr>
            <a:r>
              <a:rPr lang="en-US" sz="1800" dirty="0" smtClean="0">
                <a:latin typeface="Times New Roman"/>
                <a:cs typeface="Times New Roman"/>
              </a:rPr>
              <a:t>Homomorphic encryption has significant potential applications in the healthcare sector, security of sensitive where the privacy and medical data are of utmost importance.</a:t>
            </a:r>
          </a:p>
          <a:p>
            <a:pPr marL="297815" marR="10795" indent="-285750" algn="just">
              <a:lnSpc>
                <a:spcPct val="200000"/>
              </a:lnSpc>
              <a:spcBef>
                <a:spcPts val="100"/>
              </a:spcBef>
              <a:buFont typeface="Arial" panose="020B0604020202020204" pitchFamily="34" charset="0"/>
              <a:buChar char="•"/>
              <a:tabLst>
                <a:tab pos="299085" algn="l"/>
                <a:tab pos="8541385" algn="l"/>
              </a:tabLst>
            </a:pPr>
            <a:r>
              <a:rPr sz="1800" dirty="0" smtClean="0">
                <a:latin typeface="Times New Roman"/>
                <a:cs typeface="Times New Roman"/>
              </a:rPr>
              <a:t>Homomorphic</a:t>
            </a:r>
            <a:r>
              <a:rPr sz="1800" spc="150" dirty="0" smtClean="0">
                <a:latin typeface="Times New Roman"/>
                <a:cs typeface="Times New Roman"/>
              </a:rPr>
              <a:t> </a:t>
            </a:r>
            <a:r>
              <a:rPr sz="1800" dirty="0">
                <a:latin typeface="Times New Roman"/>
                <a:cs typeface="Times New Roman"/>
              </a:rPr>
              <a:t>encryption</a:t>
            </a:r>
            <a:r>
              <a:rPr sz="1800" spc="100" dirty="0">
                <a:latin typeface="Times New Roman"/>
                <a:cs typeface="Times New Roman"/>
              </a:rPr>
              <a:t> </a:t>
            </a:r>
            <a:r>
              <a:rPr sz="1800" dirty="0">
                <a:latin typeface="Times New Roman"/>
                <a:cs typeface="Times New Roman"/>
              </a:rPr>
              <a:t>enables</a:t>
            </a:r>
            <a:r>
              <a:rPr sz="1800" spc="120" dirty="0">
                <a:latin typeface="Times New Roman"/>
                <a:cs typeface="Times New Roman"/>
              </a:rPr>
              <a:t> </a:t>
            </a:r>
            <a:r>
              <a:rPr sz="1800" dirty="0">
                <a:latin typeface="Times New Roman"/>
                <a:cs typeface="Times New Roman"/>
              </a:rPr>
              <a:t>the</a:t>
            </a:r>
            <a:r>
              <a:rPr sz="1800" spc="140" dirty="0">
                <a:latin typeface="Times New Roman"/>
                <a:cs typeface="Times New Roman"/>
              </a:rPr>
              <a:t> </a:t>
            </a:r>
            <a:r>
              <a:rPr sz="1800" dirty="0">
                <a:latin typeface="Times New Roman"/>
                <a:cs typeface="Times New Roman"/>
              </a:rPr>
              <a:t>execution</a:t>
            </a:r>
            <a:r>
              <a:rPr sz="1800" spc="105" dirty="0">
                <a:latin typeface="Times New Roman"/>
                <a:cs typeface="Times New Roman"/>
              </a:rPr>
              <a:t> </a:t>
            </a:r>
            <a:r>
              <a:rPr sz="1800" dirty="0">
                <a:latin typeface="Times New Roman"/>
                <a:cs typeface="Times New Roman"/>
              </a:rPr>
              <a:t>of</a:t>
            </a:r>
            <a:r>
              <a:rPr sz="1800" spc="130" dirty="0">
                <a:latin typeface="Times New Roman"/>
                <a:cs typeface="Times New Roman"/>
              </a:rPr>
              <a:t> </a:t>
            </a:r>
            <a:r>
              <a:rPr sz="1800" dirty="0">
                <a:latin typeface="Times New Roman"/>
                <a:cs typeface="Times New Roman"/>
              </a:rPr>
              <a:t>computations</a:t>
            </a:r>
            <a:r>
              <a:rPr sz="1800" spc="114" dirty="0">
                <a:latin typeface="Times New Roman"/>
                <a:cs typeface="Times New Roman"/>
              </a:rPr>
              <a:t> </a:t>
            </a:r>
            <a:r>
              <a:rPr sz="1800" dirty="0">
                <a:latin typeface="Times New Roman"/>
                <a:cs typeface="Times New Roman"/>
              </a:rPr>
              <a:t>on</a:t>
            </a:r>
            <a:r>
              <a:rPr sz="1800" spc="130" dirty="0">
                <a:latin typeface="Times New Roman"/>
                <a:cs typeface="Times New Roman"/>
              </a:rPr>
              <a:t> </a:t>
            </a:r>
            <a:r>
              <a:rPr sz="1800" dirty="0">
                <a:latin typeface="Times New Roman"/>
                <a:cs typeface="Times New Roman"/>
              </a:rPr>
              <a:t>encrypted</a:t>
            </a:r>
            <a:r>
              <a:rPr sz="1800" spc="95" dirty="0">
                <a:latin typeface="Times New Roman"/>
                <a:cs typeface="Times New Roman"/>
              </a:rPr>
              <a:t> </a:t>
            </a:r>
            <a:r>
              <a:rPr sz="1800" spc="-10" dirty="0">
                <a:latin typeface="Times New Roman"/>
                <a:cs typeface="Times New Roman"/>
              </a:rPr>
              <a:t>patient</a:t>
            </a:r>
            <a:r>
              <a:rPr sz="1800" dirty="0">
                <a:latin typeface="Times New Roman"/>
                <a:cs typeface="Times New Roman"/>
              </a:rPr>
              <a:t>	data</a:t>
            </a:r>
            <a:r>
              <a:rPr sz="1800" spc="120" dirty="0">
                <a:latin typeface="Times New Roman"/>
                <a:cs typeface="Times New Roman"/>
              </a:rPr>
              <a:t> </a:t>
            </a:r>
            <a:r>
              <a:rPr sz="1800" dirty="0">
                <a:latin typeface="Times New Roman"/>
                <a:cs typeface="Times New Roman"/>
              </a:rPr>
              <a:t>by</a:t>
            </a:r>
            <a:r>
              <a:rPr sz="1800" spc="150" dirty="0">
                <a:latin typeface="Times New Roman"/>
                <a:cs typeface="Times New Roman"/>
              </a:rPr>
              <a:t> </a:t>
            </a:r>
            <a:r>
              <a:rPr sz="1800" dirty="0">
                <a:latin typeface="Times New Roman"/>
                <a:cs typeface="Times New Roman"/>
              </a:rPr>
              <a:t>preserving</a:t>
            </a:r>
            <a:r>
              <a:rPr sz="1800" spc="130" dirty="0">
                <a:latin typeface="Times New Roman"/>
                <a:cs typeface="Times New Roman"/>
              </a:rPr>
              <a:t> </a:t>
            </a:r>
            <a:r>
              <a:rPr sz="1800" spc="-10" dirty="0">
                <a:latin typeface="Times New Roman"/>
                <a:cs typeface="Times New Roman"/>
              </a:rPr>
              <a:t>patient privacy</a:t>
            </a:r>
            <a:r>
              <a:rPr sz="1800" spc="-10" dirty="0" smtClean="0">
                <a:latin typeface="Times New Roman"/>
                <a:cs typeface="Times New Roman"/>
              </a:rPr>
              <a:t>.</a:t>
            </a:r>
            <a:endParaRPr sz="1800" dirty="0">
              <a:latin typeface="Times New Roman"/>
              <a:cs typeface="Times New Roman"/>
            </a:endParaRPr>
          </a:p>
          <a:p>
            <a:pPr marL="297815" marR="5080" indent="-285750" algn="just">
              <a:lnSpc>
                <a:spcPct val="200000"/>
              </a:lnSpc>
              <a:buFont typeface="Arial" panose="020B0604020202020204" pitchFamily="34" charset="0"/>
              <a:buChar char="•"/>
              <a:tabLst>
                <a:tab pos="299085" algn="l"/>
                <a:tab pos="8957310" algn="l"/>
              </a:tabLst>
            </a:pPr>
            <a:r>
              <a:rPr sz="1800" dirty="0">
                <a:latin typeface="Times New Roman"/>
                <a:cs typeface="Times New Roman"/>
              </a:rPr>
              <a:t>The</a:t>
            </a:r>
            <a:r>
              <a:rPr sz="1800" spc="405" dirty="0">
                <a:latin typeface="Times New Roman"/>
                <a:cs typeface="Times New Roman"/>
              </a:rPr>
              <a:t> </a:t>
            </a:r>
            <a:r>
              <a:rPr sz="1800" dirty="0">
                <a:latin typeface="Times New Roman"/>
                <a:cs typeface="Times New Roman"/>
              </a:rPr>
              <a:t>advanced</a:t>
            </a:r>
            <a:r>
              <a:rPr sz="1800" spc="400" dirty="0">
                <a:latin typeface="Times New Roman"/>
                <a:cs typeface="Times New Roman"/>
              </a:rPr>
              <a:t> </a:t>
            </a:r>
            <a:r>
              <a:rPr sz="1800" dirty="0">
                <a:latin typeface="Times New Roman"/>
                <a:cs typeface="Times New Roman"/>
              </a:rPr>
              <a:t>analytics</a:t>
            </a:r>
            <a:r>
              <a:rPr sz="1800" spc="380" dirty="0">
                <a:latin typeface="Times New Roman"/>
                <a:cs typeface="Times New Roman"/>
              </a:rPr>
              <a:t> </a:t>
            </a:r>
            <a:r>
              <a:rPr sz="1800" dirty="0">
                <a:latin typeface="Times New Roman"/>
                <a:cs typeface="Times New Roman"/>
              </a:rPr>
              <a:t>and</a:t>
            </a:r>
            <a:r>
              <a:rPr sz="1800" spc="405" dirty="0">
                <a:latin typeface="Times New Roman"/>
                <a:cs typeface="Times New Roman"/>
              </a:rPr>
              <a:t> </a:t>
            </a:r>
            <a:r>
              <a:rPr sz="1800" dirty="0">
                <a:latin typeface="Times New Roman"/>
                <a:cs typeface="Times New Roman"/>
              </a:rPr>
              <a:t>machine</a:t>
            </a:r>
            <a:r>
              <a:rPr sz="1800" spc="405" dirty="0">
                <a:latin typeface="Times New Roman"/>
                <a:cs typeface="Times New Roman"/>
              </a:rPr>
              <a:t> </a:t>
            </a:r>
            <a:r>
              <a:rPr sz="1800" dirty="0">
                <a:latin typeface="Times New Roman"/>
                <a:cs typeface="Times New Roman"/>
              </a:rPr>
              <a:t>learning</a:t>
            </a:r>
            <a:r>
              <a:rPr sz="1800" spc="395" dirty="0">
                <a:latin typeface="Times New Roman"/>
                <a:cs typeface="Times New Roman"/>
              </a:rPr>
              <a:t> </a:t>
            </a:r>
            <a:r>
              <a:rPr sz="1800" dirty="0">
                <a:latin typeface="Times New Roman"/>
                <a:cs typeface="Times New Roman"/>
              </a:rPr>
              <a:t>algorithms</a:t>
            </a:r>
            <a:r>
              <a:rPr sz="1800" spc="395" dirty="0">
                <a:latin typeface="Times New Roman"/>
                <a:cs typeface="Times New Roman"/>
              </a:rPr>
              <a:t> </a:t>
            </a:r>
            <a:r>
              <a:rPr sz="1800" dirty="0">
                <a:latin typeface="Times New Roman"/>
                <a:cs typeface="Times New Roman"/>
              </a:rPr>
              <a:t>can</a:t>
            </a:r>
            <a:r>
              <a:rPr sz="1800" spc="375" dirty="0">
                <a:latin typeface="Times New Roman"/>
                <a:cs typeface="Times New Roman"/>
              </a:rPr>
              <a:t> </a:t>
            </a:r>
            <a:r>
              <a:rPr sz="1800" dirty="0">
                <a:latin typeface="Times New Roman"/>
                <a:cs typeface="Times New Roman"/>
              </a:rPr>
              <a:t>be</a:t>
            </a:r>
            <a:r>
              <a:rPr sz="1800" spc="409" dirty="0">
                <a:latin typeface="Times New Roman"/>
                <a:cs typeface="Times New Roman"/>
              </a:rPr>
              <a:t> </a:t>
            </a:r>
            <a:r>
              <a:rPr sz="1800" dirty="0">
                <a:latin typeface="Times New Roman"/>
                <a:cs typeface="Times New Roman"/>
              </a:rPr>
              <a:t>applied</a:t>
            </a:r>
            <a:r>
              <a:rPr sz="1800" spc="385" dirty="0">
                <a:latin typeface="Times New Roman"/>
                <a:cs typeface="Times New Roman"/>
              </a:rPr>
              <a:t> </a:t>
            </a:r>
            <a:r>
              <a:rPr sz="1800" dirty="0">
                <a:latin typeface="Times New Roman"/>
                <a:cs typeface="Times New Roman"/>
              </a:rPr>
              <a:t>to</a:t>
            </a:r>
            <a:r>
              <a:rPr sz="1800" spc="395" dirty="0">
                <a:latin typeface="Times New Roman"/>
                <a:cs typeface="Times New Roman"/>
              </a:rPr>
              <a:t> </a:t>
            </a:r>
            <a:r>
              <a:rPr sz="1800" spc="-10" dirty="0">
                <a:latin typeface="Times New Roman"/>
                <a:cs typeface="Times New Roman"/>
              </a:rPr>
              <a:t>encrypted</a:t>
            </a:r>
            <a:r>
              <a:rPr sz="1800" dirty="0">
                <a:latin typeface="Times New Roman"/>
                <a:cs typeface="Times New Roman"/>
              </a:rPr>
              <a:t>	medical</a:t>
            </a:r>
            <a:r>
              <a:rPr sz="1800" spc="375" dirty="0">
                <a:latin typeface="Times New Roman"/>
                <a:cs typeface="Times New Roman"/>
              </a:rPr>
              <a:t> </a:t>
            </a:r>
            <a:r>
              <a:rPr sz="1800" dirty="0">
                <a:latin typeface="Times New Roman"/>
                <a:cs typeface="Times New Roman"/>
              </a:rPr>
              <a:t>data</a:t>
            </a:r>
            <a:r>
              <a:rPr sz="1800" spc="400" dirty="0">
                <a:latin typeface="Times New Roman"/>
                <a:cs typeface="Times New Roman"/>
              </a:rPr>
              <a:t> </a:t>
            </a:r>
            <a:r>
              <a:rPr sz="1800" spc="-10" dirty="0">
                <a:latin typeface="Times New Roman"/>
                <a:cs typeface="Times New Roman"/>
              </a:rPr>
              <a:t>without compromising</a:t>
            </a:r>
            <a:r>
              <a:rPr sz="1800" spc="-5" dirty="0">
                <a:latin typeface="Times New Roman"/>
                <a:cs typeface="Times New Roman"/>
              </a:rPr>
              <a:t> </a:t>
            </a:r>
            <a:r>
              <a:rPr sz="1800" spc="-10" dirty="0">
                <a:latin typeface="Times New Roman"/>
                <a:cs typeface="Times New Roman"/>
              </a:rPr>
              <a:t>individual</a:t>
            </a:r>
            <a:r>
              <a:rPr sz="1800" spc="-80" dirty="0">
                <a:latin typeface="Times New Roman"/>
                <a:cs typeface="Times New Roman"/>
              </a:rPr>
              <a:t> </a:t>
            </a:r>
            <a:r>
              <a:rPr sz="1800" spc="-10" dirty="0">
                <a:latin typeface="Times New Roman"/>
                <a:cs typeface="Times New Roman"/>
              </a:rPr>
              <a:t>privacy</a:t>
            </a:r>
            <a:r>
              <a:rPr sz="1800" spc="-10" dirty="0" smtClean="0">
                <a:latin typeface="Times New Roman"/>
                <a:cs typeface="Times New Roman"/>
              </a:rPr>
              <a:t>.</a:t>
            </a:r>
            <a:endParaRPr sz="1800" dirty="0">
              <a:latin typeface="Times New Roman"/>
              <a:cs typeface="Times New Roman"/>
            </a:endParaRPr>
          </a:p>
          <a:p>
            <a:pPr marL="297815" marR="7620" indent="-285750" algn="just">
              <a:lnSpc>
                <a:spcPct val="200000"/>
              </a:lnSpc>
              <a:buFont typeface="Arial" panose="020B0604020202020204" pitchFamily="34" charset="0"/>
              <a:buChar char="•"/>
              <a:tabLst>
                <a:tab pos="299085" algn="l"/>
                <a:tab pos="8571865" algn="l"/>
              </a:tabLst>
            </a:pPr>
            <a:r>
              <a:rPr sz="1800" dirty="0">
                <a:latin typeface="Times New Roman"/>
                <a:cs typeface="Times New Roman"/>
              </a:rPr>
              <a:t>This</a:t>
            </a:r>
            <a:r>
              <a:rPr sz="1800" spc="200" dirty="0">
                <a:latin typeface="Times New Roman"/>
                <a:cs typeface="Times New Roman"/>
              </a:rPr>
              <a:t> </a:t>
            </a:r>
            <a:r>
              <a:rPr sz="1800" dirty="0">
                <a:latin typeface="Times New Roman"/>
                <a:cs typeface="Times New Roman"/>
              </a:rPr>
              <a:t>is</a:t>
            </a:r>
            <a:r>
              <a:rPr sz="1800" spc="200" dirty="0">
                <a:latin typeface="Times New Roman"/>
                <a:cs typeface="Times New Roman"/>
              </a:rPr>
              <a:t> </a:t>
            </a:r>
            <a:r>
              <a:rPr sz="1800" dirty="0">
                <a:latin typeface="Times New Roman"/>
                <a:cs typeface="Times New Roman"/>
              </a:rPr>
              <a:t>particularly</a:t>
            </a:r>
            <a:r>
              <a:rPr sz="1800" spc="225" dirty="0">
                <a:latin typeface="Times New Roman"/>
                <a:cs typeface="Times New Roman"/>
              </a:rPr>
              <a:t> </a:t>
            </a:r>
            <a:r>
              <a:rPr sz="1800" dirty="0">
                <a:latin typeface="Times New Roman"/>
                <a:cs typeface="Times New Roman"/>
              </a:rPr>
              <a:t>relevant</a:t>
            </a:r>
            <a:r>
              <a:rPr sz="1800" spc="215" dirty="0">
                <a:latin typeface="Times New Roman"/>
                <a:cs typeface="Times New Roman"/>
              </a:rPr>
              <a:t> </a:t>
            </a:r>
            <a:r>
              <a:rPr sz="1800" dirty="0">
                <a:latin typeface="Times New Roman"/>
                <a:cs typeface="Times New Roman"/>
              </a:rPr>
              <a:t>for</a:t>
            </a:r>
            <a:r>
              <a:rPr sz="1800" spc="200" dirty="0">
                <a:latin typeface="Times New Roman"/>
                <a:cs typeface="Times New Roman"/>
              </a:rPr>
              <a:t> </a:t>
            </a:r>
            <a:r>
              <a:rPr sz="1800" dirty="0">
                <a:latin typeface="Times New Roman"/>
                <a:cs typeface="Times New Roman"/>
              </a:rPr>
              <a:t>developing</a:t>
            </a:r>
            <a:r>
              <a:rPr sz="1800" spc="210" dirty="0">
                <a:latin typeface="Times New Roman"/>
                <a:cs typeface="Times New Roman"/>
              </a:rPr>
              <a:t> </a:t>
            </a:r>
            <a:r>
              <a:rPr sz="1800" dirty="0">
                <a:latin typeface="Times New Roman"/>
                <a:cs typeface="Times New Roman"/>
              </a:rPr>
              <a:t>predictive</a:t>
            </a:r>
            <a:r>
              <a:rPr sz="1800" spc="195" dirty="0">
                <a:latin typeface="Times New Roman"/>
                <a:cs typeface="Times New Roman"/>
              </a:rPr>
              <a:t> </a:t>
            </a:r>
            <a:r>
              <a:rPr sz="1800" dirty="0">
                <a:latin typeface="Times New Roman"/>
                <a:cs typeface="Times New Roman"/>
              </a:rPr>
              <a:t>models</a:t>
            </a:r>
            <a:r>
              <a:rPr sz="1800" spc="215" dirty="0">
                <a:latin typeface="Times New Roman"/>
                <a:cs typeface="Times New Roman"/>
              </a:rPr>
              <a:t> </a:t>
            </a:r>
            <a:r>
              <a:rPr sz="1800" dirty="0">
                <a:latin typeface="Times New Roman"/>
                <a:cs typeface="Times New Roman"/>
              </a:rPr>
              <a:t>and</a:t>
            </a:r>
            <a:r>
              <a:rPr sz="1800" spc="210" dirty="0">
                <a:latin typeface="Times New Roman"/>
                <a:cs typeface="Times New Roman"/>
              </a:rPr>
              <a:t> </a:t>
            </a:r>
            <a:r>
              <a:rPr sz="1800" dirty="0">
                <a:latin typeface="Times New Roman"/>
                <a:cs typeface="Times New Roman"/>
              </a:rPr>
              <a:t>extracting</a:t>
            </a:r>
            <a:r>
              <a:rPr sz="1800" spc="210" dirty="0">
                <a:latin typeface="Times New Roman"/>
                <a:cs typeface="Times New Roman"/>
              </a:rPr>
              <a:t> </a:t>
            </a:r>
            <a:r>
              <a:rPr sz="1800" spc="-10" dirty="0">
                <a:latin typeface="Times New Roman"/>
                <a:cs typeface="Times New Roman"/>
              </a:rPr>
              <a:t>insights</a:t>
            </a:r>
            <a:r>
              <a:rPr sz="1800" dirty="0">
                <a:latin typeface="Times New Roman"/>
                <a:cs typeface="Times New Roman"/>
              </a:rPr>
              <a:t>	from</a:t>
            </a:r>
            <a:r>
              <a:rPr sz="1800" spc="210" dirty="0">
                <a:latin typeface="Times New Roman"/>
                <a:cs typeface="Times New Roman"/>
              </a:rPr>
              <a:t> </a:t>
            </a:r>
            <a:r>
              <a:rPr sz="1800" dirty="0">
                <a:latin typeface="Times New Roman"/>
                <a:cs typeface="Times New Roman"/>
              </a:rPr>
              <a:t>large</a:t>
            </a:r>
            <a:r>
              <a:rPr sz="1800" spc="220" dirty="0">
                <a:latin typeface="Times New Roman"/>
                <a:cs typeface="Times New Roman"/>
              </a:rPr>
              <a:t> </a:t>
            </a:r>
            <a:r>
              <a:rPr sz="1800" dirty="0">
                <a:latin typeface="Times New Roman"/>
                <a:cs typeface="Times New Roman"/>
              </a:rPr>
              <a:t>datasets</a:t>
            </a:r>
            <a:r>
              <a:rPr sz="1800" spc="225" dirty="0">
                <a:latin typeface="Times New Roman"/>
                <a:cs typeface="Times New Roman"/>
              </a:rPr>
              <a:t> </a:t>
            </a:r>
            <a:r>
              <a:rPr sz="1800" spc="-10" dirty="0">
                <a:latin typeface="Times New Roman"/>
                <a:cs typeface="Times New Roman"/>
              </a:rPr>
              <a:t>while ensuring</a:t>
            </a:r>
            <a:r>
              <a:rPr sz="1800" spc="-55" dirty="0">
                <a:latin typeface="Times New Roman"/>
                <a:cs typeface="Times New Roman"/>
              </a:rPr>
              <a:t> </a:t>
            </a:r>
            <a:r>
              <a:rPr sz="1800" spc="-20" dirty="0">
                <a:latin typeface="Times New Roman"/>
                <a:cs typeface="Times New Roman"/>
              </a:rPr>
              <a:t>compliance</a:t>
            </a:r>
            <a:r>
              <a:rPr sz="1800" spc="-75" dirty="0">
                <a:latin typeface="Times New Roman"/>
                <a:cs typeface="Times New Roman"/>
              </a:rPr>
              <a:t> </a:t>
            </a:r>
            <a:r>
              <a:rPr sz="1800" dirty="0">
                <a:latin typeface="Times New Roman"/>
                <a:cs typeface="Times New Roman"/>
              </a:rPr>
              <a:t>with</a:t>
            </a:r>
            <a:r>
              <a:rPr sz="1800" spc="-15" dirty="0">
                <a:latin typeface="Times New Roman"/>
                <a:cs typeface="Times New Roman"/>
              </a:rPr>
              <a:t> </a:t>
            </a:r>
            <a:r>
              <a:rPr sz="1800" dirty="0">
                <a:latin typeface="Times New Roman"/>
                <a:cs typeface="Times New Roman"/>
              </a:rPr>
              <a:t>data</a:t>
            </a:r>
            <a:r>
              <a:rPr sz="1800" spc="-25" dirty="0">
                <a:latin typeface="Times New Roman"/>
                <a:cs typeface="Times New Roman"/>
              </a:rPr>
              <a:t> </a:t>
            </a:r>
            <a:r>
              <a:rPr sz="1800" spc="-20" dirty="0">
                <a:latin typeface="Times New Roman"/>
                <a:cs typeface="Times New Roman"/>
              </a:rPr>
              <a:t>protection</a:t>
            </a:r>
            <a:r>
              <a:rPr sz="1800" spc="-90" dirty="0">
                <a:latin typeface="Times New Roman"/>
                <a:cs typeface="Times New Roman"/>
              </a:rPr>
              <a:t> </a:t>
            </a:r>
            <a:r>
              <a:rPr sz="1800" spc="-10" dirty="0">
                <a:latin typeface="Times New Roman"/>
                <a:cs typeface="Times New Roman"/>
              </a:rPr>
              <a:t>regulations.</a:t>
            </a:r>
            <a:endParaRPr sz="18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3932554">
              <a:lnSpc>
                <a:spcPct val="100000"/>
              </a:lnSpc>
              <a:spcBef>
                <a:spcPts val="105"/>
              </a:spcBef>
            </a:pPr>
            <a:r>
              <a:rPr spc="-10" dirty="0"/>
              <a:t>METHODOLOGY</a:t>
            </a:r>
          </a:p>
        </p:txBody>
      </p:sp>
      <p:sp>
        <p:nvSpPr>
          <p:cNvPr id="3" name="object 3"/>
          <p:cNvSpPr txBox="1"/>
          <p:nvPr/>
        </p:nvSpPr>
        <p:spPr>
          <a:xfrm>
            <a:off x="640079" y="1219200"/>
            <a:ext cx="10911840" cy="4843442"/>
          </a:xfrm>
          <a:prstGeom prst="rect">
            <a:avLst/>
          </a:prstGeom>
        </p:spPr>
        <p:txBody>
          <a:bodyPr vert="horz" wrap="square" lIns="0" tIns="12700" rIns="0" bIns="0" rtlCol="0">
            <a:spAutoFit/>
          </a:bodyPr>
          <a:lstStyle/>
          <a:p>
            <a:pPr marL="299085" marR="5080" indent="-287020" algn="just">
              <a:lnSpc>
                <a:spcPct val="200000"/>
              </a:lnSpc>
              <a:spcBef>
                <a:spcPts val="100"/>
              </a:spcBef>
              <a:buFont typeface="Arial MT"/>
              <a:buChar char="•"/>
              <a:tabLst>
                <a:tab pos="299085" algn="l"/>
              </a:tabLst>
            </a:pPr>
            <a:r>
              <a:rPr sz="2000" spc="-10" dirty="0">
                <a:latin typeface="Times New Roman"/>
                <a:cs typeface="Times New Roman"/>
              </a:rPr>
              <a:t>Client</a:t>
            </a:r>
            <a:r>
              <a:rPr sz="2000" spc="-110" dirty="0">
                <a:latin typeface="Times New Roman"/>
                <a:cs typeface="Times New Roman"/>
              </a:rPr>
              <a:t> </a:t>
            </a:r>
            <a:r>
              <a:rPr sz="2000" spc="-20" dirty="0">
                <a:latin typeface="Times New Roman"/>
                <a:cs typeface="Times New Roman"/>
              </a:rPr>
              <a:t>(Patient</a:t>
            </a:r>
            <a:r>
              <a:rPr sz="2000" spc="-90" dirty="0">
                <a:latin typeface="Times New Roman"/>
                <a:cs typeface="Times New Roman"/>
              </a:rPr>
              <a:t> </a:t>
            </a:r>
            <a:r>
              <a:rPr sz="2000" dirty="0">
                <a:latin typeface="Times New Roman"/>
                <a:cs typeface="Times New Roman"/>
              </a:rPr>
              <a:t>or</a:t>
            </a:r>
            <a:r>
              <a:rPr sz="2000" spc="-20" dirty="0">
                <a:latin typeface="Times New Roman"/>
                <a:cs typeface="Times New Roman"/>
              </a:rPr>
              <a:t> </a:t>
            </a:r>
            <a:r>
              <a:rPr sz="2000" dirty="0">
                <a:latin typeface="Times New Roman"/>
                <a:cs typeface="Times New Roman"/>
              </a:rPr>
              <a:t>Doctor) sends</a:t>
            </a:r>
            <a:r>
              <a:rPr sz="2000" spc="-60" dirty="0">
                <a:latin typeface="Times New Roman"/>
                <a:cs typeface="Times New Roman"/>
              </a:rPr>
              <a:t> </a:t>
            </a:r>
            <a:r>
              <a:rPr sz="2000" dirty="0">
                <a:latin typeface="Times New Roman"/>
                <a:cs typeface="Times New Roman"/>
              </a:rPr>
              <a:t>data</a:t>
            </a:r>
            <a:r>
              <a:rPr sz="2000" spc="-50" dirty="0">
                <a:latin typeface="Times New Roman"/>
                <a:cs typeface="Times New Roman"/>
              </a:rPr>
              <a:t> </a:t>
            </a:r>
            <a:r>
              <a:rPr sz="2000" dirty="0">
                <a:latin typeface="Times New Roman"/>
                <a:cs typeface="Times New Roman"/>
              </a:rPr>
              <a:t>to</a:t>
            </a:r>
            <a:r>
              <a:rPr sz="2000" spc="-45" dirty="0">
                <a:latin typeface="Times New Roman"/>
                <a:cs typeface="Times New Roman"/>
              </a:rPr>
              <a:t> </a:t>
            </a:r>
            <a:r>
              <a:rPr sz="2000" dirty="0">
                <a:latin typeface="Times New Roman"/>
                <a:cs typeface="Times New Roman"/>
              </a:rPr>
              <a:t>third</a:t>
            </a:r>
            <a:r>
              <a:rPr sz="2000" spc="-80" dirty="0">
                <a:latin typeface="Times New Roman"/>
                <a:cs typeface="Times New Roman"/>
              </a:rPr>
              <a:t> </a:t>
            </a:r>
            <a:r>
              <a:rPr sz="2000" dirty="0">
                <a:latin typeface="Times New Roman"/>
                <a:cs typeface="Times New Roman"/>
              </a:rPr>
              <a:t>party</a:t>
            </a:r>
            <a:r>
              <a:rPr sz="2000" spc="-60" dirty="0">
                <a:latin typeface="Times New Roman"/>
                <a:cs typeface="Times New Roman"/>
              </a:rPr>
              <a:t> </a:t>
            </a:r>
            <a:r>
              <a:rPr sz="2000" spc="-10" dirty="0">
                <a:latin typeface="Times New Roman"/>
                <a:cs typeface="Times New Roman"/>
              </a:rPr>
              <a:t>service</a:t>
            </a:r>
            <a:r>
              <a:rPr sz="2000" spc="-60" dirty="0">
                <a:latin typeface="Times New Roman"/>
                <a:cs typeface="Times New Roman"/>
              </a:rPr>
              <a:t> </a:t>
            </a:r>
            <a:r>
              <a:rPr sz="2000" spc="-10" dirty="0">
                <a:latin typeface="Times New Roman"/>
                <a:cs typeface="Times New Roman"/>
              </a:rPr>
              <a:t>provider</a:t>
            </a:r>
            <a:r>
              <a:rPr sz="2000" spc="-55" dirty="0">
                <a:latin typeface="Times New Roman"/>
                <a:cs typeface="Times New Roman"/>
              </a:rPr>
              <a:t> </a:t>
            </a:r>
            <a:r>
              <a:rPr sz="2000" spc="-10" dirty="0">
                <a:latin typeface="Times New Roman"/>
                <a:cs typeface="Times New Roman"/>
              </a:rPr>
              <a:t>for</a:t>
            </a:r>
            <a:r>
              <a:rPr sz="2000" spc="-60" dirty="0">
                <a:latin typeface="Times New Roman"/>
                <a:cs typeface="Times New Roman"/>
              </a:rPr>
              <a:t> </a:t>
            </a:r>
            <a:r>
              <a:rPr sz="2000" spc="-10" dirty="0">
                <a:latin typeface="Times New Roman"/>
                <a:cs typeface="Times New Roman"/>
              </a:rPr>
              <a:t>performing</a:t>
            </a:r>
            <a:r>
              <a:rPr sz="2000" spc="-55" dirty="0">
                <a:latin typeface="Times New Roman"/>
                <a:cs typeface="Times New Roman"/>
              </a:rPr>
              <a:t> </a:t>
            </a:r>
            <a:r>
              <a:rPr sz="2000" dirty="0">
                <a:latin typeface="Times New Roman"/>
                <a:cs typeface="Times New Roman"/>
              </a:rPr>
              <a:t>a</a:t>
            </a:r>
            <a:r>
              <a:rPr sz="2000" spc="-30" dirty="0">
                <a:latin typeface="Times New Roman"/>
                <a:cs typeface="Times New Roman"/>
              </a:rPr>
              <a:t> </a:t>
            </a:r>
            <a:r>
              <a:rPr sz="2000" spc="-20" dirty="0">
                <a:latin typeface="Times New Roman"/>
                <a:cs typeface="Times New Roman"/>
              </a:rPr>
              <a:t>query/operation.</a:t>
            </a:r>
            <a:r>
              <a:rPr sz="2000" spc="-105" dirty="0">
                <a:latin typeface="Times New Roman"/>
                <a:cs typeface="Times New Roman"/>
              </a:rPr>
              <a:t> </a:t>
            </a:r>
            <a:r>
              <a:rPr sz="2000" spc="-10" dirty="0">
                <a:latin typeface="Times New Roman"/>
                <a:cs typeface="Times New Roman"/>
              </a:rPr>
              <a:t>Before</a:t>
            </a:r>
            <a:r>
              <a:rPr sz="2000" spc="-65" dirty="0">
                <a:latin typeface="Times New Roman"/>
                <a:cs typeface="Times New Roman"/>
              </a:rPr>
              <a:t> </a:t>
            </a:r>
            <a:r>
              <a:rPr sz="2000" spc="-10" dirty="0">
                <a:latin typeface="Times New Roman"/>
                <a:cs typeface="Times New Roman"/>
              </a:rPr>
              <a:t>sending, client</a:t>
            </a:r>
            <a:r>
              <a:rPr sz="2000" spc="-110" dirty="0">
                <a:latin typeface="Times New Roman"/>
                <a:cs typeface="Times New Roman"/>
              </a:rPr>
              <a:t> </a:t>
            </a:r>
            <a:r>
              <a:rPr sz="2000" spc="-10" dirty="0">
                <a:latin typeface="Times New Roman"/>
                <a:cs typeface="Times New Roman"/>
              </a:rPr>
              <a:t>encrypts</a:t>
            </a:r>
            <a:r>
              <a:rPr sz="2000" spc="-7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20" dirty="0">
                <a:latin typeface="Times New Roman"/>
                <a:cs typeface="Times New Roman"/>
              </a:rPr>
              <a:t>data</a:t>
            </a:r>
            <a:r>
              <a:rPr sz="2000" spc="-20" dirty="0" smtClean="0">
                <a:latin typeface="Times New Roman"/>
                <a:cs typeface="Times New Roman"/>
              </a:rPr>
              <a:t>.</a:t>
            </a:r>
            <a:endParaRPr sz="2000" dirty="0">
              <a:latin typeface="Times New Roman"/>
              <a:cs typeface="Times New Roman"/>
            </a:endParaRPr>
          </a:p>
          <a:p>
            <a:pPr marL="299085" indent="-286385" algn="just">
              <a:lnSpc>
                <a:spcPct val="200000"/>
              </a:lnSpc>
              <a:buFont typeface="Arial MT"/>
              <a:buChar char="•"/>
              <a:tabLst>
                <a:tab pos="299085" algn="l"/>
              </a:tabLst>
            </a:pPr>
            <a:r>
              <a:rPr sz="2000" dirty="0">
                <a:latin typeface="Times New Roman"/>
                <a:cs typeface="Times New Roman"/>
              </a:rPr>
              <a:t>The</a:t>
            </a:r>
            <a:r>
              <a:rPr sz="2000" spc="-90" dirty="0">
                <a:latin typeface="Times New Roman"/>
                <a:cs typeface="Times New Roman"/>
              </a:rPr>
              <a:t> </a:t>
            </a:r>
            <a:r>
              <a:rPr sz="2000" spc="-10" dirty="0">
                <a:latin typeface="Times New Roman"/>
                <a:cs typeface="Times New Roman"/>
              </a:rPr>
              <a:t>client</a:t>
            </a:r>
            <a:r>
              <a:rPr sz="2000" spc="-120" dirty="0">
                <a:latin typeface="Times New Roman"/>
                <a:cs typeface="Times New Roman"/>
              </a:rPr>
              <a:t> </a:t>
            </a:r>
            <a:r>
              <a:rPr sz="2000" dirty="0">
                <a:latin typeface="Times New Roman"/>
                <a:cs typeface="Times New Roman"/>
              </a:rPr>
              <a:t>then</a:t>
            </a:r>
            <a:r>
              <a:rPr sz="2000" spc="-90" dirty="0">
                <a:latin typeface="Times New Roman"/>
                <a:cs typeface="Times New Roman"/>
              </a:rPr>
              <a:t> </a:t>
            </a:r>
            <a:r>
              <a:rPr sz="2000" dirty="0">
                <a:latin typeface="Times New Roman"/>
                <a:cs typeface="Times New Roman"/>
              </a:rPr>
              <a:t>asks</a:t>
            </a:r>
            <a:r>
              <a:rPr sz="2000" spc="-55" dirty="0">
                <a:latin typeface="Times New Roman"/>
                <a:cs typeface="Times New Roman"/>
              </a:rPr>
              <a:t> </a:t>
            </a:r>
            <a:r>
              <a:rPr sz="2000" dirty="0">
                <a:latin typeface="Times New Roman"/>
                <a:cs typeface="Times New Roman"/>
              </a:rPr>
              <a:t>the</a:t>
            </a:r>
            <a:r>
              <a:rPr sz="2000" spc="-70" dirty="0">
                <a:latin typeface="Times New Roman"/>
                <a:cs typeface="Times New Roman"/>
              </a:rPr>
              <a:t> </a:t>
            </a:r>
            <a:r>
              <a:rPr sz="2000" dirty="0">
                <a:latin typeface="Times New Roman"/>
                <a:cs typeface="Times New Roman"/>
              </a:rPr>
              <a:t>cloud</a:t>
            </a:r>
            <a:r>
              <a:rPr sz="2000" spc="-90" dirty="0">
                <a:latin typeface="Times New Roman"/>
                <a:cs typeface="Times New Roman"/>
              </a:rPr>
              <a:t> </a:t>
            </a:r>
            <a:r>
              <a:rPr sz="2000" spc="-10" dirty="0">
                <a:latin typeface="Times New Roman"/>
                <a:cs typeface="Times New Roman"/>
              </a:rPr>
              <a:t>service</a:t>
            </a:r>
            <a:r>
              <a:rPr sz="2000" spc="-90" dirty="0">
                <a:latin typeface="Times New Roman"/>
                <a:cs typeface="Times New Roman"/>
              </a:rPr>
              <a:t> </a:t>
            </a:r>
            <a:r>
              <a:rPr sz="2000" spc="-10" dirty="0">
                <a:latin typeface="Times New Roman"/>
                <a:cs typeface="Times New Roman"/>
              </a:rPr>
              <a:t>provider</a:t>
            </a:r>
            <a:r>
              <a:rPr sz="2000" spc="-100" dirty="0">
                <a:latin typeface="Times New Roman"/>
                <a:cs typeface="Times New Roman"/>
              </a:rPr>
              <a:t> </a:t>
            </a:r>
            <a:r>
              <a:rPr sz="2000" dirty="0">
                <a:latin typeface="Times New Roman"/>
                <a:cs typeface="Times New Roman"/>
              </a:rPr>
              <a:t>to</a:t>
            </a:r>
            <a:r>
              <a:rPr sz="2000" spc="-65" dirty="0">
                <a:latin typeface="Times New Roman"/>
                <a:cs typeface="Times New Roman"/>
              </a:rPr>
              <a:t> </a:t>
            </a:r>
            <a:r>
              <a:rPr sz="2000" spc="-10" dirty="0">
                <a:latin typeface="Times New Roman"/>
                <a:cs typeface="Times New Roman"/>
              </a:rPr>
              <a:t>perform</a:t>
            </a:r>
            <a:r>
              <a:rPr sz="2000" spc="-85" dirty="0">
                <a:latin typeface="Times New Roman"/>
                <a:cs typeface="Times New Roman"/>
              </a:rPr>
              <a:t> </a:t>
            </a:r>
            <a:r>
              <a:rPr sz="2000" dirty="0">
                <a:latin typeface="Times New Roman"/>
                <a:cs typeface="Times New Roman"/>
              </a:rPr>
              <a:t>a</a:t>
            </a:r>
            <a:r>
              <a:rPr sz="2000" spc="-60" dirty="0">
                <a:latin typeface="Times New Roman"/>
                <a:cs typeface="Times New Roman"/>
              </a:rPr>
              <a:t> </a:t>
            </a:r>
            <a:r>
              <a:rPr sz="2000" spc="-10" dirty="0">
                <a:latin typeface="Times New Roman"/>
                <a:cs typeface="Times New Roman"/>
              </a:rPr>
              <a:t>certain</a:t>
            </a:r>
            <a:r>
              <a:rPr sz="2000" spc="-75" dirty="0">
                <a:latin typeface="Times New Roman"/>
                <a:cs typeface="Times New Roman"/>
              </a:rPr>
              <a:t> </a:t>
            </a:r>
            <a:r>
              <a:rPr sz="2000" dirty="0">
                <a:latin typeface="Times New Roman"/>
                <a:cs typeface="Times New Roman"/>
              </a:rPr>
              <a:t>function</a:t>
            </a:r>
            <a:r>
              <a:rPr sz="2000" spc="-60" dirty="0">
                <a:latin typeface="Times New Roman"/>
                <a:cs typeface="Times New Roman"/>
              </a:rPr>
              <a:t> </a:t>
            </a:r>
            <a:r>
              <a:rPr sz="2000" dirty="0">
                <a:latin typeface="Times New Roman"/>
                <a:cs typeface="Times New Roman"/>
              </a:rPr>
              <a:t>on</a:t>
            </a:r>
            <a:r>
              <a:rPr sz="2000" spc="-40" dirty="0">
                <a:latin typeface="Times New Roman"/>
                <a:cs typeface="Times New Roman"/>
              </a:rPr>
              <a:t> </a:t>
            </a:r>
            <a:r>
              <a:rPr sz="2000" dirty="0">
                <a:latin typeface="Times New Roman"/>
                <a:cs typeface="Times New Roman"/>
              </a:rPr>
              <a:t>the</a:t>
            </a:r>
            <a:r>
              <a:rPr sz="2000" spc="-70" dirty="0">
                <a:latin typeface="Times New Roman"/>
                <a:cs typeface="Times New Roman"/>
              </a:rPr>
              <a:t> </a:t>
            </a:r>
            <a:r>
              <a:rPr sz="2000" dirty="0">
                <a:latin typeface="Times New Roman"/>
                <a:cs typeface="Times New Roman"/>
              </a:rPr>
              <a:t>data</a:t>
            </a:r>
            <a:r>
              <a:rPr sz="2000" spc="-85" dirty="0">
                <a:latin typeface="Times New Roman"/>
                <a:cs typeface="Times New Roman"/>
              </a:rPr>
              <a:t> </a:t>
            </a:r>
            <a:r>
              <a:rPr sz="2000" dirty="0">
                <a:latin typeface="Times New Roman"/>
                <a:cs typeface="Times New Roman"/>
              </a:rPr>
              <a:t>and</a:t>
            </a:r>
            <a:r>
              <a:rPr sz="2000" spc="-60" dirty="0">
                <a:latin typeface="Times New Roman"/>
                <a:cs typeface="Times New Roman"/>
              </a:rPr>
              <a:t> </a:t>
            </a:r>
            <a:r>
              <a:rPr sz="2000" dirty="0">
                <a:latin typeface="Times New Roman"/>
                <a:cs typeface="Times New Roman"/>
              </a:rPr>
              <a:t>provide</a:t>
            </a:r>
            <a:r>
              <a:rPr sz="2000" spc="-55"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spc="-10" dirty="0">
                <a:latin typeface="Times New Roman"/>
                <a:cs typeface="Times New Roman"/>
              </a:rPr>
              <a:t>results</a:t>
            </a:r>
            <a:r>
              <a:rPr sz="2000" spc="-10" dirty="0" smtClean="0">
                <a:latin typeface="Times New Roman"/>
                <a:cs typeface="Times New Roman"/>
              </a:rPr>
              <a:t>.</a:t>
            </a:r>
            <a:endParaRPr sz="2000" dirty="0">
              <a:latin typeface="Times New Roman"/>
              <a:cs typeface="Times New Roman"/>
            </a:endParaRPr>
          </a:p>
          <a:p>
            <a:pPr marL="299085" marR="751205" indent="-287020" algn="just">
              <a:lnSpc>
                <a:spcPct val="200000"/>
              </a:lnSpc>
              <a:buFont typeface="Arial MT"/>
              <a:buChar char="•"/>
              <a:tabLst>
                <a:tab pos="299085" algn="l"/>
              </a:tabLst>
            </a:pPr>
            <a:r>
              <a:rPr sz="2000" dirty="0">
                <a:latin typeface="Times New Roman"/>
                <a:cs typeface="Times New Roman"/>
              </a:rPr>
              <a:t>Cloud</a:t>
            </a:r>
            <a:r>
              <a:rPr sz="2000" spc="-30" dirty="0">
                <a:latin typeface="Times New Roman"/>
                <a:cs typeface="Times New Roman"/>
              </a:rPr>
              <a:t> </a:t>
            </a:r>
            <a:r>
              <a:rPr sz="2000" spc="-20" dirty="0">
                <a:latin typeface="Times New Roman"/>
                <a:cs typeface="Times New Roman"/>
              </a:rPr>
              <a:t>service</a:t>
            </a:r>
            <a:r>
              <a:rPr sz="2000" spc="-95" dirty="0">
                <a:latin typeface="Times New Roman"/>
                <a:cs typeface="Times New Roman"/>
              </a:rPr>
              <a:t> </a:t>
            </a:r>
            <a:r>
              <a:rPr sz="2000" spc="-10" dirty="0">
                <a:latin typeface="Times New Roman"/>
                <a:cs typeface="Times New Roman"/>
              </a:rPr>
              <a:t>provider</a:t>
            </a:r>
            <a:r>
              <a:rPr sz="2000" spc="-65" dirty="0">
                <a:latin typeface="Times New Roman"/>
                <a:cs typeface="Times New Roman"/>
              </a:rPr>
              <a:t> </a:t>
            </a:r>
            <a:r>
              <a:rPr sz="2000" dirty="0">
                <a:latin typeface="Times New Roman"/>
                <a:cs typeface="Times New Roman"/>
              </a:rPr>
              <a:t>then</a:t>
            </a:r>
            <a:r>
              <a:rPr sz="2000" spc="-50" dirty="0">
                <a:latin typeface="Times New Roman"/>
                <a:cs typeface="Times New Roman"/>
              </a:rPr>
              <a:t> </a:t>
            </a:r>
            <a:r>
              <a:rPr sz="2000" spc="-10" dirty="0">
                <a:latin typeface="Times New Roman"/>
                <a:cs typeface="Times New Roman"/>
              </a:rPr>
              <a:t>performs</a:t>
            </a:r>
            <a:r>
              <a:rPr sz="2000" spc="-40" dirty="0">
                <a:latin typeface="Times New Roman"/>
                <a:cs typeface="Times New Roman"/>
              </a:rPr>
              <a:t> </a:t>
            </a:r>
            <a:r>
              <a:rPr sz="2000" spc="-10" dirty="0">
                <a:latin typeface="Times New Roman"/>
                <a:cs typeface="Times New Roman"/>
              </a:rPr>
              <a:t>operations</a:t>
            </a:r>
            <a:r>
              <a:rPr sz="2000" spc="-70" dirty="0">
                <a:latin typeface="Times New Roman"/>
                <a:cs typeface="Times New Roman"/>
              </a:rPr>
              <a:t> </a:t>
            </a:r>
            <a:r>
              <a:rPr sz="2000" dirty="0">
                <a:latin typeface="Times New Roman"/>
                <a:cs typeface="Times New Roman"/>
              </a:rPr>
              <a:t>using</a:t>
            </a:r>
            <a:r>
              <a:rPr sz="2000" spc="5" dirty="0">
                <a:latin typeface="Times New Roman"/>
                <a:cs typeface="Times New Roman"/>
              </a:rPr>
              <a:t> </a:t>
            </a:r>
            <a:r>
              <a:rPr sz="2000" spc="-25" dirty="0">
                <a:latin typeface="Times New Roman"/>
                <a:cs typeface="Times New Roman"/>
              </a:rPr>
              <a:t>homomorphic</a:t>
            </a:r>
            <a:r>
              <a:rPr sz="2000" spc="-15" dirty="0">
                <a:latin typeface="Times New Roman"/>
                <a:cs typeface="Times New Roman"/>
              </a:rPr>
              <a:t> </a:t>
            </a:r>
            <a:r>
              <a:rPr sz="2000" spc="-20" dirty="0">
                <a:latin typeface="Times New Roman"/>
                <a:cs typeface="Times New Roman"/>
              </a:rPr>
              <a:t>encryption</a:t>
            </a:r>
            <a:r>
              <a:rPr sz="2000" spc="-140" dirty="0">
                <a:latin typeface="Times New Roman"/>
                <a:cs typeface="Times New Roman"/>
              </a:rPr>
              <a:t> </a:t>
            </a:r>
            <a:r>
              <a:rPr sz="2000" dirty="0">
                <a:latin typeface="Times New Roman"/>
                <a:cs typeface="Times New Roman"/>
              </a:rPr>
              <a:t>property</a:t>
            </a:r>
            <a:r>
              <a:rPr sz="2000" spc="-50" dirty="0">
                <a:latin typeface="Times New Roman"/>
                <a:cs typeface="Times New Roman"/>
              </a:rPr>
              <a:t> </a:t>
            </a:r>
            <a:r>
              <a:rPr sz="2000" dirty="0">
                <a:latin typeface="Times New Roman"/>
                <a:cs typeface="Times New Roman"/>
              </a:rPr>
              <a:t>with diagnosis</a:t>
            </a:r>
            <a:r>
              <a:rPr sz="2000" spc="-6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0" dirty="0">
                <a:latin typeface="Times New Roman"/>
                <a:cs typeface="Times New Roman"/>
              </a:rPr>
              <a:t>a </a:t>
            </a:r>
            <a:r>
              <a:rPr sz="2000" spc="-10" dirty="0">
                <a:latin typeface="Times New Roman"/>
                <a:cs typeface="Times New Roman"/>
              </a:rPr>
              <a:t>particular</a:t>
            </a:r>
            <a:r>
              <a:rPr sz="2000" spc="-95" dirty="0">
                <a:latin typeface="Times New Roman"/>
                <a:cs typeface="Times New Roman"/>
              </a:rPr>
              <a:t> </a:t>
            </a:r>
            <a:r>
              <a:rPr sz="2000" spc="-10" dirty="0">
                <a:latin typeface="Times New Roman"/>
                <a:cs typeface="Times New Roman"/>
              </a:rPr>
              <a:t>disease</a:t>
            </a:r>
            <a:r>
              <a:rPr sz="2000" spc="-10" dirty="0" smtClean="0">
                <a:latin typeface="Times New Roman"/>
                <a:cs typeface="Times New Roman"/>
              </a:rPr>
              <a:t>.</a:t>
            </a:r>
            <a:endParaRPr sz="2000" dirty="0">
              <a:latin typeface="Times New Roman"/>
              <a:cs typeface="Times New Roman"/>
            </a:endParaRPr>
          </a:p>
          <a:p>
            <a:pPr marL="299085" indent="-286385" algn="just">
              <a:lnSpc>
                <a:spcPct val="200000"/>
              </a:lnSpc>
              <a:buFont typeface="Arial MT"/>
              <a:buChar char="•"/>
              <a:tabLst>
                <a:tab pos="299085" algn="l"/>
              </a:tabLst>
            </a:pPr>
            <a:r>
              <a:rPr sz="2000" dirty="0">
                <a:latin typeface="Times New Roman"/>
                <a:cs typeface="Times New Roman"/>
              </a:rPr>
              <a:t>Encrypted</a:t>
            </a:r>
            <a:r>
              <a:rPr sz="2000" spc="-145" dirty="0">
                <a:latin typeface="Times New Roman"/>
                <a:cs typeface="Times New Roman"/>
              </a:rPr>
              <a:t> </a:t>
            </a:r>
            <a:r>
              <a:rPr sz="2000" dirty="0">
                <a:latin typeface="Times New Roman"/>
                <a:cs typeface="Times New Roman"/>
              </a:rPr>
              <a:t>results</a:t>
            </a:r>
            <a:r>
              <a:rPr sz="2000" spc="-65" dirty="0">
                <a:latin typeface="Times New Roman"/>
                <a:cs typeface="Times New Roman"/>
              </a:rPr>
              <a:t> </a:t>
            </a:r>
            <a:r>
              <a:rPr sz="2000" dirty="0">
                <a:latin typeface="Times New Roman"/>
                <a:cs typeface="Times New Roman"/>
              </a:rPr>
              <a:t>are</a:t>
            </a:r>
            <a:r>
              <a:rPr sz="2000" spc="-55" dirty="0">
                <a:latin typeface="Times New Roman"/>
                <a:cs typeface="Times New Roman"/>
              </a:rPr>
              <a:t> </a:t>
            </a:r>
            <a:r>
              <a:rPr sz="2000" dirty="0">
                <a:latin typeface="Times New Roman"/>
                <a:cs typeface="Times New Roman"/>
              </a:rPr>
              <a:t>provided</a:t>
            </a:r>
            <a:r>
              <a:rPr sz="2000" spc="-25" dirty="0">
                <a:latin typeface="Times New Roman"/>
                <a:cs typeface="Times New Roman"/>
              </a:rPr>
              <a:t> </a:t>
            </a:r>
            <a:r>
              <a:rPr sz="2000" dirty="0">
                <a:latin typeface="Times New Roman"/>
                <a:cs typeface="Times New Roman"/>
              </a:rPr>
              <a:t>to</a:t>
            </a:r>
            <a:r>
              <a:rPr sz="2000" spc="-25" dirty="0">
                <a:latin typeface="Times New Roman"/>
                <a:cs typeface="Times New Roman"/>
              </a:rPr>
              <a:t> </a:t>
            </a:r>
            <a:r>
              <a:rPr sz="2000" spc="-10" dirty="0" smtClean="0">
                <a:latin typeface="Times New Roman"/>
                <a:cs typeface="Times New Roman"/>
              </a:rPr>
              <a:t>client</a:t>
            </a:r>
            <a:endParaRPr sz="2000" dirty="0">
              <a:latin typeface="Times New Roman"/>
              <a:cs typeface="Times New Roman"/>
            </a:endParaRPr>
          </a:p>
          <a:p>
            <a:pPr marL="299085" indent="-286385" algn="just">
              <a:lnSpc>
                <a:spcPct val="200000"/>
              </a:lnSpc>
              <a:buFont typeface="Arial MT"/>
              <a:buChar char="•"/>
              <a:tabLst>
                <a:tab pos="299085" algn="l"/>
              </a:tabLst>
            </a:pPr>
            <a:r>
              <a:rPr sz="2000" spc="-10" dirty="0">
                <a:latin typeface="Times New Roman"/>
                <a:cs typeface="Times New Roman"/>
              </a:rPr>
              <a:t>Client</a:t>
            </a:r>
            <a:r>
              <a:rPr sz="2000" spc="-95" dirty="0">
                <a:latin typeface="Times New Roman"/>
                <a:cs typeface="Times New Roman"/>
              </a:rPr>
              <a:t> </a:t>
            </a:r>
            <a:r>
              <a:rPr sz="2000" dirty="0">
                <a:latin typeface="Times New Roman"/>
                <a:cs typeface="Times New Roman"/>
              </a:rPr>
              <a:t>at</a:t>
            </a:r>
            <a:r>
              <a:rPr sz="2000" spc="-30" dirty="0">
                <a:latin typeface="Times New Roman"/>
                <a:cs typeface="Times New Roman"/>
              </a:rPr>
              <a:t> </a:t>
            </a:r>
            <a:r>
              <a:rPr sz="2000" dirty="0">
                <a:latin typeface="Times New Roman"/>
                <a:cs typeface="Times New Roman"/>
              </a:rPr>
              <a:t>its</a:t>
            </a:r>
            <a:r>
              <a:rPr sz="2000" spc="-55" dirty="0">
                <a:latin typeface="Times New Roman"/>
                <a:cs typeface="Times New Roman"/>
              </a:rPr>
              <a:t> </a:t>
            </a:r>
            <a:r>
              <a:rPr sz="2000" dirty="0">
                <a:latin typeface="Times New Roman"/>
                <a:cs typeface="Times New Roman"/>
              </a:rPr>
              <a:t>end</a:t>
            </a:r>
            <a:r>
              <a:rPr sz="2000" spc="-10" dirty="0">
                <a:latin typeface="Times New Roman"/>
                <a:cs typeface="Times New Roman"/>
              </a:rPr>
              <a:t> computes</a:t>
            </a:r>
            <a:r>
              <a:rPr sz="2000" spc="-60" dirty="0">
                <a:latin typeface="Times New Roman"/>
                <a:cs typeface="Times New Roman"/>
              </a:rPr>
              <a:t> </a:t>
            </a:r>
            <a:r>
              <a:rPr sz="2000" spc="-10" dirty="0">
                <a:latin typeface="Times New Roman"/>
                <a:cs typeface="Times New Roman"/>
              </a:rPr>
              <a:t>decryption</a:t>
            </a:r>
            <a:r>
              <a:rPr sz="2000" spc="-125" dirty="0">
                <a:latin typeface="Times New Roman"/>
                <a:cs typeface="Times New Roman"/>
              </a:rPr>
              <a:t> </a:t>
            </a:r>
            <a:r>
              <a:rPr sz="2000" dirty="0">
                <a:latin typeface="Times New Roman"/>
                <a:cs typeface="Times New Roman"/>
              </a:rPr>
              <a:t>using</a:t>
            </a:r>
            <a:r>
              <a:rPr sz="2000" spc="-40" dirty="0">
                <a:latin typeface="Times New Roman"/>
                <a:cs typeface="Times New Roman"/>
              </a:rPr>
              <a:t> </a:t>
            </a:r>
            <a:r>
              <a:rPr sz="2000" spc="-10" dirty="0">
                <a:latin typeface="Times New Roman"/>
                <a:cs typeface="Times New Roman"/>
              </a:rPr>
              <a:t>decryption</a:t>
            </a:r>
            <a:r>
              <a:rPr sz="2000" spc="-120" dirty="0">
                <a:latin typeface="Times New Roman"/>
                <a:cs typeface="Times New Roman"/>
              </a:rPr>
              <a:t> </a:t>
            </a:r>
            <a:r>
              <a:rPr sz="2000" dirty="0">
                <a:latin typeface="Times New Roman"/>
                <a:cs typeface="Times New Roman"/>
              </a:rPr>
              <a:t>function</a:t>
            </a:r>
            <a:r>
              <a:rPr sz="2000" spc="-55"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spc="-20" dirty="0">
                <a:latin typeface="Times New Roman"/>
                <a:cs typeface="Times New Roman"/>
              </a:rPr>
              <a:t>recovers</a:t>
            </a:r>
            <a:r>
              <a:rPr sz="2000" spc="-85" dirty="0">
                <a:latin typeface="Times New Roman"/>
                <a:cs typeface="Times New Roman"/>
              </a:rPr>
              <a:t> </a:t>
            </a:r>
            <a:r>
              <a:rPr sz="2000" spc="-10" dirty="0">
                <a:latin typeface="Times New Roman"/>
                <a:cs typeface="Times New Roman"/>
              </a:rPr>
              <a:t>message.</a:t>
            </a:r>
            <a:endParaRPr sz="20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676400"/>
            <a:ext cx="11030610" cy="430887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Fig:-Data Privacy Using Homomorphic Encryption</a:t>
            </a:r>
            <a:endParaRPr lang="en-US" dirty="0"/>
          </a:p>
        </p:txBody>
      </p:sp>
      <p:pic>
        <p:nvPicPr>
          <p:cNvPr id="4" name="image1.jpeg"/>
          <p:cNvPicPr/>
          <p:nvPr/>
        </p:nvPicPr>
        <p:blipFill>
          <a:blip r:embed="rId2" cstate="print">
            <a:extLst>
              <a:ext uri="{28A0092B-C50C-407E-A947-70E740481C1C}">
                <a14:useLocalDpi xmlns:a14="http://schemas.microsoft.com/office/drawing/2010/main" val="0"/>
              </a:ext>
            </a:extLst>
          </a:blip>
          <a:stretch>
            <a:fillRect/>
          </a:stretch>
        </p:blipFill>
        <p:spPr>
          <a:xfrm>
            <a:off x="2362200" y="914400"/>
            <a:ext cx="6635750" cy="4423054"/>
          </a:xfrm>
          <a:prstGeom prst="rect">
            <a:avLst/>
          </a:prstGeom>
        </p:spPr>
      </p:pic>
    </p:spTree>
    <p:extLst>
      <p:ext uri="{BB962C8B-B14F-4D97-AF65-F5344CB8AC3E}">
        <p14:creationId xmlns:p14="http://schemas.microsoft.com/office/powerpoint/2010/main" val="295287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96595" y="1543939"/>
            <a:ext cx="8954135" cy="406209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Hard</a:t>
            </a:r>
            <a:r>
              <a:rPr sz="2400" b="1" spc="-65" dirty="0">
                <a:latin typeface="Times New Roman"/>
                <a:cs typeface="Times New Roman"/>
              </a:rPr>
              <a:t> </a:t>
            </a:r>
            <a:r>
              <a:rPr sz="2400" b="1" dirty="0">
                <a:latin typeface="Times New Roman"/>
                <a:cs typeface="Times New Roman"/>
              </a:rPr>
              <a:t>ware</a:t>
            </a:r>
            <a:r>
              <a:rPr sz="2400" b="1" spc="-30" dirty="0">
                <a:latin typeface="Times New Roman"/>
                <a:cs typeface="Times New Roman"/>
              </a:rPr>
              <a:t> </a:t>
            </a:r>
            <a:r>
              <a:rPr sz="2400" b="1" spc="-10" dirty="0">
                <a:latin typeface="Times New Roman"/>
                <a:cs typeface="Times New Roman"/>
              </a:rPr>
              <a:t>Requirements</a:t>
            </a:r>
            <a:endParaRPr sz="2400" dirty="0">
              <a:latin typeface="Times New Roman"/>
              <a:cs typeface="Times New Roman"/>
            </a:endParaRPr>
          </a:p>
          <a:p>
            <a:pPr marL="12700">
              <a:lnSpc>
                <a:spcPct val="100000"/>
              </a:lnSpc>
              <a:tabLst>
                <a:tab pos="1984375" algn="l"/>
              </a:tabLst>
            </a:pPr>
            <a:r>
              <a:rPr sz="2400" dirty="0">
                <a:latin typeface="Times New Roman"/>
                <a:cs typeface="Times New Roman"/>
              </a:rPr>
              <a:t>Storage</a:t>
            </a:r>
            <a:r>
              <a:rPr sz="2400" spc="-30" dirty="0">
                <a:latin typeface="Times New Roman"/>
                <a:cs typeface="Times New Roman"/>
              </a:rPr>
              <a:t> </a:t>
            </a:r>
            <a:r>
              <a:rPr sz="2400" spc="-20" dirty="0">
                <a:latin typeface="Times New Roman"/>
                <a:cs typeface="Times New Roman"/>
              </a:rPr>
              <a:t>:24GB</a:t>
            </a:r>
            <a:r>
              <a:rPr sz="2400" dirty="0">
                <a:latin typeface="Times New Roman"/>
                <a:cs typeface="Times New Roman"/>
              </a:rPr>
              <a:t>	of</a:t>
            </a:r>
            <a:r>
              <a:rPr sz="2400" spc="-40" dirty="0">
                <a:latin typeface="Times New Roman"/>
                <a:cs typeface="Times New Roman"/>
              </a:rPr>
              <a:t> </a:t>
            </a:r>
            <a:r>
              <a:rPr sz="2400" spc="-10" dirty="0">
                <a:latin typeface="Times New Roman"/>
                <a:cs typeface="Times New Roman"/>
              </a:rPr>
              <a:t>Space.</a:t>
            </a:r>
            <a:endParaRPr sz="2400" dirty="0">
              <a:latin typeface="Times New Roman"/>
              <a:cs typeface="Times New Roman"/>
            </a:endParaRPr>
          </a:p>
          <a:p>
            <a:pPr marL="12700" marR="5080">
              <a:lnSpc>
                <a:spcPct val="100000"/>
              </a:lnSpc>
              <a:tabLst>
                <a:tab pos="5997575" algn="l"/>
              </a:tabLst>
            </a:pPr>
            <a:r>
              <a:rPr sz="2400" dirty="0">
                <a:latin typeface="Times New Roman"/>
                <a:cs typeface="Times New Roman"/>
              </a:rPr>
              <a:t>Network</a:t>
            </a:r>
            <a:r>
              <a:rPr sz="2400" spc="-60" dirty="0">
                <a:latin typeface="Times New Roman"/>
                <a:cs typeface="Times New Roman"/>
              </a:rPr>
              <a:t> </a:t>
            </a:r>
            <a:r>
              <a:rPr sz="2400" dirty="0">
                <a:latin typeface="Times New Roman"/>
                <a:cs typeface="Times New Roman"/>
              </a:rPr>
              <a:t>Connectivity:</a:t>
            </a:r>
            <a:r>
              <a:rPr sz="2400" spc="-130" dirty="0">
                <a:latin typeface="Times New Roman"/>
                <a:cs typeface="Times New Roman"/>
              </a:rPr>
              <a:t> </a:t>
            </a:r>
            <a:r>
              <a:rPr sz="2400" dirty="0">
                <a:latin typeface="Times New Roman"/>
                <a:cs typeface="Times New Roman"/>
              </a:rPr>
              <a:t>The</a:t>
            </a:r>
            <a:r>
              <a:rPr sz="2400" spc="-70" dirty="0">
                <a:latin typeface="Times New Roman"/>
                <a:cs typeface="Times New Roman"/>
              </a:rPr>
              <a:t> </a:t>
            </a:r>
            <a:r>
              <a:rPr sz="2400" dirty="0">
                <a:latin typeface="Times New Roman"/>
                <a:cs typeface="Times New Roman"/>
              </a:rPr>
              <a:t>network</a:t>
            </a:r>
            <a:r>
              <a:rPr sz="2400" spc="-80" dirty="0">
                <a:latin typeface="Times New Roman"/>
                <a:cs typeface="Times New Roman"/>
              </a:rPr>
              <a:t> </a:t>
            </a:r>
            <a:r>
              <a:rPr sz="2400" spc="-10" dirty="0">
                <a:latin typeface="Times New Roman"/>
                <a:cs typeface="Times New Roman"/>
              </a:rPr>
              <a:t>connection</a:t>
            </a:r>
            <a:r>
              <a:rPr sz="2400" dirty="0">
                <a:latin typeface="Times New Roman"/>
                <a:cs typeface="Times New Roman"/>
              </a:rPr>
              <a:t>	can</a:t>
            </a:r>
            <a:r>
              <a:rPr sz="2400" spc="-55" dirty="0">
                <a:latin typeface="Times New Roman"/>
                <a:cs typeface="Times New Roman"/>
              </a:rPr>
              <a:t> </a:t>
            </a:r>
            <a:r>
              <a:rPr sz="2400" dirty="0">
                <a:latin typeface="Times New Roman"/>
                <a:cs typeface="Times New Roman"/>
              </a:rPr>
              <a:t>be</a:t>
            </a:r>
            <a:r>
              <a:rPr sz="2400" spc="-25" dirty="0">
                <a:latin typeface="Times New Roman"/>
                <a:cs typeface="Times New Roman"/>
              </a:rPr>
              <a:t> </a:t>
            </a:r>
            <a:r>
              <a:rPr sz="2400" dirty="0">
                <a:latin typeface="Times New Roman"/>
                <a:cs typeface="Times New Roman"/>
              </a:rPr>
              <a:t>wired</a:t>
            </a:r>
            <a:r>
              <a:rPr sz="2400" spc="-30" dirty="0">
                <a:latin typeface="Times New Roman"/>
                <a:cs typeface="Times New Roman"/>
              </a:rPr>
              <a:t> </a:t>
            </a:r>
            <a:r>
              <a:rPr sz="2400" dirty="0">
                <a:latin typeface="Times New Roman"/>
                <a:cs typeface="Times New Roman"/>
              </a:rPr>
              <a:t>or</a:t>
            </a:r>
            <a:r>
              <a:rPr sz="2400" spc="-25" dirty="0">
                <a:latin typeface="Times New Roman"/>
                <a:cs typeface="Times New Roman"/>
              </a:rPr>
              <a:t> </a:t>
            </a:r>
            <a:r>
              <a:rPr sz="2400" spc="-10" dirty="0">
                <a:latin typeface="Times New Roman"/>
                <a:cs typeface="Times New Roman"/>
              </a:rPr>
              <a:t>wireless GPU:4GB</a:t>
            </a:r>
            <a:endParaRPr sz="2400" dirty="0">
              <a:latin typeface="Times New Roman"/>
              <a:cs typeface="Times New Roman"/>
            </a:endParaRPr>
          </a:p>
          <a:p>
            <a:pPr>
              <a:lnSpc>
                <a:spcPct val="100000"/>
              </a:lnSpc>
              <a:spcBef>
                <a:spcPts val="215"/>
              </a:spcBef>
            </a:pPr>
            <a:endParaRPr sz="2400" dirty="0">
              <a:latin typeface="Times New Roman"/>
              <a:cs typeface="Times New Roman"/>
            </a:endParaRPr>
          </a:p>
          <a:p>
            <a:pPr marL="88900">
              <a:lnSpc>
                <a:spcPct val="100000"/>
              </a:lnSpc>
            </a:pPr>
            <a:r>
              <a:rPr sz="2400" b="1" dirty="0">
                <a:latin typeface="Times New Roman"/>
                <a:cs typeface="Times New Roman"/>
              </a:rPr>
              <a:t>Software</a:t>
            </a:r>
            <a:r>
              <a:rPr sz="2400" b="1" spc="-135" dirty="0">
                <a:latin typeface="Times New Roman"/>
                <a:cs typeface="Times New Roman"/>
              </a:rPr>
              <a:t> </a:t>
            </a:r>
            <a:r>
              <a:rPr sz="2400" b="1" spc="-10" dirty="0">
                <a:latin typeface="Times New Roman"/>
                <a:cs typeface="Times New Roman"/>
              </a:rPr>
              <a:t>Requirements</a:t>
            </a:r>
            <a:endParaRPr sz="2400" dirty="0">
              <a:latin typeface="Times New Roman"/>
              <a:cs typeface="Times New Roman"/>
            </a:endParaRPr>
          </a:p>
          <a:p>
            <a:pPr marL="12700">
              <a:lnSpc>
                <a:spcPct val="100000"/>
              </a:lnSpc>
            </a:pPr>
            <a:r>
              <a:rPr sz="2400" dirty="0">
                <a:latin typeface="Times New Roman"/>
                <a:cs typeface="Times New Roman"/>
              </a:rPr>
              <a:t>Operating</a:t>
            </a:r>
            <a:r>
              <a:rPr sz="2400" spc="-75" dirty="0">
                <a:latin typeface="Times New Roman"/>
                <a:cs typeface="Times New Roman"/>
              </a:rPr>
              <a:t> </a:t>
            </a:r>
            <a:r>
              <a:rPr sz="2400" dirty="0">
                <a:latin typeface="Times New Roman"/>
                <a:cs typeface="Times New Roman"/>
              </a:rPr>
              <a:t>System:</a:t>
            </a:r>
            <a:r>
              <a:rPr sz="2400" spc="-35" dirty="0">
                <a:latin typeface="Times New Roman"/>
                <a:cs typeface="Times New Roman"/>
              </a:rPr>
              <a:t> </a:t>
            </a:r>
            <a:r>
              <a:rPr sz="2400" dirty="0">
                <a:latin typeface="Times New Roman"/>
                <a:cs typeface="Times New Roman"/>
              </a:rPr>
              <a:t>windows</a:t>
            </a:r>
            <a:r>
              <a:rPr sz="2400" spc="-10" dirty="0">
                <a:latin typeface="Times New Roman"/>
                <a:cs typeface="Times New Roman"/>
              </a:rPr>
              <a:t> </a:t>
            </a:r>
            <a:r>
              <a:rPr sz="2400" dirty="0">
                <a:latin typeface="Times New Roman"/>
                <a:cs typeface="Times New Roman"/>
              </a:rPr>
              <a:t>10</a:t>
            </a:r>
            <a:r>
              <a:rPr sz="2400" spc="-50" dirty="0">
                <a:latin typeface="Times New Roman"/>
                <a:cs typeface="Times New Roman"/>
              </a:rPr>
              <a:t> </a:t>
            </a:r>
            <a:r>
              <a:rPr sz="2400" dirty="0">
                <a:latin typeface="Times New Roman"/>
                <a:cs typeface="Times New Roman"/>
              </a:rPr>
              <a:t>or</a:t>
            </a:r>
            <a:r>
              <a:rPr sz="2400" spc="-35" dirty="0">
                <a:latin typeface="Times New Roman"/>
                <a:cs typeface="Times New Roman"/>
              </a:rPr>
              <a:t> </a:t>
            </a:r>
            <a:r>
              <a:rPr sz="2400" spc="-25" dirty="0">
                <a:latin typeface="Times New Roman"/>
                <a:cs typeface="Times New Roman"/>
              </a:rPr>
              <a:t>11</a:t>
            </a:r>
            <a:endParaRPr sz="2400" dirty="0">
              <a:latin typeface="Times New Roman"/>
              <a:cs typeface="Times New Roman"/>
            </a:endParaRPr>
          </a:p>
          <a:p>
            <a:pPr marL="12700">
              <a:lnSpc>
                <a:spcPct val="100000"/>
              </a:lnSpc>
              <a:spcBef>
                <a:spcPts val="5"/>
              </a:spcBef>
            </a:pPr>
            <a:r>
              <a:rPr sz="2400" dirty="0">
                <a:latin typeface="Times New Roman"/>
                <a:cs typeface="Times New Roman"/>
              </a:rPr>
              <a:t>Secure</a:t>
            </a:r>
            <a:r>
              <a:rPr sz="2400" spc="-65" dirty="0">
                <a:latin typeface="Times New Roman"/>
                <a:cs typeface="Times New Roman"/>
              </a:rPr>
              <a:t> </a:t>
            </a:r>
            <a:r>
              <a:rPr sz="2400" dirty="0">
                <a:latin typeface="Times New Roman"/>
                <a:cs typeface="Times New Roman"/>
              </a:rPr>
              <a:t>Key</a:t>
            </a:r>
            <a:r>
              <a:rPr sz="2400" spc="-35" dirty="0">
                <a:latin typeface="Times New Roman"/>
                <a:cs typeface="Times New Roman"/>
              </a:rPr>
              <a:t> </a:t>
            </a:r>
            <a:r>
              <a:rPr sz="2400" spc="-10" dirty="0">
                <a:latin typeface="Times New Roman"/>
                <a:cs typeface="Times New Roman"/>
              </a:rPr>
              <a:t>Management</a:t>
            </a:r>
            <a:endParaRPr sz="2400" dirty="0">
              <a:latin typeface="Times New Roman"/>
              <a:cs typeface="Times New Roman"/>
            </a:endParaRPr>
          </a:p>
          <a:p>
            <a:pPr marL="12700" marR="3522979">
              <a:lnSpc>
                <a:spcPct val="100000"/>
              </a:lnSpc>
            </a:pPr>
            <a:r>
              <a:rPr sz="2400" dirty="0">
                <a:latin typeface="Times New Roman"/>
                <a:cs typeface="Times New Roman"/>
              </a:rPr>
              <a:t>Data</a:t>
            </a:r>
            <a:r>
              <a:rPr sz="2400" spc="-20" dirty="0">
                <a:latin typeface="Times New Roman"/>
                <a:cs typeface="Times New Roman"/>
              </a:rPr>
              <a:t> </a:t>
            </a:r>
            <a:r>
              <a:rPr sz="2400" dirty="0">
                <a:latin typeface="Times New Roman"/>
                <a:cs typeface="Times New Roman"/>
              </a:rPr>
              <a:t>Encryption</a:t>
            </a:r>
            <a:r>
              <a:rPr sz="2400" spc="-35"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Decryption</a:t>
            </a:r>
            <a:r>
              <a:rPr sz="2400" spc="-25" dirty="0">
                <a:latin typeface="Times New Roman"/>
                <a:cs typeface="Times New Roman"/>
              </a:rPr>
              <a:t> </a:t>
            </a:r>
            <a:r>
              <a:rPr sz="2400" spc="-10" dirty="0">
                <a:latin typeface="Times New Roman"/>
                <a:cs typeface="Times New Roman"/>
              </a:rPr>
              <a:t>Algorithms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Data</a:t>
            </a:r>
            <a:r>
              <a:rPr sz="2400" spc="-10" dirty="0">
                <a:latin typeface="Times New Roman"/>
                <a:cs typeface="Times New Roman"/>
              </a:rPr>
              <a:t> Transmission</a:t>
            </a:r>
            <a:endParaRPr sz="2400" dirty="0">
              <a:latin typeface="Times New Roman"/>
              <a:cs typeface="Times New Roman"/>
            </a:endParaRPr>
          </a:p>
          <a:p>
            <a:pPr marL="12700">
              <a:lnSpc>
                <a:spcPct val="100000"/>
              </a:lnSpc>
            </a:pPr>
            <a:r>
              <a:rPr sz="2400" dirty="0">
                <a:latin typeface="Times New Roman"/>
                <a:cs typeface="Times New Roman"/>
              </a:rPr>
              <a:t>Compliance</a:t>
            </a:r>
            <a:r>
              <a:rPr sz="2400" spc="-65" dirty="0">
                <a:latin typeface="Times New Roman"/>
                <a:cs typeface="Times New Roman"/>
              </a:rPr>
              <a:t> </a:t>
            </a:r>
            <a:r>
              <a:rPr sz="2400" dirty="0">
                <a:latin typeface="Times New Roman"/>
                <a:cs typeface="Times New Roman"/>
              </a:rPr>
              <a:t>with</a:t>
            </a:r>
            <a:r>
              <a:rPr sz="2400" spc="-45" dirty="0">
                <a:latin typeface="Times New Roman"/>
                <a:cs typeface="Times New Roman"/>
              </a:rPr>
              <a:t> </a:t>
            </a:r>
            <a:r>
              <a:rPr sz="2400" dirty="0">
                <a:latin typeface="Times New Roman"/>
                <a:cs typeface="Times New Roman"/>
              </a:rPr>
              <a:t>Privacy</a:t>
            </a:r>
            <a:r>
              <a:rPr sz="2400" spc="-55" dirty="0">
                <a:latin typeface="Times New Roman"/>
                <a:cs typeface="Times New Roman"/>
              </a:rPr>
              <a:t> </a:t>
            </a:r>
            <a:r>
              <a:rPr sz="2400" spc="-10" dirty="0">
                <a:latin typeface="Times New Roman"/>
                <a:cs typeface="Times New Roman"/>
              </a:rPr>
              <a:t>Regulations</a:t>
            </a:r>
            <a:endParaRPr sz="2400" dirty="0">
              <a:latin typeface="Times New Roman"/>
              <a:cs typeface="Times New Roman"/>
            </a:endParaRPr>
          </a:p>
        </p:txBody>
      </p:sp>
      <p:sp>
        <p:nvSpPr>
          <p:cNvPr id="4" name="Title 3"/>
          <p:cNvSpPr>
            <a:spLocks noGrp="1"/>
          </p:cNvSpPr>
          <p:nvPr>
            <p:ph type="title"/>
          </p:nvPr>
        </p:nvSpPr>
        <p:spPr>
          <a:xfrm>
            <a:off x="466445" y="76276"/>
            <a:ext cx="11259108" cy="984885"/>
          </a:xfrm>
        </p:spPr>
        <p:txBody>
          <a:bodyPr/>
          <a:lstStyle/>
          <a:p>
            <a:r>
              <a:rPr lang="en-US" spc="-25" dirty="0" smtClean="0"/>
              <a:t/>
            </a:r>
            <a:br>
              <a:rPr lang="en-US" spc="-25" dirty="0" smtClean="0"/>
            </a:br>
            <a:r>
              <a:rPr lang="en-US" spc="-25" dirty="0" smtClean="0"/>
              <a:t>       SYSTEM </a:t>
            </a:r>
            <a:r>
              <a:rPr lang="en-US" spc="-25" dirty="0"/>
              <a:t>REQIREMENTS AND SPECIFICATION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3932554">
              <a:lnSpc>
                <a:spcPct val="100000"/>
              </a:lnSpc>
              <a:spcBef>
                <a:spcPts val="105"/>
              </a:spcBef>
            </a:pPr>
            <a:r>
              <a:rPr spc="-10" dirty="0"/>
              <a:t>ANALYSIS</a:t>
            </a:r>
          </a:p>
        </p:txBody>
      </p:sp>
      <p:sp>
        <p:nvSpPr>
          <p:cNvPr id="3" name="object 3"/>
          <p:cNvSpPr txBox="1"/>
          <p:nvPr/>
        </p:nvSpPr>
        <p:spPr>
          <a:xfrm>
            <a:off x="596899" y="990600"/>
            <a:ext cx="10998200" cy="7570021"/>
          </a:xfrm>
          <a:prstGeom prst="rect">
            <a:avLst/>
          </a:prstGeom>
        </p:spPr>
        <p:txBody>
          <a:bodyPr vert="horz" wrap="square" lIns="0" tIns="196215" rIns="0" bIns="0" rtlCol="0">
            <a:spAutoFit/>
          </a:bodyPr>
          <a:lstStyle/>
          <a:p>
            <a:pPr marL="355600" indent="-342900" algn="just">
              <a:lnSpc>
                <a:spcPct val="150000"/>
              </a:lnSpc>
              <a:spcBef>
                <a:spcPts val="1545"/>
              </a:spcBef>
              <a:buFont typeface="Arial" panose="020B0604020202020204" pitchFamily="34" charset="0"/>
              <a:buChar char="•"/>
              <a:tabLst>
                <a:tab pos="354965" algn="l"/>
                <a:tab pos="8655685" algn="l"/>
              </a:tabLst>
            </a:pPr>
            <a:r>
              <a:rPr sz="2400" dirty="0">
                <a:latin typeface="Times New Roman"/>
                <a:cs typeface="Times New Roman"/>
              </a:rPr>
              <a:t>Homomorphic</a:t>
            </a:r>
            <a:r>
              <a:rPr sz="2400" spc="50" dirty="0">
                <a:latin typeface="Times New Roman"/>
                <a:cs typeface="Times New Roman"/>
              </a:rPr>
              <a:t> </a:t>
            </a:r>
            <a:r>
              <a:rPr sz="2400" dirty="0">
                <a:latin typeface="Times New Roman"/>
                <a:cs typeface="Times New Roman"/>
              </a:rPr>
              <a:t>encryption is</a:t>
            </a:r>
            <a:r>
              <a:rPr sz="2400" spc="25" dirty="0">
                <a:latin typeface="Times New Roman"/>
                <a:cs typeface="Times New Roman"/>
              </a:rPr>
              <a:t> </a:t>
            </a:r>
            <a:r>
              <a:rPr sz="2400" dirty="0">
                <a:latin typeface="Times New Roman"/>
                <a:cs typeface="Times New Roman"/>
              </a:rPr>
              <a:t>a</a:t>
            </a:r>
            <a:r>
              <a:rPr sz="2400" spc="25" dirty="0">
                <a:latin typeface="Times New Roman"/>
                <a:cs typeface="Times New Roman"/>
              </a:rPr>
              <a:t> </a:t>
            </a:r>
            <a:r>
              <a:rPr sz="2400" dirty="0">
                <a:latin typeface="Times New Roman"/>
                <a:cs typeface="Times New Roman"/>
              </a:rPr>
              <a:t>cryptographic</a:t>
            </a:r>
            <a:r>
              <a:rPr sz="2400" spc="-15" dirty="0">
                <a:latin typeface="Times New Roman"/>
                <a:cs typeface="Times New Roman"/>
              </a:rPr>
              <a:t> </a:t>
            </a:r>
            <a:r>
              <a:rPr sz="2400" dirty="0">
                <a:latin typeface="Times New Roman"/>
                <a:cs typeface="Times New Roman"/>
              </a:rPr>
              <a:t>technique</a:t>
            </a:r>
            <a:r>
              <a:rPr sz="2400" spc="-5"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spc="-10" dirty="0">
                <a:latin typeface="Times New Roman"/>
                <a:cs typeface="Times New Roman"/>
              </a:rPr>
              <a:t>allows</a:t>
            </a:r>
            <a:r>
              <a:rPr sz="2400" dirty="0">
                <a:latin typeface="Times New Roman"/>
                <a:cs typeface="Times New Roman"/>
              </a:rPr>
              <a:t>	computations</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spc="-25" dirty="0">
                <a:latin typeface="Times New Roman"/>
                <a:cs typeface="Times New Roman"/>
              </a:rPr>
              <a:t>be</a:t>
            </a:r>
            <a:endParaRPr sz="2400" dirty="0">
              <a:latin typeface="Times New Roman"/>
              <a:cs typeface="Times New Roman"/>
            </a:endParaRPr>
          </a:p>
          <a:p>
            <a:pPr marL="355600" algn="just">
              <a:lnSpc>
                <a:spcPct val="150000"/>
              </a:lnSpc>
              <a:spcBef>
                <a:spcPts val="1440"/>
              </a:spcBef>
            </a:pPr>
            <a:r>
              <a:rPr sz="2400" dirty="0">
                <a:latin typeface="Times New Roman"/>
                <a:cs typeface="Times New Roman"/>
              </a:rPr>
              <a:t>performed</a:t>
            </a:r>
            <a:r>
              <a:rPr sz="2400" spc="-75" dirty="0">
                <a:latin typeface="Times New Roman"/>
                <a:cs typeface="Times New Roman"/>
              </a:rPr>
              <a:t> </a:t>
            </a:r>
            <a:r>
              <a:rPr sz="2400" dirty="0">
                <a:latin typeface="Times New Roman"/>
                <a:cs typeface="Times New Roman"/>
              </a:rPr>
              <a:t>on</a:t>
            </a:r>
            <a:r>
              <a:rPr sz="2400" spc="-45" dirty="0">
                <a:latin typeface="Times New Roman"/>
                <a:cs typeface="Times New Roman"/>
              </a:rPr>
              <a:t> </a:t>
            </a:r>
            <a:r>
              <a:rPr sz="2400" dirty="0">
                <a:latin typeface="Times New Roman"/>
                <a:cs typeface="Times New Roman"/>
              </a:rPr>
              <a:t>encrypted</a:t>
            </a:r>
            <a:r>
              <a:rPr sz="2400" spc="-145" dirty="0">
                <a:latin typeface="Times New Roman"/>
                <a:cs typeface="Times New Roman"/>
              </a:rPr>
              <a:t> </a:t>
            </a:r>
            <a:r>
              <a:rPr sz="2400" dirty="0">
                <a:latin typeface="Times New Roman"/>
                <a:cs typeface="Times New Roman"/>
              </a:rPr>
              <a:t>data</a:t>
            </a:r>
            <a:r>
              <a:rPr sz="2400" spc="-90" dirty="0">
                <a:latin typeface="Times New Roman"/>
                <a:cs typeface="Times New Roman"/>
              </a:rPr>
              <a:t> </a:t>
            </a:r>
            <a:r>
              <a:rPr sz="2400" dirty="0">
                <a:latin typeface="Times New Roman"/>
                <a:cs typeface="Times New Roman"/>
              </a:rPr>
              <a:t>without</a:t>
            </a:r>
            <a:r>
              <a:rPr sz="2400" spc="-114" dirty="0">
                <a:latin typeface="Times New Roman"/>
                <a:cs typeface="Times New Roman"/>
              </a:rPr>
              <a:t> </a:t>
            </a:r>
            <a:r>
              <a:rPr sz="2400" dirty="0">
                <a:latin typeface="Times New Roman"/>
                <a:cs typeface="Times New Roman"/>
              </a:rPr>
              <a:t>decrypting</a:t>
            </a:r>
            <a:r>
              <a:rPr sz="2400" spc="-114" dirty="0">
                <a:latin typeface="Times New Roman"/>
                <a:cs typeface="Times New Roman"/>
              </a:rPr>
              <a:t> </a:t>
            </a:r>
            <a:r>
              <a:rPr sz="2400" spc="-25" dirty="0">
                <a:latin typeface="Times New Roman"/>
                <a:cs typeface="Times New Roman"/>
              </a:rPr>
              <a:t>it.</a:t>
            </a:r>
            <a:endParaRPr sz="2400" dirty="0">
              <a:latin typeface="Times New Roman"/>
              <a:cs typeface="Times New Roman"/>
            </a:endParaRPr>
          </a:p>
          <a:p>
            <a:pPr marL="355600" marR="5080" indent="-342900" algn="just">
              <a:lnSpc>
                <a:spcPct val="150000"/>
              </a:lnSpc>
              <a:buFont typeface="Arial" panose="020B0604020202020204" pitchFamily="34" charset="0"/>
              <a:buChar char="•"/>
              <a:tabLst>
                <a:tab pos="355600" algn="l"/>
                <a:tab pos="9063990" algn="l"/>
              </a:tabLst>
            </a:pPr>
            <a:r>
              <a:rPr sz="2400" dirty="0">
                <a:latin typeface="Times New Roman"/>
                <a:cs typeface="Times New Roman"/>
              </a:rPr>
              <a:t>In</a:t>
            </a:r>
            <a:r>
              <a:rPr sz="2400" spc="120" dirty="0">
                <a:latin typeface="Times New Roman"/>
                <a:cs typeface="Times New Roman"/>
              </a:rPr>
              <a:t> </a:t>
            </a:r>
            <a:r>
              <a:rPr sz="2400" dirty="0">
                <a:latin typeface="Times New Roman"/>
                <a:cs typeface="Times New Roman"/>
              </a:rPr>
              <a:t>other</a:t>
            </a:r>
            <a:r>
              <a:rPr sz="2400" spc="130" dirty="0">
                <a:latin typeface="Times New Roman"/>
                <a:cs typeface="Times New Roman"/>
              </a:rPr>
              <a:t> </a:t>
            </a:r>
            <a:r>
              <a:rPr sz="2400" dirty="0">
                <a:latin typeface="Times New Roman"/>
                <a:cs typeface="Times New Roman"/>
              </a:rPr>
              <a:t>words,</a:t>
            </a:r>
            <a:r>
              <a:rPr sz="2400" spc="135" dirty="0">
                <a:latin typeface="Times New Roman"/>
                <a:cs typeface="Times New Roman"/>
              </a:rPr>
              <a:t> </a:t>
            </a:r>
            <a:r>
              <a:rPr sz="2400" dirty="0">
                <a:latin typeface="Times New Roman"/>
                <a:cs typeface="Times New Roman"/>
              </a:rPr>
              <a:t>it</a:t>
            </a:r>
            <a:r>
              <a:rPr sz="2400" spc="105" dirty="0">
                <a:latin typeface="Times New Roman"/>
                <a:cs typeface="Times New Roman"/>
              </a:rPr>
              <a:t> </a:t>
            </a:r>
            <a:r>
              <a:rPr sz="2400" dirty="0">
                <a:latin typeface="Times New Roman"/>
                <a:cs typeface="Times New Roman"/>
              </a:rPr>
              <a:t>enables</a:t>
            </a:r>
            <a:r>
              <a:rPr sz="2400" spc="114" dirty="0">
                <a:latin typeface="Times New Roman"/>
                <a:cs typeface="Times New Roman"/>
              </a:rPr>
              <a:t> </a:t>
            </a:r>
            <a:r>
              <a:rPr sz="2400" dirty="0">
                <a:latin typeface="Times New Roman"/>
                <a:cs typeface="Times New Roman"/>
              </a:rPr>
              <a:t>computations</a:t>
            </a:r>
            <a:r>
              <a:rPr sz="2400" spc="135" dirty="0">
                <a:latin typeface="Times New Roman"/>
                <a:cs typeface="Times New Roman"/>
              </a:rPr>
              <a:t> </a:t>
            </a:r>
            <a:r>
              <a:rPr sz="2400" dirty="0">
                <a:latin typeface="Times New Roman"/>
                <a:cs typeface="Times New Roman"/>
              </a:rPr>
              <a:t>on</a:t>
            </a:r>
            <a:r>
              <a:rPr sz="2400" spc="135" dirty="0">
                <a:latin typeface="Times New Roman"/>
                <a:cs typeface="Times New Roman"/>
              </a:rPr>
              <a:t> </a:t>
            </a:r>
            <a:r>
              <a:rPr sz="2400" dirty="0">
                <a:latin typeface="Times New Roman"/>
                <a:cs typeface="Times New Roman"/>
              </a:rPr>
              <a:t>data</a:t>
            </a:r>
            <a:r>
              <a:rPr sz="2400" spc="105" dirty="0">
                <a:latin typeface="Times New Roman"/>
                <a:cs typeface="Times New Roman"/>
              </a:rPr>
              <a:t> </a:t>
            </a:r>
            <a:r>
              <a:rPr sz="2400" dirty="0">
                <a:latin typeface="Times New Roman"/>
                <a:cs typeface="Times New Roman"/>
              </a:rPr>
              <a:t>while</a:t>
            </a:r>
            <a:r>
              <a:rPr sz="2400" spc="105" dirty="0">
                <a:latin typeface="Times New Roman"/>
                <a:cs typeface="Times New Roman"/>
              </a:rPr>
              <a:t> </a:t>
            </a:r>
            <a:r>
              <a:rPr sz="2400" dirty="0">
                <a:latin typeface="Times New Roman"/>
                <a:cs typeface="Times New Roman"/>
              </a:rPr>
              <a:t>it</a:t>
            </a:r>
            <a:r>
              <a:rPr sz="2400" spc="105" dirty="0">
                <a:latin typeface="Times New Roman"/>
                <a:cs typeface="Times New Roman"/>
              </a:rPr>
              <a:t> </a:t>
            </a:r>
            <a:r>
              <a:rPr sz="2400" dirty="0">
                <a:latin typeface="Times New Roman"/>
                <a:cs typeface="Times New Roman"/>
              </a:rPr>
              <a:t>is</a:t>
            </a:r>
            <a:r>
              <a:rPr sz="2400" spc="120" dirty="0">
                <a:latin typeface="Times New Roman"/>
                <a:cs typeface="Times New Roman"/>
              </a:rPr>
              <a:t> </a:t>
            </a:r>
            <a:r>
              <a:rPr sz="2400" dirty="0">
                <a:latin typeface="Times New Roman"/>
                <a:cs typeface="Times New Roman"/>
              </a:rPr>
              <a:t>still</a:t>
            </a:r>
            <a:r>
              <a:rPr sz="2400" spc="95" dirty="0">
                <a:latin typeface="Times New Roman"/>
                <a:cs typeface="Times New Roman"/>
              </a:rPr>
              <a:t> </a:t>
            </a:r>
            <a:r>
              <a:rPr sz="2400" dirty="0">
                <a:latin typeface="Times New Roman"/>
                <a:cs typeface="Times New Roman"/>
              </a:rPr>
              <a:t>in</a:t>
            </a:r>
            <a:r>
              <a:rPr sz="2400" spc="125" dirty="0">
                <a:latin typeface="Times New Roman"/>
                <a:cs typeface="Times New Roman"/>
              </a:rPr>
              <a:t> </a:t>
            </a:r>
            <a:r>
              <a:rPr sz="2400" spc="-25" dirty="0">
                <a:latin typeface="Times New Roman"/>
                <a:cs typeface="Times New Roman"/>
              </a:rPr>
              <a:t>an</a:t>
            </a:r>
            <a:r>
              <a:rPr sz="2400" dirty="0">
                <a:latin typeface="Times New Roman"/>
                <a:cs typeface="Times New Roman"/>
              </a:rPr>
              <a:t>	encrypted</a:t>
            </a:r>
            <a:r>
              <a:rPr sz="2400" spc="65" dirty="0">
                <a:latin typeface="Times New Roman"/>
                <a:cs typeface="Times New Roman"/>
              </a:rPr>
              <a:t> </a:t>
            </a:r>
            <a:r>
              <a:rPr sz="2400" spc="-10" dirty="0">
                <a:latin typeface="Times New Roman"/>
                <a:cs typeface="Times New Roman"/>
              </a:rPr>
              <a:t>state, </a:t>
            </a:r>
            <a:r>
              <a:rPr sz="2400" spc="-20" dirty="0">
                <a:latin typeface="Times New Roman"/>
                <a:cs typeface="Times New Roman"/>
              </a:rPr>
              <a:t>preserving</a:t>
            </a:r>
            <a:r>
              <a:rPr sz="2400" spc="-130" dirty="0">
                <a:latin typeface="Times New Roman"/>
                <a:cs typeface="Times New Roman"/>
              </a:rPr>
              <a:t> </a:t>
            </a:r>
            <a:r>
              <a:rPr sz="2400" dirty="0">
                <a:latin typeface="Times New Roman"/>
                <a:cs typeface="Times New Roman"/>
              </a:rPr>
              <a:t>privacy</a:t>
            </a:r>
            <a:r>
              <a:rPr sz="2400" spc="-9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spc="-10" dirty="0">
                <a:latin typeface="Times New Roman"/>
                <a:cs typeface="Times New Roman"/>
              </a:rPr>
              <a:t>security.</a:t>
            </a:r>
            <a:endParaRPr sz="2400" dirty="0">
              <a:latin typeface="Times New Roman"/>
              <a:cs typeface="Times New Roman"/>
            </a:endParaRPr>
          </a:p>
          <a:p>
            <a:pPr marL="355600" marR="12700" indent="-342900" algn="just">
              <a:lnSpc>
                <a:spcPct val="150000"/>
              </a:lnSpc>
              <a:spcBef>
                <a:spcPts val="535"/>
              </a:spcBef>
              <a:buFont typeface="Arial" panose="020B0604020202020204" pitchFamily="34" charset="0"/>
              <a:buChar char="•"/>
              <a:tabLst>
                <a:tab pos="355600" algn="l"/>
                <a:tab pos="9436100" algn="l"/>
              </a:tabLst>
            </a:pPr>
            <a:r>
              <a:rPr sz="2400" dirty="0">
                <a:latin typeface="Times New Roman"/>
                <a:cs typeface="Times New Roman"/>
              </a:rPr>
              <a:t>This</a:t>
            </a:r>
            <a:r>
              <a:rPr sz="2400" spc="120" dirty="0">
                <a:latin typeface="Times New Roman"/>
                <a:cs typeface="Times New Roman"/>
              </a:rPr>
              <a:t> </a:t>
            </a:r>
            <a:r>
              <a:rPr sz="2400" dirty="0">
                <a:latin typeface="Times New Roman"/>
                <a:cs typeface="Times New Roman"/>
              </a:rPr>
              <a:t>is</a:t>
            </a:r>
            <a:r>
              <a:rPr sz="2400" spc="140" dirty="0">
                <a:latin typeface="Times New Roman"/>
                <a:cs typeface="Times New Roman"/>
              </a:rPr>
              <a:t> </a:t>
            </a:r>
            <a:r>
              <a:rPr sz="2400" dirty="0">
                <a:latin typeface="Times New Roman"/>
                <a:cs typeface="Times New Roman"/>
              </a:rPr>
              <a:t>particularly</a:t>
            </a:r>
            <a:r>
              <a:rPr sz="2400" spc="114" dirty="0">
                <a:latin typeface="Times New Roman"/>
                <a:cs typeface="Times New Roman"/>
              </a:rPr>
              <a:t> </a:t>
            </a:r>
            <a:r>
              <a:rPr sz="2400" dirty="0">
                <a:latin typeface="Times New Roman"/>
                <a:cs typeface="Times New Roman"/>
              </a:rPr>
              <a:t>useful</a:t>
            </a:r>
            <a:r>
              <a:rPr sz="2400" spc="140" dirty="0">
                <a:latin typeface="Times New Roman"/>
                <a:cs typeface="Times New Roman"/>
              </a:rPr>
              <a:t> </a:t>
            </a:r>
            <a:r>
              <a:rPr sz="2400" dirty="0">
                <a:latin typeface="Times New Roman"/>
                <a:cs typeface="Times New Roman"/>
              </a:rPr>
              <a:t>in</a:t>
            </a:r>
            <a:r>
              <a:rPr sz="2400" spc="135" dirty="0">
                <a:latin typeface="Times New Roman"/>
                <a:cs typeface="Times New Roman"/>
              </a:rPr>
              <a:t> </a:t>
            </a:r>
            <a:r>
              <a:rPr sz="2400" dirty="0">
                <a:latin typeface="Times New Roman"/>
                <a:cs typeface="Times New Roman"/>
              </a:rPr>
              <a:t>scenarios</a:t>
            </a:r>
            <a:r>
              <a:rPr sz="2400" spc="110" dirty="0">
                <a:latin typeface="Times New Roman"/>
                <a:cs typeface="Times New Roman"/>
              </a:rPr>
              <a:t> </a:t>
            </a:r>
            <a:r>
              <a:rPr sz="2400" dirty="0">
                <a:latin typeface="Times New Roman"/>
                <a:cs typeface="Times New Roman"/>
              </a:rPr>
              <a:t>where</a:t>
            </a:r>
            <a:r>
              <a:rPr sz="2400" spc="155" dirty="0">
                <a:latin typeface="Times New Roman"/>
                <a:cs typeface="Times New Roman"/>
              </a:rPr>
              <a:t> </a:t>
            </a:r>
            <a:r>
              <a:rPr sz="2400" dirty="0">
                <a:latin typeface="Times New Roman"/>
                <a:cs typeface="Times New Roman"/>
              </a:rPr>
              <a:t>sensitive</a:t>
            </a:r>
            <a:r>
              <a:rPr sz="2400" spc="114" dirty="0">
                <a:latin typeface="Times New Roman"/>
                <a:cs typeface="Times New Roman"/>
              </a:rPr>
              <a:t> </a:t>
            </a:r>
            <a:r>
              <a:rPr sz="2400" dirty="0">
                <a:latin typeface="Times New Roman"/>
                <a:cs typeface="Times New Roman"/>
              </a:rPr>
              <a:t>data</a:t>
            </a:r>
            <a:r>
              <a:rPr sz="2400" spc="125" dirty="0">
                <a:latin typeface="Times New Roman"/>
                <a:cs typeface="Times New Roman"/>
              </a:rPr>
              <a:t> </a:t>
            </a:r>
            <a:r>
              <a:rPr sz="2400" dirty="0">
                <a:latin typeface="Times New Roman"/>
                <a:cs typeface="Times New Roman"/>
              </a:rPr>
              <a:t>needs</a:t>
            </a:r>
            <a:r>
              <a:rPr sz="2400" spc="130" dirty="0">
                <a:latin typeface="Times New Roman"/>
                <a:cs typeface="Times New Roman"/>
              </a:rPr>
              <a:t> </a:t>
            </a:r>
            <a:r>
              <a:rPr sz="2400" dirty="0">
                <a:latin typeface="Times New Roman"/>
                <a:cs typeface="Times New Roman"/>
              </a:rPr>
              <a:t>to</a:t>
            </a:r>
            <a:r>
              <a:rPr sz="2400" spc="135" dirty="0">
                <a:latin typeface="Times New Roman"/>
                <a:cs typeface="Times New Roman"/>
              </a:rPr>
              <a:t> </a:t>
            </a:r>
            <a:r>
              <a:rPr sz="2400" spc="-25" dirty="0">
                <a:latin typeface="Times New Roman"/>
                <a:cs typeface="Times New Roman"/>
              </a:rPr>
              <a:t>be</a:t>
            </a:r>
            <a:r>
              <a:rPr sz="2400" dirty="0">
                <a:latin typeface="Times New Roman"/>
                <a:cs typeface="Times New Roman"/>
              </a:rPr>
              <a:t>	processed</a:t>
            </a:r>
            <a:r>
              <a:rPr sz="2400" spc="55" dirty="0">
                <a:latin typeface="Times New Roman"/>
                <a:cs typeface="Times New Roman"/>
              </a:rPr>
              <a:t> </a:t>
            </a:r>
            <a:r>
              <a:rPr sz="2400" spc="-25" dirty="0">
                <a:latin typeface="Times New Roman"/>
                <a:cs typeface="Times New Roman"/>
              </a:rPr>
              <a:t>or </a:t>
            </a:r>
            <a:r>
              <a:rPr sz="2400" dirty="0">
                <a:latin typeface="Times New Roman"/>
                <a:cs typeface="Times New Roman"/>
              </a:rPr>
              <a:t>analyzed</a:t>
            </a:r>
            <a:r>
              <a:rPr sz="2400" spc="-125" dirty="0">
                <a:latin typeface="Times New Roman"/>
                <a:cs typeface="Times New Roman"/>
              </a:rPr>
              <a:t> </a:t>
            </a:r>
            <a:r>
              <a:rPr sz="2400" dirty="0">
                <a:latin typeface="Times New Roman"/>
                <a:cs typeface="Times New Roman"/>
              </a:rPr>
              <a:t>by</a:t>
            </a:r>
            <a:r>
              <a:rPr sz="2400" spc="-45" dirty="0">
                <a:latin typeface="Times New Roman"/>
                <a:cs typeface="Times New Roman"/>
              </a:rPr>
              <a:t> </a:t>
            </a:r>
            <a:r>
              <a:rPr sz="2400" dirty="0">
                <a:latin typeface="Times New Roman"/>
                <a:cs typeface="Times New Roman"/>
              </a:rPr>
              <a:t>a</a:t>
            </a:r>
            <a:r>
              <a:rPr sz="2400" spc="-50" dirty="0">
                <a:latin typeface="Times New Roman"/>
                <a:cs typeface="Times New Roman"/>
              </a:rPr>
              <a:t> </a:t>
            </a:r>
            <a:r>
              <a:rPr sz="2400" dirty="0">
                <a:latin typeface="Times New Roman"/>
                <a:cs typeface="Times New Roman"/>
              </a:rPr>
              <a:t>third</a:t>
            </a:r>
            <a:r>
              <a:rPr sz="2400" spc="-85" dirty="0">
                <a:latin typeface="Times New Roman"/>
                <a:cs typeface="Times New Roman"/>
              </a:rPr>
              <a:t> </a:t>
            </a:r>
            <a:r>
              <a:rPr sz="2400" dirty="0">
                <a:latin typeface="Times New Roman"/>
                <a:cs typeface="Times New Roman"/>
              </a:rPr>
              <a:t>party</a:t>
            </a:r>
            <a:r>
              <a:rPr sz="2400" spc="-75" dirty="0">
                <a:latin typeface="Times New Roman"/>
                <a:cs typeface="Times New Roman"/>
              </a:rPr>
              <a:t> </a:t>
            </a:r>
            <a:r>
              <a:rPr sz="2400" dirty="0">
                <a:latin typeface="Times New Roman"/>
                <a:cs typeface="Times New Roman"/>
              </a:rPr>
              <a:t>while</a:t>
            </a:r>
            <a:r>
              <a:rPr sz="2400" spc="-90" dirty="0">
                <a:latin typeface="Times New Roman"/>
                <a:cs typeface="Times New Roman"/>
              </a:rPr>
              <a:t> </a:t>
            </a:r>
            <a:r>
              <a:rPr sz="2400" dirty="0">
                <a:latin typeface="Times New Roman"/>
                <a:cs typeface="Times New Roman"/>
              </a:rPr>
              <a:t>keeping</a:t>
            </a:r>
            <a:r>
              <a:rPr sz="2400" spc="-90" dirty="0">
                <a:latin typeface="Times New Roman"/>
                <a:cs typeface="Times New Roman"/>
              </a:rPr>
              <a:t> </a:t>
            </a:r>
            <a:r>
              <a:rPr sz="2400" dirty="0">
                <a:latin typeface="Times New Roman"/>
                <a:cs typeface="Times New Roman"/>
              </a:rPr>
              <a:t>it</a:t>
            </a:r>
            <a:r>
              <a:rPr sz="2400" spc="-40" dirty="0">
                <a:latin typeface="Times New Roman"/>
                <a:cs typeface="Times New Roman"/>
              </a:rPr>
              <a:t> </a:t>
            </a:r>
            <a:r>
              <a:rPr sz="2400" spc="-10" dirty="0">
                <a:latin typeface="Times New Roman"/>
                <a:cs typeface="Times New Roman"/>
              </a:rPr>
              <a:t>confidential</a:t>
            </a:r>
            <a:r>
              <a:rPr sz="2400" spc="-10" dirty="0" smtClean="0">
                <a:latin typeface="Times New Roman"/>
                <a:cs typeface="Times New Roman"/>
              </a:rPr>
              <a:t>.</a:t>
            </a:r>
            <a:endParaRPr lang="en-US" sz="2400" spc="-10" dirty="0" smtClean="0">
              <a:latin typeface="Times New Roman"/>
              <a:cs typeface="Times New Roman"/>
            </a:endParaRPr>
          </a:p>
          <a:p>
            <a:pPr marL="355600" indent="-342900" algn="just">
              <a:lnSpc>
                <a:spcPct val="150000"/>
              </a:lnSpc>
              <a:spcBef>
                <a:spcPts val="1545"/>
              </a:spcBef>
              <a:buFont typeface="Arial" panose="020B0604020202020204" pitchFamily="34" charset="0"/>
              <a:buChar char="•"/>
              <a:tabLst>
                <a:tab pos="354965" algn="l"/>
              </a:tabLst>
            </a:pPr>
            <a:r>
              <a:rPr lang="en-US" sz="2400" dirty="0" smtClean="0">
                <a:latin typeface="Times New Roman"/>
                <a:cs typeface="Times New Roman"/>
              </a:rPr>
              <a:t>It</a:t>
            </a:r>
            <a:r>
              <a:rPr lang="en-US" sz="2400" spc="150" dirty="0" smtClean="0">
                <a:latin typeface="Times New Roman"/>
                <a:cs typeface="Times New Roman"/>
              </a:rPr>
              <a:t> </a:t>
            </a:r>
            <a:r>
              <a:rPr lang="en-US" sz="2400" dirty="0" smtClean="0">
                <a:latin typeface="Times New Roman"/>
                <a:cs typeface="Times New Roman"/>
              </a:rPr>
              <a:t>enables</a:t>
            </a:r>
            <a:r>
              <a:rPr lang="en-US" sz="2400" spc="145" dirty="0" smtClean="0">
                <a:latin typeface="Times New Roman"/>
                <a:cs typeface="Times New Roman"/>
              </a:rPr>
              <a:t> </a:t>
            </a:r>
            <a:r>
              <a:rPr lang="en-US" sz="2400" dirty="0" smtClean="0">
                <a:latin typeface="Times New Roman"/>
                <a:cs typeface="Times New Roman"/>
              </a:rPr>
              <a:t>the</a:t>
            </a:r>
            <a:r>
              <a:rPr lang="en-US" sz="2400" spc="180" dirty="0" smtClean="0">
                <a:latin typeface="Times New Roman"/>
                <a:cs typeface="Times New Roman"/>
              </a:rPr>
              <a:t> </a:t>
            </a:r>
            <a:r>
              <a:rPr lang="en-US" sz="2400" dirty="0" smtClean="0">
                <a:latin typeface="Times New Roman"/>
                <a:cs typeface="Times New Roman"/>
              </a:rPr>
              <a:t>execution</a:t>
            </a:r>
            <a:r>
              <a:rPr lang="en-US" sz="2400" spc="114" dirty="0" smtClean="0">
                <a:latin typeface="Times New Roman"/>
                <a:cs typeface="Times New Roman"/>
              </a:rPr>
              <a:t> </a:t>
            </a:r>
            <a:r>
              <a:rPr lang="en-US" sz="2400" dirty="0" smtClean="0">
                <a:latin typeface="Times New Roman"/>
                <a:cs typeface="Times New Roman"/>
              </a:rPr>
              <a:t>of</a:t>
            </a:r>
            <a:r>
              <a:rPr lang="en-US" sz="2400" spc="175" dirty="0" smtClean="0">
                <a:latin typeface="Times New Roman"/>
                <a:cs typeface="Times New Roman"/>
              </a:rPr>
              <a:t> </a:t>
            </a:r>
            <a:r>
              <a:rPr lang="en-US" sz="2400" dirty="0" smtClean="0">
                <a:latin typeface="Times New Roman"/>
                <a:cs typeface="Times New Roman"/>
              </a:rPr>
              <a:t>computations</a:t>
            </a:r>
            <a:r>
              <a:rPr lang="en-US" sz="2400" spc="130" dirty="0" smtClean="0">
                <a:latin typeface="Times New Roman"/>
                <a:cs typeface="Times New Roman"/>
              </a:rPr>
              <a:t> </a:t>
            </a:r>
            <a:r>
              <a:rPr lang="en-US" sz="2400" dirty="0" smtClean="0">
                <a:latin typeface="Times New Roman"/>
                <a:cs typeface="Times New Roman"/>
              </a:rPr>
              <a:t>on</a:t>
            </a:r>
            <a:r>
              <a:rPr lang="en-US" sz="2400" spc="-70" dirty="0" smtClean="0">
                <a:latin typeface="Times New Roman"/>
                <a:cs typeface="Times New Roman"/>
              </a:rPr>
              <a:t> </a:t>
            </a:r>
            <a:r>
              <a:rPr lang="en-US" sz="2400" dirty="0" smtClean="0">
                <a:latin typeface="Times New Roman"/>
                <a:cs typeface="Times New Roman"/>
              </a:rPr>
              <a:t>encrypted</a:t>
            </a:r>
            <a:r>
              <a:rPr lang="en-US" sz="2400" spc="-145" dirty="0" smtClean="0">
                <a:latin typeface="Times New Roman"/>
                <a:cs typeface="Times New Roman"/>
              </a:rPr>
              <a:t> </a:t>
            </a:r>
            <a:r>
              <a:rPr lang="en-US" sz="2400" dirty="0" smtClean="0">
                <a:latin typeface="Times New Roman"/>
                <a:cs typeface="Times New Roman"/>
              </a:rPr>
              <a:t>patient</a:t>
            </a:r>
            <a:r>
              <a:rPr lang="en-US" sz="2400" spc="-140" dirty="0" smtClean="0">
                <a:latin typeface="Times New Roman"/>
                <a:cs typeface="Times New Roman"/>
              </a:rPr>
              <a:t> </a:t>
            </a:r>
            <a:r>
              <a:rPr lang="en-US" sz="2400" dirty="0" smtClean="0">
                <a:latin typeface="Times New Roman"/>
                <a:cs typeface="Times New Roman"/>
              </a:rPr>
              <a:t>data</a:t>
            </a:r>
            <a:r>
              <a:rPr lang="en-US" sz="2400" spc="-75" dirty="0" smtClean="0">
                <a:latin typeface="Times New Roman"/>
                <a:cs typeface="Times New Roman"/>
              </a:rPr>
              <a:t> </a:t>
            </a:r>
            <a:r>
              <a:rPr lang="en-US" sz="2400" dirty="0" smtClean="0">
                <a:latin typeface="Times New Roman"/>
                <a:cs typeface="Times New Roman"/>
              </a:rPr>
              <a:t>by</a:t>
            </a:r>
            <a:r>
              <a:rPr lang="en-US" sz="2400" spc="-50" dirty="0" smtClean="0">
                <a:latin typeface="Times New Roman"/>
                <a:cs typeface="Times New Roman"/>
              </a:rPr>
              <a:t> </a:t>
            </a:r>
            <a:r>
              <a:rPr lang="en-US" sz="2400" spc="-10" dirty="0" smtClean="0">
                <a:latin typeface="Times New Roman"/>
                <a:cs typeface="Times New Roman"/>
              </a:rPr>
              <a:t>preserving</a:t>
            </a:r>
            <a:r>
              <a:rPr lang="en-US" sz="2400" dirty="0">
                <a:latin typeface="Times New Roman"/>
                <a:cs typeface="Times New Roman"/>
              </a:rPr>
              <a:t> </a:t>
            </a:r>
            <a:r>
              <a:rPr lang="en-US" sz="2400" dirty="0" smtClean="0">
                <a:latin typeface="Times New Roman"/>
                <a:cs typeface="Times New Roman"/>
              </a:rPr>
              <a:t>patient</a:t>
            </a:r>
            <a:r>
              <a:rPr lang="en-US" sz="2400" spc="-130" dirty="0" smtClean="0">
                <a:latin typeface="Times New Roman"/>
                <a:cs typeface="Times New Roman"/>
              </a:rPr>
              <a:t> </a:t>
            </a:r>
            <a:r>
              <a:rPr lang="en-US" sz="2400" spc="-10" dirty="0" smtClean="0">
                <a:latin typeface="Times New Roman"/>
                <a:cs typeface="Times New Roman"/>
              </a:rPr>
              <a:t>privacy. The</a:t>
            </a:r>
            <a:r>
              <a:rPr lang="en-US" sz="2400" dirty="0" smtClean="0">
                <a:latin typeface="Times New Roman"/>
                <a:cs typeface="Times New Roman"/>
              </a:rPr>
              <a:t> advanced analytics and machine learning algorithms can be applied to encrypted medical data without compromising individual privacy.</a:t>
            </a:r>
          </a:p>
          <a:p>
            <a:pPr marL="355600">
              <a:lnSpc>
                <a:spcPct val="100000"/>
              </a:lnSpc>
              <a:spcBef>
                <a:spcPts val="1440"/>
              </a:spcBef>
            </a:pPr>
            <a:endParaRPr lang="en-US" sz="2400" dirty="0" smtClean="0">
              <a:latin typeface="Times New Roman"/>
              <a:cs typeface="Times New Roman"/>
            </a:endParaRPr>
          </a:p>
          <a:p>
            <a:pPr marL="355600" marR="12700" indent="-342900">
              <a:lnSpc>
                <a:spcPct val="148300"/>
              </a:lnSpc>
              <a:spcBef>
                <a:spcPts val="535"/>
              </a:spcBef>
              <a:buFont typeface="Wingdings"/>
              <a:buChar char=""/>
              <a:tabLst>
                <a:tab pos="355600" algn="l"/>
                <a:tab pos="9436100" algn="l"/>
              </a:tabLst>
            </a:pPr>
            <a:endParaRPr lang="en-US" sz="2400" spc="-10" dirty="0" smtClean="0">
              <a:latin typeface="Times New Roman"/>
              <a:cs typeface="Times New Roman"/>
            </a:endParaRPr>
          </a:p>
          <a:p>
            <a:pPr marL="355600" marR="12700" indent="-342900">
              <a:lnSpc>
                <a:spcPct val="148300"/>
              </a:lnSpc>
              <a:spcBef>
                <a:spcPts val="535"/>
              </a:spcBef>
              <a:buFont typeface="Wingdings"/>
              <a:buChar char=""/>
              <a:tabLst>
                <a:tab pos="355600" algn="l"/>
                <a:tab pos="9436100" algn="l"/>
              </a:tabLst>
            </a:pPr>
            <a:endParaRPr sz="24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5719" y="-79501"/>
            <a:ext cx="1579880" cy="513715"/>
          </a:xfrm>
          <a:prstGeom prst="rect">
            <a:avLst/>
          </a:prstGeom>
        </p:spPr>
        <p:txBody>
          <a:bodyPr vert="horz" wrap="square" lIns="0" tIns="12700" rIns="0" bIns="0" rtlCol="0">
            <a:spAutoFit/>
          </a:bodyPr>
          <a:lstStyle/>
          <a:p>
            <a:pPr marL="12700">
              <a:lnSpc>
                <a:spcPct val="100000"/>
              </a:lnSpc>
              <a:spcBef>
                <a:spcPts val="100"/>
              </a:spcBef>
            </a:pPr>
            <a:r>
              <a:rPr spc="-10" dirty="0"/>
              <a:t>DESIGN</a:t>
            </a:r>
          </a:p>
        </p:txBody>
      </p:sp>
      <p:sp>
        <p:nvSpPr>
          <p:cNvPr id="3" name="object 3"/>
          <p:cNvSpPr txBox="1"/>
          <p:nvPr/>
        </p:nvSpPr>
        <p:spPr>
          <a:xfrm>
            <a:off x="538378" y="367995"/>
            <a:ext cx="3703954" cy="331470"/>
          </a:xfrm>
          <a:prstGeom prst="rect">
            <a:avLst/>
          </a:prstGeom>
        </p:spPr>
        <p:txBody>
          <a:bodyPr vert="horz" wrap="square" lIns="0" tIns="13335" rIns="0" bIns="0" rtlCol="0">
            <a:spAutoFit/>
          </a:bodyPr>
          <a:lstStyle/>
          <a:p>
            <a:pPr marL="299085" indent="-286385">
              <a:lnSpc>
                <a:spcPct val="100000"/>
              </a:lnSpc>
              <a:spcBef>
                <a:spcPts val="105"/>
              </a:spcBef>
              <a:buFont typeface="Arial MT"/>
              <a:buChar char="•"/>
              <a:tabLst>
                <a:tab pos="299085" algn="l"/>
              </a:tabLst>
            </a:pPr>
            <a:r>
              <a:rPr sz="2000" b="1" spc="-20" dirty="0">
                <a:latin typeface="Times New Roman"/>
                <a:cs typeface="Times New Roman"/>
              </a:rPr>
              <a:t>ARCHITECTURE</a:t>
            </a:r>
            <a:r>
              <a:rPr sz="2000" b="1" spc="-35" dirty="0">
                <a:latin typeface="Times New Roman"/>
                <a:cs typeface="Times New Roman"/>
              </a:rPr>
              <a:t> </a:t>
            </a:r>
            <a:r>
              <a:rPr sz="2000" b="1" spc="-10" dirty="0">
                <a:latin typeface="Times New Roman"/>
                <a:cs typeface="Times New Roman"/>
              </a:rPr>
              <a:t>DIAGRAM</a:t>
            </a:r>
            <a:endParaRPr sz="2000">
              <a:latin typeface="Times New Roman"/>
              <a:cs typeface="Times New Roman"/>
            </a:endParaRPr>
          </a:p>
        </p:txBody>
      </p:sp>
      <p:pic>
        <p:nvPicPr>
          <p:cNvPr id="4" name="object 4"/>
          <p:cNvPicPr/>
          <p:nvPr/>
        </p:nvPicPr>
        <p:blipFill>
          <a:blip r:embed="rId2" cstate="print"/>
          <a:stretch>
            <a:fillRect/>
          </a:stretch>
        </p:blipFill>
        <p:spPr>
          <a:xfrm>
            <a:off x="3668267" y="1092708"/>
            <a:ext cx="4424172" cy="48920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378" y="295478"/>
            <a:ext cx="2502535" cy="331470"/>
          </a:xfrm>
          <a:prstGeom prst="rect">
            <a:avLst/>
          </a:prstGeom>
        </p:spPr>
        <p:txBody>
          <a:bodyPr vert="horz" wrap="square" lIns="0" tIns="13335" rIns="0" bIns="0" rtlCol="0">
            <a:spAutoFit/>
          </a:bodyPr>
          <a:lstStyle/>
          <a:p>
            <a:pPr marL="354965" indent="-342265">
              <a:lnSpc>
                <a:spcPct val="100000"/>
              </a:lnSpc>
              <a:spcBef>
                <a:spcPts val="105"/>
              </a:spcBef>
              <a:buFont typeface="Arial MT"/>
              <a:buChar char="•"/>
              <a:tabLst>
                <a:tab pos="354965" algn="l"/>
              </a:tabLst>
            </a:pPr>
            <a:r>
              <a:rPr sz="2000" b="1" dirty="0">
                <a:latin typeface="Times New Roman"/>
                <a:cs typeface="Times New Roman"/>
              </a:rPr>
              <a:t>Data</a:t>
            </a:r>
            <a:r>
              <a:rPr sz="2000" b="1" spc="-65" dirty="0">
                <a:latin typeface="Times New Roman"/>
                <a:cs typeface="Times New Roman"/>
              </a:rPr>
              <a:t> </a:t>
            </a:r>
            <a:r>
              <a:rPr sz="2000" b="1" dirty="0">
                <a:latin typeface="Times New Roman"/>
                <a:cs typeface="Times New Roman"/>
              </a:rPr>
              <a:t>Flow</a:t>
            </a:r>
            <a:r>
              <a:rPr sz="2000" b="1" spc="-15" dirty="0">
                <a:latin typeface="Times New Roman"/>
                <a:cs typeface="Times New Roman"/>
              </a:rPr>
              <a:t> </a:t>
            </a:r>
            <a:r>
              <a:rPr sz="2000" b="1" spc="-10" dirty="0">
                <a:latin typeface="Times New Roman"/>
                <a:cs typeface="Times New Roman"/>
              </a:rPr>
              <a:t>Diagram</a:t>
            </a:r>
            <a:endParaRPr sz="2000">
              <a:latin typeface="Times New Roman"/>
              <a:cs typeface="Times New Roman"/>
            </a:endParaRPr>
          </a:p>
        </p:txBody>
      </p:sp>
      <p:pic>
        <p:nvPicPr>
          <p:cNvPr id="3" name="object 3"/>
          <p:cNvPicPr/>
          <p:nvPr/>
        </p:nvPicPr>
        <p:blipFill>
          <a:blip r:embed="rId2" cstate="print"/>
          <a:stretch>
            <a:fillRect/>
          </a:stretch>
        </p:blipFill>
        <p:spPr>
          <a:xfrm>
            <a:off x="3332988" y="1263395"/>
            <a:ext cx="5503164" cy="49560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291" y="151333"/>
            <a:ext cx="2990215" cy="331470"/>
          </a:xfrm>
          <a:prstGeom prst="rect">
            <a:avLst/>
          </a:prstGeom>
        </p:spPr>
        <p:txBody>
          <a:bodyPr vert="horz" wrap="square" lIns="0" tIns="13335" rIns="0" bIns="0" rtlCol="0">
            <a:spAutoFit/>
          </a:bodyPr>
          <a:lstStyle/>
          <a:p>
            <a:pPr marL="419100" indent="-406400">
              <a:lnSpc>
                <a:spcPct val="100000"/>
              </a:lnSpc>
              <a:spcBef>
                <a:spcPts val="105"/>
              </a:spcBef>
              <a:buFont typeface="Arial MT"/>
              <a:buChar char="•"/>
              <a:tabLst>
                <a:tab pos="419100" algn="l"/>
              </a:tabLst>
            </a:pPr>
            <a:r>
              <a:rPr sz="2000" b="1" dirty="0">
                <a:latin typeface="Times New Roman"/>
                <a:cs typeface="Times New Roman"/>
              </a:rPr>
              <a:t>USE</a:t>
            </a:r>
            <a:r>
              <a:rPr sz="2000" b="1" spc="-75" dirty="0">
                <a:latin typeface="Times New Roman"/>
                <a:cs typeface="Times New Roman"/>
              </a:rPr>
              <a:t> </a:t>
            </a:r>
            <a:r>
              <a:rPr sz="2000" b="1" dirty="0">
                <a:latin typeface="Times New Roman"/>
                <a:cs typeface="Times New Roman"/>
              </a:rPr>
              <a:t>CASE</a:t>
            </a:r>
            <a:r>
              <a:rPr sz="2000" b="1" spc="-55" dirty="0">
                <a:latin typeface="Times New Roman"/>
                <a:cs typeface="Times New Roman"/>
              </a:rPr>
              <a:t> </a:t>
            </a:r>
            <a:r>
              <a:rPr sz="2000" b="1" spc="-10" dirty="0">
                <a:latin typeface="Times New Roman"/>
                <a:cs typeface="Times New Roman"/>
              </a:rPr>
              <a:t>DIAGRAM</a:t>
            </a:r>
            <a:endParaRPr sz="2000">
              <a:latin typeface="Times New Roman"/>
              <a:cs typeface="Times New Roman"/>
            </a:endParaRPr>
          </a:p>
        </p:txBody>
      </p:sp>
      <p:pic>
        <p:nvPicPr>
          <p:cNvPr id="3" name="object 3"/>
          <p:cNvPicPr/>
          <p:nvPr/>
        </p:nvPicPr>
        <p:blipFill>
          <a:blip r:embed="rId2" cstate="print"/>
          <a:stretch>
            <a:fillRect/>
          </a:stretch>
        </p:blipFill>
        <p:spPr>
          <a:xfrm>
            <a:off x="2667000" y="1252727"/>
            <a:ext cx="6682740" cy="52288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445" y="447547"/>
            <a:ext cx="3035300" cy="330835"/>
          </a:xfrm>
          <a:prstGeom prst="rect">
            <a:avLst/>
          </a:prstGeom>
        </p:spPr>
        <p:txBody>
          <a:bodyPr vert="horz" wrap="square" lIns="0" tIns="13335" rIns="0" bIns="0" rtlCol="0">
            <a:spAutoFit/>
          </a:bodyPr>
          <a:lstStyle/>
          <a:p>
            <a:pPr marL="299085" indent="-286385">
              <a:lnSpc>
                <a:spcPct val="100000"/>
              </a:lnSpc>
              <a:spcBef>
                <a:spcPts val="105"/>
              </a:spcBef>
              <a:buFont typeface="Arial MT"/>
              <a:buChar char="•"/>
              <a:tabLst>
                <a:tab pos="299085" algn="l"/>
              </a:tabLst>
            </a:pPr>
            <a:r>
              <a:rPr sz="2000" b="1" dirty="0">
                <a:latin typeface="Times New Roman"/>
                <a:cs typeface="Times New Roman"/>
              </a:rPr>
              <a:t>SEQUENCE</a:t>
            </a:r>
            <a:r>
              <a:rPr sz="2000" b="1" spc="-70" dirty="0">
                <a:latin typeface="Times New Roman"/>
                <a:cs typeface="Times New Roman"/>
              </a:rPr>
              <a:t> </a:t>
            </a:r>
            <a:r>
              <a:rPr sz="2000" b="1" spc="-10" dirty="0">
                <a:latin typeface="Times New Roman"/>
                <a:cs typeface="Times New Roman"/>
              </a:rPr>
              <a:t>DIAGRAM</a:t>
            </a:r>
            <a:endParaRPr sz="2000">
              <a:latin typeface="Times New Roman"/>
              <a:cs typeface="Times New Roman"/>
            </a:endParaRPr>
          </a:p>
        </p:txBody>
      </p:sp>
      <p:pic>
        <p:nvPicPr>
          <p:cNvPr id="3" name="object 3"/>
          <p:cNvPicPr/>
          <p:nvPr/>
        </p:nvPicPr>
        <p:blipFill>
          <a:blip r:embed="rId2" cstate="print"/>
          <a:stretch>
            <a:fillRect/>
          </a:stretch>
        </p:blipFill>
        <p:spPr>
          <a:xfrm>
            <a:off x="2852927" y="1175003"/>
            <a:ext cx="7120128" cy="52166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3709" y="76276"/>
            <a:ext cx="3893820" cy="514350"/>
          </a:xfrm>
          <a:prstGeom prst="rect">
            <a:avLst/>
          </a:prstGeom>
        </p:spPr>
        <p:txBody>
          <a:bodyPr vert="horz" wrap="square" lIns="0" tIns="13335" rIns="0" bIns="0" rtlCol="0">
            <a:spAutoFit/>
          </a:bodyPr>
          <a:lstStyle/>
          <a:p>
            <a:pPr marL="12700">
              <a:lnSpc>
                <a:spcPct val="100000"/>
              </a:lnSpc>
              <a:spcBef>
                <a:spcPts val="105"/>
              </a:spcBef>
            </a:pPr>
            <a:r>
              <a:rPr spc="-10" dirty="0"/>
              <a:t>IMPLEMENTATION</a:t>
            </a:r>
          </a:p>
        </p:txBody>
      </p:sp>
      <p:sp>
        <p:nvSpPr>
          <p:cNvPr id="3" name="object 3"/>
          <p:cNvSpPr txBox="1"/>
          <p:nvPr/>
        </p:nvSpPr>
        <p:spPr>
          <a:xfrm>
            <a:off x="322275" y="727329"/>
            <a:ext cx="11243945" cy="5794375"/>
          </a:xfrm>
          <a:prstGeom prst="rect">
            <a:avLst/>
          </a:prstGeom>
        </p:spPr>
        <p:txBody>
          <a:bodyPr vert="horz" wrap="square" lIns="0" tIns="12065" rIns="0" bIns="0" rtlCol="0">
            <a:spAutoFit/>
          </a:bodyPr>
          <a:lstStyle/>
          <a:p>
            <a:pPr marL="12700">
              <a:lnSpc>
                <a:spcPct val="100000"/>
              </a:lnSpc>
              <a:spcBef>
                <a:spcPts val="95"/>
              </a:spcBef>
            </a:pPr>
            <a:r>
              <a:rPr sz="2800" b="1" dirty="0">
                <a:latin typeface="Times New Roman"/>
                <a:cs typeface="Times New Roman"/>
              </a:rPr>
              <a:t>Modules</a:t>
            </a:r>
            <a:r>
              <a:rPr sz="2800" b="1" spc="-100" dirty="0">
                <a:latin typeface="Times New Roman"/>
                <a:cs typeface="Times New Roman"/>
              </a:rPr>
              <a:t> </a:t>
            </a:r>
            <a:r>
              <a:rPr sz="2800" b="1" dirty="0">
                <a:latin typeface="Times New Roman"/>
                <a:cs typeface="Times New Roman"/>
              </a:rPr>
              <a:t>split</a:t>
            </a:r>
            <a:r>
              <a:rPr sz="2800" b="1" spc="-110" dirty="0">
                <a:latin typeface="Times New Roman"/>
                <a:cs typeface="Times New Roman"/>
              </a:rPr>
              <a:t> </a:t>
            </a:r>
            <a:r>
              <a:rPr sz="2800" b="1" dirty="0">
                <a:latin typeface="Times New Roman"/>
                <a:cs typeface="Times New Roman"/>
              </a:rPr>
              <a:t>up</a:t>
            </a:r>
            <a:r>
              <a:rPr sz="2800" b="1" spc="-80" dirty="0">
                <a:latin typeface="Times New Roman"/>
                <a:cs typeface="Times New Roman"/>
              </a:rPr>
              <a:t> </a:t>
            </a:r>
            <a:r>
              <a:rPr sz="2800" b="1" spc="-10" dirty="0">
                <a:latin typeface="Times New Roman"/>
                <a:cs typeface="Times New Roman"/>
              </a:rPr>
              <a:t>&amp;explanation</a:t>
            </a:r>
            <a:r>
              <a:rPr sz="2800" b="1" spc="-85" dirty="0">
                <a:latin typeface="Times New Roman"/>
                <a:cs typeface="Times New Roman"/>
              </a:rPr>
              <a:t> </a:t>
            </a:r>
            <a:r>
              <a:rPr sz="2800" b="1" dirty="0">
                <a:latin typeface="Times New Roman"/>
                <a:cs typeface="Times New Roman"/>
              </a:rPr>
              <a:t>of</a:t>
            </a:r>
            <a:r>
              <a:rPr sz="2800" b="1" spc="-90" dirty="0">
                <a:latin typeface="Times New Roman"/>
                <a:cs typeface="Times New Roman"/>
              </a:rPr>
              <a:t> </a:t>
            </a:r>
            <a:r>
              <a:rPr sz="2800" b="1" dirty="0">
                <a:latin typeface="Times New Roman"/>
                <a:cs typeface="Times New Roman"/>
              </a:rPr>
              <a:t>each</a:t>
            </a:r>
            <a:r>
              <a:rPr sz="2800" b="1" spc="-110" dirty="0">
                <a:latin typeface="Times New Roman"/>
                <a:cs typeface="Times New Roman"/>
              </a:rPr>
              <a:t> </a:t>
            </a:r>
            <a:r>
              <a:rPr sz="2800" b="1" spc="-10" dirty="0">
                <a:latin typeface="Times New Roman"/>
                <a:cs typeface="Times New Roman"/>
              </a:rPr>
              <a:t>module</a:t>
            </a:r>
            <a:endParaRPr sz="2800" dirty="0">
              <a:latin typeface="Times New Roman"/>
              <a:cs typeface="Times New Roman"/>
            </a:endParaRPr>
          </a:p>
          <a:p>
            <a:pPr marL="12700">
              <a:lnSpc>
                <a:spcPct val="100000"/>
              </a:lnSpc>
              <a:spcBef>
                <a:spcPts val="2415"/>
              </a:spcBef>
            </a:pPr>
            <a:r>
              <a:rPr sz="2400" b="1" dirty="0">
                <a:latin typeface="Times New Roman"/>
                <a:cs typeface="Times New Roman"/>
              </a:rPr>
              <a:t>Data</a:t>
            </a:r>
            <a:r>
              <a:rPr sz="2400" b="1" spc="-85" dirty="0">
                <a:latin typeface="Times New Roman"/>
                <a:cs typeface="Times New Roman"/>
              </a:rPr>
              <a:t> </a:t>
            </a:r>
            <a:r>
              <a:rPr sz="2400" b="1" dirty="0">
                <a:latin typeface="Times New Roman"/>
                <a:cs typeface="Times New Roman"/>
              </a:rPr>
              <a:t>Encryption</a:t>
            </a:r>
            <a:r>
              <a:rPr sz="2400" b="1" spc="-90" dirty="0">
                <a:latin typeface="Times New Roman"/>
                <a:cs typeface="Times New Roman"/>
              </a:rPr>
              <a:t> </a:t>
            </a:r>
            <a:r>
              <a:rPr sz="2400" b="1" spc="-10" dirty="0">
                <a:latin typeface="Times New Roman"/>
                <a:cs typeface="Times New Roman"/>
              </a:rPr>
              <a:t>Module</a:t>
            </a:r>
            <a:r>
              <a:rPr sz="2400" spc="-10" dirty="0">
                <a:latin typeface="Times New Roman"/>
                <a:cs typeface="Times New Roman"/>
              </a:rPr>
              <a:t>:</a:t>
            </a:r>
            <a:endParaRPr sz="2400" dirty="0">
              <a:latin typeface="Times New Roman"/>
              <a:cs typeface="Times New Roman"/>
            </a:endParaRPr>
          </a:p>
          <a:p>
            <a:pPr marL="812800" indent="-342900" algn="just">
              <a:lnSpc>
                <a:spcPct val="100000"/>
              </a:lnSpc>
              <a:spcBef>
                <a:spcPts val="819"/>
              </a:spcBef>
              <a:buFont typeface="Arial" panose="020B0604020202020204" pitchFamily="34" charset="0"/>
              <a:buChar char="•"/>
              <a:tabLst>
                <a:tab pos="756285" algn="l"/>
              </a:tabLst>
            </a:pPr>
            <a:r>
              <a:rPr sz="2000" dirty="0">
                <a:latin typeface="Times New Roman"/>
                <a:cs typeface="Times New Roman"/>
              </a:rPr>
              <a:t>This</a:t>
            </a:r>
            <a:r>
              <a:rPr sz="2000" spc="-55" dirty="0">
                <a:latin typeface="Times New Roman"/>
                <a:cs typeface="Times New Roman"/>
              </a:rPr>
              <a:t> </a:t>
            </a:r>
            <a:r>
              <a:rPr sz="2000" dirty="0">
                <a:latin typeface="Times New Roman"/>
                <a:cs typeface="Times New Roman"/>
              </a:rPr>
              <a:t>module</a:t>
            </a:r>
            <a:r>
              <a:rPr sz="2000" spc="-30" dirty="0">
                <a:latin typeface="Times New Roman"/>
                <a:cs typeface="Times New Roman"/>
              </a:rPr>
              <a:t> </a:t>
            </a:r>
            <a:r>
              <a:rPr sz="2000" dirty="0">
                <a:latin typeface="Times New Roman"/>
                <a:cs typeface="Times New Roman"/>
              </a:rPr>
              <a:t>is</a:t>
            </a:r>
            <a:r>
              <a:rPr sz="2000" spc="-30" dirty="0">
                <a:latin typeface="Times New Roman"/>
                <a:cs typeface="Times New Roman"/>
              </a:rPr>
              <a:t> </a:t>
            </a:r>
            <a:r>
              <a:rPr sz="2000" dirty="0">
                <a:latin typeface="Times New Roman"/>
                <a:cs typeface="Times New Roman"/>
              </a:rPr>
              <a:t>responsible</a:t>
            </a:r>
            <a:r>
              <a:rPr sz="2000" spc="-95" dirty="0">
                <a:latin typeface="Times New Roman"/>
                <a:cs typeface="Times New Roman"/>
              </a:rPr>
              <a:t> </a:t>
            </a:r>
            <a:r>
              <a:rPr sz="2000" dirty="0">
                <a:latin typeface="Times New Roman"/>
                <a:cs typeface="Times New Roman"/>
              </a:rPr>
              <a:t>for</a:t>
            </a:r>
            <a:r>
              <a:rPr sz="2000" spc="-45" dirty="0">
                <a:latin typeface="Times New Roman"/>
                <a:cs typeface="Times New Roman"/>
              </a:rPr>
              <a:t> </a:t>
            </a:r>
            <a:r>
              <a:rPr sz="2000" dirty="0">
                <a:latin typeface="Times New Roman"/>
                <a:cs typeface="Times New Roman"/>
              </a:rPr>
              <a:t>encrypting</a:t>
            </a:r>
            <a:r>
              <a:rPr sz="2000" spc="-7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data</a:t>
            </a:r>
            <a:r>
              <a:rPr sz="2000" spc="-50" dirty="0">
                <a:latin typeface="Times New Roman"/>
                <a:cs typeface="Times New Roman"/>
              </a:rPr>
              <a:t> </a:t>
            </a:r>
            <a:r>
              <a:rPr sz="2000" dirty="0">
                <a:latin typeface="Times New Roman"/>
                <a:cs typeface="Times New Roman"/>
              </a:rPr>
              <a:t>before</a:t>
            </a:r>
            <a:r>
              <a:rPr sz="2000" spc="-70" dirty="0">
                <a:latin typeface="Times New Roman"/>
                <a:cs typeface="Times New Roman"/>
              </a:rPr>
              <a:t> </a:t>
            </a:r>
            <a:r>
              <a:rPr sz="2000" dirty="0">
                <a:latin typeface="Times New Roman"/>
                <a:cs typeface="Times New Roman"/>
              </a:rPr>
              <a:t>it</a:t>
            </a:r>
            <a:r>
              <a:rPr sz="2000" spc="-45" dirty="0">
                <a:latin typeface="Times New Roman"/>
                <a:cs typeface="Times New Roman"/>
              </a:rPr>
              <a:t> </a:t>
            </a:r>
            <a:r>
              <a:rPr sz="2000" dirty="0">
                <a:latin typeface="Times New Roman"/>
                <a:cs typeface="Times New Roman"/>
              </a:rPr>
              <a:t>is</a:t>
            </a:r>
            <a:r>
              <a:rPr sz="2000" spc="-30" dirty="0">
                <a:latin typeface="Times New Roman"/>
                <a:cs typeface="Times New Roman"/>
              </a:rPr>
              <a:t> </a:t>
            </a:r>
            <a:r>
              <a:rPr sz="2000" dirty="0">
                <a:latin typeface="Times New Roman"/>
                <a:cs typeface="Times New Roman"/>
              </a:rPr>
              <a:t>sent</a:t>
            </a:r>
            <a:r>
              <a:rPr sz="2000" spc="-45"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dirty="0">
                <a:latin typeface="Times New Roman"/>
                <a:cs typeface="Times New Roman"/>
              </a:rPr>
              <a:t>remote</a:t>
            </a:r>
            <a:r>
              <a:rPr sz="2000" spc="-30" dirty="0">
                <a:latin typeface="Times New Roman"/>
                <a:cs typeface="Times New Roman"/>
              </a:rPr>
              <a:t> </a:t>
            </a:r>
            <a:r>
              <a:rPr sz="2000" spc="-10" dirty="0">
                <a:latin typeface="Times New Roman"/>
                <a:cs typeface="Times New Roman"/>
              </a:rPr>
              <a:t>server.</a:t>
            </a:r>
            <a:endParaRPr sz="2000" dirty="0">
              <a:latin typeface="Times New Roman"/>
              <a:cs typeface="Times New Roman"/>
            </a:endParaRPr>
          </a:p>
          <a:p>
            <a:pPr marL="812800" indent="-342900" algn="just">
              <a:lnSpc>
                <a:spcPct val="100000"/>
              </a:lnSpc>
              <a:spcBef>
                <a:spcPts val="770"/>
              </a:spcBef>
              <a:buFont typeface="Arial" panose="020B0604020202020204" pitchFamily="34" charset="0"/>
              <a:buChar char="•"/>
              <a:tabLst>
                <a:tab pos="756285" algn="l"/>
              </a:tabLst>
            </a:pP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encryption</a:t>
            </a:r>
            <a:r>
              <a:rPr sz="2000" spc="-70" dirty="0">
                <a:latin typeface="Times New Roman"/>
                <a:cs typeface="Times New Roman"/>
              </a:rPr>
              <a:t> </a:t>
            </a:r>
            <a:r>
              <a:rPr sz="2000" dirty="0">
                <a:latin typeface="Times New Roman"/>
                <a:cs typeface="Times New Roman"/>
              </a:rPr>
              <a:t>module</a:t>
            </a:r>
            <a:r>
              <a:rPr sz="2000" spc="-50" dirty="0">
                <a:latin typeface="Times New Roman"/>
                <a:cs typeface="Times New Roman"/>
              </a:rPr>
              <a:t> </a:t>
            </a:r>
            <a:r>
              <a:rPr sz="2000" dirty="0">
                <a:latin typeface="Times New Roman"/>
                <a:cs typeface="Times New Roman"/>
              </a:rPr>
              <a:t>takes</a:t>
            </a:r>
            <a:r>
              <a:rPr sz="2000" spc="-30" dirty="0">
                <a:latin typeface="Times New Roman"/>
                <a:cs typeface="Times New Roman"/>
              </a:rPr>
              <a:t> </a:t>
            </a:r>
            <a:r>
              <a:rPr sz="2000" dirty="0">
                <a:latin typeface="Times New Roman"/>
                <a:cs typeface="Times New Roman"/>
              </a:rPr>
              <a:t>raw</a:t>
            </a:r>
            <a:r>
              <a:rPr sz="2000" spc="-30"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dirty="0">
                <a:latin typeface="Times New Roman"/>
                <a:cs typeface="Times New Roman"/>
              </a:rPr>
              <a:t>as</a:t>
            </a:r>
            <a:r>
              <a:rPr sz="2000" spc="-25" dirty="0">
                <a:latin typeface="Times New Roman"/>
                <a:cs typeface="Times New Roman"/>
              </a:rPr>
              <a:t> </a:t>
            </a:r>
            <a:r>
              <a:rPr sz="2000" dirty="0">
                <a:latin typeface="Times New Roman"/>
                <a:cs typeface="Times New Roman"/>
              </a:rPr>
              <a:t>input</a:t>
            </a:r>
            <a:r>
              <a:rPr sz="2000" spc="-70" dirty="0">
                <a:latin typeface="Times New Roman"/>
                <a:cs typeface="Times New Roman"/>
              </a:rPr>
              <a:t> </a:t>
            </a:r>
            <a:r>
              <a:rPr sz="2000" dirty="0">
                <a:latin typeface="Times New Roman"/>
                <a:cs typeface="Times New Roman"/>
              </a:rPr>
              <a:t>and</a:t>
            </a:r>
            <a:r>
              <a:rPr sz="2000" spc="-35" dirty="0">
                <a:latin typeface="Times New Roman"/>
                <a:cs typeface="Times New Roman"/>
              </a:rPr>
              <a:t> </a:t>
            </a:r>
            <a:r>
              <a:rPr sz="2000" dirty="0">
                <a:latin typeface="Times New Roman"/>
                <a:cs typeface="Times New Roman"/>
              </a:rPr>
              <a:t>applies</a:t>
            </a:r>
            <a:r>
              <a:rPr sz="2000" spc="-45" dirty="0">
                <a:latin typeface="Times New Roman"/>
                <a:cs typeface="Times New Roman"/>
              </a:rPr>
              <a:t> </a:t>
            </a:r>
            <a:r>
              <a:rPr sz="2000" dirty="0">
                <a:latin typeface="Times New Roman"/>
                <a:cs typeface="Times New Roman"/>
              </a:rPr>
              <a:t>homomorphic</a:t>
            </a:r>
            <a:r>
              <a:rPr sz="2000" spc="-85" dirty="0">
                <a:latin typeface="Times New Roman"/>
                <a:cs typeface="Times New Roman"/>
              </a:rPr>
              <a:t> </a:t>
            </a:r>
            <a:r>
              <a:rPr sz="2000" dirty="0">
                <a:latin typeface="Times New Roman"/>
                <a:cs typeface="Times New Roman"/>
              </a:rPr>
              <a:t>encryption</a:t>
            </a:r>
            <a:r>
              <a:rPr sz="2000" spc="-70" dirty="0">
                <a:latin typeface="Times New Roman"/>
                <a:cs typeface="Times New Roman"/>
              </a:rPr>
              <a:t> </a:t>
            </a:r>
            <a:r>
              <a:rPr sz="2000" dirty="0">
                <a:latin typeface="Times New Roman"/>
                <a:cs typeface="Times New Roman"/>
              </a:rPr>
              <a:t>technique</a:t>
            </a:r>
            <a:r>
              <a:rPr sz="2000" spc="-90" dirty="0">
                <a:latin typeface="Times New Roman"/>
                <a:cs typeface="Times New Roman"/>
              </a:rPr>
              <a:t> </a:t>
            </a:r>
            <a:r>
              <a:rPr sz="2000" spc="-25" dirty="0">
                <a:latin typeface="Times New Roman"/>
                <a:cs typeface="Times New Roman"/>
              </a:rPr>
              <a:t>to</a:t>
            </a:r>
            <a:endParaRPr sz="2000" dirty="0">
              <a:latin typeface="Times New Roman"/>
              <a:cs typeface="Times New Roman"/>
            </a:endParaRPr>
          </a:p>
          <a:p>
            <a:pPr marL="756285" marR="48895" algn="just">
              <a:lnSpc>
                <a:spcPct val="150000"/>
              </a:lnSpc>
            </a:pPr>
            <a:r>
              <a:rPr sz="2000" dirty="0">
                <a:latin typeface="Times New Roman"/>
                <a:cs typeface="Times New Roman"/>
              </a:rPr>
              <a:t>encrypt</a:t>
            </a:r>
            <a:r>
              <a:rPr sz="2000" spc="-8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data</a:t>
            </a:r>
            <a:r>
              <a:rPr sz="2000" spc="-35" dirty="0">
                <a:latin typeface="Times New Roman"/>
                <a:cs typeface="Times New Roman"/>
              </a:rPr>
              <a:t> </a:t>
            </a:r>
            <a:r>
              <a:rPr sz="2000" dirty="0">
                <a:latin typeface="Times New Roman"/>
                <a:cs typeface="Times New Roman"/>
              </a:rPr>
              <a:t>securely.</a:t>
            </a:r>
            <a:r>
              <a:rPr sz="2000" spc="-65" dirty="0">
                <a:latin typeface="Times New Roman"/>
                <a:cs typeface="Times New Roman"/>
              </a:rPr>
              <a:t> </a:t>
            </a:r>
            <a:r>
              <a:rPr sz="2000" dirty="0">
                <a:latin typeface="Times New Roman"/>
                <a:cs typeface="Times New Roman"/>
              </a:rPr>
              <a:t>It</a:t>
            </a:r>
            <a:r>
              <a:rPr sz="2000" spc="-55" dirty="0">
                <a:latin typeface="Times New Roman"/>
                <a:cs typeface="Times New Roman"/>
              </a:rPr>
              <a:t> </a:t>
            </a:r>
            <a:r>
              <a:rPr sz="2000" dirty="0">
                <a:latin typeface="Times New Roman"/>
                <a:cs typeface="Times New Roman"/>
              </a:rPr>
              <a:t>ensures</a:t>
            </a:r>
            <a:r>
              <a:rPr sz="2000" spc="-65" dirty="0">
                <a:latin typeface="Times New Roman"/>
                <a:cs typeface="Times New Roman"/>
              </a:rPr>
              <a:t> </a:t>
            </a:r>
            <a:r>
              <a:rPr sz="2000" dirty="0">
                <a:latin typeface="Times New Roman"/>
                <a:cs typeface="Times New Roman"/>
              </a:rPr>
              <a:t>that</a:t>
            </a:r>
            <a:r>
              <a:rPr sz="2000" spc="-55" dirty="0">
                <a:latin typeface="Times New Roman"/>
                <a:cs typeface="Times New Roman"/>
              </a:rPr>
              <a:t> </a:t>
            </a:r>
            <a:r>
              <a:rPr sz="2000" dirty="0">
                <a:latin typeface="Times New Roman"/>
                <a:cs typeface="Times New Roman"/>
              </a:rPr>
              <a:t>sensitive</a:t>
            </a:r>
            <a:r>
              <a:rPr sz="2000" spc="-70" dirty="0">
                <a:latin typeface="Times New Roman"/>
                <a:cs typeface="Times New Roman"/>
              </a:rPr>
              <a:t> </a:t>
            </a:r>
            <a:r>
              <a:rPr sz="2000" dirty="0">
                <a:latin typeface="Times New Roman"/>
                <a:cs typeface="Times New Roman"/>
              </a:rPr>
              <a:t>information</a:t>
            </a:r>
            <a:r>
              <a:rPr sz="2000" spc="-75" dirty="0">
                <a:latin typeface="Times New Roman"/>
                <a:cs typeface="Times New Roman"/>
              </a:rPr>
              <a:t> </a:t>
            </a:r>
            <a:r>
              <a:rPr sz="2000" dirty="0">
                <a:latin typeface="Times New Roman"/>
                <a:cs typeface="Times New Roman"/>
              </a:rPr>
              <a:t>remains</a:t>
            </a:r>
            <a:r>
              <a:rPr sz="2000" spc="-40" dirty="0">
                <a:latin typeface="Times New Roman"/>
                <a:cs typeface="Times New Roman"/>
              </a:rPr>
              <a:t> </a:t>
            </a:r>
            <a:r>
              <a:rPr sz="2000" dirty="0">
                <a:latin typeface="Times New Roman"/>
                <a:cs typeface="Times New Roman"/>
              </a:rPr>
              <a:t>confidential</a:t>
            </a:r>
            <a:r>
              <a:rPr sz="2000" spc="-85" dirty="0">
                <a:latin typeface="Times New Roman"/>
                <a:cs typeface="Times New Roman"/>
              </a:rPr>
              <a:t> </a:t>
            </a:r>
            <a:r>
              <a:rPr sz="2000" dirty="0">
                <a:latin typeface="Times New Roman"/>
                <a:cs typeface="Times New Roman"/>
              </a:rPr>
              <a:t>during</a:t>
            </a:r>
            <a:r>
              <a:rPr sz="2000" spc="-65" dirty="0">
                <a:latin typeface="Times New Roman"/>
                <a:cs typeface="Times New Roman"/>
              </a:rPr>
              <a:t> </a:t>
            </a:r>
            <a:r>
              <a:rPr sz="2000" spc="-10" dirty="0">
                <a:latin typeface="Times New Roman"/>
                <a:cs typeface="Times New Roman"/>
              </a:rPr>
              <a:t>transmission </a:t>
            </a:r>
            <a:r>
              <a:rPr sz="2000" dirty="0">
                <a:latin typeface="Times New Roman"/>
                <a:cs typeface="Times New Roman"/>
              </a:rPr>
              <a:t>and</a:t>
            </a:r>
            <a:r>
              <a:rPr sz="2000" spc="-45" dirty="0">
                <a:latin typeface="Times New Roman"/>
                <a:cs typeface="Times New Roman"/>
              </a:rPr>
              <a:t> </a:t>
            </a:r>
            <a:r>
              <a:rPr sz="2000" dirty="0">
                <a:latin typeface="Times New Roman"/>
                <a:cs typeface="Times New Roman"/>
              </a:rPr>
              <a:t>processing</a:t>
            </a:r>
            <a:r>
              <a:rPr sz="2000" spc="-80" dirty="0">
                <a:latin typeface="Times New Roman"/>
                <a:cs typeface="Times New Roman"/>
              </a:rPr>
              <a:t> </a:t>
            </a:r>
            <a:r>
              <a:rPr sz="2000" dirty="0">
                <a:latin typeface="Times New Roman"/>
                <a:cs typeface="Times New Roman"/>
              </a:rPr>
              <a:t>on</a:t>
            </a:r>
            <a:r>
              <a:rPr sz="2000" spc="-2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remote</a:t>
            </a:r>
            <a:r>
              <a:rPr sz="2000" spc="-25" dirty="0">
                <a:latin typeface="Times New Roman"/>
                <a:cs typeface="Times New Roman"/>
              </a:rPr>
              <a:t> </a:t>
            </a:r>
            <a:r>
              <a:rPr sz="2000" spc="-10" dirty="0">
                <a:latin typeface="Times New Roman"/>
                <a:cs typeface="Times New Roman"/>
              </a:rPr>
              <a:t>server</a:t>
            </a:r>
            <a:r>
              <a:rPr sz="1800" spc="-10" dirty="0">
                <a:latin typeface="Times New Roman"/>
                <a:cs typeface="Times New Roman"/>
              </a:rPr>
              <a:t>.</a:t>
            </a:r>
            <a:endParaRPr sz="1800" dirty="0">
              <a:latin typeface="Times New Roman"/>
              <a:cs typeface="Times New Roman"/>
            </a:endParaRPr>
          </a:p>
          <a:p>
            <a:pPr>
              <a:lnSpc>
                <a:spcPct val="100000"/>
              </a:lnSpc>
              <a:spcBef>
                <a:spcPts val="819"/>
              </a:spcBef>
            </a:pPr>
            <a:endParaRPr sz="2000" dirty="0">
              <a:latin typeface="Times New Roman"/>
              <a:cs typeface="Times New Roman"/>
            </a:endParaRPr>
          </a:p>
          <a:p>
            <a:pPr marL="12700">
              <a:lnSpc>
                <a:spcPct val="100000"/>
              </a:lnSpc>
            </a:pPr>
            <a:r>
              <a:rPr sz="2400" b="1" spc="-10" dirty="0">
                <a:latin typeface="Times New Roman"/>
                <a:cs typeface="Times New Roman"/>
              </a:rPr>
              <a:t>Communication</a:t>
            </a:r>
            <a:r>
              <a:rPr sz="2400" b="1" spc="-100" dirty="0">
                <a:latin typeface="Times New Roman"/>
                <a:cs typeface="Times New Roman"/>
              </a:rPr>
              <a:t> </a:t>
            </a:r>
            <a:r>
              <a:rPr sz="2400" b="1" spc="-10" dirty="0">
                <a:latin typeface="Times New Roman"/>
                <a:cs typeface="Times New Roman"/>
              </a:rPr>
              <a:t>Module</a:t>
            </a:r>
            <a:r>
              <a:rPr sz="2400" spc="-10" dirty="0">
                <a:latin typeface="Times New Roman"/>
                <a:cs typeface="Times New Roman"/>
              </a:rPr>
              <a:t>:</a:t>
            </a:r>
            <a:endParaRPr sz="2400" dirty="0">
              <a:latin typeface="Times New Roman"/>
              <a:cs typeface="Times New Roman"/>
            </a:endParaRPr>
          </a:p>
          <a:p>
            <a:pPr marL="812800" indent="-342900" algn="just">
              <a:lnSpc>
                <a:spcPct val="100000"/>
              </a:lnSpc>
              <a:spcBef>
                <a:spcPts val="810"/>
              </a:spcBef>
              <a:buFont typeface="Arial" panose="020B0604020202020204" pitchFamily="34" charset="0"/>
              <a:buChar char="•"/>
              <a:tabLst>
                <a:tab pos="756285" algn="l"/>
              </a:tabLst>
            </a:pPr>
            <a:r>
              <a:rPr sz="2000" dirty="0">
                <a:latin typeface="Times New Roman"/>
                <a:cs typeface="Times New Roman"/>
              </a:rPr>
              <a:t>This</a:t>
            </a:r>
            <a:r>
              <a:rPr sz="2000" spc="-65" dirty="0">
                <a:latin typeface="Times New Roman"/>
                <a:cs typeface="Times New Roman"/>
              </a:rPr>
              <a:t> </a:t>
            </a:r>
            <a:r>
              <a:rPr sz="2000" dirty="0">
                <a:latin typeface="Times New Roman"/>
                <a:cs typeface="Times New Roman"/>
              </a:rPr>
              <a:t>module</a:t>
            </a:r>
            <a:r>
              <a:rPr sz="2000" spc="-40" dirty="0">
                <a:latin typeface="Times New Roman"/>
                <a:cs typeface="Times New Roman"/>
              </a:rPr>
              <a:t> </a:t>
            </a:r>
            <a:r>
              <a:rPr sz="2000" dirty="0">
                <a:latin typeface="Times New Roman"/>
                <a:cs typeface="Times New Roman"/>
              </a:rPr>
              <a:t>handles</a:t>
            </a:r>
            <a:r>
              <a:rPr sz="2000" spc="-70"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dirty="0">
                <a:latin typeface="Times New Roman"/>
                <a:cs typeface="Times New Roman"/>
              </a:rPr>
              <a:t>communication</a:t>
            </a:r>
            <a:r>
              <a:rPr sz="2000" spc="-40" dirty="0">
                <a:latin typeface="Times New Roman"/>
                <a:cs typeface="Times New Roman"/>
              </a:rPr>
              <a:t> </a:t>
            </a:r>
            <a:r>
              <a:rPr sz="2000" dirty="0">
                <a:latin typeface="Times New Roman"/>
                <a:cs typeface="Times New Roman"/>
              </a:rPr>
              <a:t>between</a:t>
            </a:r>
            <a:r>
              <a:rPr sz="2000" spc="-5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client</a:t>
            </a:r>
            <a:r>
              <a:rPr sz="2000" spc="-55"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dirty="0">
                <a:latin typeface="Times New Roman"/>
                <a:cs typeface="Times New Roman"/>
              </a:rPr>
              <a:t>remote</a:t>
            </a:r>
            <a:r>
              <a:rPr sz="2000" spc="-30" dirty="0">
                <a:latin typeface="Times New Roman"/>
                <a:cs typeface="Times New Roman"/>
              </a:rPr>
              <a:t> </a:t>
            </a:r>
            <a:r>
              <a:rPr sz="2000" dirty="0">
                <a:latin typeface="Times New Roman"/>
                <a:cs typeface="Times New Roman"/>
              </a:rPr>
              <a:t>server,</a:t>
            </a:r>
            <a:r>
              <a:rPr sz="2000" spc="-80" dirty="0">
                <a:latin typeface="Times New Roman"/>
                <a:cs typeface="Times New Roman"/>
              </a:rPr>
              <a:t> </a:t>
            </a:r>
            <a:r>
              <a:rPr sz="2000" dirty="0">
                <a:latin typeface="Times New Roman"/>
                <a:cs typeface="Times New Roman"/>
              </a:rPr>
              <a:t>including</a:t>
            </a:r>
            <a:r>
              <a:rPr sz="2000" spc="-85" dirty="0">
                <a:latin typeface="Times New Roman"/>
                <a:cs typeface="Times New Roman"/>
              </a:rPr>
              <a:t> </a:t>
            </a:r>
            <a:r>
              <a:rPr sz="2000" spc="-10" dirty="0">
                <a:latin typeface="Times New Roman"/>
                <a:cs typeface="Times New Roman"/>
              </a:rPr>
              <a:t>sending</a:t>
            </a:r>
            <a:endParaRPr sz="2000" dirty="0">
              <a:latin typeface="Times New Roman"/>
              <a:cs typeface="Times New Roman"/>
            </a:endParaRPr>
          </a:p>
          <a:p>
            <a:pPr marL="756285" algn="just">
              <a:lnSpc>
                <a:spcPct val="100000"/>
              </a:lnSpc>
              <a:spcBef>
                <a:spcPts val="1200"/>
              </a:spcBef>
            </a:pPr>
            <a:r>
              <a:rPr sz="2000" dirty="0">
                <a:latin typeface="Times New Roman"/>
                <a:cs typeface="Times New Roman"/>
              </a:rPr>
              <a:t>and</a:t>
            </a:r>
            <a:r>
              <a:rPr sz="2000" spc="-45" dirty="0">
                <a:latin typeface="Times New Roman"/>
                <a:cs typeface="Times New Roman"/>
              </a:rPr>
              <a:t> </a:t>
            </a:r>
            <a:r>
              <a:rPr sz="2000" dirty="0">
                <a:latin typeface="Times New Roman"/>
                <a:cs typeface="Times New Roman"/>
              </a:rPr>
              <a:t>receiving</a:t>
            </a:r>
            <a:r>
              <a:rPr sz="2000" spc="-45" dirty="0">
                <a:latin typeface="Times New Roman"/>
                <a:cs typeface="Times New Roman"/>
              </a:rPr>
              <a:t> </a:t>
            </a:r>
            <a:r>
              <a:rPr sz="2000" dirty="0">
                <a:latin typeface="Times New Roman"/>
                <a:cs typeface="Times New Roman"/>
              </a:rPr>
              <a:t>encrypted</a:t>
            </a:r>
            <a:r>
              <a:rPr sz="2000" spc="-6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10" dirty="0">
                <a:latin typeface="Times New Roman"/>
                <a:cs typeface="Times New Roman"/>
              </a:rPr>
              <a:t>results.</a:t>
            </a:r>
            <a:endParaRPr sz="2000" dirty="0">
              <a:latin typeface="Times New Roman"/>
              <a:cs typeface="Times New Roman"/>
            </a:endParaRPr>
          </a:p>
          <a:p>
            <a:pPr marL="812165" marR="5080" indent="-342900" algn="just">
              <a:lnSpc>
                <a:spcPct val="141000"/>
              </a:lnSpc>
              <a:spcBef>
                <a:spcPts val="215"/>
              </a:spcBef>
              <a:buFont typeface="Arial" panose="020B0604020202020204" pitchFamily="34" charset="0"/>
              <a:buChar char="•"/>
              <a:tabLst>
                <a:tab pos="756285" algn="l"/>
              </a:tabLst>
            </a:pP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communication</a:t>
            </a:r>
            <a:r>
              <a:rPr sz="2000" spc="-40" dirty="0">
                <a:latin typeface="Times New Roman"/>
                <a:cs typeface="Times New Roman"/>
              </a:rPr>
              <a:t> </a:t>
            </a:r>
            <a:r>
              <a:rPr sz="2000" dirty="0">
                <a:latin typeface="Times New Roman"/>
                <a:cs typeface="Times New Roman"/>
              </a:rPr>
              <a:t>module</a:t>
            </a:r>
            <a:r>
              <a:rPr sz="2000" spc="-30" dirty="0">
                <a:latin typeface="Times New Roman"/>
                <a:cs typeface="Times New Roman"/>
              </a:rPr>
              <a:t> </a:t>
            </a:r>
            <a:r>
              <a:rPr sz="2000" dirty="0">
                <a:latin typeface="Times New Roman"/>
                <a:cs typeface="Times New Roman"/>
              </a:rPr>
              <a:t>manages</a:t>
            </a:r>
            <a:r>
              <a:rPr sz="2000" spc="-35" dirty="0">
                <a:latin typeface="Times New Roman"/>
                <a:cs typeface="Times New Roman"/>
              </a:rPr>
              <a:t> </a:t>
            </a:r>
            <a:r>
              <a:rPr sz="2000" dirty="0">
                <a:latin typeface="Times New Roman"/>
                <a:cs typeface="Times New Roman"/>
              </a:rPr>
              <a:t>the</a:t>
            </a:r>
            <a:r>
              <a:rPr sz="2000" spc="-50" dirty="0">
                <a:latin typeface="Times New Roman"/>
                <a:cs typeface="Times New Roman"/>
              </a:rPr>
              <a:t> </a:t>
            </a:r>
            <a:r>
              <a:rPr sz="2000" dirty="0">
                <a:latin typeface="Times New Roman"/>
                <a:cs typeface="Times New Roman"/>
              </a:rPr>
              <a:t>exchange</a:t>
            </a:r>
            <a:r>
              <a:rPr sz="2000" spc="-9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encrypted</a:t>
            </a:r>
            <a:r>
              <a:rPr sz="2000" spc="-75" dirty="0">
                <a:latin typeface="Times New Roman"/>
                <a:cs typeface="Times New Roman"/>
              </a:rPr>
              <a:t> </a:t>
            </a:r>
            <a:r>
              <a:rPr sz="2000" dirty="0">
                <a:latin typeface="Times New Roman"/>
                <a:cs typeface="Times New Roman"/>
              </a:rPr>
              <a:t>data</a:t>
            </a:r>
            <a:r>
              <a:rPr sz="2000" spc="-60" dirty="0">
                <a:latin typeface="Times New Roman"/>
                <a:cs typeface="Times New Roman"/>
              </a:rPr>
              <a:t> </a:t>
            </a:r>
            <a:r>
              <a:rPr sz="2000" dirty="0">
                <a:latin typeface="Times New Roman"/>
                <a:cs typeface="Times New Roman"/>
              </a:rPr>
              <a:t>and</a:t>
            </a:r>
            <a:r>
              <a:rPr sz="2000" spc="-30" dirty="0">
                <a:latin typeface="Times New Roman"/>
                <a:cs typeface="Times New Roman"/>
              </a:rPr>
              <a:t> </a:t>
            </a:r>
            <a:r>
              <a:rPr sz="2000" dirty="0">
                <a:latin typeface="Times New Roman"/>
                <a:cs typeface="Times New Roman"/>
              </a:rPr>
              <a:t>results</a:t>
            </a:r>
            <a:r>
              <a:rPr sz="2000" spc="-85" dirty="0">
                <a:latin typeface="Times New Roman"/>
                <a:cs typeface="Times New Roman"/>
              </a:rPr>
              <a:t> </a:t>
            </a:r>
            <a:r>
              <a:rPr sz="2000" dirty="0">
                <a:latin typeface="Times New Roman"/>
                <a:cs typeface="Times New Roman"/>
              </a:rPr>
              <a:t>between</a:t>
            </a:r>
            <a:r>
              <a:rPr sz="2000" spc="-35"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client</a:t>
            </a:r>
            <a:r>
              <a:rPr sz="2000" spc="-40" dirty="0">
                <a:latin typeface="Times New Roman"/>
                <a:cs typeface="Times New Roman"/>
              </a:rPr>
              <a:t> </a:t>
            </a:r>
            <a:r>
              <a:rPr sz="2000" spc="-25" dirty="0">
                <a:latin typeface="Times New Roman"/>
                <a:cs typeface="Times New Roman"/>
              </a:rPr>
              <a:t>and </a:t>
            </a:r>
            <a:r>
              <a:rPr sz="2000" dirty="0" smtClean="0">
                <a:latin typeface="Times New Roman"/>
                <a:cs typeface="Times New Roman"/>
              </a:rPr>
              <a:t>the</a:t>
            </a:r>
            <a:r>
              <a:rPr sz="2000" spc="-45" dirty="0" smtClean="0">
                <a:latin typeface="Times New Roman"/>
                <a:cs typeface="Times New Roman"/>
              </a:rPr>
              <a:t> </a:t>
            </a:r>
            <a:r>
              <a:rPr sz="2000" dirty="0">
                <a:latin typeface="Times New Roman"/>
                <a:cs typeface="Times New Roman"/>
              </a:rPr>
              <a:t>remote</a:t>
            </a:r>
            <a:r>
              <a:rPr sz="2000" spc="-25" dirty="0">
                <a:latin typeface="Times New Roman"/>
                <a:cs typeface="Times New Roman"/>
              </a:rPr>
              <a:t> </a:t>
            </a:r>
            <a:r>
              <a:rPr sz="2000" dirty="0">
                <a:latin typeface="Times New Roman"/>
                <a:cs typeface="Times New Roman"/>
              </a:rPr>
              <a:t>server.</a:t>
            </a:r>
            <a:r>
              <a:rPr sz="2000" spc="-65" dirty="0">
                <a:latin typeface="Times New Roman"/>
                <a:cs typeface="Times New Roman"/>
              </a:rPr>
              <a:t> </a:t>
            </a:r>
            <a:r>
              <a:rPr sz="2000" dirty="0">
                <a:latin typeface="Times New Roman"/>
                <a:cs typeface="Times New Roman"/>
              </a:rPr>
              <a:t>It</a:t>
            </a:r>
            <a:r>
              <a:rPr sz="2000" spc="-55" dirty="0">
                <a:latin typeface="Times New Roman"/>
                <a:cs typeface="Times New Roman"/>
              </a:rPr>
              <a:t> </a:t>
            </a:r>
            <a:r>
              <a:rPr sz="2000" dirty="0">
                <a:latin typeface="Times New Roman"/>
                <a:cs typeface="Times New Roman"/>
              </a:rPr>
              <a:t>ensures</a:t>
            </a:r>
            <a:r>
              <a:rPr sz="2000" spc="-70" dirty="0">
                <a:latin typeface="Times New Roman"/>
                <a:cs typeface="Times New Roman"/>
              </a:rPr>
              <a:t> </a:t>
            </a:r>
            <a:r>
              <a:rPr sz="2000" dirty="0">
                <a:latin typeface="Times New Roman"/>
                <a:cs typeface="Times New Roman"/>
              </a:rPr>
              <a:t>reliable</a:t>
            </a:r>
            <a:r>
              <a:rPr sz="2000" spc="-9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secure</a:t>
            </a:r>
            <a:r>
              <a:rPr sz="2000" spc="-65" dirty="0">
                <a:latin typeface="Times New Roman"/>
                <a:cs typeface="Times New Roman"/>
              </a:rPr>
              <a:t> </a:t>
            </a:r>
            <a:r>
              <a:rPr sz="2000" dirty="0">
                <a:latin typeface="Times New Roman"/>
                <a:cs typeface="Times New Roman"/>
              </a:rPr>
              <a:t>communication</a:t>
            </a:r>
            <a:r>
              <a:rPr sz="2000" spc="-40" dirty="0">
                <a:latin typeface="Times New Roman"/>
                <a:cs typeface="Times New Roman"/>
              </a:rPr>
              <a:t> </a:t>
            </a:r>
            <a:r>
              <a:rPr sz="2000" dirty="0">
                <a:latin typeface="Times New Roman"/>
                <a:cs typeface="Times New Roman"/>
              </a:rPr>
              <a:t>channels</a:t>
            </a:r>
            <a:r>
              <a:rPr sz="2000" spc="-75" dirty="0">
                <a:latin typeface="Times New Roman"/>
                <a:cs typeface="Times New Roman"/>
              </a:rPr>
              <a:t> </a:t>
            </a:r>
            <a:r>
              <a:rPr sz="2000" dirty="0">
                <a:latin typeface="Times New Roman"/>
                <a:cs typeface="Times New Roman"/>
              </a:rPr>
              <a:t>are</a:t>
            </a:r>
            <a:r>
              <a:rPr sz="2000" spc="-40" dirty="0">
                <a:latin typeface="Times New Roman"/>
                <a:cs typeface="Times New Roman"/>
              </a:rPr>
              <a:t> </a:t>
            </a:r>
            <a:r>
              <a:rPr sz="2000" dirty="0">
                <a:latin typeface="Times New Roman"/>
                <a:cs typeface="Times New Roman"/>
              </a:rPr>
              <a:t>established,</a:t>
            </a:r>
            <a:r>
              <a:rPr sz="2000" spc="-90" dirty="0">
                <a:latin typeface="Times New Roman"/>
                <a:cs typeface="Times New Roman"/>
              </a:rPr>
              <a:t> </a:t>
            </a:r>
            <a:r>
              <a:rPr sz="2000" dirty="0">
                <a:latin typeface="Times New Roman"/>
                <a:cs typeface="Times New Roman"/>
              </a:rPr>
              <a:t>enabling</a:t>
            </a:r>
            <a:r>
              <a:rPr sz="2000" spc="-60" dirty="0">
                <a:latin typeface="Times New Roman"/>
                <a:cs typeface="Times New Roman"/>
              </a:rPr>
              <a:t> </a:t>
            </a:r>
            <a:r>
              <a:rPr sz="2000" spc="-20" dirty="0">
                <a:latin typeface="Times New Roman"/>
                <a:cs typeface="Times New Roman"/>
              </a:rPr>
              <a:t>data </a:t>
            </a:r>
            <a:r>
              <a:rPr sz="2000" dirty="0" smtClean="0">
                <a:latin typeface="Times New Roman"/>
                <a:cs typeface="Times New Roman"/>
              </a:rPr>
              <a:t>transmission</a:t>
            </a:r>
            <a:r>
              <a:rPr sz="2000" spc="-75" dirty="0" smtClean="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result</a:t>
            </a:r>
            <a:r>
              <a:rPr sz="2000" spc="-95" dirty="0">
                <a:latin typeface="Times New Roman"/>
                <a:cs typeface="Times New Roman"/>
              </a:rPr>
              <a:t> </a:t>
            </a:r>
            <a:r>
              <a:rPr sz="2000" spc="-10" dirty="0">
                <a:latin typeface="Times New Roman"/>
                <a:cs typeface="Times New Roman"/>
              </a:rPr>
              <a:t>retrieval.</a:t>
            </a:r>
            <a:endParaRPr sz="2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87603" rIns="0" bIns="0" rtlCol="0">
            <a:spAutoFit/>
          </a:bodyPr>
          <a:lstStyle/>
          <a:p>
            <a:pPr marL="3944620">
              <a:lnSpc>
                <a:spcPct val="100000"/>
              </a:lnSpc>
              <a:spcBef>
                <a:spcPts val="105"/>
              </a:spcBef>
            </a:pPr>
            <a:r>
              <a:rPr spc="-10" dirty="0"/>
              <a:t>CONTENTS</a:t>
            </a:r>
          </a:p>
        </p:txBody>
      </p:sp>
      <p:sp>
        <p:nvSpPr>
          <p:cNvPr id="3" name="object 3"/>
          <p:cNvSpPr txBox="1"/>
          <p:nvPr/>
        </p:nvSpPr>
        <p:spPr>
          <a:xfrm>
            <a:off x="563066" y="836146"/>
            <a:ext cx="5532933" cy="5780044"/>
          </a:xfrm>
          <a:prstGeom prst="rect">
            <a:avLst/>
          </a:prstGeom>
        </p:spPr>
        <p:txBody>
          <a:bodyPr vert="horz" wrap="square" lIns="0" tIns="12700" rIns="0" bIns="0" rtlCol="0">
            <a:spAutoFit/>
          </a:bodyPr>
          <a:lstStyle/>
          <a:p>
            <a:pPr marL="413384" indent="-400685">
              <a:lnSpc>
                <a:spcPct val="150000"/>
              </a:lnSpc>
              <a:spcBef>
                <a:spcPts val="100"/>
              </a:spcBef>
              <a:buAutoNum type="romanUcPeriod"/>
              <a:tabLst>
                <a:tab pos="413384" algn="l"/>
              </a:tabLst>
            </a:pPr>
            <a:r>
              <a:rPr sz="1800" spc="-10" dirty="0">
                <a:latin typeface="Times New Roman" panose="02020603050405020304" pitchFamily="18" charset="0"/>
                <a:cs typeface="Times New Roman" panose="02020603050405020304" pitchFamily="18" charset="0"/>
              </a:rPr>
              <a:t>ABSTRACT</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spc="-10" dirty="0">
                <a:latin typeface="Times New Roman" panose="02020603050405020304" pitchFamily="18" charset="0"/>
                <a:cs typeface="Times New Roman" panose="02020603050405020304" pitchFamily="18" charset="0"/>
              </a:rPr>
              <a:t>INTRODUCTION</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dirty="0">
                <a:latin typeface="Times New Roman" panose="02020603050405020304" pitchFamily="18" charset="0"/>
                <a:cs typeface="Times New Roman" panose="02020603050405020304" pitchFamily="18" charset="0"/>
              </a:rPr>
              <a:t>LITERATURE</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SURVEY</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dirty="0">
                <a:latin typeface="Times New Roman" panose="02020603050405020304" pitchFamily="18" charset="0"/>
                <a:cs typeface="Times New Roman" panose="02020603050405020304" pitchFamily="18" charset="0"/>
              </a:rPr>
              <a:t>PROBLEM</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IDENTIFICATION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&amp;</a:t>
            </a:r>
            <a:r>
              <a:rPr sz="1800" spc="-10" dirty="0">
                <a:latin typeface="Times New Roman" panose="02020603050405020304" pitchFamily="18" charset="0"/>
                <a:cs typeface="Times New Roman" panose="02020603050405020304" pitchFamily="18" charset="0"/>
              </a:rPr>
              <a:t> DEFINITION</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spc="-10" dirty="0">
                <a:latin typeface="Times New Roman" panose="02020603050405020304" pitchFamily="18" charset="0"/>
                <a:cs typeface="Times New Roman" panose="02020603050405020304" pitchFamily="18" charset="0"/>
              </a:rPr>
              <a:t>SIGNIFICANCE</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&amp;</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RELEVANCE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1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WORK</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dirty="0">
                <a:latin typeface="Times New Roman" panose="02020603050405020304" pitchFamily="18" charset="0"/>
                <a:cs typeface="Times New Roman" panose="02020603050405020304" pitchFamily="18" charset="0"/>
              </a:rPr>
              <a:t>OBJECTIVES</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80" dirty="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p>
            <a:pPr marL="412115" indent="-399415">
              <a:lnSpc>
                <a:spcPct val="150000"/>
              </a:lnSpc>
              <a:buAutoNum type="romanUcPeriod"/>
              <a:tabLst>
                <a:tab pos="412115" algn="l"/>
              </a:tabLst>
            </a:pPr>
            <a:r>
              <a:rPr sz="1800" spc="-25" dirty="0" smtClean="0">
                <a:latin typeface="Times New Roman" panose="02020603050405020304" pitchFamily="18" charset="0"/>
                <a:cs typeface="Times New Roman" panose="02020603050405020304" pitchFamily="18" charset="0"/>
              </a:rPr>
              <a:t>S</a:t>
            </a:r>
            <a:r>
              <a:rPr lang="en-US" spc="-25" dirty="0" smtClean="0">
                <a:latin typeface="Times New Roman" panose="02020603050405020304" pitchFamily="18" charset="0"/>
                <a:cs typeface="Times New Roman" panose="02020603050405020304" pitchFamily="18" charset="0"/>
              </a:rPr>
              <a:t>YSTEM REQURIMENTS &amp; SPECIFICATIONS</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spc="-10" dirty="0">
                <a:latin typeface="Times New Roman" panose="02020603050405020304" pitchFamily="18" charset="0"/>
                <a:cs typeface="Times New Roman" panose="02020603050405020304" pitchFamily="18" charset="0"/>
              </a:rPr>
              <a:t>ANALYSIS</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spc="-10" dirty="0">
                <a:latin typeface="Times New Roman" panose="02020603050405020304" pitchFamily="18" charset="0"/>
                <a:cs typeface="Times New Roman" panose="02020603050405020304" pitchFamily="18" charset="0"/>
              </a:rPr>
              <a:t>DESIGN</a:t>
            </a:r>
            <a:endParaRPr sz="1800" dirty="0">
              <a:latin typeface="Times New Roman" panose="02020603050405020304" pitchFamily="18" charset="0"/>
              <a:cs typeface="Times New Roman" panose="02020603050405020304" pitchFamily="18" charset="0"/>
            </a:endParaRPr>
          </a:p>
          <a:p>
            <a:pPr marL="413384" indent="-400685">
              <a:lnSpc>
                <a:spcPct val="150000"/>
              </a:lnSpc>
              <a:spcBef>
                <a:spcPts val="5"/>
              </a:spcBef>
              <a:buAutoNum type="romanUcPeriod"/>
              <a:tabLst>
                <a:tab pos="413384" algn="l"/>
              </a:tabLst>
            </a:pPr>
            <a:r>
              <a:rPr sz="1800" spc="-10" dirty="0">
                <a:latin typeface="Times New Roman" panose="02020603050405020304" pitchFamily="18" charset="0"/>
                <a:cs typeface="Times New Roman" panose="02020603050405020304" pitchFamily="18" charset="0"/>
              </a:rPr>
              <a:t>IMPLEMENTATION</a:t>
            </a:r>
            <a:endParaRPr sz="1800" dirty="0">
              <a:latin typeface="Times New Roman" panose="02020603050405020304" pitchFamily="18" charset="0"/>
              <a:cs typeface="Times New Roman" panose="02020603050405020304" pitchFamily="18" charset="0"/>
            </a:endParaRPr>
          </a:p>
          <a:p>
            <a:pPr marL="414655" indent="-401955">
              <a:lnSpc>
                <a:spcPct val="150000"/>
              </a:lnSpc>
              <a:buAutoNum type="romanUcPeriod"/>
              <a:tabLst>
                <a:tab pos="414655" algn="l"/>
              </a:tabLst>
            </a:pPr>
            <a:r>
              <a:rPr sz="1800" spc="-10" dirty="0">
                <a:latin typeface="Times New Roman" panose="02020603050405020304" pitchFamily="18" charset="0"/>
                <a:cs typeface="Times New Roman" panose="02020603050405020304" pitchFamily="18" charset="0"/>
              </a:rPr>
              <a:t>TESTING</a:t>
            </a:r>
            <a:endParaRPr sz="1800" dirty="0">
              <a:latin typeface="Times New Roman" panose="02020603050405020304" pitchFamily="18" charset="0"/>
              <a:cs typeface="Times New Roman" panose="02020603050405020304" pitchFamily="18" charset="0"/>
            </a:endParaRPr>
          </a:p>
          <a:p>
            <a:pPr marL="413384" indent="-400685">
              <a:lnSpc>
                <a:spcPct val="150000"/>
              </a:lnSpc>
              <a:buAutoNum type="romanUcPeriod"/>
              <a:tabLst>
                <a:tab pos="413384" algn="l"/>
              </a:tabLst>
            </a:pPr>
            <a:r>
              <a:rPr sz="1800" dirty="0">
                <a:latin typeface="Times New Roman" panose="02020603050405020304" pitchFamily="18" charset="0"/>
                <a:cs typeface="Times New Roman" panose="02020603050405020304" pitchFamily="18" charset="0"/>
              </a:rPr>
              <a:t>RESULTS</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DISCUSION</a:t>
            </a:r>
            <a:endParaRPr sz="1800" dirty="0">
              <a:latin typeface="Times New Roman" panose="02020603050405020304" pitchFamily="18" charset="0"/>
              <a:cs typeface="Times New Roman" panose="02020603050405020304" pitchFamily="18" charset="0"/>
            </a:endParaRPr>
          </a:p>
          <a:p>
            <a:pPr marL="410845" indent="-398145">
              <a:lnSpc>
                <a:spcPct val="150000"/>
              </a:lnSpc>
              <a:buAutoNum type="romanUcPeriod"/>
              <a:tabLst>
                <a:tab pos="410845" algn="l"/>
              </a:tabLst>
            </a:pPr>
            <a:r>
              <a:rPr sz="1800" dirty="0">
                <a:latin typeface="Times New Roman" panose="02020603050405020304" pitchFamily="18" charset="0"/>
                <a:cs typeface="Times New Roman" panose="02020603050405020304" pitchFamily="18" charset="0"/>
              </a:rPr>
              <a:t>CONCLUSION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FUTURE</a:t>
            </a:r>
            <a:r>
              <a:rPr sz="1800" spc="-6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ENHANCEMENTS</a:t>
            </a:r>
            <a:endParaRPr sz="1800" dirty="0">
              <a:latin typeface="Times New Roman" panose="02020603050405020304" pitchFamily="18" charset="0"/>
              <a:cs typeface="Times New Roman" panose="02020603050405020304" pitchFamily="18" charset="0"/>
            </a:endParaRPr>
          </a:p>
          <a:p>
            <a:pPr marL="12700">
              <a:lnSpc>
                <a:spcPct val="150000"/>
              </a:lnSpc>
            </a:pPr>
            <a:r>
              <a:rPr lang="en-US" sz="1800" spc="-10" dirty="0" smtClean="0">
                <a:latin typeface="Times New Roman" panose="02020603050405020304" pitchFamily="18" charset="0"/>
                <a:cs typeface="Times New Roman" panose="02020603050405020304" pitchFamily="18" charset="0"/>
              </a:rPr>
              <a:t>BIBLIOGRAPHY</a:t>
            </a:r>
            <a:endParaRPr lang="en-US"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5512689" y="6407911"/>
            <a:ext cx="114236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68686"/>
                </a:solidFill>
                <a:latin typeface="Calibri"/>
                <a:cs typeface="Calibri"/>
              </a:rPr>
              <a:t>Dept.</a:t>
            </a:r>
            <a:r>
              <a:rPr sz="1200" spc="-114" dirty="0">
                <a:solidFill>
                  <a:srgbClr val="868686"/>
                </a:solidFill>
                <a:latin typeface="Calibri"/>
                <a:cs typeface="Calibri"/>
              </a:rPr>
              <a:t> </a:t>
            </a:r>
            <a:r>
              <a:rPr sz="1200" dirty="0">
                <a:solidFill>
                  <a:srgbClr val="868686"/>
                </a:solidFill>
                <a:latin typeface="Calibri"/>
                <a:cs typeface="Calibri"/>
              </a:rPr>
              <a:t>of</a:t>
            </a:r>
            <a:r>
              <a:rPr sz="1200" spc="-25" dirty="0">
                <a:solidFill>
                  <a:srgbClr val="868686"/>
                </a:solidFill>
                <a:latin typeface="Calibri"/>
                <a:cs typeface="Calibri"/>
              </a:rPr>
              <a:t> </a:t>
            </a:r>
            <a:r>
              <a:rPr sz="1200" spc="-10" dirty="0">
                <a:solidFill>
                  <a:srgbClr val="868686"/>
                </a:solidFill>
                <a:latin typeface="Calibri"/>
                <a:cs typeface="Calibri"/>
              </a:rPr>
              <a:t>CSE,</a:t>
            </a:r>
            <a:r>
              <a:rPr sz="1200" spc="-50" dirty="0">
                <a:solidFill>
                  <a:srgbClr val="868686"/>
                </a:solidFill>
                <a:latin typeface="Calibri"/>
                <a:cs typeface="Calibri"/>
              </a:rPr>
              <a:t> </a:t>
            </a:r>
            <a:r>
              <a:rPr sz="1200" spc="-20" dirty="0">
                <a:solidFill>
                  <a:srgbClr val="868686"/>
                </a:solidFill>
                <a:latin typeface="Calibri"/>
                <a:cs typeface="Calibri"/>
              </a:rPr>
              <a:t>SJCIT</a:t>
            </a:r>
            <a:endParaRPr sz="1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40892" rIns="0" bIns="0" rtlCol="0">
            <a:spAutoFit/>
          </a:bodyPr>
          <a:lstStyle/>
          <a:p>
            <a:pPr marL="142240">
              <a:lnSpc>
                <a:spcPct val="100000"/>
              </a:lnSpc>
              <a:spcBef>
                <a:spcPts val="100"/>
              </a:spcBef>
            </a:pPr>
            <a:r>
              <a:rPr sz="2400" dirty="0"/>
              <a:t>Homomorphic</a:t>
            </a:r>
            <a:r>
              <a:rPr sz="2400" spc="-55" dirty="0"/>
              <a:t> </a:t>
            </a:r>
            <a:r>
              <a:rPr sz="2400" dirty="0"/>
              <a:t>Operations</a:t>
            </a:r>
            <a:r>
              <a:rPr sz="2400" spc="-60" dirty="0"/>
              <a:t> </a:t>
            </a:r>
            <a:r>
              <a:rPr sz="2400" spc="-10" dirty="0"/>
              <a:t>Module</a:t>
            </a:r>
            <a:r>
              <a:rPr sz="2400" b="0" spc="-10" dirty="0">
                <a:latin typeface="Times New Roman"/>
                <a:cs typeface="Times New Roman"/>
              </a:rPr>
              <a:t>:</a:t>
            </a:r>
            <a:endParaRPr sz="2400" dirty="0">
              <a:latin typeface="Times New Roman"/>
              <a:cs typeface="Times New Roman"/>
            </a:endParaRPr>
          </a:p>
        </p:txBody>
      </p:sp>
      <p:sp>
        <p:nvSpPr>
          <p:cNvPr id="3" name="object 3"/>
          <p:cNvSpPr txBox="1">
            <a:spLocks noGrp="1"/>
          </p:cNvSpPr>
          <p:nvPr>
            <p:ph type="body" idx="1"/>
          </p:nvPr>
        </p:nvSpPr>
        <p:spPr>
          <a:xfrm>
            <a:off x="580694" y="1139546"/>
            <a:ext cx="11030610" cy="4675447"/>
          </a:xfrm>
          <a:prstGeom prst="rect">
            <a:avLst/>
          </a:prstGeom>
        </p:spPr>
        <p:txBody>
          <a:bodyPr vert="horz" wrap="square" lIns="0" tIns="110490" rIns="0" bIns="0" rtlCol="0">
            <a:spAutoFit/>
          </a:bodyPr>
          <a:lstStyle/>
          <a:p>
            <a:pPr marL="828675" indent="-342900">
              <a:lnSpc>
                <a:spcPct val="150000"/>
              </a:lnSpc>
              <a:spcBef>
                <a:spcPts val="870"/>
              </a:spcBef>
              <a:buFont typeface="Arial" panose="020B0604020202020204" pitchFamily="34" charset="0"/>
              <a:buChar char="•"/>
              <a:tabLst>
                <a:tab pos="772160" algn="l"/>
              </a:tabLst>
            </a:pPr>
            <a:r>
              <a:rPr dirty="0"/>
              <a:t>This</a:t>
            </a:r>
            <a:r>
              <a:rPr spc="-65" dirty="0"/>
              <a:t> </a:t>
            </a:r>
            <a:r>
              <a:rPr dirty="0"/>
              <a:t>module</a:t>
            </a:r>
            <a:r>
              <a:rPr spc="-25" dirty="0"/>
              <a:t> </a:t>
            </a:r>
            <a:r>
              <a:rPr dirty="0"/>
              <a:t>is</a:t>
            </a:r>
            <a:r>
              <a:rPr spc="-25" dirty="0"/>
              <a:t> </a:t>
            </a:r>
            <a:r>
              <a:rPr dirty="0"/>
              <a:t>responsible</a:t>
            </a:r>
            <a:r>
              <a:rPr spc="-110" dirty="0"/>
              <a:t> </a:t>
            </a:r>
            <a:r>
              <a:rPr dirty="0"/>
              <a:t>for</a:t>
            </a:r>
            <a:r>
              <a:rPr spc="-45" dirty="0"/>
              <a:t> </a:t>
            </a:r>
            <a:r>
              <a:rPr dirty="0"/>
              <a:t>performing</a:t>
            </a:r>
            <a:r>
              <a:rPr spc="-60" dirty="0"/>
              <a:t> </a:t>
            </a:r>
            <a:r>
              <a:rPr dirty="0"/>
              <a:t>homomorphic</a:t>
            </a:r>
            <a:r>
              <a:rPr spc="-75" dirty="0"/>
              <a:t> </a:t>
            </a:r>
            <a:r>
              <a:rPr dirty="0"/>
              <a:t>operations</a:t>
            </a:r>
            <a:r>
              <a:rPr spc="-85" dirty="0"/>
              <a:t> </a:t>
            </a:r>
            <a:r>
              <a:rPr dirty="0"/>
              <a:t>on</a:t>
            </a:r>
            <a:r>
              <a:rPr spc="-35" dirty="0"/>
              <a:t> </a:t>
            </a:r>
            <a:r>
              <a:rPr dirty="0"/>
              <a:t>the</a:t>
            </a:r>
            <a:r>
              <a:rPr spc="-40" dirty="0"/>
              <a:t> </a:t>
            </a:r>
            <a:r>
              <a:rPr dirty="0"/>
              <a:t>encrypted</a:t>
            </a:r>
            <a:r>
              <a:rPr spc="-55" dirty="0"/>
              <a:t> </a:t>
            </a:r>
            <a:r>
              <a:rPr spc="-10" dirty="0"/>
              <a:t>data.</a:t>
            </a:r>
          </a:p>
          <a:p>
            <a:pPr marL="828675" indent="-342900">
              <a:lnSpc>
                <a:spcPct val="150000"/>
              </a:lnSpc>
              <a:spcBef>
                <a:spcPts val="770"/>
              </a:spcBef>
              <a:buFont typeface="Arial" panose="020B0604020202020204" pitchFamily="34" charset="0"/>
              <a:buChar char="•"/>
              <a:tabLst>
                <a:tab pos="772160" algn="l"/>
                <a:tab pos="1300480" algn="l"/>
                <a:tab pos="2858770" algn="l"/>
                <a:tab pos="4047490" algn="l"/>
                <a:tab pos="4942205" algn="l"/>
                <a:tab pos="5948045" algn="l"/>
                <a:tab pos="7446645" algn="l"/>
                <a:tab pos="8635365" algn="l"/>
                <a:tab pos="9023985" algn="l"/>
                <a:tab pos="9467215" algn="l"/>
                <a:tab pos="10600055" algn="l"/>
              </a:tabLst>
            </a:pPr>
            <a:r>
              <a:rPr spc="-25" dirty="0"/>
              <a:t>The</a:t>
            </a:r>
            <a:r>
              <a:rPr dirty="0"/>
              <a:t>	</a:t>
            </a:r>
            <a:r>
              <a:rPr spc="-10" dirty="0"/>
              <a:t>homomorphic</a:t>
            </a:r>
            <a:r>
              <a:rPr dirty="0"/>
              <a:t>	</a:t>
            </a:r>
            <a:r>
              <a:rPr spc="-10" dirty="0"/>
              <a:t>operations</a:t>
            </a:r>
            <a:r>
              <a:rPr dirty="0"/>
              <a:t>	</a:t>
            </a:r>
            <a:r>
              <a:rPr spc="-10" dirty="0"/>
              <a:t>module</a:t>
            </a:r>
            <a:r>
              <a:rPr dirty="0"/>
              <a:t>	</a:t>
            </a:r>
            <a:r>
              <a:rPr spc="-10" dirty="0"/>
              <a:t>executes</a:t>
            </a:r>
            <a:r>
              <a:rPr dirty="0"/>
              <a:t>	</a:t>
            </a:r>
            <a:r>
              <a:rPr spc="-10" dirty="0"/>
              <a:t>mathematical</a:t>
            </a:r>
            <a:r>
              <a:rPr dirty="0"/>
              <a:t>	</a:t>
            </a:r>
            <a:r>
              <a:rPr spc="-10" dirty="0"/>
              <a:t>operations</a:t>
            </a:r>
            <a:r>
              <a:rPr dirty="0"/>
              <a:t>	</a:t>
            </a:r>
            <a:r>
              <a:rPr spc="-25" dirty="0"/>
              <a:t>on</a:t>
            </a:r>
            <a:r>
              <a:rPr dirty="0"/>
              <a:t>	</a:t>
            </a:r>
            <a:r>
              <a:rPr spc="-25" dirty="0"/>
              <a:t>the</a:t>
            </a:r>
            <a:r>
              <a:rPr dirty="0"/>
              <a:t>	</a:t>
            </a:r>
            <a:r>
              <a:rPr spc="-10" dirty="0"/>
              <a:t>encrypted</a:t>
            </a:r>
            <a:r>
              <a:rPr dirty="0"/>
              <a:t>	</a:t>
            </a:r>
            <a:r>
              <a:rPr spc="-20" dirty="0"/>
              <a:t>data</a:t>
            </a:r>
          </a:p>
          <a:p>
            <a:pPr marL="772160" marR="10795">
              <a:lnSpc>
                <a:spcPct val="150000"/>
              </a:lnSpc>
            </a:pPr>
            <a:r>
              <a:rPr dirty="0"/>
              <a:t>without</a:t>
            </a:r>
            <a:r>
              <a:rPr spc="229" dirty="0"/>
              <a:t> </a:t>
            </a:r>
            <a:r>
              <a:rPr dirty="0"/>
              <a:t>decrypting</a:t>
            </a:r>
            <a:r>
              <a:rPr spc="250" dirty="0"/>
              <a:t> </a:t>
            </a:r>
            <a:r>
              <a:rPr dirty="0"/>
              <a:t>it.</a:t>
            </a:r>
            <a:r>
              <a:rPr spc="225" dirty="0"/>
              <a:t> </a:t>
            </a:r>
            <a:r>
              <a:rPr dirty="0"/>
              <a:t>It</a:t>
            </a:r>
            <a:r>
              <a:rPr spc="235" dirty="0"/>
              <a:t> </a:t>
            </a:r>
            <a:r>
              <a:rPr dirty="0"/>
              <a:t>leverages</a:t>
            </a:r>
            <a:r>
              <a:rPr spc="229" dirty="0"/>
              <a:t> </a:t>
            </a:r>
            <a:r>
              <a:rPr dirty="0"/>
              <a:t>homomorphic</a:t>
            </a:r>
            <a:r>
              <a:rPr spc="225" dirty="0"/>
              <a:t> </a:t>
            </a:r>
            <a:r>
              <a:rPr dirty="0"/>
              <a:t>encryption</a:t>
            </a:r>
            <a:r>
              <a:rPr spc="250" dirty="0"/>
              <a:t> </a:t>
            </a:r>
            <a:r>
              <a:rPr dirty="0"/>
              <a:t>schemes</a:t>
            </a:r>
            <a:r>
              <a:rPr spc="245" dirty="0"/>
              <a:t> </a:t>
            </a:r>
            <a:r>
              <a:rPr dirty="0"/>
              <a:t>to</a:t>
            </a:r>
            <a:r>
              <a:rPr spc="240" dirty="0"/>
              <a:t> </a:t>
            </a:r>
            <a:r>
              <a:rPr dirty="0"/>
              <a:t>perform</a:t>
            </a:r>
            <a:r>
              <a:rPr spc="235" dirty="0"/>
              <a:t> </a:t>
            </a:r>
            <a:r>
              <a:rPr dirty="0"/>
              <a:t>computations</a:t>
            </a:r>
            <a:r>
              <a:rPr spc="229" dirty="0"/>
              <a:t> </a:t>
            </a:r>
            <a:r>
              <a:rPr spc="-25" dirty="0"/>
              <a:t>on </a:t>
            </a:r>
            <a:r>
              <a:rPr dirty="0"/>
              <a:t>encrypted</a:t>
            </a:r>
            <a:r>
              <a:rPr spc="-75" dirty="0"/>
              <a:t> </a:t>
            </a:r>
            <a:r>
              <a:rPr dirty="0"/>
              <a:t>data</a:t>
            </a:r>
            <a:r>
              <a:rPr spc="-45" dirty="0"/>
              <a:t> </a:t>
            </a:r>
            <a:r>
              <a:rPr dirty="0"/>
              <a:t>while</a:t>
            </a:r>
            <a:r>
              <a:rPr spc="-55" dirty="0"/>
              <a:t> </a:t>
            </a:r>
            <a:r>
              <a:rPr dirty="0"/>
              <a:t>preserving</a:t>
            </a:r>
            <a:r>
              <a:rPr spc="-85" dirty="0"/>
              <a:t> </a:t>
            </a:r>
            <a:r>
              <a:rPr dirty="0"/>
              <a:t>its</a:t>
            </a:r>
            <a:r>
              <a:rPr spc="-30" dirty="0"/>
              <a:t> </a:t>
            </a:r>
            <a:r>
              <a:rPr spc="-10" dirty="0"/>
              <a:t>confidentiality</a:t>
            </a:r>
            <a:r>
              <a:rPr spc="-10" dirty="0" smtClean="0"/>
              <a:t>.</a:t>
            </a:r>
            <a:endParaRPr spc="-10" dirty="0"/>
          </a:p>
          <a:p>
            <a:pPr marL="28575">
              <a:lnSpc>
                <a:spcPct val="150000"/>
              </a:lnSpc>
            </a:pPr>
            <a:r>
              <a:rPr sz="2400" b="1" dirty="0">
                <a:latin typeface="Times New Roman"/>
                <a:cs typeface="Times New Roman"/>
              </a:rPr>
              <a:t>Result</a:t>
            </a:r>
            <a:r>
              <a:rPr sz="2400" b="1" spc="-90" dirty="0">
                <a:latin typeface="Times New Roman"/>
                <a:cs typeface="Times New Roman"/>
              </a:rPr>
              <a:t> </a:t>
            </a:r>
            <a:r>
              <a:rPr sz="2400" b="1" dirty="0">
                <a:latin typeface="Times New Roman"/>
                <a:cs typeface="Times New Roman"/>
              </a:rPr>
              <a:t>Decryption</a:t>
            </a:r>
            <a:r>
              <a:rPr sz="2400" b="1" spc="-105" dirty="0">
                <a:latin typeface="Times New Roman"/>
                <a:cs typeface="Times New Roman"/>
              </a:rPr>
              <a:t> </a:t>
            </a:r>
            <a:r>
              <a:rPr sz="2400" b="1" spc="-10" dirty="0">
                <a:latin typeface="Times New Roman"/>
                <a:cs typeface="Times New Roman"/>
              </a:rPr>
              <a:t>Module</a:t>
            </a:r>
            <a:r>
              <a:rPr sz="2400" spc="-10" dirty="0"/>
              <a:t>:</a:t>
            </a:r>
            <a:endParaRPr sz="2400" dirty="0">
              <a:latin typeface="Times New Roman"/>
              <a:cs typeface="Times New Roman"/>
            </a:endParaRPr>
          </a:p>
          <a:p>
            <a:pPr marL="828675" indent="-342900">
              <a:lnSpc>
                <a:spcPct val="150000"/>
              </a:lnSpc>
              <a:spcBef>
                <a:spcPts val="1315"/>
              </a:spcBef>
              <a:buFont typeface="Arial" panose="020B0604020202020204" pitchFamily="34" charset="0"/>
              <a:buChar char="•"/>
              <a:tabLst>
                <a:tab pos="772160" algn="l"/>
              </a:tabLst>
            </a:pPr>
            <a:r>
              <a:rPr dirty="0"/>
              <a:t>This</a:t>
            </a:r>
            <a:r>
              <a:rPr spc="-50" dirty="0"/>
              <a:t> </a:t>
            </a:r>
            <a:r>
              <a:rPr dirty="0"/>
              <a:t>module</a:t>
            </a:r>
            <a:r>
              <a:rPr spc="-5" dirty="0"/>
              <a:t> </a:t>
            </a:r>
            <a:r>
              <a:rPr dirty="0"/>
              <a:t>decrypts</a:t>
            </a:r>
            <a:r>
              <a:rPr spc="-75" dirty="0"/>
              <a:t> </a:t>
            </a:r>
            <a:r>
              <a:rPr dirty="0"/>
              <a:t>the</a:t>
            </a:r>
            <a:r>
              <a:rPr spc="-25" dirty="0"/>
              <a:t> </a:t>
            </a:r>
            <a:r>
              <a:rPr dirty="0"/>
              <a:t>result</a:t>
            </a:r>
            <a:r>
              <a:rPr spc="-65" dirty="0"/>
              <a:t> </a:t>
            </a:r>
            <a:r>
              <a:rPr dirty="0"/>
              <a:t>received</a:t>
            </a:r>
            <a:r>
              <a:rPr spc="-60" dirty="0"/>
              <a:t> </a:t>
            </a:r>
            <a:r>
              <a:rPr dirty="0"/>
              <a:t>from</a:t>
            </a:r>
            <a:r>
              <a:rPr spc="-60" dirty="0"/>
              <a:t> </a:t>
            </a:r>
            <a:r>
              <a:rPr dirty="0"/>
              <a:t>the</a:t>
            </a:r>
            <a:r>
              <a:rPr spc="-25" dirty="0"/>
              <a:t> </a:t>
            </a:r>
            <a:r>
              <a:rPr dirty="0"/>
              <a:t>remote</a:t>
            </a:r>
            <a:r>
              <a:rPr spc="-20" dirty="0"/>
              <a:t> </a:t>
            </a:r>
            <a:r>
              <a:rPr spc="-10" dirty="0"/>
              <a:t>server.</a:t>
            </a:r>
          </a:p>
          <a:p>
            <a:pPr marL="828675" indent="-342900">
              <a:lnSpc>
                <a:spcPct val="150000"/>
              </a:lnSpc>
              <a:spcBef>
                <a:spcPts val="765"/>
              </a:spcBef>
              <a:buFont typeface="Arial" panose="020B0604020202020204" pitchFamily="34" charset="0"/>
              <a:buChar char="•"/>
              <a:tabLst>
                <a:tab pos="772160" algn="l"/>
              </a:tabLst>
            </a:pPr>
            <a:r>
              <a:rPr dirty="0"/>
              <a:t>The</a:t>
            </a:r>
            <a:r>
              <a:rPr spc="175" dirty="0"/>
              <a:t> </a:t>
            </a:r>
            <a:r>
              <a:rPr dirty="0"/>
              <a:t>result</a:t>
            </a:r>
            <a:r>
              <a:rPr spc="175" dirty="0"/>
              <a:t> </a:t>
            </a:r>
            <a:r>
              <a:rPr dirty="0"/>
              <a:t>decryption</a:t>
            </a:r>
            <a:r>
              <a:rPr spc="200" dirty="0"/>
              <a:t> </a:t>
            </a:r>
            <a:r>
              <a:rPr dirty="0"/>
              <a:t>module</a:t>
            </a:r>
            <a:r>
              <a:rPr spc="190" dirty="0"/>
              <a:t> </a:t>
            </a:r>
            <a:r>
              <a:rPr dirty="0"/>
              <a:t>decrypts</a:t>
            </a:r>
            <a:r>
              <a:rPr spc="195" dirty="0"/>
              <a:t> </a:t>
            </a:r>
            <a:r>
              <a:rPr dirty="0"/>
              <a:t>the</a:t>
            </a:r>
            <a:r>
              <a:rPr spc="170" dirty="0"/>
              <a:t> </a:t>
            </a:r>
            <a:r>
              <a:rPr dirty="0"/>
              <a:t>encrypted</a:t>
            </a:r>
            <a:r>
              <a:rPr spc="185" dirty="0"/>
              <a:t> </a:t>
            </a:r>
            <a:r>
              <a:rPr dirty="0"/>
              <a:t>result</a:t>
            </a:r>
            <a:r>
              <a:rPr spc="180" dirty="0"/>
              <a:t> </a:t>
            </a:r>
            <a:r>
              <a:rPr dirty="0"/>
              <a:t>received</a:t>
            </a:r>
            <a:r>
              <a:rPr spc="185" dirty="0"/>
              <a:t> </a:t>
            </a:r>
            <a:r>
              <a:rPr dirty="0"/>
              <a:t>from</a:t>
            </a:r>
            <a:r>
              <a:rPr spc="170" dirty="0"/>
              <a:t> </a:t>
            </a:r>
            <a:r>
              <a:rPr dirty="0"/>
              <a:t>the</a:t>
            </a:r>
            <a:r>
              <a:rPr spc="190" dirty="0"/>
              <a:t> </a:t>
            </a:r>
            <a:r>
              <a:rPr dirty="0"/>
              <a:t>remote</a:t>
            </a:r>
            <a:r>
              <a:rPr spc="180" dirty="0"/>
              <a:t> </a:t>
            </a:r>
            <a:r>
              <a:rPr dirty="0"/>
              <a:t>server</a:t>
            </a:r>
            <a:r>
              <a:rPr spc="185" dirty="0"/>
              <a:t> </a:t>
            </a:r>
            <a:r>
              <a:rPr spc="-10" dirty="0"/>
              <a:t>using</a:t>
            </a:r>
          </a:p>
          <a:p>
            <a:pPr marL="772160" marR="5080">
              <a:lnSpc>
                <a:spcPct val="150000"/>
              </a:lnSpc>
              <a:spcBef>
                <a:spcPts val="5"/>
              </a:spcBef>
            </a:pPr>
            <a:r>
              <a:rPr dirty="0"/>
              <a:t>the</a:t>
            </a:r>
            <a:r>
              <a:rPr spc="5" dirty="0"/>
              <a:t> </a:t>
            </a:r>
            <a:r>
              <a:rPr dirty="0"/>
              <a:t>appropriate</a:t>
            </a:r>
            <a:r>
              <a:rPr spc="-10" dirty="0"/>
              <a:t> </a:t>
            </a:r>
            <a:r>
              <a:rPr dirty="0"/>
              <a:t>decryption</a:t>
            </a:r>
            <a:r>
              <a:rPr spc="15" dirty="0"/>
              <a:t> </a:t>
            </a:r>
            <a:r>
              <a:rPr dirty="0"/>
              <a:t>key.</a:t>
            </a:r>
            <a:r>
              <a:rPr spc="10" dirty="0"/>
              <a:t> </a:t>
            </a:r>
            <a:r>
              <a:rPr dirty="0"/>
              <a:t>It</a:t>
            </a:r>
            <a:r>
              <a:rPr spc="5" dirty="0"/>
              <a:t> </a:t>
            </a:r>
            <a:r>
              <a:rPr dirty="0"/>
              <a:t>ensures</a:t>
            </a:r>
            <a:r>
              <a:rPr spc="10" dirty="0"/>
              <a:t> </a:t>
            </a:r>
            <a:r>
              <a:rPr dirty="0"/>
              <a:t>that</a:t>
            </a:r>
            <a:r>
              <a:rPr spc="10" dirty="0"/>
              <a:t> </a:t>
            </a:r>
            <a:r>
              <a:rPr dirty="0"/>
              <a:t>the</a:t>
            </a:r>
            <a:r>
              <a:rPr spc="-5" dirty="0"/>
              <a:t> </a:t>
            </a:r>
            <a:r>
              <a:rPr dirty="0"/>
              <a:t>final output</a:t>
            </a:r>
            <a:r>
              <a:rPr spc="5" dirty="0"/>
              <a:t> </a:t>
            </a:r>
            <a:r>
              <a:rPr dirty="0"/>
              <a:t>is</a:t>
            </a:r>
            <a:r>
              <a:rPr spc="5" dirty="0"/>
              <a:t> </a:t>
            </a:r>
            <a:r>
              <a:rPr dirty="0"/>
              <a:t>accessible</a:t>
            </a:r>
            <a:r>
              <a:rPr spc="25" dirty="0"/>
              <a:t> </a:t>
            </a:r>
            <a:r>
              <a:rPr dirty="0"/>
              <a:t>in</a:t>
            </a:r>
            <a:r>
              <a:rPr spc="10" dirty="0"/>
              <a:t> </a:t>
            </a:r>
            <a:r>
              <a:rPr dirty="0"/>
              <a:t>its</a:t>
            </a:r>
            <a:r>
              <a:rPr spc="10" dirty="0"/>
              <a:t> </a:t>
            </a:r>
            <a:r>
              <a:rPr dirty="0"/>
              <a:t>original</a:t>
            </a:r>
            <a:r>
              <a:rPr spc="-5" dirty="0"/>
              <a:t> </a:t>
            </a:r>
            <a:r>
              <a:rPr dirty="0"/>
              <a:t>form</a:t>
            </a:r>
            <a:r>
              <a:rPr spc="-10" dirty="0"/>
              <a:t> </a:t>
            </a:r>
            <a:r>
              <a:rPr dirty="0"/>
              <a:t>to</a:t>
            </a:r>
            <a:r>
              <a:rPr spc="10" dirty="0"/>
              <a:t> </a:t>
            </a:r>
            <a:r>
              <a:rPr spc="-25" dirty="0"/>
              <a:t>the </a:t>
            </a:r>
            <a:r>
              <a:rPr dirty="0"/>
              <a:t>client</a:t>
            </a:r>
            <a:r>
              <a:rPr spc="-55" dirty="0"/>
              <a:t> </a:t>
            </a:r>
            <a:r>
              <a:rPr dirty="0"/>
              <a:t>after</a:t>
            </a:r>
            <a:r>
              <a:rPr spc="-65" dirty="0"/>
              <a:t> </a:t>
            </a:r>
            <a:r>
              <a:rPr dirty="0"/>
              <a:t>secure</a:t>
            </a:r>
            <a:r>
              <a:rPr spc="-65" dirty="0"/>
              <a:t> </a:t>
            </a:r>
            <a:r>
              <a:rPr dirty="0"/>
              <a:t>computation</a:t>
            </a:r>
            <a:r>
              <a:rPr spc="-35" dirty="0"/>
              <a:t> </a:t>
            </a:r>
            <a:r>
              <a:rPr spc="-10" dirty="0"/>
              <a:t>offloading.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219201"/>
            <a:ext cx="5638800" cy="382797"/>
          </a:xfrm>
          <a:prstGeom prst="rect">
            <a:avLst/>
          </a:prstGeom>
        </p:spPr>
        <p:txBody>
          <a:bodyPr vert="horz" wrap="square" lIns="0" tIns="13335" rIns="0" bIns="0" rtlCol="0">
            <a:spAutoFit/>
          </a:bodyPr>
          <a:lstStyle/>
          <a:p>
            <a:pPr marL="12700">
              <a:lnSpc>
                <a:spcPct val="100000"/>
              </a:lnSpc>
              <a:spcBef>
                <a:spcPts val="105"/>
              </a:spcBef>
            </a:pPr>
            <a:r>
              <a:rPr sz="2400" spc="-10" dirty="0"/>
              <a:t>Authentication</a:t>
            </a:r>
            <a:r>
              <a:rPr sz="2400" spc="-40" dirty="0"/>
              <a:t> </a:t>
            </a:r>
            <a:r>
              <a:rPr sz="2400" dirty="0"/>
              <a:t>and</a:t>
            </a:r>
            <a:r>
              <a:rPr sz="2400" spc="5" dirty="0"/>
              <a:t> </a:t>
            </a:r>
            <a:r>
              <a:rPr sz="2400" spc="-10" dirty="0"/>
              <a:t>Authorization</a:t>
            </a:r>
            <a:r>
              <a:rPr sz="2400" spc="-40" dirty="0"/>
              <a:t> </a:t>
            </a:r>
            <a:r>
              <a:rPr sz="2400" spc="-10" dirty="0"/>
              <a:t>Module</a:t>
            </a:r>
            <a:r>
              <a:rPr sz="2000" b="0" spc="-10" dirty="0">
                <a:latin typeface="Times New Roman"/>
                <a:cs typeface="Times New Roman"/>
              </a:rPr>
              <a:t>:</a:t>
            </a:r>
            <a:endParaRPr sz="2000" dirty="0">
              <a:latin typeface="Times New Roman"/>
              <a:cs typeface="Times New Roman"/>
            </a:endParaRPr>
          </a:p>
        </p:txBody>
      </p:sp>
      <p:sp>
        <p:nvSpPr>
          <p:cNvPr id="3" name="object 3"/>
          <p:cNvSpPr txBox="1"/>
          <p:nvPr/>
        </p:nvSpPr>
        <p:spPr>
          <a:xfrm>
            <a:off x="596595" y="1678051"/>
            <a:ext cx="10918825" cy="3612336"/>
          </a:xfrm>
          <a:prstGeom prst="rect">
            <a:avLst/>
          </a:prstGeom>
        </p:spPr>
        <p:txBody>
          <a:bodyPr vert="horz" wrap="square" lIns="0" tIns="12700" rIns="0" bIns="0" rtlCol="0">
            <a:spAutoFit/>
          </a:bodyPr>
          <a:lstStyle/>
          <a:p>
            <a:pPr marL="354965" indent="-342265">
              <a:lnSpc>
                <a:spcPct val="200000"/>
              </a:lnSpc>
              <a:spcBef>
                <a:spcPts val="100"/>
              </a:spcBef>
              <a:buFont typeface="Wingdings"/>
              <a:buChar char=""/>
              <a:tabLst>
                <a:tab pos="354965" algn="l"/>
              </a:tabLst>
            </a:pPr>
            <a:r>
              <a:rPr sz="2000" dirty="0">
                <a:latin typeface="Times New Roman"/>
                <a:cs typeface="Times New Roman"/>
              </a:rPr>
              <a:t>This</a:t>
            </a:r>
            <a:r>
              <a:rPr sz="2000" spc="-75" dirty="0">
                <a:latin typeface="Times New Roman"/>
                <a:cs typeface="Times New Roman"/>
              </a:rPr>
              <a:t> </a:t>
            </a:r>
            <a:r>
              <a:rPr sz="2000" dirty="0">
                <a:latin typeface="Times New Roman"/>
                <a:cs typeface="Times New Roman"/>
              </a:rPr>
              <a:t>module</a:t>
            </a:r>
            <a:r>
              <a:rPr sz="2000" spc="-20" dirty="0">
                <a:latin typeface="Times New Roman"/>
                <a:cs typeface="Times New Roman"/>
              </a:rPr>
              <a:t> </a:t>
            </a:r>
            <a:r>
              <a:rPr sz="2000" dirty="0">
                <a:latin typeface="Times New Roman"/>
                <a:cs typeface="Times New Roman"/>
              </a:rPr>
              <a:t>handles</a:t>
            </a:r>
            <a:r>
              <a:rPr sz="2000" spc="-65" dirty="0">
                <a:latin typeface="Times New Roman"/>
                <a:cs typeface="Times New Roman"/>
              </a:rPr>
              <a:t> </a:t>
            </a:r>
            <a:r>
              <a:rPr sz="2000" spc="-10" dirty="0">
                <a:latin typeface="Times New Roman"/>
                <a:cs typeface="Times New Roman"/>
              </a:rPr>
              <a:t>authentication</a:t>
            </a:r>
            <a:r>
              <a:rPr sz="2000" spc="-90" dirty="0">
                <a:latin typeface="Times New Roman"/>
                <a:cs typeface="Times New Roman"/>
              </a:rPr>
              <a:t> </a:t>
            </a:r>
            <a:r>
              <a:rPr sz="2000" dirty="0">
                <a:latin typeface="Times New Roman"/>
                <a:cs typeface="Times New Roman"/>
              </a:rPr>
              <a:t>and</a:t>
            </a:r>
            <a:r>
              <a:rPr sz="2000" spc="-55" dirty="0">
                <a:latin typeface="Times New Roman"/>
                <a:cs typeface="Times New Roman"/>
              </a:rPr>
              <a:t> </a:t>
            </a:r>
            <a:r>
              <a:rPr sz="2000" spc="-10" dirty="0">
                <a:latin typeface="Times New Roman"/>
                <a:cs typeface="Times New Roman"/>
              </a:rPr>
              <a:t>authorization</a:t>
            </a:r>
            <a:r>
              <a:rPr sz="2000" spc="-85" dirty="0">
                <a:latin typeface="Times New Roman"/>
                <a:cs typeface="Times New Roman"/>
              </a:rPr>
              <a:t> </a:t>
            </a:r>
            <a:r>
              <a:rPr sz="2000" dirty="0">
                <a:latin typeface="Times New Roman"/>
                <a:cs typeface="Times New Roman"/>
              </a:rPr>
              <a:t>of</a:t>
            </a:r>
            <a:r>
              <a:rPr sz="2000" spc="-45" dirty="0">
                <a:latin typeface="Times New Roman"/>
                <a:cs typeface="Times New Roman"/>
              </a:rPr>
              <a:t> </a:t>
            </a:r>
            <a:r>
              <a:rPr sz="2000" dirty="0">
                <a:latin typeface="Times New Roman"/>
                <a:cs typeface="Times New Roman"/>
              </a:rPr>
              <a:t>clients</a:t>
            </a:r>
            <a:r>
              <a:rPr sz="2000" spc="-80" dirty="0">
                <a:latin typeface="Times New Roman"/>
                <a:cs typeface="Times New Roman"/>
              </a:rPr>
              <a:t> </a:t>
            </a:r>
            <a:r>
              <a:rPr sz="2000" dirty="0">
                <a:latin typeface="Times New Roman"/>
                <a:cs typeface="Times New Roman"/>
              </a:rPr>
              <a:t>and</a:t>
            </a:r>
            <a:r>
              <a:rPr sz="2000" spc="-55" dirty="0">
                <a:latin typeface="Times New Roman"/>
                <a:cs typeface="Times New Roman"/>
              </a:rPr>
              <a:t> </a:t>
            </a:r>
            <a:r>
              <a:rPr sz="2000" dirty="0">
                <a:latin typeface="Times New Roman"/>
                <a:cs typeface="Times New Roman"/>
              </a:rPr>
              <a:t>servers</a:t>
            </a:r>
            <a:r>
              <a:rPr sz="2000" spc="-65" dirty="0">
                <a:latin typeface="Times New Roman"/>
                <a:cs typeface="Times New Roman"/>
              </a:rPr>
              <a:t> </a:t>
            </a:r>
            <a:r>
              <a:rPr sz="2000" dirty="0">
                <a:latin typeface="Times New Roman"/>
                <a:cs typeface="Times New Roman"/>
              </a:rPr>
              <a:t>to</a:t>
            </a:r>
            <a:r>
              <a:rPr sz="2000" spc="-60" dirty="0">
                <a:latin typeface="Times New Roman"/>
                <a:cs typeface="Times New Roman"/>
              </a:rPr>
              <a:t> </a:t>
            </a:r>
            <a:r>
              <a:rPr sz="2000" dirty="0">
                <a:latin typeface="Times New Roman"/>
                <a:cs typeface="Times New Roman"/>
              </a:rPr>
              <a:t>ensure</a:t>
            </a:r>
            <a:r>
              <a:rPr sz="2000" spc="-40" dirty="0">
                <a:latin typeface="Times New Roman"/>
                <a:cs typeface="Times New Roman"/>
              </a:rPr>
              <a:t> </a:t>
            </a:r>
            <a:r>
              <a:rPr sz="2000" dirty="0">
                <a:latin typeface="Times New Roman"/>
                <a:cs typeface="Times New Roman"/>
              </a:rPr>
              <a:t>secure</a:t>
            </a:r>
            <a:r>
              <a:rPr sz="2000" spc="-50" dirty="0">
                <a:latin typeface="Times New Roman"/>
                <a:cs typeface="Times New Roman"/>
              </a:rPr>
              <a:t> </a:t>
            </a:r>
            <a:r>
              <a:rPr sz="2000" dirty="0">
                <a:latin typeface="Times New Roman"/>
                <a:cs typeface="Times New Roman"/>
              </a:rPr>
              <a:t>access</a:t>
            </a:r>
            <a:r>
              <a:rPr sz="2000" spc="-75" dirty="0">
                <a:latin typeface="Times New Roman"/>
                <a:cs typeface="Times New Roman"/>
              </a:rPr>
              <a:t> </a:t>
            </a:r>
            <a:r>
              <a:rPr sz="2000" dirty="0">
                <a:latin typeface="Times New Roman"/>
                <a:cs typeface="Times New Roman"/>
              </a:rPr>
              <a:t>to</a:t>
            </a:r>
            <a:r>
              <a:rPr sz="2000" spc="-60" dirty="0">
                <a:latin typeface="Times New Roman"/>
                <a:cs typeface="Times New Roman"/>
              </a:rPr>
              <a:t> </a:t>
            </a:r>
            <a:r>
              <a:rPr sz="2000" dirty="0">
                <a:latin typeface="Times New Roman"/>
                <a:cs typeface="Times New Roman"/>
              </a:rPr>
              <a:t>the</a:t>
            </a:r>
            <a:r>
              <a:rPr sz="2000" spc="-50" dirty="0">
                <a:latin typeface="Times New Roman"/>
                <a:cs typeface="Times New Roman"/>
              </a:rPr>
              <a:t> </a:t>
            </a:r>
            <a:r>
              <a:rPr sz="2000" spc="-10" dirty="0">
                <a:latin typeface="Times New Roman"/>
                <a:cs typeface="Times New Roman"/>
              </a:rPr>
              <a:t>system</a:t>
            </a:r>
            <a:r>
              <a:rPr sz="2000" spc="-10" dirty="0" smtClean="0">
                <a:latin typeface="Times New Roman"/>
                <a:cs typeface="Times New Roman"/>
              </a:rPr>
              <a:t>.</a:t>
            </a:r>
            <a:endParaRPr sz="2000" dirty="0">
              <a:latin typeface="Times New Roman"/>
              <a:cs typeface="Times New Roman"/>
            </a:endParaRPr>
          </a:p>
          <a:p>
            <a:pPr marL="354965" indent="-342265">
              <a:lnSpc>
                <a:spcPct val="200000"/>
              </a:lnSpc>
              <a:buFont typeface="Wingdings"/>
              <a:buChar char=""/>
              <a:tabLst>
                <a:tab pos="354965" algn="l"/>
              </a:tabLst>
            </a:pPr>
            <a:r>
              <a:rPr sz="2000" dirty="0">
                <a:latin typeface="Times New Roman"/>
                <a:cs typeface="Times New Roman"/>
              </a:rPr>
              <a:t>The</a:t>
            </a:r>
            <a:r>
              <a:rPr sz="2000" spc="125" dirty="0">
                <a:latin typeface="Times New Roman"/>
                <a:cs typeface="Times New Roman"/>
              </a:rPr>
              <a:t> </a:t>
            </a:r>
            <a:r>
              <a:rPr sz="2000" dirty="0">
                <a:latin typeface="Times New Roman"/>
                <a:cs typeface="Times New Roman"/>
              </a:rPr>
              <a:t>authentication</a:t>
            </a:r>
            <a:r>
              <a:rPr sz="2000" spc="100" dirty="0">
                <a:latin typeface="Times New Roman"/>
                <a:cs typeface="Times New Roman"/>
              </a:rPr>
              <a:t> </a:t>
            </a:r>
            <a:r>
              <a:rPr sz="2000" dirty="0">
                <a:latin typeface="Times New Roman"/>
                <a:cs typeface="Times New Roman"/>
              </a:rPr>
              <a:t>and</a:t>
            </a:r>
            <a:r>
              <a:rPr sz="2000" spc="125" dirty="0">
                <a:latin typeface="Times New Roman"/>
                <a:cs typeface="Times New Roman"/>
              </a:rPr>
              <a:t> </a:t>
            </a:r>
            <a:r>
              <a:rPr sz="2000" dirty="0">
                <a:latin typeface="Times New Roman"/>
                <a:cs typeface="Times New Roman"/>
              </a:rPr>
              <a:t>authorization</a:t>
            </a:r>
            <a:r>
              <a:rPr sz="2000" spc="120" dirty="0">
                <a:latin typeface="Times New Roman"/>
                <a:cs typeface="Times New Roman"/>
              </a:rPr>
              <a:t> </a:t>
            </a:r>
            <a:r>
              <a:rPr sz="2000" dirty="0">
                <a:latin typeface="Times New Roman"/>
                <a:cs typeface="Times New Roman"/>
              </a:rPr>
              <a:t>module</a:t>
            </a:r>
            <a:r>
              <a:rPr sz="2000" spc="140" dirty="0">
                <a:latin typeface="Times New Roman"/>
                <a:cs typeface="Times New Roman"/>
              </a:rPr>
              <a:t> </a:t>
            </a:r>
            <a:r>
              <a:rPr sz="2000" dirty="0">
                <a:latin typeface="Times New Roman"/>
                <a:cs typeface="Times New Roman"/>
              </a:rPr>
              <a:t>verifies</a:t>
            </a:r>
            <a:r>
              <a:rPr sz="2000" spc="114" dirty="0">
                <a:latin typeface="Times New Roman"/>
                <a:cs typeface="Times New Roman"/>
              </a:rPr>
              <a:t> </a:t>
            </a:r>
            <a:r>
              <a:rPr sz="2000" dirty="0">
                <a:latin typeface="Times New Roman"/>
                <a:cs typeface="Times New Roman"/>
              </a:rPr>
              <a:t>the</a:t>
            </a:r>
            <a:r>
              <a:rPr sz="2000" spc="130" dirty="0">
                <a:latin typeface="Times New Roman"/>
                <a:cs typeface="Times New Roman"/>
              </a:rPr>
              <a:t> </a:t>
            </a:r>
            <a:r>
              <a:rPr sz="2000" dirty="0">
                <a:latin typeface="Times New Roman"/>
                <a:cs typeface="Times New Roman"/>
              </a:rPr>
              <a:t>identity</a:t>
            </a:r>
            <a:r>
              <a:rPr sz="2000" spc="130" dirty="0">
                <a:latin typeface="Times New Roman"/>
                <a:cs typeface="Times New Roman"/>
              </a:rPr>
              <a:t> </a:t>
            </a:r>
            <a:r>
              <a:rPr sz="2000" dirty="0">
                <a:latin typeface="Times New Roman"/>
                <a:cs typeface="Times New Roman"/>
              </a:rPr>
              <a:t>of</a:t>
            </a:r>
            <a:r>
              <a:rPr sz="2000" spc="105" dirty="0">
                <a:latin typeface="Times New Roman"/>
                <a:cs typeface="Times New Roman"/>
              </a:rPr>
              <a:t> </a:t>
            </a:r>
            <a:r>
              <a:rPr sz="2000" dirty="0">
                <a:latin typeface="Times New Roman"/>
                <a:cs typeface="Times New Roman"/>
              </a:rPr>
              <a:t>clients</a:t>
            </a:r>
            <a:r>
              <a:rPr sz="2000" spc="105" dirty="0">
                <a:latin typeface="Times New Roman"/>
                <a:cs typeface="Times New Roman"/>
              </a:rPr>
              <a:t> </a:t>
            </a:r>
            <a:r>
              <a:rPr sz="2000" dirty="0">
                <a:latin typeface="Times New Roman"/>
                <a:cs typeface="Times New Roman"/>
              </a:rPr>
              <a:t>and</a:t>
            </a:r>
            <a:r>
              <a:rPr sz="2000" spc="125" dirty="0">
                <a:latin typeface="Times New Roman"/>
                <a:cs typeface="Times New Roman"/>
              </a:rPr>
              <a:t> </a:t>
            </a:r>
            <a:r>
              <a:rPr sz="2000" dirty="0">
                <a:latin typeface="Times New Roman"/>
                <a:cs typeface="Times New Roman"/>
              </a:rPr>
              <a:t>servers</a:t>
            </a:r>
            <a:r>
              <a:rPr sz="2000" spc="120" dirty="0">
                <a:latin typeface="Times New Roman"/>
                <a:cs typeface="Times New Roman"/>
              </a:rPr>
              <a:t> </a:t>
            </a:r>
            <a:r>
              <a:rPr sz="2000" dirty="0">
                <a:latin typeface="Times New Roman"/>
                <a:cs typeface="Times New Roman"/>
              </a:rPr>
              <a:t>before</a:t>
            </a:r>
            <a:r>
              <a:rPr sz="2000" spc="105" dirty="0">
                <a:latin typeface="Times New Roman"/>
                <a:cs typeface="Times New Roman"/>
              </a:rPr>
              <a:t> </a:t>
            </a:r>
            <a:r>
              <a:rPr sz="2000" dirty="0">
                <a:latin typeface="Times New Roman"/>
                <a:cs typeface="Times New Roman"/>
              </a:rPr>
              <a:t>allowing</a:t>
            </a:r>
            <a:r>
              <a:rPr sz="2000" spc="125" dirty="0">
                <a:latin typeface="Times New Roman"/>
                <a:cs typeface="Times New Roman"/>
              </a:rPr>
              <a:t> </a:t>
            </a:r>
            <a:r>
              <a:rPr sz="2000" dirty="0">
                <a:latin typeface="Times New Roman"/>
                <a:cs typeface="Times New Roman"/>
              </a:rPr>
              <a:t>access</a:t>
            </a:r>
            <a:r>
              <a:rPr sz="2000" spc="105" dirty="0">
                <a:latin typeface="Times New Roman"/>
                <a:cs typeface="Times New Roman"/>
              </a:rPr>
              <a:t> </a:t>
            </a:r>
            <a:r>
              <a:rPr sz="2000" spc="-25" dirty="0" smtClean="0">
                <a:latin typeface="Times New Roman"/>
                <a:cs typeface="Times New Roman"/>
              </a:rPr>
              <a:t>to</a:t>
            </a:r>
            <a:r>
              <a:rPr lang="en-US" sz="2000" dirty="0">
                <a:latin typeface="Times New Roman"/>
                <a:cs typeface="Times New Roman"/>
              </a:rPr>
              <a:t> </a:t>
            </a:r>
            <a:r>
              <a:rPr sz="2000" dirty="0" smtClean="0">
                <a:latin typeface="Times New Roman"/>
                <a:cs typeface="Times New Roman"/>
              </a:rPr>
              <a:t>the</a:t>
            </a:r>
            <a:r>
              <a:rPr sz="2000" spc="-50" dirty="0" smtClean="0">
                <a:latin typeface="Times New Roman"/>
                <a:cs typeface="Times New Roman"/>
              </a:rPr>
              <a:t> </a:t>
            </a:r>
            <a:r>
              <a:rPr sz="2000" spc="-10" dirty="0">
                <a:latin typeface="Times New Roman"/>
                <a:cs typeface="Times New Roman"/>
              </a:rPr>
              <a:t>system</a:t>
            </a:r>
            <a:r>
              <a:rPr sz="2000" spc="-10" dirty="0" smtClean="0">
                <a:latin typeface="Times New Roman"/>
                <a:cs typeface="Times New Roman"/>
              </a:rPr>
              <a:t>.</a:t>
            </a:r>
            <a:endParaRPr sz="2000" dirty="0">
              <a:latin typeface="Times New Roman"/>
              <a:cs typeface="Times New Roman"/>
            </a:endParaRPr>
          </a:p>
          <a:p>
            <a:pPr marL="355600" marR="9525" indent="-342900">
              <a:lnSpc>
                <a:spcPct val="200000"/>
              </a:lnSpc>
              <a:buFont typeface="Wingdings"/>
              <a:buChar char=""/>
              <a:tabLst>
                <a:tab pos="355600" algn="l"/>
              </a:tabLst>
            </a:pPr>
            <a:r>
              <a:rPr sz="2000" dirty="0">
                <a:latin typeface="Times New Roman"/>
                <a:cs typeface="Times New Roman"/>
              </a:rPr>
              <a:t>It</a:t>
            </a:r>
            <a:r>
              <a:rPr sz="2000" spc="185" dirty="0">
                <a:latin typeface="Times New Roman"/>
                <a:cs typeface="Times New Roman"/>
              </a:rPr>
              <a:t> </a:t>
            </a:r>
            <a:r>
              <a:rPr sz="2000" dirty="0">
                <a:latin typeface="Times New Roman"/>
                <a:cs typeface="Times New Roman"/>
              </a:rPr>
              <a:t>enforces</a:t>
            </a:r>
            <a:r>
              <a:rPr sz="2000" spc="170" dirty="0">
                <a:latin typeface="Times New Roman"/>
                <a:cs typeface="Times New Roman"/>
              </a:rPr>
              <a:t> </a:t>
            </a:r>
            <a:r>
              <a:rPr sz="2000" dirty="0">
                <a:latin typeface="Times New Roman"/>
                <a:cs typeface="Times New Roman"/>
              </a:rPr>
              <a:t>access</a:t>
            </a:r>
            <a:r>
              <a:rPr sz="2000" spc="170" dirty="0">
                <a:latin typeface="Times New Roman"/>
                <a:cs typeface="Times New Roman"/>
              </a:rPr>
              <a:t> </a:t>
            </a:r>
            <a:r>
              <a:rPr sz="2000" dirty="0">
                <a:latin typeface="Times New Roman"/>
                <a:cs typeface="Times New Roman"/>
              </a:rPr>
              <a:t>control</a:t>
            </a:r>
            <a:r>
              <a:rPr sz="2000" spc="165" dirty="0">
                <a:latin typeface="Times New Roman"/>
                <a:cs typeface="Times New Roman"/>
              </a:rPr>
              <a:t> </a:t>
            </a:r>
            <a:r>
              <a:rPr sz="2000" dirty="0">
                <a:latin typeface="Times New Roman"/>
                <a:cs typeface="Times New Roman"/>
              </a:rPr>
              <a:t>policies</a:t>
            </a:r>
            <a:r>
              <a:rPr sz="2000" spc="190" dirty="0">
                <a:latin typeface="Times New Roman"/>
                <a:cs typeface="Times New Roman"/>
              </a:rPr>
              <a:t> </a:t>
            </a:r>
            <a:r>
              <a:rPr sz="2000" dirty="0">
                <a:latin typeface="Times New Roman"/>
                <a:cs typeface="Times New Roman"/>
              </a:rPr>
              <a:t>to</a:t>
            </a:r>
            <a:r>
              <a:rPr sz="2000" spc="185" dirty="0">
                <a:latin typeface="Times New Roman"/>
                <a:cs typeface="Times New Roman"/>
              </a:rPr>
              <a:t> </a:t>
            </a:r>
            <a:r>
              <a:rPr sz="2000" dirty="0">
                <a:latin typeface="Times New Roman"/>
                <a:cs typeface="Times New Roman"/>
              </a:rPr>
              <a:t>prevent</a:t>
            </a:r>
            <a:r>
              <a:rPr sz="2000" spc="185" dirty="0">
                <a:latin typeface="Times New Roman"/>
                <a:cs typeface="Times New Roman"/>
              </a:rPr>
              <a:t> </a:t>
            </a:r>
            <a:r>
              <a:rPr sz="2000" dirty="0">
                <a:latin typeface="Times New Roman"/>
                <a:cs typeface="Times New Roman"/>
              </a:rPr>
              <a:t>unauthorized</a:t>
            </a:r>
            <a:r>
              <a:rPr sz="2000" spc="170" dirty="0">
                <a:latin typeface="Times New Roman"/>
                <a:cs typeface="Times New Roman"/>
              </a:rPr>
              <a:t> </a:t>
            </a:r>
            <a:r>
              <a:rPr sz="2000" dirty="0">
                <a:latin typeface="Times New Roman"/>
                <a:cs typeface="Times New Roman"/>
              </a:rPr>
              <a:t>access</a:t>
            </a:r>
            <a:r>
              <a:rPr sz="2000" spc="155" dirty="0">
                <a:latin typeface="Times New Roman"/>
                <a:cs typeface="Times New Roman"/>
              </a:rPr>
              <a:t> </a:t>
            </a:r>
            <a:r>
              <a:rPr sz="2000" dirty="0">
                <a:latin typeface="Times New Roman"/>
                <a:cs typeface="Times New Roman"/>
              </a:rPr>
              <a:t>and</a:t>
            </a:r>
            <a:r>
              <a:rPr sz="2000" spc="195" dirty="0">
                <a:latin typeface="Times New Roman"/>
                <a:cs typeface="Times New Roman"/>
              </a:rPr>
              <a:t> </a:t>
            </a:r>
            <a:r>
              <a:rPr sz="2000" dirty="0">
                <a:latin typeface="Times New Roman"/>
                <a:cs typeface="Times New Roman"/>
              </a:rPr>
              <a:t>ensures</a:t>
            </a:r>
            <a:r>
              <a:rPr sz="2000" spc="185" dirty="0">
                <a:latin typeface="Times New Roman"/>
                <a:cs typeface="Times New Roman"/>
              </a:rPr>
              <a:t> </a:t>
            </a:r>
            <a:r>
              <a:rPr sz="2000" dirty="0">
                <a:latin typeface="Times New Roman"/>
                <a:cs typeface="Times New Roman"/>
              </a:rPr>
              <a:t>that</a:t>
            </a:r>
            <a:r>
              <a:rPr sz="2000" spc="180" dirty="0">
                <a:latin typeface="Times New Roman"/>
                <a:cs typeface="Times New Roman"/>
              </a:rPr>
              <a:t> </a:t>
            </a:r>
            <a:r>
              <a:rPr sz="2000" dirty="0">
                <a:latin typeface="Times New Roman"/>
                <a:cs typeface="Times New Roman"/>
              </a:rPr>
              <a:t>only</a:t>
            </a:r>
            <a:r>
              <a:rPr sz="2000" spc="200" dirty="0">
                <a:latin typeface="Times New Roman"/>
                <a:cs typeface="Times New Roman"/>
              </a:rPr>
              <a:t> </a:t>
            </a:r>
            <a:r>
              <a:rPr sz="2000" dirty="0">
                <a:latin typeface="Times New Roman"/>
                <a:cs typeface="Times New Roman"/>
              </a:rPr>
              <a:t>authenticated</a:t>
            </a:r>
            <a:r>
              <a:rPr sz="2000" spc="165" dirty="0">
                <a:latin typeface="Times New Roman"/>
                <a:cs typeface="Times New Roman"/>
              </a:rPr>
              <a:t> </a:t>
            </a:r>
            <a:r>
              <a:rPr sz="2000" dirty="0">
                <a:latin typeface="Times New Roman"/>
                <a:cs typeface="Times New Roman"/>
              </a:rPr>
              <a:t>users</a:t>
            </a:r>
            <a:r>
              <a:rPr sz="2000" spc="180" dirty="0">
                <a:latin typeface="Times New Roman"/>
                <a:cs typeface="Times New Roman"/>
              </a:rPr>
              <a:t> </a:t>
            </a:r>
            <a:r>
              <a:rPr sz="2000" spc="-25" dirty="0">
                <a:latin typeface="Times New Roman"/>
                <a:cs typeface="Times New Roman"/>
              </a:rPr>
              <a:t>can </a:t>
            </a:r>
            <a:r>
              <a:rPr sz="2000" dirty="0">
                <a:latin typeface="Times New Roman"/>
                <a:cs typeface="Times New Roman"/>
              </a:rPr>
              <a:t>initiate</a:t>
            </a:r>
            <a:r>
              <a:rPr sz="2000" spc="-114" dirty="0">
                <a:latin typeface="Times New Roman"/>
                <a:cs typeface="Times New Roman"/>
              </a:rPr>
              <a:t> </a:t>
            </a:r>
            <a:r>
              <a:rPr sz="2000" dirty="0">
                <a:latin typeface="Times New Roman"/>
                <a:cs typeface="Times New Roman"/>
              </a:rPr>
              <a:t>secure</a:t>
            </a:r>
            <a:r>
              <a:rPr sz="2000" spc="-80" dirty="0">
                <a:latin typeface="Times New Roman"/>
                <a:cs typeface="Times New Roman"/>
              </a:rPr>
              <a:t> </a:t>
            </a:r>
            <a:r>
              <a:rPr sz="2000" dirty="0">
                <a:latin typeface="Times New Roman"/>
                <a:cs typeface="Times New Roman"/>
              </a:rPr>
              <a:t>computation</a:t>
            </a:r>
            <a:r>
              <a:rPr sz="2000" spc="-85" dirty="0">
                <a:latin typeface="Times New Roman"/>
                <a:cs typeface="Times New Roman"/>
              </a:rPr>
              <a:t> </a:t>
            </a:r>
            <a:r>
              <a:rPr sz="2000" spc="-10" dirty="0">
                <a:latin typeface="Times New Roman"/>
                <a:cs typeface="Times New Roman"/>
              </a:rPr>
              <a:t>offloading.</a:t>
            </a:r>
            <a:endParaRPr sz="20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0584" y="537209"/>
            <a:ext cx="8316595" cy="513715"/>
          </a:xfrm>
          <a:prstGeom prst="rect">
            <a:avLst/>
          </a:prstGeom>
        </p:spPr>
        <p:txBody>
          <a:bodyPr vert="horz" wrap="square" lIns="0" tIns="13335" rIns="0" bIns="0" rtlCol="0">
            <a:spAutoFit/>
          </a:bodyPr>
          <a:lstStyle/>
          <a:p>
            <a:pPr marL="12700">
              <a:lnSpc>
                <a:spcPct val="100000"/>
              </a:lnSpc>
              <a:spcBef>
                <a:spcPts val="105"/>
              </a:spcBef>
              <a:tabLst>
                <a:tab pos="2835275" algn="l"/>
              </a:tabLst>
            </a:pPr>
            <a:r>
              <a:rPr spc="-10" dirty="0"/>
              <a:t>ALGORITHM</a:t>
            </a:r>
            <a:r>
              <a:rPr dirty="0"/>
              <a:t>	USED</a:t>
            </a:r>
            <a:r>
              <a:rPr spc="-35" dirty="0"/>
              <a:t> </a:t>
            </a:r>
            <a:r>
              <a:rPr dirty="0"/>
              <a:t>FOR</a:t>
            </a:r>
            <a:r>
              <a:rPr spc="-40" dirty="0"/>
              <a:t> </a:t>
            </a:r>
            <a:r>
              <a:rPr dirty="0"/>
              <a:t>EACH</a:t>
            </a:r>
            <a:r>
              <a:rPr spc="-5" dirty="0"/>
              <a:t> </a:t>
            </a:r>
            <a:r>
              <a:rPr spc="-10" dirty="0"/>
              <a:t>MODULES</a:t>
            </a:r>
          </a:p>
        </p:txBody>
      </p:sp>
      <p:sp>
        <p:nvSpPr>
          <p:cNvPr id="4" name="TextBox 3"/>
          <p:cNvSpPr txBox="1"/>
          <p:nvPr/>
        </p:nvSpPr>
        <p:spPr>
          <a:xfrm>
            <a:off x="838200" y="1524000"/>
            <a:ext cx="10058400" cy="4801314"/>
          </a:xfrm>
          <a:prstGeom prst="rect">
            <a:avLst/>
          </a:prstGeom>
          <a:noFill/>
        </p:spPr>
        <p:txBody>
          <a:bodyPr wrap="square" rtlCol="0">
            <a:sp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Data Encryption Module:</a:t>
            </a:r>
          </a:p>
          <a:p>
            <a:pPr>
              <a:lnSpc>
                <a:spcPct val="150000"/>
              </a:lnSpc>
            </a:pPr>
            <a:r>
              <a:rPr lang="en-US" sz="2400" dirty="0" smtClean="0">
                <a:latin typeface="Times New Roman" panose="02020603050405020304" pitchFamily="18" charset="0"/>
                <a:cs typeface="Times New Roman" panose="02020603050405020304" pitchFamily="18" charset="0"/>
              </a:rPr>
              <a:t>Algorithm:</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Input: Raw data</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Output: Encrypteddata </a:t>
            </a:r>
          </a:p>
          <a:p>
            <a:pPr>
              <a:lnSpc>
                <a:spcPct val="150000"/>
              </a:lnSpc>
            </a:pPr>
            <a:r>
              <a:rPr lang="en-US" sz="2400" b="1" dirty="0" smtClean="0">
                <a:latin typeface="Times New Roman" panose="02020603050405020304" pitchFamily="18" charset="0"/>
                <a:cs typeface="Times New Roman" panose="02020603050405020304" pitchFamily="18" charset="0"/>
              </a:rPr>
              <a:t>Steps:</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Generate encryption keys (public and private keys).</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Encrypt the raw data using homomorphic encryption algorithms.</a:t>
            </a:r>
          </a:p>
          <a:p>
            <a:pPr marL="285750" indent="-28575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Output the encrypted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595" y="864488"/>
            <a:ext cx="3802379" cy="452120"/>
          </a:xfrm>
          <a:prstGeom prst="rect">
            <a:avLst/>
          </a:prstGeom>
        </p:spPr>
        <p:txBody>
          <a:bodyPr vert="horz" wrap="square" lIns="0" tIns="12065" rIns="0" bIns="0" rtlCol="0">
            <a:spAutoFit/>
          </a:bodyPr>
          <a:lstStyle/>
          <a:p>
            <a:pPr marL="12700">
              <a:lnSpc>
                <a:spcPct val="100000"/>
              </a:lnSpc>
              <a:spcBef>
                <a:spcPts val="95"/>
              </a:spcBef>
            </a:pPr>
            <a:r>
              <a:rPr sz="2800" spc="-20" dirty="0"/>
              <a:t>Communication</a:t>
            </a:r>
            <a:r>
              <a:rPr sz="2800" spc="-55" dirty="0"/>
              <a:t> </a:t>
            </a:r>
            <a:r>
              <a:rPr sz="2800" spc="-10" dirty="0"/>
              <a:t>Module</a:t>
            </a:r>
            <a:r>
              <a:rPr sz="2800" b="0" spc="-10" dirty="0">
                <a:latin typeface="Times New Roman"/>
                <a:cs typeface="Times New Roman"/>
              </a:rPr>
              <a:t>:</a:t>
            </a:r>
            <a:endParaRPr sz="2800">
              <a:latin typeface="Times New Roman"/>
              <a:cs typeface="Times New Roman"/>
            </a:endParaRPr>
          </a:p>
        </p:txBody>
      </p:sp>
      <p:sp>
        <p:nvSpPr>
          <p:cNvPr id="3" name="object 3"/>
          <p:cNvSpPr txBox="1"/>
          <p:nvPr/>
        </p:nvSpPr>
        <p:spPr>
          <a:xfrm>
            <a:off x="617931" y="1336658"/>
            <a:ext cx="9596755" cy="3802579"/>
          </a:xfrm>
          <a:prstGeom prst="rect">
            <a:avLst/>
          </a:prstGeom>
        </p:spPr>
        <p:txBody>
          <a:bodyPr vert="horz" wrap="square" lIns="0" tIns="148590" rIns="0" bIns="0" rtlCol="0">
            <a:spAutoFit/>
          </a:bodyPr>
          <a:lstStyle/>
          <a:p>
            <a:pPr marL="12700">
              <a:lnSpc>
                <a:spcPct val="100000"/>
              </a:lnSpc>
              <a:spcBef>
                <a:spcPts val="1170"/>
              </a:spcBef>
            </a:pPr>
            <a:r>
              <a:rPr sz="2400" b="1" spc="-10" dirty="0">
                <a:latin typeface="Times New Roman"/>
                <a:cs typeface="Times New Roman"/>
              </a:rPr>
              <a:t>Algorithm:</a:t>
            </a:r>
            <a:endParaRPr sz="2400" dirty="0">
              <a:latin typeface="Times New Roman"/>
              <a:cs typeface="Times New Roman"/>
            </a:endParaRPr>
          </a:p>
          <a:p>
            <a:pPr marL="734695" indent="-286385">
              <a:lnSpc>
                <a:spcPct val="100000"/>
              </a:lnSpc>
              <a:spcBef>
                <a:spcPts val="1280"/>
              </a:spcBef>
              <a:buFont typeface="Wingdings"/>
              <a:buChar char=""/>
              <a:tabLst>
                <a:tab pos="734695" algn="l"/>
              </a:tabLst>
            </a:pPr>
            <a:r>
              <a:rPr sz="2400" dirty="0">
                <a:latin typeface="Times New Roman"/>
                <a:cs typeface="Times New Roman"/>
              </a:rPr>
              <a:t>Input:</a:t>
            </a:r>
            <a:r>
              <a:rPr sz="2400" spc="-45" dirty="0">
                <a:latin typeface="Times New Roman"/>
                <a:cs typeface="Times New Roman"/>
              </a:rPr>
              <a:t> </a:t>
            </a:r>
            <a:r>
              <a:rPr sz="2400" dirty="0">
                <a:latin typeface="Times New Roman"/>
                <a:cs typeface="Times New Roman"/>
              </a:rPr>
              <a:t>Encrypted</a:t>
            </a:r>
            <a:r>
              <a:rPr sz="2400" spc="-40" dirty="0">
                <a:latin typeface="Times New Roman"/>
                <a:cs typeface="Times New Roman"/>
              </a:rPr>
              <a:t> </a:t>
            </a:r>
            <a:r>
              <a:rPr sz="2400" dirty="0">
                <a:latin typeface="Times New Roman"/>
                <a:cs typeface="Times New Roman"/>
              </a:rPr>
              <a:t>data</a:t>
            </a:r>
            <a:r>
              <a:rPr sz="2400" spc="-45" dirty="0">
                <a:latin typeface="Times New Roman"/>
                <a:cs typeface="Times New Roman"/>
              </a:rPr>
              <a:t> </a:t>
            </a:r>
            <a:r>
              <a:rPr sz="2400" dirty="0">
                <a:latin typeface="Times New Roman"/>
                <a:cs typeface="Times New Roman"/>
              </a:rPr>
              <a:t>or</a:t>
            </a:r>
            <a:r>
              <a:rPr sz="2400" spc="-10" dirty="0">
                <a:latin typeface="Times New Roman"/>
                <a:cs typeface="Times New Roman"/>
              </a:rPr>
              <a:t> result</a:t>
            </a:r>
            <a:endParaRPr sz="2400" dirty="0">
              <a:latin typeface="Times New Roman"/>
              <a:cs typeface="Times New Roman"/>
            </a:endParaRPr>
          </a:p>
          <a:p>
            <a:pPr marL="464820" marR="3792854" indent="-17145">
              <a:lnSpc>
                <a:spcPct val="148700"/>
              </a:lnSpc>
              <a:spcBef>
                <a:spcPts val="5"/>
              </a:spcBef>
              <a:buFont typeface="Wingdings"/>
              <a:buChar char=""/>
              <a:tabLst>
                <a:tab pos="464820" algn="l"/>
                <a:tab pos="734695" algn="l"/>
              </a:tabLst>
            </a:pPr>
            <a:r>
              <a:rPr sz="2400" dirty="0">
                <a:latin typeface="Times New Roman"/>
                <a:cs typeface="Times New Roman"/>
              </a:rPr>
              <a:t>	Output:</a:t>
            </a:r>
            <a:r>
              <a:rPr sz="2400" spc="-55" dirty="0">
                <a:latin typeface="Times New Roman"/>
                <a:cs typeface="Times New Roman"/>
              </a:rPr>
              <a:t> </a:t>
            </a:r>
            <a:r>
              <a:rPr sz="2400" dirty="0">
                <a:latin typeface="Times New Roman"/>
                <a:cs typeface="Times New Roman"/>
              </a:rPr>
              <a:t>Received</a:t>
            </a:r>
            <a:r>
              <a:rPr sz="2400" spc="-60" dirty="0">
                <a:latin typeface="Times New Roman"/>
                <a:cs typeface="Times New Roman"/>
              </a:rPr>
              <a:t> </a:t>
            </a:r>
            <a:r>
              <a:rPr sz="2400" dirty="0">
                <a:latin typeface="Times New Roman"/>
                <a:cs typeface="Times New Roman"/>
              </a:rPr>
              <a:t>encrypted</a:t>
            </a:r>
            <a:r>
              <a:rPr sz="2400" spc="-65"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dirty="0">
                <a:latin typeface="Times New Roman"/>
                <a:cs typeface="Times New Roman"/>
              </a:rPr>
              <a:t>or</a:t>
            </a:r>
            <a:r>
              <a:rPr sz="2400" spc="-10" dirty="0">
                <a:latin typeface="Times New Roman"/>
                <a:cs typeface="Times New Roman"/>
              </a:rPr>
              <a:t> result Steps:</a:t>
            </a:r>
            <a:endParaRPr sz="2400" dirty="0">
              <a:latin typeface="Times New Roman"/>
              <a:cs typeface="Times New Roman"/>
            </a:endParaRPr>
          </a:p>
          <a:p>
            <a:pPr marL="1191895" lvl="1" indent="-286385">
              <a:lnSpc>
                <a:spcPct val="100000"/>
              </a:lnSpc>
              <a:spcBef>
                <a:spcPts val="1390"/>
              </a:spcBef>
              <a:buFont typeface="Arial MT"/>
              <a:buChar char="•"/>
              <a:tabLst>
                <a:tab pos="1191895" algn="l"/>
              </a:tabLst>
            </a:pPr>
            <a:r>
              <a:rPr sz="2400" dirty="0">
                <a:latin typeface="Times New Roman"/>
                <a:cs typeface="Times New Roman"/>
              </a:rPr>
              <a:t>Establish</a:t>
            </a:r>
            <a:r>
              <a:rPr sz="2400" spc="-75" dirty="0">
                <a:latin typeface="Times New Roman"/>
                <a:cs typeface="Times New Roman"/>
              </a:rPr>
              <a:t> </a:t>
            </a:r>
            <a:r>
              <a:rPr sz="2400" dirty="0">
                <a:latin typeface="Times New Roman"/>
                <a:cs typeface="Times New Roman"/>
              </a:rPr>
              <a:t>a</a:t>
            </a:r>
            <a:r>
              <a:rPr sz="2400" spc="-25" dirty="0">
                <a:latin typeface="Times New Roman"/>
                <a:cs typeface="Times New Roman"/>
              </a:rPr>
              <a:t> </a:t>
            </a:r>
            <a:r>
              <a:rPr sz="2400" dirty="0">
                <a:latin typeface="Times New Roman"/>
                <a:cs typeface="Times New Roman"/>
              </a:rPr>
              <a:t>secure</a:t>
            </a:r>
            <a:r>
              <a:rPr sz="2400" spc="-50" dirty="0">
                <a:latin typeface="Times New Roman"/>
                <a:cs typeface="Times New Roman"/>
              </a:rPr>
              <a:t> </a:t>
            </a:r>
            <a:r>
              <a:rPr sz="2400" dirty="0">
                <a:latin typeface="Times New Roman"/>
                <a:cs typeface="Times New Roman"/>
              </a:rPr>
              <a:t>communication</a:t>
            </a:r>
            <a:r>
              <a:rPr sz="2400" spc="-30" dirty="0">
                <a:latin typeface="Times New Roman"/>
                <a:cs typeface="Times New Roman"/>
              </a:rPr>
              <a:t> </a:t>
            </a:r>
            <a:r>
              <a:rPr sz="2400" dirty="0">
                <a:latin typeface="Times New Roman"/>
                <a:cs typeface="Times New Roman"/>
              </a:rPr>
              <a:t>channel</a:t>
            </a:r>
            <a:r>
              <a:rPr sz="2400" spc="-50" dirty="0">
                <a:latin typeface="Times New Roman"/>
                <a:cs typeface="Times New Roman"/>
              </a:rPr>
              <a:t> </a:t>
            </a:r>
            <a:r>
              <a:rPr sz="2400" dirty="0">
                <a:latin typeface="Times New Roman"/>
                <a:cs typeface="Times New Roman"/>
              </a:rPr>
              <a:t>between</a:t>
            </a:r>
            <a:r>
              <a:rPr sz="2400" spc="-45" dirty="0">
                <a:latin typeface="Times New Roman"/>
                <a:cs typeface="Times New Roman"/>
              </a:rPr>
              <a:t> </a:t>
            </a:r>
            <a:r>
              <a:rPr sz="2400" dirty="0">
                <a:latin typeface="Times New Roman"/>
                <a:cs typeface="Times New Roman"/>
              </a:rPr>
              <a:t>client</a:t>
            </a:r>
            <a:r>
              <a:rPr sz="2400" spc="-7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spc="-10" dirty="0">
                <a:latin typeface="Times New Roman"/>
                <a:cs typeface="Times New Roman"/>
              </a:rPr>
              <a:t>server.</a:t>
            </a:r>
            <a:endParaRPr sz="2400" dirty="0">
              <a:latin typeface="Times New Roman"/>
              <a:cs typeface="Times New Roman"/>
            </a:endParaRPr>
          </a:p>
          <a:p>
            <a:pPr marL="1191895" lvl="1" indent="-286385">
              <a:lnSpc>
                <a:spcPct val="100000"/>
              </a:lnSpc>
              <a:spcBef>
                <a:spcPts val="1410"/>
              </a:spcBef>
              <a:buFont typeface="Arial MT"/>
              <a:buChar char="•"/>
              <a:tabLst>
                <a:tab pos="1191895" algn="l"/>
              </a:tabLst>
            </a:pPr>
            <a:r>
              <a:rPr sz="2400" dirty="0">
                <a:latin typeface="Times New Roman"/>
                <a:cs typeface="Times New Roman"/>
              </a:rPr>
              <a:t>Send</a:t>
            </a:r>
            <a:r>
              <a:rPr sz="2400" spc="-10" dirty="0">
                <a:latin typeface="Times New Roman"/>
                <a:cs typeface="Times New Roman"/>
              </a:rPr>
              <a:t> </a:t>
            </a:r>
            <a:r>
              <a:rPr sz="2400" dirty="0">
                <a:latin typeface="Times New Roman"/>
                <a:cs typeface="Times New Roman"/>
              </a:rPr>
              <a:t>encrypted</a:t>
            </a:r>
            <a:r>
              <a:rPr sz="2400" spc="-55" dirty="0">
                <a:latin typeface="Times New Roman"/>
                <a:cs typeface="Times New Roman"/>
              </a:rPr>
              <a:t> </a:t>
            </a:r>
            <a:r>
              <a:rPr sz="2400" dirty="0">
                <a:latin typeface="Times New Roman"/>
                <a:cs typeface="Times New Roman"/>
              </a:rPr>
              <a:t>data</a:t>
            </a:r>
            <a:r>
              <a:rPr sz="2400" spc="-45" dirty="0">
                <a:latin typeface="Times New Roman"/>
                <a:cs typeface="Times New Roman"/>
              </a:rPr>
              <a:t> </a:t>
            </a:r>
            <a:r>
              <a:rPr sz="2400" dirty="0">
                <a:latin typeface="Times New Roman"/>
                <a:cs typeface="Times New Roman"/>
              </a:rPr>
              <a:t>or</a:t>
            </a:r>
            <a:r>
              <a:rPr sz="2400" spc="-15" dirty="0">
                <a:latin typeface="Times New Roman"/>
                <a:cs typeface="Times New Roman"/>
              </a:rPr>
              <a:t> </a:t>
            </a:r>
            <a:r>
              <a:rPr sz="2400" dirty="0">
                <a:latin typeface="Times New Roman"/>
                <a:cs typeface="Times New Roman"/>
              </a:rPr>
              <a:t>result</a:t>
            </a:r>
            <a:r>
              <a:rPr sz="2400" spc="-40" dirty="0">
                <a:latin typeface="Times New Roman"/>
                <a:cs typeface="Times New Roman"/>
              </a:rPr>
              <a:t> </a:t>
            </a:r>
            <a:r>
              <a:rPr sz="2400" dirty="0">
                <a:latin typeface="Times New Roman"/>
                <a:cs typeface="Times New Roman"/>
              </a:rPr>
              <a:t>over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channel.</a:t>
            </a:r>
            <a:endParaRPr sz="2400" dirty="0">
              <a:latin typeface="Times New Roman"/>
              <a:cs typeface="Times New Roman"/>
            </a:endParaRPr>
          </a:p>
          <a:p>
            <a:pPr marL="1191895" lvl="1" indent="-286385">
              <a:lnSpc>
                <a:spcPct val="100000"/>
              </a:lnSpc>
              <a:spcBef>
                <a:spcPts val="1400"/>
              </a:spcBef>
              <a:buFont typeface="Arial MT"/>
              <a:buChar char="•"/>
              <a:tabLst>
                <a:tab pos="1191895" algn="l"/>
              </a:tabLst>
            </a:pPr>
            <a:r>
              <a:rPr sz="2400" dirty="0">
                <a:latin typeface="Times New Roman"/>
                <a:cs typeface="Times New Roman"/>
              </a:rPr>
              <a:t>Receive</a:t>
            </a:r>
            <a:r>
              <a:rPr sz="2400" spc="-65" dirty="0">
                <a:latin typeface="Times New Roman"/>
                <a:cs typeface="Times New Roman"/>
              </a:rPr>
              <a:t> </a:t>
            </a:r>
            <a:r>
              <a:rPr sz="2400" dirty="0">
                <a:latin typeface="Times New Roman"/>
                <a:cs typeface="Times New Roman"/>
              </a:rPr>
              <a:t>encrypted</a:t>
            </a:r>
            <a:r>
              <a:rPr sz="2400" spc="-65"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dirty="0">
                <a:latin typeface="Times New Roman"/>
                <a:cs typeface="Times New Roman"/>
              </a:rPr>
              <a:t>or</a:t>
            </a:r>
            <a:r>
              <a:rPr sz="2400" spc="-10" dirty="0">
                <a:latin typeface="Times New Roman"/>
                <a:cs typeface="Times New Roman"/>
              </a:rPr>
              <a:t> </a:t>
            </a:r>
            <a:r>
              <a:rPr sz="2400" dirty="0">
                <a:latin typeface="Times New Roman"/>
                <a:cs typeface="Times New Roman"/>
              </a:rPr>
              <a:t>result</a:t>
            </a:r>
            <a:r>
              <a:rPr sz="2400" spc="-50" dirty="0">
                <a:latin typeface="Times New Roman"/>
                <a:cs typeface="Times New Roman"/>
              </a:rPr>
              <a:t> </a:t>
            </a:r>
            <a:r>
              <a:rPr sz="2400" dirty="0">
                <a:latin typeface="Times New Roman"/>
                <a:cs typeface="Times New Roman"/>
              </a:rPr>
              <a:t>from</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other</a:t>
            </a:r>
            <a:r>
              <a:rPr sz="2400" spc="-10" dirty="0">
                <a:latin typeface="Times New Roman"/>
                <a:cs typeface="Times New Roman"/>
              </a:rPr>
              <a:t> party.</a:t>
            </a:r>
            <a:endParaRPr sz="2400"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533400" y="304800"/>
            <a:ext cx="11030610" cy="5909310"/>
          </a:xfrm>
        </p:spPr>
        <p:txBody>
          <a:bodyPr/>
          <a:lstStyle/>
          <a:p>
            <a:pPr>
              <a:lnSpc>
                <a:spcPct val="150000"/>
              </a:lnSpc>
            </a:pPr>
            <a:r>
              <a:rPr lang="en-US" sz="2400" b="1" dirty="0"/>
              <a:t>Homomorphic Operations Module:</a:t>
            </a:r>
          </a:p>
          <a:p>
            <a:pPr>
              <a:lnSpc>
                <a:spcPct val="150000"/>
              </a:lnSpc>
            </a:pPr>
            <a:r>
              <a:rPr lang="en-US" sz="2400" dirty="0"/>
              <a:t>Algorithm:</a:t>
            </a:r>
          </a:p>
          <a:p>
            <a:pPr lvl="1">
              <a:lnSpc>
                <a:spcPct val="150000"/>
              </a:lnSpc>
            </a:pPr>
            <a:r>
              <a:rPr lang="en-US" sz="2000" dirty="0">
                <a:latin typeface="Times New Roman" panose="02020603050405020304" pitchFamily="18" charset="0"/>
                <a:cs typeface="Times New Roman" panose="02020603050405020304" pitchFamily="18" charset="0"/>
              </a:rPr>
              <a:t>Input: Encrypted data</a:t>
            </a:r>
          </a:p>
          <a:p>
            <a:pPr lvl="1">
              <a:lnSpc>
                <a:spcPct val="150000"/>
              </a:lnSpc>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Encrypted result Steps:</a:t>
            </a:r>
          </a:p>
          <a:p>
            <a:pPr lvl="1">
              <a:lnSpc>
                <a:spcPct val="150000"/>
              </a:lnSpc>
            </a:pPr>
            <a:r>
              <a:rPr lang="en-US" sz="2000" dirty="0">
                <a:latin typeface="Times New Roman" panose="02020603050405020304" pitchFamily="18" charset="0"/>
                <a:cs typeface="Times New Roman" panose="02020603050405020304" pitchFamily="18" charset="0"/>
              </a:rPr>
              <a:t>Perform homomorphic operations on the encrypted data. </a:t>
            </a:r>
          </a:p>
          <a:p>
            <a:pPr lvl="1">
              <a:lnSpc>
                <a:spcPct val="150000"/>
              </a:lnSpc>
            </a:pPr>
            <a:r>
              <a:rPr lang="en-US" sz="2000" dirty="0">
                <a:latin typeface="Times New Roman" panose="02020603050405020304" pitchFamily="18" charset="0"/>
                <a:cs typeface="Times New Roman" panose="02020603050405020304" pitchFamily="18" charset="0"/>
              </a:rPr>
              <a:t>Output the encrypted result.</a:t>
            </a:r>
          </a:p>
          <a:p>
            <a:pPr>
              <a:lnSpc>
                <a:spcPct val="150000"/>
              </a:lnSpc>
            </a:pPr>
            <a:r>
              <a:rPr lang="en-US" sz="2400" b="1" dirty="0"/>
              <a:t>Result Decryption Module:</a:t>
            </a:r>
          </a:p>
          <a:p>
            <a:pPr>
              <a:lnSpc>
                <a:spcPct val="150000"/>
              </a:lnSpc>
            </a:pPr>
            <a:r>
              <a:rPr lang="en-US" sz="2400" dirty="0"/>
              <a:t>Algorithm:</a:t>
            </a:r>
          </a:p>
          <a:p>
            <a:pPr lvl="1">
              <a:lnSpc>
                <a:spcPct val="150000"/>
              </a:lnSpc>
            </a:pPr>
            <a:r>
              <a:rPr lang="en-US" sz="2000" dirty="0">
                <a:latin typeface="Times New Roman" panose="02020603050405020304" pitchFamily="18" charset="0"/>
                <a:cs typeface="Times New Roman" panose="02020603050405020304" pitchFamily="18" charset="0"/>
              </a:rPr>
              <a:t>Input: Encrypted result</a:t>
            </a:r>
          </a:p>
          <a:p>
            <a:pPr lvl="1">
              <a:lnSpc>
                <a:spcPct val="150000"/>
              </a:lnSpc>
            </a:pPr>
            <a:r>
              <a:rPr lang="en-US" sz="2000" dirty="0" smtClean="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Decrypted result Steps:</a:t>
            </a:r>
          </a:p>
          <a:p>
            <a:pPr lvl="1">
              <a:lnSpc>
                <a:spcPct val="150000"/>
              </a:lnSpc>
            </a:pPr>
            <a:r>
              <a:rPr lang="en-US" sz="2000" dirty="0">
                <a:latin typeface="Times New Roman" panose="02020603050405020304" pitchFamily="18" charset="0"/>
                <a:cs typeface="Times New Roman" panose="02020603050405020304" pitchFamily="18" charset="0"/>
              </a:rPr>
              <a:t>Decrypt the encrypted result using the private decryption key. </a:t>
            </a:r>
          </a:p>
          <a:p>
            <a:pPr lvl="1">
              <a:lnSpc>
                <a:spcPct val="150000"/>
              </a:lnSpc>
            </a:pPr>
            <a:r>
              <a:rPr lang="en-US" sz="2000" dirty="0">
                <a:latin typeface="Times New Roman" panose="02020603050405020304" pitchFamily="18" charset="0"/>
                <a:cs typeface="Times New Roman" panose="02020603050405020304" pitchFamily="18" charset="0"/>
              </a:rPr>
              <a:t>Output the decrypted result.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6506" rIns="0" bIns="0" rtlCol="0">
            <a:spAutoFit/>
          </a:bodyPr>
          <a:lstStyle/>
          <a:p>
            <a:pPr marL="4724400">
              <a:lnSpc>
                <a:spcPct val="100000"/>
              </a:lnSpc>
              <a:spcBef>
                <a:spcPts val="105"/>
              </a:spcBef>
            </a:pPr>
            <a:r>
              <a:rPr spc="-10" dirty="0"/>
              <a:t>TESTING</a:t>
            </a:r>
          </a:p>
        </p:txBody>
      </p:sp>
      <p:sp>
        <p:nvSpPr>
          <p:cNvPr id="3" name="object 3"/>
          <p:cNvSpPr txBox="1"/>
          <p:nvPr/>
        </p:nvSpPr>
        <p:spPr>
          <a:xfrm>
            <a:off x="491845" y="1064259"/>
            <a:ext cx="10888345" cy="4964430"/>
          </a:xfrm>
          <a:prstGeom prst="rect">
            <a:avLst/>
          </a:prstGeom>
        </p:spPr>
        <p:txBody>
          <a:bodyPr vert="horz" wrap="square" lIns="0" tIns="12065" rIns="0" bIns="0" rtlCol="0">
            <a:spAutoFit/>
          </a:bodyPr>
          <a:lstStyle/>
          <a:p>
            <a:pPr marL="12700" marR="91440">
              <a:lnSpc>
                <a:spcPct val="150100"/>
              </a:lnSpc>
              <a:spcBef>
                <a:spcPts val="95"/>
              </a:spcBef>
            </a:pPr>
            <a:r>
              <a:rPr sz="2400" b="1" dirty="0">
                <a:latin typeface="Times New Roman"/>
                <a:cs typeface="Times New Roman"/>
              </a:rPr>
              <a:t>Basic</a:t>
            </a:r>
            <a:r>
              <a:rPr sz="2400" b="1" spc="-20" dirty="0">
                <a:latin typeface="Times New Roman"/>
                <a:cs typeface="Times New Roman"/>
              </a:rPr>
              <a:t> </a:t>
            </a:r>
            <a:r>
              <a:rPr sz="2400" b="1" dirty="0">
                <a:latin typeface="Times New Roman"/>
                <a:cs typeface="Times New Roman"/>
              </a:rPr>
              <a:t>medical</a:t>
            </a:r>
            <a:r>
              <a:rPr sz="2400" b="1" spc="-25" dirty="0">
                <a:latin typeface="Times New Roman"/>
                <a:cs typeface="Times New Roman"/>
              </a:rPr>
              <a:t> </a:t>
            </a:r>
            <a:r>
              <a:rPr sz="2400" b="1" dirty="0">
                <a:latin typeface="Times New Roman"/>
                <a:cs typeface="Times New Roman"/>
              </a:rPr>
              <a:t>data:</a:t>
            </a:r>
            <a:r>
              <a:rPr sz="2400" b="1" spc="5" dirty="0">
                <a:latin typeface="Times New Roman"/>
                <a:cs typeface="Times New Roman"/>
              </a:rPr>
              <a:t> </a:t>
            </a:r>
            <a:r>
              <a:rPr sz="2400" dirty="0">
                <a:latin typeface="Times New Roman"/>
                <a:cs typeface="Times New Roman"/>
              </a:rPr>
              <a:t>Test</a:t>
            </a:r>
            <a:r>
              <a:rPr sz="2400" spc="-25" dirty="0">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dirty="0">
                <a:latin typeface="Times New Roman"/>
                <a:cs typeface="Times New Roman"/>
              </a:rPr>
              <a:t>numerical</a:t>
            </a:r>
            <a:r>
              <a:rPr sz="2400" spc="-30"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like</a:t>
            </a:r>
            <a:r>
              <a:rPr sz="2400" spc="-30" dirty="0">
                <a:latin typeface="Times New Roman"/>
                <a:cs typeface="Times New Roman"/>
              </a:rPr>
              <a:t> </a:t>
            </a:r>
            <a:r>
              <a:rPr sz="2400" dirty="0">
                <a:latin typeface="Times New Roman"/>
                <a:cs typeface="Times New Roman"/>
              </a:rPr>
              <a:t>blood</a:t>
            </a:r>
            <a:r>
              <a:rPr sz="2400" spc="-20" dirty="0">
                <a:latin typeface="Times New Roman"/>
                <a:cs typeface="Times New Roman"/>
              </a:rPr>
              <a:t> </a:t>
            </a:r>
            <a:r>
              <a:rPr sz="2400" dirty="0">
                <a:latin typeface="Times New Roman"/>
                <a:cs typeface="Times New Roman"/>
              </a:rPr>
              <a:t>pressure,</a:t>
            </a:r>
            <a:r>
              <a:rPr sz="2400" spc="-15" dirty="0">
                <a:latin typeface="Times New Roman"/>
                <a:cs typeface="Times New Roman"/>
              </a:rPr>
              <a:t> </a:t>
            </a:r>
            <a:r>
              <a:rPr sz="2400" dirty="0">
                <a:latin typeface="Times New Roman"/>
                <a:cs typeface="Times New Roman"/>
              </a:rPr>
              <a:t>glucose</a:t>
            </a:r>
            <a:r>
              <a:rPr sz="2400" spc="-35" dirty="0">
                <a:latin typeface="Times New Roman"/>
                <a:cs typeface="Times New Roman"/>
              </a:rPr>
              <a:t> </a:t>
            </a:r>
            <a:r>
              <a:rPr sz="2400" dirty="0">
                <a:latin typeface="Times New Roman"/>
                <a:cs typeface="Times New Roman"/>
              </a:rPr>
              <a:t>levels,</a:t>
            </a:r>
            <a:r>
              <a:rPr sz="2400" spc="-25" dirty="0">
                <a:latin typeface="Times New Roman"/>
                <a:cs typeface="Times New Roman"/>
              </a:rPr>
              <a:t> and </a:t>
            </a:r>
            <a:r>
              <a:rPr sz="2400" dirty="0">
                <a:latin typeface="Times New Roman"/>
                <a:cs typeface="Times New Roman"/>
              </a:rPr>
              <a:t>medication</a:t>
            </a:r>
            <a:r>
              <a:rPr sz="2400" spc="-55" dirty="0">
                <a:latin typeface="Times New Roman"/>
                <a:cs typeface="Times New Roman"/>
              </a:rPr>
              <a:t> </a:t>
            </a:r>
            <a:r>
              <a:rPr sz="2400" dirty="0">
                <a:latin typeface="Times New Roman"/>
                <a:cs typeface="Times New Roman"/>
              </a:rPr>
              <a:t>dosages.</a:t>
            </a:r>
            <a:r>
              <a:rPr sz="2400" spc="-15" dirty="0">
                <a:latin typeface="Times New Roman"/>
                <a:cs typeface="Times New Roman"/>
              </a:rPr>
              <a:t> </a:t>
            </a:r>
            <a:r>
              <a:rPr sz="2400" dirty="0">
                <a:latin typeface="Times New Roman"/>
                <a:cs typeface="Times New Roman"/>
              </a:rPr>
              <a:t>Ensure</a:t>
            </a:r>
            <a:r>
              <a:rPr sz="2400" spc="-25" dirty="0">
                <a:latin typeface="Times New Roman"/>
                <a:cs typeface="Times New Roman"/>
              </a:rPr>
              <a:t> </a:t>
            </a:r>
            <a:r>
              <a:rPr sz="2400" dirty="0">
                <a:latin typeface="Times New Roman"/>
                <a:cs typeface="Times New Roman"/>
              </a:rPr>
              <a:t>accurate</a:t>
            </a:r>
            <a:r>
              <a:rPr sz="2400" spc="-45" dirty="0">
                <a:latin typeface="Times New Roman"/>
                <a:cs typeface="Times New Roman"/>
              </a:rPr>
              <a:t> </a:t>
            </a:r>
            <a:r>
              <a:rPr sz="2400" dirty="0">
                <a:latin typeface="Times New Roman"/>
                <a:cs typeface="Times New Roman"/>
              </a:rPr>
              <a:t>homomorphic</a:t>
            </a:r>
            <a:r>
              <a:rPr sz="2400" spc="-10" dirty="0">
                <a:latin typeface="Times New Roman"/>
                <a:cs typeface="Times New Roman"/>
              </a:rPr>
              <a:t> </a:t>
            </a:r>
            <a:r>
              <a:rPr sz="2400" dirty="0">
                <a:latin typeface="Times New Roman"/>
                <a:cs typeface="Times New Roman"/>
              </a:rPr>
              <a:t>addition,</a:t>
            </a:r>
            <a:r>
              <a:rPr sz="2400" spc="-40" dirty="0">
                <a:latin typeface="Times New Roman"/>
                <a:cs typeface="Times New Roman"/>
              </a:rPr>
              <a:t> </a:t>
            </a:r>
            <a:r>
              <a:rPr sz="2400" dirty="0">
                <a:latin typeface="Times New Roman"/>
                <a:cs typeface="Times New Roman"/>
              </a:rPr>
              <a:t>subtraction,</a:t>
            </a:r>
            <a:r>
              <a:rPr sz="2400" spc="-55" dirty="0">
                <a:latin typeface="Times New Roman"/>
                <a:cs typeface="Times New Roman"/>
              </a:rPr>
              <a:t> </a:t>
            </a:r>
            <a:r>
              <a:rPr sz="2400" spc="-10" dirty="0">
                <a:latin typeface="Times New Roman"/>
                <a:cs typeface="Times New Roman"/>
              </a:rPr>
              <a:t>multiplication, </a:t>
            </a:r>
            <a:r>
              <a:rPr sz="2400" dirty="0">
                <a:latin typeface="Times New Roman"/>
                <a:cs typeface="Times New Roman"/>
              </a:rPr>
              <a:t>and </a:t>
            </a:r>
            <a:r>
              <a:rPr sz="2400" spc="-10" dirty="0">
                <a:latin typeface="Times New Roman"/>
                <a:cs typeface="Times New Roman"/>
              </a:rPr>
              <a:t>division.</a:t>
            </a:r>
            <a:endParaRPr sz="2400" dirty="0">
              <a:latin typeface="Times New Roman"/>
              <a:cs typeface="Times New Roman"/>
            </a:endParaRPr>
          </a:p>
          <a:p>
            <a:pPr marL="12700" marR="752475">
              <a:lnSpc>
                <a:spcPct val="150000"/>
              </a:lnSpc>
            </a:pPr>
            <a:r>
              <a:rPr sz="2400" b="1" dirty="0">
                <a:latin typeface="Times New Roman"/>
                <a:cs typeface="Times New Roman"/>
              </a:rPr>
              <a:t>Large</a:t>
            </a:r>
            <a:r>
              <a:rPr sz="2400" b="1" spc="-30" dirty="0">
                <a:latin typeface="Times New Roman"/>
                <a:cs typeface="Times New Roman"/>
              </a:rPr>
              <a:t> </a:t>
            </a:r>
            <a:r>
              <a:rPr sz="2400" b="1" dirty="0">
                <a:latin typeface="Times New Roman"/>
                <a:cs typeface="Times New Roman"/>
              </a:rPr>
              <a:t>datasets:</a:t>
            </a:r>
            <a:r>
              <a:rPr sz="2400" b="1" spc="-10" dirty="0">
                <a:latin typeface="Times New Roman"/>
                <a:cs typeface="Times New Roman"/>
              </a:rPr>
              <a:t> </a:t>
            </a:r>
            <a:r>
              <a:rPr sz="2400" dirty="0">
                <a:latin typeface="Times New Roman"/>
                <a:cs typeface="Times New Roman"/>
              </a:rPr>
              <a:t>Simulate</a:t>
            </a:r>
            <a:r>
              <a:rPr sz="2400" spc="-30" dirty="0">
                <a:latin typeface="Times New Roman"/>
                <a:cs typeface="Times New Roman"/>
              </a:rPr>
              <a:t> </a:t>
            </a:r>
            <a:r>
              <a:rPr sz="2400" spc="-10" dirty="0">
                <a:latin typeface="Times New Roman"/>
                <a:cs typeface="Times New Roman"/>
              </a:rPr>
              <a:t>real-</a:t>
            </a:r>
            <a:r>
              <a:rPr sz="2400" dirty="0">
                <a:latin typeface="Times New Roman"/>
                <a:cs typeface="Times New Roman"/>
              </a:rPr>
              <a:t>world</a:t>
            </a:r>
            <a:r>
              <a:rPr sz="2400" spc="-50" dirty="0">
                <a:latin typeface="Times New Roman"/>
                <a:cs typeface="Times New Roman"/>
              </a:rPr>
              <a:t> </a:t>
            </a:r>
            <a:r>
              <a:rPr sz="2400" dirty="0">
                <a:latin typeface="Times New Roman"/>
                <a:cs typeface="Times New Roman"/>
              </a:rPr>
              <a:t>scenarios</a:t>
            </a:r>
            <a:r>
              <a:rPr sz="2400" spc="-3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dirty="0">
                <a:latin typeface="Times New Roman"/>
                <a:cs typeface="Times New Roman"/>
              </a:rPr>
              <a:t>large</a:t>
            </a:r>
            <a:r>
              <a:rPr sz="2400" spc="-40" dirty="0">
                <a:latin typeface="Times New Roman"/>
                <a:cs typeface="Times New Roman"/>
              </a:rPr>
              <a:t> </a:t>
            </a:r>
            <a:r>
              <a:rPr sz="2400" dirty="0">
                <a:latin typeface="Times New Roman"/>
                <a:cs typeface="Times New Roman"/>
              </a:rPr>
              <a:t>patient</a:t>
            </a:r>
            <a:r>
              <a:rPr sz="2400" spc="-40" dirty="0">
                <a:latin typeface="Times New Roman"/>
                <a:cs typeface="Times New Roman"/>
              </a:rPr>
              <a:t> </a:t>
            </a:r>
            <a:r>
              <a:rPr sz="2400" dirty="0">
                <a:latin typeface="Times New Roman"/>
                <a:cs typeface="Times New Roman"/>
              </a:rPr>
              <a:t>cohorts.</a:t>
            </a:r>
            <a:r>
              <a:rPr sz="2400" spc="-15" dirty="0">
                <a:latin typeface="Times New Roman"/>
                <a:cs typeface="Times New Roman"/>
              </a:rPr>
              <a:t> </a:t>
            </a:r>
            <a:r>
              <a:rPr sz="2400" spc="-10" dirty="0">
                <a:latin typeface="Times New Roman"/>
                <a:cs typeface="Times New Roman"/>
              </a:rPr>
              <a:t>Evaluate </a:t>
            </a:r>
            <a:r>
              <a:rPr sz="2400" dirty="0">
                <a:latin typeface="Times New Roman"/>
                <a:cs typeface="Times New Roman"/>
              </a:rPr>
              <a:t>scalability</a:t>
            </a:r>
            <a:r>
              <a:rPr sz="2400" spc="-5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performance</a:t>
            </a:r>
            <a:r>
              <a:rPr sz="2400" spc="-15" dirty="0">
                <a:latin typeface="Times New Roman"/>
                <a:cs typeface="Times New Roman"/>
              </a:rPr>
              <a:t> </a:t>
            </a:r>
            <a:r>
              <a:rPr sz="2400" dirty="0">
                <a:latin typeface="Times New Roman"/>
                <a:cs typeface="Times New Roman"/>
              </a:rPr>
              <a:t>impact</a:t>
            </a:r>
            <a:r>
              <a:rPr sz="2400" spc="-30" dirty="0">
                <a:latin typeface="Times New Roman"/>
                <a:cs typeface="Times New Roman"/>
              </a:rPr>
              <a:t> </a:t>
            </a:r>
            <a:r>
              <a:rPr sz="2400" dirty="0">
                <a:latin typeface="Times New Roman"/>
                <a:cs typeface="Times New Roman"/>
              </a:rPr>
              <a:t>on</a:t>
            </a:r>
            <a:r>
              <a:rPr sz="2400" spc="-15" dirty="0">
                <a:latin typeface="Times New Roman"/>
                <a:cs typeface="Times New Roman"/>
              </a:rPr>
              <a:t> </a:t>
            </a:r>
            <a:r>
              <a:rPr sz="2400" dirty="0">
                <a:latin typeface="Times New Roman"/>
                <a:cs typeface="Times New Roman"/>
              </a:rPr>
              <a:t>complex</a:t>
            </a:r>
            <a:r>
              <a:rPr sz="2400" spc="-10" dirty="0">
                <a:latin typeface="Times New Roman"/>
                <a:cs typeface="Times New Roman"/>
              </a:rPr>
              <a:t> analyses.</a:t>
            </a:r>
            <a:endParaRPr sz="2400" dirty="0">
              <a:latin typeface="Times New Roman"/>
              <a:cs typeface="Times New Roman"/>
            </a:endParaRPr>
          </a:p>
          <a:p>
            <a:pPr marL="12700" marR="400050">
              <a:lnSpc>
                <a:spcPct val="150000"/>
              </a:lnSpc>
              <a:spcBef>
                <a:spcPts val="5"/>
              </a:spcBef>
            </a:pPr>
            <a:r>
              <a:rPr sz="2400" b="1" dirty="0">
                <a:latin typeface="Times New Roman"/>
                <a:cs typeface="Times New Roman"/>
              </a:rPr>
              <a:t>Textual</a:t>
            </a:r>
            <a:r>
              <a:rPr sz="2400" b="1" spc="-20" dirty="0">
                <a:latin typeface="Times New Roman"/>
                <a:cs typeface="Times New Roman"/>
              </a:rPr>
              <a:t> </a:t>
            </a:r>
            <a:r>
              <a:rPr sz="2400" b="1" dirty="0">
                <a:latin typeface="Times New Roman"/>
                <a:cs typeface="Times New Roman"/>
              </a:rPr>
              <a:t>data:</a:t>
            </a:r>
            <a:r>
              <a:rPr sz="2400" b="1" spc="-5" dirty="0">
                <a:latin typeface="Times New Roman"/>
                <a:cs typeface="Times New Roman"/>
              </a:rPr>
              <a:t> </a:t>
            </a:r>
            <a:r>
              <a:rPr sz="2400" dirty="0">
                <a:latin typeface="Times New Roman"/>
                <a:cs typeface="Times New Roman"/>
              </a:rPr>
              <a:t>Explore</a:t>
            </a:r>
            <a:r>
              <a:rPr sz="2400" spc="-35" dirty="0">
                <a:latin typeface="Times New Roman"/>
                <a:cs typeface="Times New Roman"/>
              </a:rPr>
              <a:t> </a:t>
            </a:r>
            <a:r>
              <a:rPr sz="2400" dirty="0">
                <a:latin typeface="Times New Roman"/>
                <a:cs typeface="Times New Roman"/>
              </a:rPr>
              <a:t>homomorphic encryption</a:t>
            </a:r>
            <a:r>
              <a:rPr sz="2400" spc="-5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encrypted</a:t>
            </a:r>
            <a:r>
              <a:rPr sz="2400" spc="-40" dirty="0">
                <a:latin typeface="Times New Roman"/>
                <a:cs typeface="Times New Roman"/>
              </a:rPr>
              <a:t> </a:t>
            </a:r>
            <a:r>
              <a:rPr sz="2400" dirty="0">
                <a:latin typeface="Times New Roman"/>
                <a:cs typeface="Times New Roman"/>
              </a:rPr>
              <a:t>text</a:t>
            </a:r>
            <a:r>
              <a:rPr sz="2400" spc="-25" dirty="0">
                <a:latin typeface="Times New Roman"/>
                <a:cs typeface="Times New Roman"/>
              </a:rPr>
              <a:t> </a:t>
            </a:r>
            <a:r>
              <a:rPr sz="2400" dirty="0">
                <a:latin typeface="Times New Roman"/>
                <a:cs typeface="Times New Roman"/>
              </a:rPr>
              <a:t>search</a:t>
            </a:r>
            <a:r>
              <a:rPr sz="2400" spc="-20" dirty="0">
                <a:latin typeface="Times New Roman"/>
                <a:cs typeface="Times New Roman"/>
              </a:rPr>
              <a:t> </a:t>
            </a:r>
            <a:r>
              <a:rPr sz="2400" dirty="0">
                <a:latin typeface="Times New Roman"/>
                <a:cs typeface="Times New Roman"/>
              </a:rPr>
              <a:t>on</a:t>
            </a:r>
            <a:r>
              <a:rPr sz="2400" spc="-10" dirty="0">
                <a:latin typeface="Times New Roman"/>
                <a:cs typeface="Times New Roman"/>
              </a:rPr>
              <a:t> medical </a:t>
            </a:r>
            <a:r>
              <a:rPr sz="2400" dirty="0">
                <a:latin typeface="Times New Roman"/>
                <a:cs typeface="Times New Roman"/>
              </a:rPr>
              <a:t>reports</a:t>
            </a:r>
            <a:r>
              <a:rPr sz="2400" spc="-40" dirty="0">
                <a:latin typeface="Times New Roman"/>
                <a:cs typeface="Times New Roman"/>
              </a:rPr>
              <a:t> </a:t>
            </a:r>
            <a:r>
              <a:rPr sz="2400" dirty="0">
                <a:latin typeface="Times New Roman"/>
                <a:cs typeface="Times New Roman"/>
              </a:rPr>
              <a:t>or</a:t>
            </a:r>
            <a:r>
              <a:rPr sz="2400" spc="-15" dirty="0">
                <a:latin typeface="Times New Roman"/>
                <a:cs typeface="Times New Roman"/>
              </a:rPr>
              <a:t> </a:t>
            </a:r>
            <a:r>
              <a:rPr sz="2400" dirty="0">
                <a:latin typeface="Times New Roman"/>
                <a:cs typeface="Times New Roman"/>
              </a:rPr>
              <a:t>free-text</a:t>
            </a:r>
            <a:r>
              <a:rPr sz="2400" spc="-45" dirty="0">
                <a:latin typeface="Times New Roman"/>
                <a:cs typeface="Times New Roman"/>
              </a:rPr>
              <a:t> </a:t>
            </a:r>
            <a:r>
              <a:rPr sz="2400" dirty="0">
                <a:latin typeface="Times New Roman"/>
                <a:cs typeface="Times New Roman"/>
              </a:rPr>
              <a:t>diagnoses.</a:t>
            </a:r>
            <a:r>
              <a:rPr sz="2400" spc="-35" dirty="0">
                <a:latin typeface="Times New Roman"/>
                <a:cs typeface="Times New Roman"/>
              </a:rPr>
              <a:t> </a:t>
            </a:r>
            <a:r>
              <a:rPr sz="2400" dirty="0">
                <a:latin typeface="Times New Roman"/>
                <a:cs typeface="Times New Roman"/>
              </a:rPr>
              <a:t>Assess</a:t>
            </a:r>
            <a:r>
              <a:rPr sz="2400" spc="-5" dirty="0">
                <a:latin typeface="Times New Roman"/>
                <a:cs typeface="Times New Roman"/>
              </a:rPr>
              <a:t> </a:t>
            </a:r>
            <a:r>
              <a:rPr sz="2400" dirty="0">
                <a:latin typeface="Times New Roman"/>
                <a:cs typeface="Times New Roman"/>
              </a:rPr>
              <a:t>accuracy</a:t>
            </a:r>
            <a:r>
              <a:rPr sz="2400" spc="-3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spc="-10" dirty="0">
                <a:latin typeface="Times New Roman"/>
                <a:cs typeface="Times New Roman"/>
              </a:rPr>
              <a:t>efficiency.</a:t>
            </a:r>
            <a:endParaRPr sz="2400" dirty="0">
              <a:latin typeface="Times New Roman"/>
              <a:cs typeface="Times New Roman"/>
            </a:endParaRPr>
          </a:p>
          <a:p>
            <a:pPr marL="12700">
              <a:lnSpc>
                <a:spcPct val="100000"/>
              </a:lnSpc>
              <a:spcBef>
                <a:spcPts val="1440"/>
              </a:spcBef>
            </a:pPr>
            <a:r>
              <a:rPr sz="2400" b="1" dirty="0">
                <a:latin typeface="Times New Roman"/>
                <a:cs typeface="Times New Roman"/>
              </a:rPr>
              <a:t>Medical</a:t>
            </a:r>
            <a:r>
              <a:rPr sz="2400" b="1" spc="-40" dirty="0">
                <a:latin typeface="Times New Roman"/>
                <a:cs typeface="Times New Roman"/>
              </a:rPr>
              <a:t> </a:t>
            </a:r>
            <a:r>
              <a:rPr sz="2400" b="1" dirty="0">
                <a:latin typeface="Times New Roman"/>
                <a:cs typeface="Times New Roman"/>
              </a:rPr>
              <a:t>images:</a:t>
            </a:r>
            <a:r>
              <a:rPr sz="2400" b="1" spc="-15" dirty="0">
                <a:latin typeface="Times New Roman"/>
                <a:cs typeface="Times New Roman"/>
              </a:rPr>
              <a:t> </a:t>
            </a:r>
            <a:r>
              <a:rPr sz="2400" dirty="0">
                <a:latin typeface="Times New Roman"/>
                <a:cs typeface="Times New Roman"/>
              </a:rPr>
              <a:t>Investigate</a:t>
            </a:r>
            <a:r>
              <a:rPr sz="2400" spc="-45" dirty="0">
                <a:latin typeface="Times New Roman"/>
                <a:cs typeface="Times New Roman"/>
              </a:rPr>
              <a:t> </a:t>
            </a:r>
            <a:r>
              <a:rPr sz="2400" dirty="0">
                <a:latin typeface="Times New Roman"/>
                <a:cs typeface="Times New Roman"/>
              </a:rPr>
              <a:t>techniques</a:t>
            </a:r>
            <a:r>
              <a:rPr sz="2400" spc="-5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homomorphic</a:t>
            </a:r>
            <a:r>
              <a:rPr sz="2400" spc="5" dirty="0">
                <a:latin typeface="Times New Roman"/>
                <a:cs typeface="Times New Roman"/>
              </a:rPr>
              <a:t> </a:t>
            </a:r>
            <a:r>
              <a:rPr sz="2400" dirty="0">
                <a:latin typeface="Times New Roman"/>
                <a:cs typeface="Times New Roman"/>
              </a:rPr>
              <a:t>encryption</a:t>
            </a:r>
            <a:r>
              <a:rPr sz="2400" spc="-45" dirty="0">
                <a:latin typeface="Times New Roman"/>
                <a:cs typeface="Times New Roman"/>
              </a:rPr>
              <a:t> </a:t>
            </a:r>
            <a:r>
              <a:rPr sz="2400" dirty="0">
                <a:latin typeface="Times New Roman"/>
                <a:cs typeface="Times New Roman"/>
              </a:rPr>
              <a:t>on</a:t>
            </a:r>
            <a:r>
              <a:rPr sz="2400" spc="-10" dirty="0">
                <a:latin typeface="Times New Roman"/>
                <a:cs typeface="Times New Roman"/>
              </a:rPr>
              <a:t> </a:t>
            </a:r>
            <a:r>
              <a:rPr sz="2400" dirty="0">
                <a:latin typeface="Times New Roman"/>
                <a:cs typeface="Times New Roman"/>
              </a:rPr>
              <a:t>medical</a:t>
            </a:r>
            <a:r>
              <a:rPr sz="2400" spc="-10" dirty="0">
                <a:latin typeface="Times New Roman"/>
                <a:cs typeface="Times New Roman"/>
              </a:rPr>
              <a:t> images</a:t>
            </a:r>
            <a:endParaRPr sz="2400" dirty="0">
              <a:latin typeface="Times New Roman"/>
              <a:cs typeface="Times New Roman"/>
            </a:endParaRPr>
          </a:p>
          <a:p>
            <a:pPr marL="12700">
              <a:lnSpc>
                <a:spcPct val="100000"/>
              </a:lnSpc>
              <a:spcBef>
                <a:spcPts val="1440"/>
              </a:spcBef>
            </a:pPr>
            <a:r>
              <a:rPr sz="2400" spc="-20" dirty="0">
                <a:latin typeface="Times New Roman"/>
                <a:cs typeface="Times New Roman"/>
              </a:rPr>
              <a:t>(X-</a:t>
            </a:r>
            <a:r>
              <a:rPr sz="2400" dirty="0">
                <a:latin typeface="Times New Roman"/>
                <a:cs typeface="Times New Roman"/>
              </a:rPr>
              <a:t>rays,</a:t>
            </a:r>
            <a:r>
              <a:rPr sz="2400" spc="-30" dirty="0">
                <a:latin typeface="Times New Roman"/>
                <a:cs typeface="Times New Roman"/>
              </a:rPr>
              <a:t> </a:t>
            </a:r>
            <a:r>
              <a:rPr sz="2400" dirty="0">
                <a:latin typeface="Times New Roman"/>
                <a:cs typeface="Times New Roman"/>
              </a:rPr>
              <a:t>MRIs)</a:t>
            </a:r>
            <a:r>
              <a:rPr sz="2400" spc="-1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enable</a:t>
            </a:r>
            <a:r>
              <a:rPr sz="2400" spc="-45" dirty="0">
                <a:latin typeface="Times New Roman"/>
                <a:cs typeface="Times New Roman"/>
              </a:rPr>
              <a:t> </a:t>
            </a:r>
            <a:r>
              <a:rPr sz="2400" dirty="0">
                <a:latin typeface="Times New Roman"/>
                <a:cs typeface="Times New Roman"/>
              </a:rPr>
              <a:t>privacy-preserving</a:t>
            </a:r>
            <a:r>
              <a:rPr sz="2400" spc="-55" dirty="0">
                <a:latin typeface="Times New Roman"/>
                <a:cs typeface="Times New Roman"/>
              </a:rPr>
              <a:t> </a:t>
            </a:r>
            <a:r>
              <a:rPr sz="2400" dirty="0">
                <a:latin typeface="Times New Roman"/>
                <a:cs typeface="Times New Roman"/>
              </a:rPr>
              <a:t>analysis</a:t>
            </a:r>
            <a:r>
              <a:rPr sz="2400" spc="-35" dirty="0">
                <a:latin typeface="Times New Roman"/>
                <a:cs typeface="Times New Roman"/>
              </a:rPr>
              <a:t> </a:t>
            </a:r>
            <a:r>
              <a:rPr sz="2400" dirty="0">
                <a:latin typeface="Times New Roman"/>
                <a:cs typeface="Times New Roman"/>
              </a:rPr>
              <a:t>like</a:t>
            </a:r>
            <a:r>
              <a:rPr sz="2400" spc="-40" dirty="0">
                <a:latin typeface="Times New Roman"/>
                <a:cs typeface="Times New Roman"/>
              </a:rPr>
              <a:t> </a:t>
            </a:r>
            <a:r>
              <a:rPr sz="2400" dirty="0">
                <a:latin typeface="Times New Roman"/>
                <a:cs typeface="Times New Roman"/>
              </a:rPr>
              <a:t>anomaly </a:t>
            </a:r>
            <a:r>
              <a:rPr sz="2400" spc="-10" dirty="0">
                <a:latin typeface="Times New Roman"/>
                <a:cs typeface="Times New Roman"/>
              </a:rPr>
              <a:t>detection.</a:t>
            </a:r>
            <a:endParaRPr sz="24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1957070">
              <a:lnSpc>
                <a:spcPct val="100000"/>
              </a:lnSpc>
              <a:spcBef>
                <a:spcPts val="105"/>
              </a:spcBef>
            </a:pPr>
            <a:r>
              <a:rPr dirty="0"/>
              <a:t>RESULTS</a:t>
            </a:r>
            <a:r>
              <a:rPr spc="-35" dirty="0"/>
              <a:t> </a:t>
            </a:r>
            <a:r>
              <a:rPr dirty="0"/>
              <a:t>AND </a:t>
            </a:r>
            <a:r>
              <a:rPr spc="-10" dirty="0"/>
              <a:t>DISCUSSION</a:t>
            </a:r>
          </a:p>
        </p:txBody>
      </p:sp>
      <p:sp>
        <p:nvSpPr>
          <p:cNvPr id="3" name="object 3"/>
          <p:cNvSpPr txBox="1"/>
          <p:nvPr/>
        </p:nvSpPr>
        <p:spPr>
          <a:xfrm>
            <a:off x="610616" y="4731258"/>
            <a:ext cx="10617835" cy="1397000"/>
          </a:xfrm>
          <a:prstGeom prst="rect">
            <a:avLst/>
          </a:prstGeom>
        </p:spPr>
        <p:txBody>
          <a:bodyPr vert="horz" wrap="square" lIns="0" tIns="12700" rIns="0" bIns="0" rtlCol="0">
            <a:spAutoFit/>
          </a:bodyPr>
          <a:lstStyle/>
          <a:p>
            <a:pPr marL="12700" marR="5080">
              <a:lnSpc>
                <a:spcPct val="150000"/>
              </a:lnSpc>
              <a:spcBef>
                <a:spcPts val="100"/>
              </a:spcBef>
            </a:pPr>
            <a:r>
              <a:rPr sz="2000" dirty="0">
                <a:latin typeface="Times New Roman"/>
                <a:cs typeface="Times New Roman"/>
              </a:rPr>
              <a:t>In</a:t>
            </a:r>
            <a:r>
              <a:rPr sz="2000" spc="-35" dirty="0">
                <a:latin typeface="Times New Roman"/>
                <a:cs typeface="Times New Roman"/>
              </a:rPr>
              <a:t> </a:t>
            </a:r>
            <a:r>
              <a:rPr sz="2000" dirty="0">
                <a:latin typeface="Times New Roman"/>
                <a:cs typeface="Times New Roman"/>
              </a:rPr>
              <a:t>above</a:t>
            </a:r>
            <a:r>
              <a:rPr sz="2000" spc="-55" dirty="0">
                <a:latin typeface="Times New Roman"/>
                <a:cs typeface="Times New Roman"/>
              </a:rPr>
              <a:t> </a:t>
            </a:r>
            <a:r>
              <a:rPr sz="2000" dirty="0">
                <a:latin typeface="Times New Roman"/>
                <a:cs typeface="Times New Roman"/>
              </a:rPr>
              <a:t>dataset</a:t>
            </a:r>
            <a:r>
              <a:rPr sz="2000" spc="-60" dirty="0">
                <a:latin typeface="Times New Roman"/>
                <a:cs typeface="Times New Roman"/>
              </a:rPr>
              <a:t> </a:t>
            </a:r>
            <a:r>
              <a:rPr sz="2000" dirty="0">
                <a:latin typeface="Times New Roman"/>
                <a:cs typeface="Times New Roman"/>
              </a:rPr>
              <a:t>screen</a:t>
            </a:r>
            <a:r>
              <a:rPr sz="2000" spc="-40" dirty="0">
                <a:latin typeface="Times New Roman"/>
                <a:cs typeface="Times New Roman"/>
              </a:rPr>
              <a:t> </a:t>
            </a:r>
            <a:r>
              <a:rPr sz="2000" dirty="0">
                <a:latin typeface="Times New Roman"/>
                <a:cs typeface="Times New Roman"/>
              </a:rPr>
              <a:t>first</a:t>
            </a:r>
            <a:r>
              <a:rPr sz="2000" spc="-75" dirty="0">
                <a:latin typeface="Times New Roman"/>
                <a:cs typeface="Times New Roman"/>
              </a:rPr>
              <a:t> </a:t>
            </a:r>
            <a:r>
              <a:rPr sz="2000" dirty="0">
                <a:latin typeface="Times New Roman"/>
                <a:cs typeface="Times New Roman"/>
              </a:rPr>
              <a:t>row</a:t>
            </a:r>
            <a:r>
              <a:rPr sz="2000" spc="-45" dirty="0">
                <a:latin typeface="Times New Roman"/>
                <a:cs typeface="Times New Roman"/>
              </a:rPr>
              <a:t> </a:t>
            </a:r>
            <a:r>
              <a:rPr sz="2000" dirty="0">
                <a:latin typeface="Times New Roman"/>
                <a:cs typeface="Times New Roman"/>
              </a:rPr>
              <a:t>contains</a:t>
            </a:r>
            <a:r>
              <a:rPr sz="2000" spc="-65" dirty="0">
                <a:latin typeface="Times New Roman"/>
                <a:cs typeface="Times New Roman"/>
              </a:rPr>
              <a:t> </a:t>
            </a:r>
            <a:r>
              <a:rPr sz="2000" dirty="0">
                <a:latin typeface="Times New Roman"/>
                <a:cs typeface="Times New Roman"/>
              </a:rPr>
              <a:t>dataset</a:t>
            </a:r>
            <a:r>
              <a:rPr sz="2000" spc="-70" dirty="0">
                <a:latin typeface="Times New Roman"/>
                <a:cs typeface="Times New Roman"/>
              </a:rPr>
              <a:t> </a:t>
            </a:r>
            <a:r>
              <a:rPr sz="2000" dirty="0">
                <a:latin typeface="Times New Roman"/>
                <a:cs typeface="Times New Roman"/>
              </a:rPr>
              <a:t>column</a:t>
            </a:r>
            <a:r>
              <a:rPr sz="2000" spc="-20" dirty="0">
                <a:latin typeface="Times New Roman"/>
                <a:cs typeface="Times New Roman"/>
              </a:rPr>
              <a:t> </a:t>
            </a:r>
            <a:r>
              <a:rPr sz="2000" dirty="0">
                <a:latin typeface="Times New Roman"/>
                <a:cs typeface="Times New Roman"/>
              </a:rPr>
              <a:t>names</a:t>
            </a:r>
            <a:r>
              <a:rPr sz="2000" spc="-30" dirty="0">
                <a:latin typeface="Times New Roman"/>
                <a:cs typeface="Times New Roman"/>
              </a:rPr>
              <a:t> </a:t>
            </a:r>
            <a:r>
              <a:rPr sz="2000" dirty="0">
                <a:latin typeface="Times New Roman"/>
                <a:cs typeface="Times New Roman"/>
              </a:rPr>
              <a:t>all</a:t>
            </a:r>
            <a:r>
              <a:rPr sz="2000" spc="-15" dirty="0">
                <a:latin typeface="Times New Roman"/>
                <a:cs typeface="Times New Roman"/>
              </a:rPr>
              <a:t> </a:t>
            </a:r>
            <a:r>
              <a:rPr sz="2000" dirty="0">
                <a:latin typeface="Times New Roman"/>
                <a:cs typeface="Times New Roman"/>
              </a:rPr>
              <a:t>heart</a:t>
            </a:r>
            <a:r>
              <a:rPr sz="2000" spc="-65" dirty="0">
                <a:latin typeface="Times New Roman"/>
                <a:cs typeface="Times New Roman"/>
              </a:rPr>
              <a:t> </a:t>
            </a:r>
            <a:r>
              <a:rPr sz="2000" dirty="0">
                <a:latin typeface="Times New Roman"/>
                <a:cs typeface="Times New Roman"/>
              </a:rPr>
              <a:t>condition</a:t>
            </a:r>
            <a:r>
              <a:rPr sz="2000" spc="-85" dirty="0">
                <a:latin typeface="Times New Roman"/>
                <a:cs typeface="Times New Roman"/>
              </a:rPr>
              <a:t> </a:t>
            </a:r>
            <a:r>
              <a:rPr sz="2000" dirty="0">
                <a:latin typeface="Times New Roman"/>
                <a:cs typeface="Times New Roman"/>
              </a:rPr>
              <a:t>details</a:t>
            </a:r>
            <a:r>
              <a:rPr sz="2000" spc="-60"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spc="-10" dirty="0">
                <a:latin typeface="Times New Roman"/>
                <a:cs typeface="Times New Roman"/>
              </a:rPr>
              <a:t>remaining </a:t>
            </a:r>
            <a:r>
              <a:rPr sz="2000" dirty="0">
                <a:latin typeface="Times New Roman"/>
                <a:cs typeface="Times New Roman"/>
              </a:rPr>
              <a:t>rows</a:t>
            </a:r>
            <a:r>
              <a:rPr sz="2000" spc="-60" dirty="0">
                <a:latin typeface="Times New Roman"/>
                <a:cs typeface="Times New Roman"/>
              </a:rPr>
              <a:t> </a:t>
            </a:r>
            <a:r>
              <a:rPr sz="2000" dirty="0">
                <a:latin typeface="Times New Roman"/>
                <a:cs typeface="Times New Roman"/>
              </a:rPr>
              <a:t>contains</a:t>
            </a:r>
            <a:r>
              <a:rPr sz="2000" spc="-85" dirty="0">
                <a:latin typeface="Times New Roman"/>
                <a:cs typeface="Times New Roman"/>
              </a:rPr>
              <a:t> </a:t>
            </a:r>
            <a:r>
              <a:rPr sz="2000" dirty="0">
                <a:latin typeface="Times New Roman"/>
                <a:cs typeface="Times New Roman"/>
              </a:rPr>
              <a:t>values</a:t>
            </a:r>
            <a:r>
              <a:rPr sz="2000" spc="-60" dirty="0">
                <a:latin typeface="Times New Roman"/>
                <a:cs typeface="Times New Roman"/>
              </a:rPr>
              <a:t> </a:t>
            </a:r>
            <a:r>
              <a:rPr sz="2000" dirty="0">
                <a:latin typeface="Times New Roman"/>
                <a:cs typeface="Times New Roman"/>
              </a:rPr>
              <a:t>and</a:t>
            </a:r>
            <a:r>
              <a:rPr sz="2000" spc="-40" dirty="0">
                <a:latin typeface="Times New Roman"/>
                <a:cs typeface="Times New Roman"/>
              </a:rPr>
              <a:t> </a:t>
            </a:r>
            <a:r>
              <a:rPr sz="2000" dirty="0">
                <a:latin typeface="Times New Roman"/>
                <a:cs typeface="Times New Roman"/>
              </a:rPr>
              <a:t>in</a:t>
            </a:r>
            <a:r>
              <a:rPr sz="2000" spc="-35" dirty="0">
                <a:latin typeface="Times New Roman"/>
                <a:cs typeface="Times New Roman"/>
              </a:rPr>
              <a:t> </a:t>
            </a:r>
            <a:r>
              <a:rPr sz="2000" dirty="0">
                <a:latin typeface="Times New Roman"/>
                <a:cs typeface="Times New Roman"/>
              </a:rPr>
              <a:t>last</a:t>
            </a:r>
            <a:r>
              <a:rPr sz="2000" spc="-35" dirty="0">
                <a:latin typeface="Times New Roman"/>
                <a:cs typeface="Times New Roman"/>
              </a:rPr>
              <a:t> </a:t>
            </a:r>
            <a:r>
              <a:rPr sz="2000" dirty="0">
                <a:latin typeface="Times New Roman"/>
                <a:cs typeface="Times New Roman"/>
              </a:rPr>
              <a:t>column</a:t>
            </a:r>
            <a:r>
              <a:rPr sz="2000" spc="-30" dirty="0">
                <a:latin typeface="Times New Roman"/>
                <a:cs typeface="Times New Roman"/>
              </a:rPr>
              <a:t> </a:t>
            </a:r>
            <a:r>
              <a:rPr sz="2000" dirty="0">
                <a:latin typeface="Times New Roman"/>
                <a:cs typeface="Times New Roman"/>
              </a:rPr>
              <a:t>we</a:t>
            </a:r>
            <a:r>
              <a:rPr sz="2000" spc="-35" dirty="0">
                <a:latin typeface="Times New Roman"/>
                <a:cs typeface="Times New Roman"/>
              </a:rPr>
              <a:t> </a:t>
            </a:r>
            <a:r>
              <a:rPr sz="2000" dirty="0">
                <a:latin typeface="Times New Roman"/>
                <a:cs typeface="Times New Roman"/>
              </a:rPr>
              <a:t>have</a:t>
            </a:r>
            <a:r>
              <a:rPr sz="2000" spc="-55" dirty="0">
                <a:latin typeface="Times New Roman"/>
                <a:cs typeface="Times New Roman"/>
              </a:rPr>
              <a:t> </a:t>
            </a:r>
            <a:r>
              <a:rPr sz="2000" dirty="0">
                <a:latin typeface="Times New Roman"/>
                <a:cs typeface="Times New Roman"/>
              </a:rPr>
              <a:t>class</a:t>
            </a:r>
            <a:r>
              <a:rPr sz="2000" spc="-45" dirty="0">
                <a:latin typeface="Times New Roman"/>
                <a:cs typeface="Times New Roman"/>
              </a:rPr>
              <a:t> </a:t>
            </a:r>
            <a:r>
              <a:rPr sz="2000" dirty="0">
                <a:latin typeface="Times New Roman"/>
                <a:cs typeface="Times New Roman"/>
              </a:rPr>
              <a:t>labels</a:t>
            </a:r>
            <a:r>
              <a:rPr sz="2000" spc="-65" dirty="0">
                <a:latin typeface="Times New Roman"/>
                <a:cs typeface="Times New Roman"/>
              </a:rPr>
              <a:t> </a:t>
            </a:r>
            <a:r>
              <a:rPr sz="2000" dirty="0">
                <a:latin typeface="Times New Roman"/>
                <a:cs typeface="Times New Roman"/>
              </a:rPr>
              <a:t>as</a:t>
            </a:r>
            <a:r>
              <a:rPr sz="2000" spc="-30" dirty="0">
                <a:latin typeface="Times New Roman"/>
                <a:cs typeface="Times New Roman"/>
              </a:rPr>
              <a:t> </a:t>
            </a:r>
            <a:r>
              <a:rPr sz="2000" dirty="0">
                <a:latin typeface="Times New Roman"/>
                <a:cs typeface="Times New Roman"/>
              </a:rPr>
              <a:t>0</a:t>
            </a:r>
            <a:r>
              <a:rPr sz="2000" spc="-20" dirty="0">
                <a:latin typeface="Times New Roman"/>
                <a:cs typeface="Times New Roman"/>
              </a:rPr>
              <a:t> </a:t>
            </a:r>
            <a:r>
              <a:rPr sz="2000" dirty="0">
                <a:latin typeface="Times New Roman"/>
                <a:cs typeface="Times New Roman"/>
              </a:rPr>
              <a:t>(normal)</a:t>
            </a:r>
            <a:r>
              <a:rPr sz="2000" spc="-60" dirty="0">
                <a:latin typeface="Times New Roman"/>
                <a:cs typeface="Times New Roman"/>
              </a:rPr>
              <a:t> </a:t>
            </a:r>
            <a:r>
              <a:rPr sz="2000" dirty="0">
                <a:latin typeface="Times New Roman"/>
                <a:cs typeface="Times New Roman"/>
              </a:rPr>
              <a:t>and</a:t>
            </a:r>
            <a:r>
              <a:rPr sz="2000" spc="-35" dirty="0">
                <a:latin typeface="Times New Roman"/>
                <a:cs typeface="Times New Roman"/>
              </a:rPr>
              <a:t> </a:t>
            </a:r>
            <a:r>
              <a:rPr sz="2000" dirty="0">
                <a:latin typeface="Times New Roman"/>
                <a:cs typeface="Times New Roman"/>
              </a:rPr>
              <a:t>1</a:t>
            </a:r>
            <a:r>
              <a:rPr sz="2000" spc="-10" dirty="0">
                <a:latin typeface="Times New Roman"/>
                <a:cs typeface="Times New Roman"/>
              </a:rPr>
              <a:t> </a:t>
            </a:r>
            <a:r>
              <a:rPr sz="2000" dirty="0">
                <a:latin typeface="Times New Roman"/>
                <a:cs typeface="Times New Roman"/>
              </a:rPr>
              <a:t>(abnormal).</a:t>
            </a:r>
            <a:r>
              <a:rPr sz="2000" spc="-75" dirty="0">
                <a:latin typeface="Times New Roman"/>
                <a:cs typeface="Times New Roman"/>
              </a:rPr>
              <a:t> </a:t>
            </a:r>
            <a:r>
              <a:rPr sz="2000" dirty="0">
                <a:latin typeface="Times New Roman"/>
                <a:cs typeface="Times New Roman"/>
              </a:rPr>
              <a:t>In</a:t>
            </a:r>
            <a:r>
              <a:rPr sz="2000" spc="-35" dirty="0">
                <a:latin typeface="Times New Roman"/>
                <a:cs typeface="Times New Roman"/>
              </a:rPr>
              <a:t> </a:t>
            </a:r>
            <a:r>
              <a:rPr sz="2000" spc="-10" dirty="0">
                <a:latin typeface="Times New Roman"/>
                <a:cs typeface="Times New Roman"/>
              </a:rPr>
              <a:t>above </a:t>
            </a:r>
            <a:r>
              <a:rPr sz="2000" dirty="0">
                <a:latin typeface="Times New Roman"/>
                <a:cs typeface="Times New Roman"/>
              </a:rPr>
              <a:t>screen</a:t>
            </a:r>
            <a:r>
              <a:rPr sz="2000" spc="-45" dirty="0">
                <a:latin typeface="Times New Roman"/>
                <a:cs typeface="Times New Roman"/>
              </a:rPr>
              <a:t> </a:t>
            </a:r>
            <a:r>
              <a:rPr sz="2000" dirty="0">
                <a:latin typeface="Times New Roman"/>
                <a:cs typeface="Times New Roman"/>
              </a:rPr>
              <a:t>all</a:t>
            </a:r>
            <a:r>
              <a:rPr sz="2000" spc="-30" dirty="0">
                <a:latin typeface="Times New Roman"/>
                <a:cs typeface="Times New Roman"/>
              </a:rPr>
              <a:t> </a:t>
            </a:r>
            <a:r>
              <a:rPr sz="2000" dirty="0">
                <a:latin typeface="Times New Roman"/>
                <a:cs typeface="Times New Roman"/>
              </a:rPr>
              <a:t>data</a:t>
            </a:r>
            <a:r>
              <a:rPr sz="2000" spc="-35"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plain</a:t>
            </a:r>
            <a:r>
              <a:rPr sz="2000" spc="-40" dirty="0">
                <a:latin typeface="Times New Roman"/>
                <a:cs typeface="Times New Roman"/>
              </a:rPr>
              <a:t> </a:t>
            </a:r>
            <a:r>
              <a:rPr sz="2000" dirty="0">
                <a:latin typeface="Times New Roman"/>
                <a:cs typeface="Times New Roman"/>
              </a:rPr>
              <a:t>format</a:t>
            </a:r>
            <a:r>
              <a:rPr sz="2000" spc="-55" dirty="0">
                <a:latin typeface="Times New Roman"/>
                <a:cs typeface="Times New Roman"/>
              </a:rPr>
              <a:t> </a:t>
            </a:r>
            <a:r>
              <a:rPr sz="2000" dirty="0">
                <a:latin typeface="Times New Roman"/>
                <a:cs typeface="Times New Roman"/>
              </a:rPr>
              <a:t>bit</a:t>
            </a:r>
            <a:r>
              <a:rPr sz="2000" spc="-40" dirty="0">
                <a:latin typeface="Times New Roman"/>
                <a:cs typeface="Times New Roman"/>
              </a:rPr>
              <a:t> </a:t>
            </a:r>
            <a:r>
              <a:rPr sz="2000" dirty="0">
                <a:latin typeface="Times New Roman"/>
                <a:cs typeface="Times New Roman"/>
              </a:rPr>
              <a:t>when</a:t>
            </a:r>
            <a:r>
              <a:rPr sz="2000" spc="-35" dirty="0">
                <a:latin typeface="Times New Roman"/>
                <a:cs typeface="Times New Roman"/>
              </a:rPr>
              <a:t> </a:t>
            </a:r>
            <a:r>
              <a:rPr sz="2000" dirty="0">
                <a:latin typeface="Times New Roman"/>
                <a:cs typeface="Times New Roman"/>
              </a:rPr>
              <a:t>patient</a:t>
            </a:r>
            <a:r>
              <a:rPr sz="2000" spc="-45" dirty="0">
                <a:latin typeface="Times New Roman"/>
                <a:cs typeface="Times New Roman"/>
              </a:rPr>
              <a:t> </a:t>
            </a:r>
            <a:r>
              <a:rPr sz="2000" dirty="0">
                <a:latin typeface="Times New Roman"/>
                <a:cs typeface="Times New Roman"/>
              </a:rPr>
              <a:t>upload</a:t>
            </a:r>
            <a:r>
              <a:rPr sz="2000" spc="-75" dirty="0">
                <a:latin typeface="Times New Roman"/>
                <a:cs typeface="Times New Roman"/>
              </a:rPr>
              <a:t> </a:t>
            </a:r>
            <a:r>
              <a:rPr sz="2000" dirty="0">
                <a:latin typeface="Times New Roman"/>
                <a:cs typeface="Times New Roman"/>
              </a:rPr>
              <a:t>any</a:t>
            </a:r>
            <a:r>
              <a:rPr sz="2000" spc="-1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then</a:t>
            </a:r>
            <a:r>
              <a:rPr sz="2000" spc="-40" dirty="0">
                <a:latin typeface="Times New Roman"/>
                <a:cs typeface="Times New Roman"/>
              </a:rPr>
              <a:t> </a:t>
            </a:r>
            <a:r>
              <a:rPr sz="2000" dirty="0">
                <a:latin typeface="Times New Roman"/>
                <a:cs typeface="Times New Roman"/>
              </a:rPr>
              <a:t>it</a:t>
            </a:r>
            <a:r>
              <a:rPr sz="2000" spc="-20" dirty="0">
                <a:latin typeface="Times New Roman"/>
                <a:cs typeface="Times New Roman"/>
              </a:rPr>
              <a:t> </a:t>
            </a:r>
            <a:r>
              <a:rPr sz="2000" dirty="0">
                <a:latin typeface="Times New Roman"/>
                <a:cs typeface="Times New Roman"/>
              </a:rPr>
              <a:t>will</a:t>
            </a:r>
            <a:r>
              <a:rPr sz="2000" spc="-4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spc="-10" dirty="0">
                <a:latin typeface="Times New Roman"/>
                <a:cs typeface="Times New Roman"/>
              </a:rPr>
              <a:t>encrypted.</a:t>
            </a:r>
            <a:endParaRPr sz="2000" dirty="0">
              <a:latin typeface="Times New Roman"/>
              <a:cs typeface="Times New Roman"/>
            </a:endParaRPr>
          </a:p>
        </p:txBody>
      </p:sp>
      <p:pic>
        <p:nvPicPr>
          <p:cNvPr id="4" name="object 4"/>
          <p:cNvPicPr/>
          <p:nvPr/>
        </p:nvPicPr>
        <p:blipFill>
          <a:blip r:embed="rId2" cstate="print"/>
          <a:stretch>
            <a:fillRect/>
          </a:stretch>
        </p:blipFill>
        <p:spPr>
          <a:xfrm>
            <a:off x="1632204" y="1569719"/>
            <a:ext cx="10008108" cy="32095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0059" y="836675"/>
            <a:ext cx="5327904" cy="4175760"/>
          </a:xfrm>
          <a:prstGeom prst="rect">
            <a:avLst/>
          </a:prstGeom>
        </p:spPr>
      </p:pic>
      <p:sp>
        <p:nvSpPr>
          <p:cNvPr id="3" name="object 3"/>
          <p:cNvSpPr txBox="1"/>
          <p:nvPr/>
        </p:nvSpPr>
        <p:spPr>
          <a:xfrm>
            <a:off x="702055" y="5503265"/>
            <a:ext cx="463232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‘New</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User</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Sign</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link</a:t>
            </a:r>
            <a:r>
              <a:rPr sz="1800" spc="-5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to </a:t>
            </a:r>
            <a:r>
              <a:rPr sz="1800" dirty="0">
                <a:latin typeface="Times New Roman" panose="02020603050405020304" pitchFamily="18" charset="0"/>
                <a:cs typeface="Times New Roman" panose="02020603050405020304" pitchFamily="18" charset="0"/>
              </a:rPr>
              <a:t>register</a:t>
            </a:r>
            <a:r>
              <a:rPr sz="1800" spc="-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patients</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doctors</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6278879" y="981455"/>
            <a:ext cx="5303520" cy="4104132"/>
          </a:xfrm>
          <a:prstGeom prst="rect">
            <a:avLst/>
          </a:prstGeom>
        </p:spPr>
      </p:pic>
      <p:sp>
        <p:nvSpPr>
          <p:cNvPr id="5" name="object 5"/>
          <p:cNvSpPr txBox="1"/>
          <p:nvPr/>
        </p:nvSpPr>
        <p:spPr>
          <a:xfrm>
            <a:off x="6544944" y="5528665"/>
            <a:ext cx="506285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adding</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doctor</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now</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4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on </a:t>
            </a:r>
            <a:r>
              <a:rPr sz="1800" dirty="0">
                <a:latin typeface="Times New Roman" panose="02020603050405020304" pitchFamily="18" charset="0"/>
                <a:cs typeface="Times New Roman" panose="02020603050405020304" pitchFamily="18" charset="0"/>
              </a:rPr>
              <a:t>‘Register’</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button</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save</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doctor</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database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548640"/>
            <a:ext cx="5303520" cy="4680204"/>
          </a:xfrm>
          <a:prstGeom prst="rect">
            <a:avLst/>
          </a:prstGeom>
        </p:spPr>
      </p:pic>
      <p:sp>
        <p:nvSpPr>
          <p:cNvPr id="3" name="object 3"/>
          <p:cNvSpPr txBox="1"/>
          <p:nvPr/>
        </p:nvSpPr>
        <p:spPr>
          <a:xfrm>
            <a:off x="609600" y="5695899"/>
            <a:ext cx="401764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signup</a:t>
            </a:r>
            <a:r>
              <a:rPr sz="1800" spc="-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completed</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8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now </a:t>
            </a:r>
            <a:r>
              <a:rPr sz="1800" dirty="0">
                <a:latin typeface="Times New Roman" panose="02020603050405020304" pitchFamily="18" charset="0"/>
                <a:cs typeface="Times New Roman" panose="02020603050405020304" pitchFamily="18" charset="0"/>
              </a:rPr>
              <a:t>adding</a:t>
            </a:r>
            <a:r>
              <a:rPr sz="1800" spc="-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patients</a:t>
            </a:r>
            <a:r>
              <a:rPr sz="1800" spc="-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details</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6167628" y="548639"/>
            <a:ext cx="5689091" cy="4853940"/>
          </a:xfrm>
          <a:prstGeom prst="rect">
            <a:avLst/>
          </a:prstGeom>
        </p:spPr>
      </p:pic>
      <p:sp>
        <p:nvSpPr>
          <p:cNvPr id="5" name="object 5"/>
          <p:cNvSpPr txBox="1"/>
          <p:nvPr/>
        </p:nvSpPr>
        <p:spPr>
          <a:xfrm>
            <a:off x="6247891" y="5695899"/>
            <a:ext cx="494220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adding</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6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press button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get</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below</a:t>
            </a:r>
            <a:r>
              <a:rPr sz="1800" spc="-5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page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693419"/>
            <a:ext cx="5303520" cy="4751832"/>
          </a:xfrm>
          <a:prstGeom prst="rect">
            <a:avLst/>
          </a:prstGeom>
        </p:spPr>
      </p:pic>
      <p:sp>
        <p:nvSpPr>
          <p:cNvPr id="3" name="object 3"/>
          <p:cNvSpPr txBox="1"/>
          <p:nvPr/>
        </p:nvSpPr>
        <p:spPr>
          <a:xfrm>
            <a:off x="341782" y="5788253"/>
            <a:ext cx="478726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sign</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completed</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7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now </a:t>
            </a:r>
            <a:r>
              <a:rPr sz="1800" dirty="0">
                <a:latin typeface="Times New Roman" panose="02020603050405020304" pitchFamily="18" charset="0"/>
                <a:cs typeface="Times New Roman" panose="02020603050405020304" pitchFamily="18" charset="0"/>
              </a:rPr>
              <a:t>click</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Login’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link</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get</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below</a:t>
            </a:r>
            <a:r>
              <a:rPr sz="1800" spc="-3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page</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6278879" y="836675"/>
            <a:ext cx="5303520" cy="4853940"/>
          </a:xfrm>
          <a:prstGeom prst="rect">
            <a:avLst/>
          </a:prstGeom>
        </p:spPr>
      </p:pic>
      <p:sp>
        <p:nvSpPr>
          <p:cNvPr id="5" name="object 5"/>
          <p:cNvSpPr txBox="1"/>
          <p:nvPr/>
        </p:nvSpPr>
        <p:spPr>
          <a:xfrm>
            <a:off x="6464046" y="5780328"/>
            <a:ext cx="4876800" cy="574040"/>
          </a:xfrm>
          <a:prstGeom prst="rect">
            <a:avLst/>
          </a:prstGeom>
        </p:spPr>
        <p:txBody>
          <a:bodyPr vert="horz" wrap="square" lIns="0" tIns="12700" rIns="0" bIns="0" rtlCol="0">
            <a:spAutoFit/>
          </a:bodyPr>
          <a:lstStyle/>
          <a:p>
            <a:pPr marL="12700" algn="just">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login</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as</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4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on</a:t>
            </a:r>
            <a:endParaRPr sz="1800" dirty="0">
              <a:latin typeface="Times New Roman" panose="02020603050405020304" pitchFamily="18" charset="0"/>
              <a:cs typeface="Times New Roman" panose="02020603050405020304" pitchFamily="18" charset="0"/>
            </a:endParaRPr>
          </a:p>
          <a:p>
            <a:pPr marL="12700" algn="just">
              <a:lnSpc>
                <a:spcPct val="100000"/>
              </a:lnSpc>
            </a:pPr>
            <a:r>
              <a:rPr sz="1800" dirty="0">
                <a:latin typeface="Times New Roman" panose="02020603050405020304" pitchFamily="18" charset="0"/>
                <a:cs typeface="Times New Roman" panose="02020603050405020304" pitchFamily="18" charset="0"/>
              </a:rPr>
              <a:t>‘Login’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button</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login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as</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get</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below</a:t>
            </a:r>
            <a:r>
              <a:rPr sz="1800" spc="-6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page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3932554">
              <a:lnSpc>
                <a:spcPct val="100000"/>
              </a:lnSpc>
              <a:spcBef>
                <a:spcPts val="105"/>
              </a:spcBef>
            </a:pPr>
            <a:r>
              <a:rPr spc="-10" dirty="0"/>
              <a:t>ABSTRACT</a:t>
            </a:r>
          </a:p>
        </p:txBody>
      </p:sp>
      <p:sp>
        <p:nvSpPr>
          <p:cNvPr id="3" name="object 3"/>
          <p:cNvSpPr txBox="1"/>
          <p:nvPr/>
        </p:nvSpPr>
        <p:spPr>
          <a:xfrm>
            <a:off x="596595" y="1438122"/>
            <a:ext cx="11014075" cy="4167808"/>
          </a:xfrm>
          <a:prstGeom prst="rect">
            <a:avLst/>
          </a:prstGeom>
        </p:spPr>
        <p:txBody>
          <a:bodyPr vert="horz" wrap="square" lIns="0" tIns="12700" rIns="0" bIns="0" rtlCol="0">
            <a:spAutoFit/>
          </a:bodyPr>
          <a:lstStyle/>
          <a:p>
            <a:pPr marL="12700" marR="5080" algn="just">
              <a:lnSpc>
                <a:spcPct val="150000"/>
              </a:lnSpc>
              <a:spcBef>
                <a:spcPts val="100"/>
              </a:spcBef>
            </a:pPr>
            <a:r>
              <a:rPr lang="en-US" sz="2000" b="0" i="0" dirty="0" smtClean="0">
                <a:solidFill>
                  <a:srgbClr val="333333"/>
                </a:solidFill>
                <a:effectLst/>
                <a:latin typeface="Georgia" panose="02040502050405020303" pitchFamily="18" charset="0"/>
              </a:rPr>
              <a:t>Increasingly, hospitals and research institutes are developing technical solutions for sharing patient data in a privacy preserving manner. Two of these technical solutions are homomorphic encryption and distributed ledger technology. Homomorphic encryption allows computations to be performed on data without this data ever being decrypted. Therefore, homomorphic encryption represents a potential solution for conducting feasibility studies on cohorts of sensitive patient data stored in distributed locations. Distributed ledger technology provides a permanent record on all transfers and processing of patient data, allowing data custodians to audit access. A significant portion of the current literature has examined how these technologies might comply with data protection and research ethics frameworks. </a:t>
            </a:r>
            <a:endParaRPr sz="20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0059" y="477012"/>
            <a:ext cx="5544312" cy="3845052"/>
          </a:xfrm>
          <a:prstGeom prst="rect">
            <a:avLst/>
          </a:prstGeom>
        </p:spPr>
      </p:pic>
      <p:sp>
        <p:nvSpPr>
          <p:cNvPr id="3" name="object 3"/>
          <p:cNvSpPr txBox="1"/>
          <p:nvPr/>
        </p:nvSpPr>
        <p:spPr>
          <a:xfrm>
            <a:off x="413715" y="4956759"/>
            <a:ext cx="5301285" cy="566822"/>
          </a:xfrm>
          <a:prstGeom prst="rect">
            <a:avLst/>
          </a:prstGeom>
        </p:spPr>
        <p:txBody>
          <a:bodyPr vert="horz" wrap="square" lIns="0" tIns="12700" rIns="0" bIns="0" rtlCol="0">
            <a:spAutoFit/>
          </a:bodyPr>
          <a:lstStyle/>
          <a:p>
            <a:pPr marL="12700" algn="l">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‘Upload</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Encrypted</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Symptoms</a:t>
            </a:r>
            <a:endParaRPr sz="1800" dirty="0">
              <a:latin typeface="Times New Roman" panose="02020603050405020304" pitchFamily="18" charset="0"/>
              <a:cs typeface="Times New Roman" panose="02020603050405020304" pitchFamily="18" charset="0"/>
            </a:endParaRPr>
          </a:p>
          <a:p>
            <a:pPr marL="12700" algn="l">
              <a:lnSpc>
                <a:spcPct val="100000"/>
              </a:lnSpc>
              <a:spcBef>
                <a:spcPts val="5"/>
              </a:spcBef>
            </a:pPr>
            <a:r>
              <a:rPr sz="1800" dirty="0">
                <a:latin typeface="Times New Roman" panose="02020603050405020304" pitchFamily="18" charset="0"/>
                <a:cs typeface="Times New Roman" panose="02020603050405020304" pitchFamily="18" charset="0"/>
              </a:rPr>
              <a:t>to</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Cloud’</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link</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upload</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6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6278879" y="836675"/>
            <a:ext cx="5303520" cy="3744468"/>
          </a:xfrm>
          <a:prstGeom prst="rect">
            <a:avLst/>
          </a:prstGeom>
        </p:spPr>
      </p:pic>
      <p:sp>
        <p:nvSpPr>
          <p:cNvPr id="5" name="object 5"/>
          <p:cNvSpPr txBox="1"/>
          <p:nvPr/>
        </p:nvSpPr>
        <p:spPr>
          <a:xfrm>
            <a:off x="6319773" y="4801616"/>
            <a:ext cx="4852670" cy="139763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will</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enter</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all</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his</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heart </a:t>
            </a:r>
            <a:r>
              <a:rPr sz="1800" spc="-20" dirty="0">
                <a:latin typeface="Times New Roman" panose="02020603050405020304" pitchFamily="18" charset="0"/>
                <a:cs typeface="Times New Roman" panose="02020603050405020304" pitchFamily="18" charset="0"/>
              </a:rPr>
              <a:t>symptoms</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this</a:t>
            </a:r>
            <a:r>
              <a:rPr sz="1800" spc="-4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symptoms</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you</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take</a:t>
            </a:r>
            <a:r>
              <a:rPr sz="1800" spc="-5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from Dataset/heart.csv</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file</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‘Submit’ </a:t>
            </a:r>
            <a:r>
              <a:rPr sz="1800" dirty="0">
                <a:latin typeface="Times New Roman" panose="02020603050405020304" pitchFamily="18" charset="0"/>
                <a:cs typeface="Times New Roman" panose="02020603050405020304" pitchFamily="18" charset="0"/>
              </a:rPr>
              <a:t>button</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upload</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cloud</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encrypted </a:t>
            </a:r>
            <a:r>
              <a:rPr sz="1800" dirty="0">
                <a:latin typeface="Times New Roman" panose="02020603050405020304" pitchFamily="18" charset="0"/>
                <a:cs typeface="Times New Roman" panose="02020603050405020304" pitchFamily="18" charset="0"/>
              </a:rPr>
              <a:t>format</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get</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below</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predicted</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output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908" y="477012"/>
            <a:ext cx="5303520" cy="3816096"/>
          </a:xfrm>
          <a:prstGeom prst="rect">
            <a:avLst/>
          </a:prstGeom>
        </p:spPr>
      </p:pic>
      <p:sp>
        <p:nvSpPr>
          <p:cNvPr id="3" name="object 3"/>
          <p:cNvSpPr txBox="1"/>
          <p:nvPr/>
        </p:nvSpPr>
        <p:spPr>
          <a:xfrm>
            <a:off x="413715" y="4725746"/>
            <a:ext cx="5333365" cy="167195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blue</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colour text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see</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all</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 </a:t>
            </a:r>
            <a:r>
              <a:rPr sz="1800" dirty="0">
                <a:latin typeface="Times New Roman" panose="02020603050405020304" pitchFamily="18" charset="0"/>
                <a:cs typeface="Times New Roman" panose="02020603050405020304" pitchFamily="18" charset="0"/>
              </a:rPr>
              <a:t>heart</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converted</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encrypted</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format</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2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in </a:t>
            </a:r>
            <a:r>
              <a:rPr sz="1800" dirty="0">
                <a:latin typeface="Times New Roman" panose="02020603050405020304" pitchFamily="18" charset="0"/>
                <a:cs typeface="Times New Roman" panose="02020603050405020304" pitchFamily="18" charset="0"/>
              </a:rPr>
              <a:t>next</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line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see</a:t>
            </a:r>
            <a:r>
              <a:rPr sz="1800" spc="-9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predicted</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health</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condition</a:t>
            </a:r>
            <a:r>
              <a:rPr sz="1800" spc="-4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as</a:t>
            </a:r>
            <a:r>
              <a:rPr sz="1800" spc="50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‘Abnormal’</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similarly</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you</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any</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other patients</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now</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‘View</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Predictions’</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link</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8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view </a:t>
            </a:r>
            <a:r>
              <a:rPr sz="1800" dirty="0">
                <a:latin typeface="Times New Roman" panose="02020603050405020304" pitchFamily="18" charset="0"/>
                <a:cs typeface="Times New Roman" panose="02020603050405020304" pitchFamily="18" charset="0"/>
              </a:rPr>
              <a:t>all</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past</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predictions</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this</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patients</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6024371" y="693419"/>
            <a:ext cx="5303520" cy="3630167"/>
          </a:xfrm>
          <a:prstGeom prst="rect">
            <a:avLst/>
          </a:prstGeom>
        </p:spPr>
      </p:pic>
      <p:sp>
        <p:nvSpPr>
          <p:cNvPr id="5" name="object 5"/>
          <p:cNvSpPr txBox="1"/>
          <p:nvPr/>
        </p:nvSpPr>
        <p:spPr>
          <a:xfrm>
            <a:off x="6391783" y="4725746"/>
            <a:ext cx="4427220" cy="1671955"/>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first</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column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6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view </a:t>
            </a:r>
            <a:r>
              <a:rPr sz="1800" dirty="0">
                <a:latin typeface="Times New Roman" panose="02020603050405020304" pitchFamily="18" charset="0"/>
                <a:cs typeface="Times New Roman" panose="02020603050405020304" pitchFamily="18" charset="0"/>
              </a:rPr>
              <a:t>his</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name</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see</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encrypted</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heart </a:t>
            </a:r>
            <a:r>
              <a:rPr sz="1800" dirty="0">
                <a:latin typeface="Times New Roman" panose="02020603050405020304" pitchFamily="18" charset="0"/>
                <a:cs typeface="Times New Roman" panose="02020603050405020304" pitchFamily="18" charset="0"/>
              </a:rPr>
              <a:t>details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see</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Decrypted </a:t>
            </a:r>
            <a:r>
              <a:rPr sz="1800" dirty="0">
                <a:latin typeface="Times New Roman" panose="02020603050405020304" pitchFamily="18" charset="0"/>
                <a:cs typeface="Times New Roman" panose="02020603050405020304" pitchFamily="18" charset="0"/>
              </a:rPr>
              <a:t>heart</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see</a:t>
            </a:r>
            <a:r>
              <a:rPr sz="1800" spc="-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predicted</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heart result</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date</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time.</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Now</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logout</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login </a:t>
            </a:r>
            <a:r>
              <a:rPr sz="1800" dirty="0">
                <a:latin typeface="Times New Roman" panose="02020603050405020304" pitchFamily="18" charset="0"/>
                <a:cs typeface="Times New Roman" panose="02020603050405020304" pitchFamily="18" charset="0"/>
              </a:rPr>
              <a:t>as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doctor</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view</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all</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details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5279" y="836675"/>
            <a:ext cx="5577840" cy="4751832"/>
          </a:xfrm>
          <a:prstGeom prst="rect">
            <a:avLst/>
          </a:prstGeom>
        </p:spPr>
      </p:pic>
      <p:sp>
        <p:nvSpPr>
          <p:cNvPr id="3" name="object 3"/>
          <p:cNvSpPr txBox="1"/>
          <p:nvPr/>
        </p:nvSpPr>
        <p:spPr>
          <a:xfrm>
            <a:off x="413715" y="5972962"/>
            <a:ext cx="494411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doctor</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login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after</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login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will</a:t>
            </a:r>
            <a:r>
              <a:rPr sz="1800" spc="-4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get </a:t>
            </a:r>
            <a:r>
              <a:rPr sz="1800" dirty="0">
                <a:latin typeface="Times New Roman" panose="02020603050405020304" pitchFamily="18" charset="0"/>
                <a:cs typeface="Times New Roman" panose="02020603050405020304" pitchFamily="18" charset="0"/>
              </a:rPr>
              <a:t>below</a:t>
            </a:r>
            <a:r>
              <a:rPr sz="1800" spc="-7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page</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6167628" y="908303"/>
            <a:ext cx="5760720" cy="4608576"/>
          </a:xfrm>
          <a:prstGeom prst="rect">
            <a:avLst/>
          </a:prstGeom>
        </p:spPr>
      </p:pic>
      <p:sp>
        <p:nvSpPr>
          <p:cNvPr id="5" name="object 5"/>
          <p:cNvSpPr txBox="1"/>
          <p:nvPr/>
        </p:nvSpPr>
        <p:spPr>
          <a:xfrm>
            <a:off x="6319773" y="5647131"/>
            <a:ext cx="5009515" cy="84836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doctor</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click</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‘Get</a:t>
            </a:r>
            <a:r>
              <a:rPr sz="1800" spc="-6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Patient</a:t>
            </a:r>
            <a:r>
              <a:rPr sz="1800" spc="-7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 </a:t>
            </a:r>
            <a:r>
              <a:rPr sz="1800" dirty="0">
                <a:latin typeface="Times New Roman" panose="02020603050405020304" pitchFamily="18" charset="0"/>
                <a:cs typeface="Times New Roman" panose="02020603050405020304" pitchFamily="18" charset="0"/>
              </a:rPr>
              <a:t>from</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Cloud’</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link</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query</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cloud</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send</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 </a:t>
            </a:r>
            <a:r>
              <a:rPr sz="1800" dirty="0">
                <a:latin typeface="Times New Roman" panose="02020603050405020304" pitchFamily="18" charset="0"/>
                <a:cs typeface="Times New Roman" panose="02020603050405020304" pitchFamily="18" charset="0"/>
              </a:rPr>
              <a:t>and</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get</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below</a:t>
            </a:r>
            <a:r>
              <a:rPr sz="1800" spc="-6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output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27760" y="1124711"/>
            <a:ext cx="9648444" cy="4104132"/>
          </a:xfrm>
          <a:prstGeom prst="rect">
            <a:avLst/>
          </a:prstGeom>
        </p:spPr>
      </p:pic>
      <p:sp>
        <p:nvSpPr>
          <p:cNvPr id="3" name="object 3"/>
          <p:cNvSpPr txBox="1"/>
          <p:nvPr/>
        </p:nvSpPr>
        <p:spPr>
          <a:xfrm>
            <a:off x="1350010" y="5511495"/>
            <a:ext cx="869950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panose="02020603050405020304" pitchFamily="18" charset="0"/>
                <a:cs typeface="Times New Roman" panose="02020603050405020304" pitchFamily="18" charset="0"/>
              </a:rPr>
              <a:t>In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above</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screen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doctor</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view</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all</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encrypted</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decrypted</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details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along</a:t>
            </a:r>
            <a:r>
              <a:rPr sz="1800" spc="-7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with </a:t>
            </a:r>
            <a:r>
              <a:rPr sz="1800" dirty="0">
                <a:latin typeface="Times New Roman" panose="02020603050405020304" pitchFamily="18" charset="0"/>
                <a:cs typeface="Times New Roman" panose="02020603050405020304" pitchFamily="18" charset="0"/>
              </a:rPr>
              <a:t>prediction</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‘Normal</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or</a:t>
            </a:r>
            <a:r>
              <a:rPr sz="1800" spc="-50" dirty="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Abnormal.</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12700">
              <a:lnSpc>
                <a:spcPct val="100000"/>
              </a:lnSpc>
              <a:spcBef>
                <a:spcPts val="105"/>
              </a:spcBef>
            </a:pPr>
            <a:r>
              <a:rPr dirty="0"/>
              <a:t>CONCLUSION</a:t>
            </a:r>
            <a:r>
              <a:rPr spc="-75" dirty="0"/>
              <a:t> </a:t>
            </a:r>
            <a:r>
              <a:rPr dirty="0"/>
              <a:t>&amp;</a:t>
            </a:r>
            <a:r>
              <a:rPr spc="-15" dirty="0"/>
              <a:t> </a:t>
            </a:r>
            <a:r>
              <a:rPr dirty="0"/>
              <a:t>FUTURE</a:t>
            </a:r>
            <a:r>
              <a:rPr spc="-10" dirty="0"/>
              <a:t> ENHANCEMENTS</a:t>
            </a:r>
          </a:p>
        </p:txBody>
      </p:sp>
      <p:sp>
        <p:nvSpPr>
          <p:cNvPr id="3" name="object 3"/>
          <p:cNvSpPr txBox="1"/>
          <p:nvPr/>
        </p:nvSpPr>
        <p:spPr>
          <a:xfrm>
            <a:off x="584403" y="1425781"/>
            <a:ext cx="11030585" cy="4598035"/>
          </a:xfrm>
          <a:prstGeom prst="rect">
            <a:avLst/>
          </a:prstGeom>
        </p:spPr>
        <p:txBody>
          <a:bodyPr vert="horz" wrap="square" lIns="0" tIns="12065" rIns="0" bIns="0" rtlCol="0">
            <a:spAutoFit/>
          </a:bodyPr>
          <a:lstStyle/>
          <a:p>
            <a:pPr marL="12700" marR="5080" algn="just">
              <a:lnSpc>
                <a:spcPct val="150000"/>
              </a:lnSpc>
              <a:spcBef>
                <a:spcPts val="95"/>
              </a:spcBef>
            </a:pPr>
            <a:r>
              <a:rPr sz="2000" dirty="0">
                <a:latin typeface="Times New Roman"/>
                <a:cs typeface="Times New Roman"/>
              </a:rPr>
              <a:t>We</a:t>
            </a:r>
            <a:r>
              <a:rPr sz="2000" spc="190" dirty="0">
                <a:latin typeface="Times New Roman"/>
                <a:cs typeface="Times New Roman"/>
              </a:rPr>
              <a:t> </a:t>
            </a:r>
            <a:r>
              <a:rPr sz="2000" dirty="0">
                <a:latin typeface="Times New Roman"/>
                <a:cs typeface="Times New Roman"/>
              </a:rPr>
              <a:t>applied</a:t>
            </a:r>
            <a:r>
              <a:rPr sz="2000" spc="195" dirty="0">
                <a:latin typeface="Times New Roman"/>
                <a:cs typeface="Times New Roman"/>
              </a:rPr>
              <a:t> </a:t>
            </a:r>
            <a:r>
              <a:rPr sz="2000" dirty="0">
                <a:latin typeface="Times New Roman"/>
                <a:cs typeface="Times New Roman"/>
              </a:rPr>
              <a:t>our</a:t>
            </a:r>
            <a:r>
              <a:rPr sz="2000" spc="195" dirty="0">
                <a:latin typeface="Times New Roman"/>
                <a:cs typeface="Times New Roman"/>
              </a:rPr>
              <a:t> </a:t>
            </a:r>
            <a:r>
              <a:rPr sz="2000" dirty="0">
                <a:latin typeface="Times New Roman"/>
                <a:cs typeface="Times New Roman"/>
              </a:rPr>
              <a:t>method</a:t>
            </a:r>
            <a:r>
              <a:rPr sz="2000" spc="195" dirty="0">
                <a:latin typeface="Times New Roman"/>
                <a:cs typeface="Times New Roman"/>
              </a:rPr>
              <a:t> </a:t>
            </a:r>
            <a:r>
              <a:rPr sz="2000" dirty="0">
                <a:latin typeface="Times New Roman"/>
                <a:cs typeface="Times New Roman"/>
              </a:rPr>
              <a:t>of</a:t>
            </a:r>
            <a:r>
              <a:rPr sz="2000" spc="185" dirty="0">
                <a:latin typeface="Times New Roman"/>
                <a:cs typeface="Times New Roman"/>
              </a:rPr>
              <a:t> </a:t>
            </a:r>
            <a:r>
              <a:rPr sz="2000" dirty="0">
                <a:latin typeface="Times New Roman"/>
                <a:cs typeface="Times New Roman"/>
              </a:rPr>
              <a:t>Homomorphic</a:t>
            </a:r>
            <a:r>
              <a:rPr sz="2000" spc="195" dirty="0">
                <a:latin typeface="Times New Roman"/>
                <a:cs typeface="Times New Roman"/>
              </a:rPr>
              <a:t> </a:t>
            </a:r>
            <a:r>
              <a:rPr sz="2000" dirty="0">
                <a:latin typeface="Times New Roman"/>
                <a:cs typeface="Times New Roman"/>
              </a:rPr>
              <a:t>Encryption</a:t>
            </a:r>
            <a:r>
              <a:rPr sz="2000" spc="185" dirty="0">
                <a:latin typeface="Times New Roman"/>
                <a:cs typeface="Times New Roman"/>
              </a:rPr>
              <a:t>  </a:t>
            </a:r>
            <a:r>
              <a:rPr sz="2000" dirty="0">
                <a:latin typeface="Times New Roman"/>
                <a:cs typeface="Times New Roman"/>
              </a:rPr>
              <a:t>to</a:t>
            </a:r>
            <a:r>
              <a:rPr sz="2000" spc="190" dirty="0">
                <a:latin typeface="Times New Roman"/>
                <a:cs typeface="Times New Roman"/>
              </a:rPr>
              <a:t> </a:t>
            </a:r>
            <a:r>
              <a:rPr sz="2000" dirty="0">
                <a:latin typeface="Times New Roman"/>
                <a:cs typeface="Times New Roman"/>
              </a:rPr>
              <a:t>calculate</a:t>
            </a:r>
            <a:r>
              <a:rPr sz="2000" spc="190" dirty="0">
                <a:latin typeface="Times New Roman"/>
                <a:cs typeface="Times New Roman"/>
              </a:rPr>
              <a:t> </a:t>
            </a:r>
            <a:r>
              <a:rPr sz="2000" dirty="0">
                <a:latin typeface="Times New Roman"/>
                <a:cs typeface="Times New Roman"/>
              </a:rPr>
              <a:t>medical</a:t>
            </a:r>
            <a:r>
              <a:rPr sz="2000" spc="190" dirty="0">
                <a:latin typeface="Times New Roman"/>
                <a:cs typeface="Times New Roman"/>
              </a:rPr>
              <a:t> </a:t>
            </a:r>
            <a:r>
              <a:rPr sz="2000" dirty="0">
                <a:latin typeface="Times New Roman"/>
                <a:cs typeface="Times New Roman"/>
              </a:rPr>
              <a:t>diagnostic</a:t>
            </a:r>
            <a:r>
              <a:rPr sz="2000" spc="175" dirty="0">
                <a:latin typeface="Times New Roman"/>
                <a:cs typeface="Times New Roman"/>
              </a:rPr>
              <a:t> </a:t>
            </a:r>
            <a:r>
              <a:rPr sz="2000" dirty="0">
                <a:latin typeface="Times New Roman"/>
                <a:cs typeface="Times New Roman"/>
              </a:rPr>
              <a:t>functions</a:t>
            </a:r>
            <a:r>
              <a:rPr sz="2000" spc="180" dirty="0">
                <a:latin typeface="Times New Roman"/>
                <a:cs typeface="Times New Roman"/>
              </a:rPr>
              <a:t> </a:t>
            </a:r>
            <a:r>
              <a:rPr sz="2000" dirty="0">
                <a:latin typeface="Times New Roman"/>
                <a:cs typeface="Times New Roman"/>
              </a:rPr>
              <a:t>based</a:t>
            </a:r>
            <a:r>
              <a:rPr sz="2000" spc="190" dirty="0">
                <a:latin typeface="Times New Roman"/>
                <a:cs typeface="Times New Roman"/>
              </a:rPr>
              <a:t> </a:t>
            </a:r>
            <a:r>
              <a:rPr sz="2000" spc="-25" dirty="0">
                <a:latin typeface="Times New Roman"/>
                <a:cs typeface="Times New Roman"/>
              </a:rPr>
              <a:t>on </a:t>
            </a:r>
            <a:r>
              <a:rPr sz="2000" dirty="0">
                <a:latin typeface="Times New Roman"/>
                <a:cs typeface="Times New Roman"/>
              </a:rPr>
              <a:t>encrypted</a:t>
            </a:r>
            <a:r>
              <a:rPr sz="2000" spc="25" dirty="0">
                <a:latin typeface="Times New Roman"/>
                <a:cs typeface="Times New Roman"/>
              </a:rPr>
              <a:t>  </a:t>
            </a:r>
            <a:r>
              <a:rPr sz="2000" dirty="0">
                <a:latin typeface="Times New Roman"/>
                <a:cs typeface="Times New Roman"/>
              </a:rPr>
              <a:t>medical</a:t>
            </a:r>
            <a:r>
              <a:rPr sz="2000" spc="15" dirty="0">
                <a:latin typeface="Times New Roman"/>
                <a:cs typeface="Times New Roman"/>
              </a:rPr>
              <a:t>  </a:t>
            </a:r>
            <a:r>
              <a:rPr sz="2000" dirty="0">
                <a:latin typeface="Times New Roman"/>
                <a:cs typeface="Times New Roman"/>
              </a:rPr>
              <a:t>data.</a:t>
            </a:r>
            <a:r>
              <a:rPr sz="2000" spc="20" dirty="0">
                <a:latin typeface="Times New Roman"/>
                <a:cs typeface="Times New Roman"/>
              </a:rPr>
              <a:t>  </a:t>
            </a:r>
            <a:r>
              <a:rPr sz="2000" dirty="0">
                <a:latin typeface="Times New Roman"/>
                <a:cs typeface="Times New Roman"/>
              </a:rPr>
              <a:t>Our</a:t>
            </a:r>
            <a:r>
              <a:rPr sz="2000" spc="25" dirty="0">
                <a:latin typeface="Times New Roman"/>
                <a:cs typeface="Times New Roman"/>
              </a:rPr>
              <a:t>  </a:t>
            </a:r>
            <a:r>
              <a:rPr sz="2000" dirty="0">
                <a:latin typeface="Times New Roman"/>
                <a:cs typeface="Times New Roman"/>
              </a:rPr>
              <a:t>Homomorphic</a:t>
            </a:r>
            <a:r>
              <a:rPr sz="2000" spc="20" dirty="0">
                <a:latin typeface="Times New Roman"/>
                <a:cs typeface="Times New Roman"/>
              </a:rPr>
              <a:t>  </a:t>
            </a:r>
            <a:r>
              <a:rPr sz="2000" dirty="0">
                <a:latin typeface="Times New Roman"/>
                <a:cs typeface="Times New Roman"/>
              </a:rPr>
              <a:t>Encryption</a:t>
            </a:r>
            <a:r>
              <a:rPr sz="2000" spc="30" dirty="0">
                <a:latin typeface="Times New Roman"/>
                <a:cs typeface="Times New Roman"/>
              </a:rPr>
              <a:t>  </a:t>
            </a:r>
            <a:r>
              <a:rPr sz="2000" dirty="0">
                <a:latin typeface="Times New Roman"/>
                <a:cs typeface="Times New Roman"/>
              </a:rPr>
              <a:t>scheme</a:t>
            </a:r>
            <a:r>
              <a:rPr sz="2000" spc="25" dirty="0">
                <a:latin typeface="Times New Roman"/>
                <a:cs typeface="Times New Roman"/>
              </a:rPr>
              <a:t>  </a:t>
            </a:r>
            <a:r>
              <a:rPr sz="2000" dirty="0">
                <a:latin typeface="Times New Roman"/>
                <a:cs typeface="Times New Roman"/>
              </a:rPr>
              <a:t>permits</a:t>
            </a:r>
            <a:r>
              <a:rPr sz="2000" spc="2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use</a:t>
            </a:r>
            <a:r>
              <a:rPr sz="2000" spc="2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machine</a:t>
            </a:r>
            <a:r>
              <a:rPr sz="2000" spc="20" dirty="0">
                <a:latin typeface="Times New Roman"/>
                <a:cs typeface="Times New Roman"/>
              </a:rPr>
              <a:t>  </a:t>
            </a:r>
            <a:r>
              <a:rPr sz="2000" spc="-10" dirty="0">
                <a:latin typeface="Times New Roman"/>
                <a:cs typeface="Times New Roman"/>
              </a:rPr>
              <a:t>learning </a:t>
            </a:r>
            <a:r>
              <a:rPr sz="2000" dirty="0">
                <a:latin typeface="Times New Roman"/>
                <a:cs typeface="Times New Roman"/>
              </a:rPr>
              <a:t>algorithms</a:t>
            </a:r>
            <a:r>
              <a:rPr sz="2000" spc="15" dirty="0">
                <a:latin typeface="Times New Roman"/>
                <a:cs typeface="Times New Roman"/>
              </a:rPr>
              <a:t> </a:t>
            </a:r>
            <a:r>
              <a:rPr sz="2000" dirty="0">
                <a:latin typeface="Times New Roman"/>
                <a:cs typeface="Times New Roman"/>
              </a:rPr>
              <a:t>that</a:t>
            </a:r>
            <a:r>
              <a:rPr sz="2000" spc="10" dirty="0">
                <a:latin typeface="Times New Roman"/>
                <a:cs typeface="Times New Roman"/>
              </a:rPr>
              <a:t> </a:t>
            </a:r>
            <a:r>
              <a:rPr sz="2000" dirty="0">
                <a:latin typeface="Times New Roman"/>
                <a:cs typeface="Times New Roman"/>
              </a:rPr>
              <a:t>utilize</a:t>
            </a:r>
            <a:r>
              <a:rPr sz="2000" spc="15" dirty="0">
                <a:latin typeface="Times New Roman"/>
                <a:cs typeface="Times New Roman"/>
              </a:rPr>
              <a:t> </a:t>
            </a:r>
            <a:r>
              <a:rPr sz="2000" dirty="0">
                <a:latin typeface="Times New Roman"/>
                <a:cs typeface="Times New Roman"/>
              </a:rPr>
              <a:t>polynomial</a:t>
            </a:r>
            <a:r>
              <a:rPr sz="2000" spc="10" dirty="0">
                <a:latin typeface="Times New Roman"/>
                <a:cs typeface="Times New Roman"/>
              </a:rPr>
              <a:t> </a:t>
            </a:r>
            <a:r>
              <a:rPr sz="2000" dirty="0">
                <a:latin typeface="Times New Roman"/>
                <a:cs typeface="Times New Roman"/>
              </a:rPr>
              <a:t>kernel</a:t>
            </a:r>
            <a:r>
              <a:rPr sz="2000" spc="10" dirty="0">
                <a:latin typeface="Times New Roman"/>
                <a:cs typeface="Times New Roman"/>
              </a:rPr>
              <a:t> </a:t>
            </a:r>
            <a:r>
              <a:rPr sz="2000" dirty="0">
                <a:latin typeface="Times New Roman"/>
                <a:cs typeface="Times New Roman"/>
              </a:rPr>
              <a:t>functions.</a:t>
            </a:r>
            <a:r>
              <a:rPr sz="2000" spc="20" dirty="0">
                <a:latin typeface="Times New Roman"/>
                <a:cs typeface="Times New Roman"/>
              </a:rPr>
              <a:t> </a:t>
            </a:r>
            <a:r>
              <a:rPr sz="2000" dirty="0">
                <a:latin typeface="Times New Roman"/>
                <a:cs typeface="Times New Roman"/>
              </a:rPr>
              <a:t>These</a:t>
            </a:r>
            <a:r>
              <a:rPr sz="2000" spc="10" dirty="0">
                <a:latin typeface="Times New Roman"/>
                <a:cs typeface="Times New Roman"/>
              </a:rPr>
              <a:t> </a:t>
            </a:r>
            <a:r>
              <a:rPr sz="2000" dirty="0">
                <a:latin typeface="Times New Roman"/>
                <a:cs typeface="Times New Roman"/>
              </a:rPr>
              <a:t>computations</a:t>
            </a:r>
            <a:r>
              <a:rPr sz="2000" spc="15" dirty="0">
                <a:latin typeface="Times New Roman"/>
                <a:cs typeface="Times New Roman"/>
              </a:rPr>
              <a:t> </a:t>
            </a:r>
            <a:r>
              <a:rPr sz="2000" dirty="0">
                <a:latin typeface="Times New Roman"/>
                <a:cs typeface="Times New Roman"/>
              </a:rPr>
              <a:t>allow</a:t>
            </a:r>
            <a:r>
              <a:rPr sz="2000" spc="15" dirty="0">
                <a:latin typeface="Times New Roman"/>
                <a:cs typeface="Times New Roman"/>
              </a:rPr>
              <a:t> </a:t>
            </a:r>
            <a:r>
              <a:rPr sz="2000" dirty="0">
                <a:latin typeface="Times New Roman"/>
                <a:cs typeface="Times New Roman"/>
              </a:rPr>
              <a:t>for</a:t>
            </a:r>
            <a:r>
              <a:rPr sz="2000" spc="20" dirty="0">
                <a:latin typeface="Times New Roman"/>
                <a:cs typeface="Times New Roman"/>
              </a:rPr>
              <a:t> </a:t>
            </a:r>
            <a:r>
              <a:rPr sz="2000" dirty="0">
                <a:latin typeface="Times New Roman"/>
                <a:cs typeface="Times New Roman"/>
              </a:rPr>
              <a:t>medical</a:t>
            </a:r>
            <a:r>
              <a:rPr sz="2000" spc="15" dirty="0">
                <a:latin typeface="Times New Roman"/>
                <a:cs typeface="Times New Roman"/>
              </a:rPr>
              <a:t> </a:t>
            </a:r>
            <a:r>
              <a:rPr sz="2000" dirty="0">
                <a:latin typeface="Times New Roman"/>
                <a:cs typeface="Times New Roman"/>
              </a:rPr>
              <a:t>diagnostics</a:t>
            </a:r>
            <a:r>
              <a:rPr sz="2000" spc="20"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spc="-25" dirty="0">
                <a:latin typeface="Times New Roman"/>
                <a:cs typeface="Times New Roman"/>
              </a:rPr>
              <a:t>be </a:t>
            </a:r>
            <a:r>
              <a:rPr sz="2000" dirty="0">
                <a:latin typeface="Times New Roman"/>
                <a:cs typeface="Times New Roman"/>
              </a:rPr>
              <a:t>performed</a:t>
            </a:r>
            <a:r>
              <a:rPr sz="2000" spc="5" dirty="0">
                <a:latin typeface="Times New Roman"/>
                <a:cs typeface="Times New Roman"/>
              </a:rPr>
              <a:t> </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encrypted</a:t>
            </a:r>
            <a:r>
              <a:rPr sz="2000" spc="5"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dirty="0">
                <a:latin typeface="Times New Roman"/>
                <a:cs typeface="Times New Roman"/>
              </a:rPr>
              <a:t>maintaining</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privacy of patient</a:t>
            </a:r>
            <a:r>
              <a:rPr sz="2000" spc="-10"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dirty="0">
                <a:latin typeface="Times New Roman"/>
                <a:cs typeface="Times New Roman"/>
              </a:rPr>
              <a:t>We</a:t>
            </a:r>
            <a:r>
              <a:rPr sz="2000" spc="-15" dirty="0">
                <a:latin typeface="Times New Roman"/>
                <a:cs typeface="Times New Roman"/>
              </a:rPr>
              <a:t> </a:t>
            </a:r>
            <a:r>
              <a:rPr sz="2000" dirty="0">
                <a:latin typeface="Times New Roman"/>
                <a:cs typeface="Times New Roman"/>
              </a:rPr>
              <a:t>outlined</a:t>
            </a:r>
            <a:r>
              <a:rPr sz="2000" spc="20" dirty="0">
                <a:latin typeface="Times New Roman"/>
                <a:cs typeface="Times New Roman"/>
              </a:rPr>
              <a:t> </a:t>
            </a:r>
            <a:r>
              <a:rPr sz="2000" dirty="0">
                <a:latin typeface="Times New Roman"/>
                <a:cs typeface="Times New Roman"/>
              </a:rPr>
              <a:t>example</a:t>
            </a:r>
            <a:r>
              <a:rPr sz="2000" spc="5" dirty="0">
                <a:latin typeface="Times New Roman"/>
                <a:cs typeface="Times New Roman"/>
              </a:rPr>
              <a:t> </a:t>
            </a:r>
            <a:r>
              <a:rPr sz="2000" dirty="0">
                <a:latin typeface="Times New Roman"/>
                <a:cs typeface="Times New Roman"/>
              </a:rPr>
              <a:t>scenarios </a:t>
            </a:r>
            <a:r>
              <a:rPr sz="2000" spc="-10" dirty="0">
                <a:latin typeface="Times New Roman"/>
                <a:cs typeface="Times New Roman"/>
              </a:rPr>
              <a:t>where </a:t>
            </a:r>
            <a:r>
              <a:rPr sz="2000" dirty="0">
                <a:latin typeface="Times New Roman"/>
                <a:cs typeface="Times New Roman"/>
              </a:rPr>
              <a:t>secure</a:t>
            </a:r>
            <a:r>
              <a:rPr sz="2000" spc="400" dirty="0">
                <a:latin typeface="Times New Roman"/>
                <a:cs typeface="Times New Roman"/>
              </a:rPr>
              <a:t> </a:t>
            </a:r>
            <a:r>
              <a:rPr sz="2000" dirty="0">
                <a:latin typeface="Times New Roman"/>
                <a:cs typeface="Times New Roman"/>
              </a:rPr>
              <a:t>machine</a:t>
            </a:r>
            <a:r>
              <a:rPr sz="2000" spc="415" dirty="0">
                <a:latin typeface="Times New Roman"/>
                <a:cs typeface="Times New Roman"/>
              </a:rPr>
              <a:t> </a:t>
            </a:r>
            <a:r>
              <a:rPr sz="2000" dirty="0">
                <a:latin typeface="Times New Roman"/>
                <a:cs typeface="Times New Roman"/>
              </a:rPr>
              <a:t>learning</a:t>
            </a:r>
            <a:r>
              <a:rPr sz="2000" spc="415" dirty="0">
                <a:latin typeface="Times New Roman"/>
                <a:cs typeface="Times New Roman"/>
              </a:rPr>
              <a:t> </a:t>
            </a:r>
            <a:r>
              <a:rPr sz="2000" dirty="0">
                <a:latin typeface="Times New Roman"/>
                <a:cs typeface="Times New Roman"/>
              </a:rPr>
              <a:t>could</a:t>
            </a:r>
            <a:r>
              <a:rPr sz="2000" spc="405" dirty="0">
                <a:latin typeface="Times New Roman"/>
                <a:cs typeface="Times New Roman"/>
              </a:rPr>
              <a:t> </a:t>
            </a:r>
            <a:r>
              <a:rPr sz="2000" dirty="0">
                <a:latin typeface="Times New Roman"/>
                <a:cs typeface="Times New Roman"/>
              </a:rPr>
              <a:t>be</a:t>
            </a:r>
            <a:r>
              <a:rPr sz="2000" spc="395" dirty="0">
                <a:latin typeface="Times New Roman"/>
                <a:cs typeface="Times New Roman"/>
              </a:rPr>
              <a:t> </a:t>
            </a:r>
            <a:r>
              <a:rPr sz="2000" dirty="0">
                <a:latin typeface="Times New Roman"/>
                <a:cs typeface="Times New Roman"/>
              </a:rPr>
              <a:t>useful</a:t>
            </a:r>
            <a:r>
              <a:rPr sz="2000" spc="390" dirty="0">
                <a:latin typeface="Times New Roman"/>
                <a:cs typeface="Times New Roman"/>
              </a:rPr>
              <a:t> </a:t>
            </a:r>
            <a:r>
              <a:rPr sz="2000" dirty="0">
                <a:latin typeface="Times New Roman"/>
                <a:cs typeface="Times New Roman"/>
              </a:rPr>
              <a:t>within</a:t>
            </a:r>
            <a:r>
              <a:rPr sz="2000" spc="409" dirty="0">
                <a:latin typeface="Times New Roman"/>
                <a:cs typeface="Times New Roman"/>
              </a:rPr>
              <a:t> </a:t>
            </a:r>
            <a:r>
              <a:rPr sz="2000" dirty="0">
                <a:latin typeface="Times New Roman"/>
                <a:cs typeface="Times New Roman"/>
              </a:rPr>
              <a:t>the</a:t>
            </a:r>
            <a:r>
              <a:rPr sz="2000" spc="395" dirty="0">
                <a:latin typeface="Times New Roman"/>
                <a:cs typeface="Times New Roman"/>
              </a:rPr>
              <a:t> </a:t>
            </a:r>
            <a:r>
              <a:rPr sz="2000" dirty="0">
                <a:latin typeface="Times New Roman"/>
                <a:cs typeface="Times New Roman"/>
              </a:rPr>
              <a:t>medical</a:t>
            </a:r>
            <a:r>
              <a:rPr sz="2000" spc="395" dirty="0">
                <a:latin typeface="Times New Roman"/>
                <a:cs typeface="Times New Roman"/>
              </a:rPr>
              <a:t> </a:t>
            </a:r>
            <a:r>
              <a:rPr sz="2000" dirty="0">
                <a:latin typeface="Times New Roman"/>
                <a:cs typeface="Times New Roman"/>
              </a:rPr>
              <a:t>community,</a:t>
            </a:r>
            <a:r>
              <a:rPr sz="2000" spc="409" dirty="0">
                <a:latin typeface="Times New Roman"/>
                <a:cs typeface="Times New Roman"/>
              </a:rPr>
              <a:t> </a:t>
            </a:r>
            <a:r>
              <a:rPr sz="2000" dirty="0">
                <a:latin typeface="Times New Roman"/>
                <a:cs typeface="Times New Roman"/>
              </a:rPr>
              <a:t>considering</a:t>
            </a:r>
            <a:r>
              <a:rPr sz="2000" spc="415" dirty="0">
                <a:latin typeface="Times New Roman"/>
                <a:cs typeface="Times New Roman"/>
              </a:rPr>
              <a:t> </a:t>
            </a:r>
            <a:r>
              <a:rPr sz="2000" dirty="0">
                <a:latin typeface="Times New Roman"/>
                <a:cs typeface="Times New Roman"/>
              </a:rPr>
              <a:t>the</a:t>
            </a:r>
            <a:r>
              <a:rPr sz="2000" spc="405" dirty="0">
                <a:latin typeface="Times New Roman"/>
                <a:cs typeface="Times New Roman"/>
              </a:rPr>
              <a:t> </a:t>
            </a:r>
            <a:r>
              <a:rPr sz="2000" dirty="0">
                <a:latin typeface="Times New Roman"/>
                <a:cs typeface="Times New Roman"/>
              </a:rPr>
              <a:t>protection</a:t>
            </a:r>
            <a:r>
              <a:rPr sz="2000" spc="400" dirty="0">
                <a:latin typeface="Times New Roman"/>
                <a:cs typeface="Times New Roman"/>
              </a:rPr>
              <a:t> </a:t>
            </a:r>
            <a:r>
              <a:rPr sz="2000" spc="-25" dirty="0">
                <a:latin typeface="Times New Roman"/>
                <a:cs typeface="Times New Roman"/>
              </a:rPr>
              <a:t>of </a:t>
            </a:r>
            <a:r>
              <a:rPr sz="2000" dirty="0">
                <a:latin typeface="Times New Roman"/>
                <a:cs typeface="Times New Roman"/>
              </a:rPr>
              <a:t>patient</a:t>
            </a:r>
            <a:r>
              <a:rPr sz="2000" spc="-40" dirty="0">
                <a:latin typeface="Times New Roman"/>
                <a:cs typeface="Times New Roman"/>
              </a:rPr>
              <a:t> </a:t>
            </a:r>
            <a:r>
              <a:rPr sz="2000" dirty="0">
                <a:latin typeface="Times New Roman"/>
                <a:cs typeface="Times New Roman"/>
              </a:rPr>
              <a:t>data</a:t>
            </a:r>
            <a:r>
              <a:rPr sz="2000" spc="-30"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well</a:t>
            </a:r>
            <a:r>
              <a:rPr sz="2000" spc="-20" dirty="0">
                <a:latin typeface="Times New Roman"/>
                <a:cs typeface="Times New Roman"/>
              </a:rPr>
              <a:t> </a:t>
            </a:r>
            <a:r>
              <a:rPr sz="2000" dirty="0">
                <a:latin typeface="Times New Roman"/>
                <a:cs typeface="Times New Roman"/>
              </a:rPr>
              <a:t>as</a:t>
            </a:r>
            <a:r>
              <a:rPr sz="2000" spc="-1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researchers</a:t>
            </a:r>
            <a:r>
              <a:rPr sz="2000" spc="-45" dirty="0">
                <a:latin typeface="Times New Roman"/>
                <a:cs typeface="Times New Roman"/>
              </a:rPr>
              <a:t> </a:t>
            </a:r>
            <a:r>
              <a:rPr sz="2000" dirty="0">
                <a:latin typeface="Times New Roman"/>
                <a:cs typeface="Times New Roman"/>
              </a:rPr>
              <a:t>intellectual</a:t>
            </a:r>
            <a:r>
              <a:rPr sz="2000" spc="-35" dirty="0">
                <a:latin typeface="Times New Roman"/>
                <a:cs typeface="Times New Roman"/>
              </a:rPr>
              <a:t> </a:t>
            </a:r>
            <a:r>
              <a:rPr sz="2000" spc="-10" dirty="0">
                <a:latin typeface="Times New Roman"/>
                <a:cs typeface="Times New Roman"/>
              </a:rPr>
              <a:t>property.</a:t>
            </a:r>
            <a:endParaRPr sz="2000">
              <a:latin typeface="Times New Roman"/>
              <a:cs typeface="Times New Roman"/>
            </a:endParaRPr>
          </a:p>
          <a:p>
            <a:pPr marL="12700" marR="5080" algn="just">
              <a:lnSpc>
                <a:spcPct val="150000"/>
              </a:lnSpc>
            </a:pPr>
            <a:r>
              <a:rPr sz="2000" dirty="0">
                <a:latin typeface="Times New Roman"/>
                <a:cs typeface="Times New Roman"/>
              </a:rPr>
              <a:t>Our</a:t>
            </a:r>
            <a:r>
              <a:rPr sz="2000" spc="450" dirty="0">
                <a:latin typeface="Times New Roman"/>
                <a:cs typeface="Times New Roman"/>
              </a:rPr>
              <a:t> </a:t>
            </a:r>
            <a:r>
              <a:rPr sz="2000" dirty="0">
                <a:latin typeface="Times New Roman"/>
                <a:cs typeface="Times New Roman"/>
              </a:rPr>
              <a:t>method</a:t>
            </a:r>
            <a:r>
              <a:rPr sz="2000" spc="440" dirty="0">
                <a:latin typeface="Times New Roman"/>
                <a:cs typeface="Times New Roman"/>
              </a:rPr>
              <a:t> </a:t>
            </a:r>
            <a:r>
              <a:rPr sz="2000" dirty="0">
                <a:latin typeface="Times New Roman"/>
                <a:cs typeface="Times New Roman"/>
              </a:rPr>
              <a:t>provides</a:t>
            </a:r>
            <a:r>
              <a:rPr sz="2000" spc="440" dirty="0">
                <a:latin typeface="Times New Roman"/>
                <a:cs typeface="Times New Roman"/>
              </a:rPr>
              <a:t> </a:t>
            </a:r>
            <a:r>
              <a:rPr sz="2000" dirty="0">
                <a:latin typeface="Times New Roman"/>
                <a:cs typeface="Times New Roman"/>
              </a:rPr>
              <a:t>very</a:t>
            </a:r>
            <a:r>
              <a:rPr sz="2000" spc="445" dirty="0">
                <a:latin typeface="Times New Roman"/>
                <a:cs typeface="Times New Roman"/>
              </a:rPr>
              <a:t> </a:t>
            </a:r>
            <a:r>
              <a:rPr sz="2000" dirty="0">
                <a:latin typeface="Times New Roman"/>
                <a:cs typeface="Times New Roman"/>
              </a:rPr>
              <a:t>efficient</a:t>
            </a:r>
            <a:r>
              <a:rPr sz="2000" spc="450" dirty="0">
                <a:latin typeface="Times New Roman"/>
                <a:cs typeface="Times New Roman"/>
              </a:rPr>
              <a:t> </a:t>
            </a:r>
            <a:r>
              <a:rPr sz="2000" dirty="0">
                <a:latin typeface="Times New Roman"/>
                <a:cs typeface="Times New Roman"/>
              </a:rPr>
              <a:t>computation</a:t>
            </a:r>
            <a:r>
              <a:rPr sz="2000" spc="434" dirty="0">
                <a:latin typeface="Times New Roman"/>
                <a:cs typeface="Times New Roman"/>
              </a:rPr>
              <a:t> </a:t>
            </a:r>
            <a:r>
              <a:rPr sz="2000" dirty="0">
                <a:latin typeface="Times New Roman"/>
                <a:cs typeface="Times New Roman"/>
              </a:rPr>
              <a:t>on</a:t>
            </a:r>
            <a:r>
              <a:rPr sz="2000" spc="450" dirty="0">
                <a:latin typeface="Times New Roman"/>
                <a:cs typeface="Times New Roman"/>
              </a:rPr>
              <a:t> </a:t>
            </a:r>
            <a:r>
              <a:rPr sz="2000" dirty="0">
                <a:latin typeface="Times New Roman"/>
                <a:cs typeface="Times New Roman"/>
              </a:rPr>
              <a:t>encrypted</a:t>
            </a:r>
            <a:r>
              <a:rPr sz="2000" spc="440" dirty="0">
                <a:latin typeface="Times New Roman"/>
                <a:cs typeface="Times New Roman"/>
              </a:rPr>
              <a:t> </a:t>
            </a:r>
            <a:r>
              <a:rPr sz="2000" dirty="0">
                <a:latin typeface="Times New Roman"/>
                <a:cs typeface="Times New Roman"/>
              </a:rPr>
              <a:t>data,</a:t>
            </a:r>
            <a:r>
              <a:rPr sz="2000" spc="445" dirty="0">
                <a:latin typeface="Times New Roman"/>
                <a:cs typeface="Times New Roman"/>
              </a:rPr>
              <a:t> </a:t>
            </a:r>
            <a:r>
              <a:rPr sz="2000" dirty="0">
                <a:latin typeface="Times New Roman"/>
                <a:cs typeface="Times New Roman"/>
              </a:rPr>
              <a:t>which</a:t>
            </a:r>
            <a:r>
              <a:rPr sz="2000" spc="455" dirty="0">
                <a:latin typeface="Times New Roman"/>
                <a:cs typeface="Times New Roman"/>
              </a:rPr>
              <a:t> </a:t>
            </a:r>
            <a:r>
              <a:rPr sz="2000" dirty="0">
                <a:latin typeface="Times New Roman"/>
                <a:cs typeface="Times New Roman"/>
              </a:rPr>
              <a:t>allows</a:t>
            </a:r>
            <a:r>
              <a:rPr sz="2000" spc="434" dirty="0">
                <a:latin typeface="Times New Roman"/>
                <a:cs typeface="Times New Roman"/>
              </a:rPr>
              <a:t> </a:t>
            </a:r>
            <a:r>
              <a:rPr sz="2000" dirty="0">
                <a:latin typeface="Times New Roman"/>
                <a:cs typeface="Times New Roman"/>
              </a:rPr>
              <a:t>us</a:t>
            </a:r>
            <a:r>
              <a:rPr sz="2000" spc="445" dirty="0">
                <a:latin typeface="Times New Roman"/>
                <a:cs typeface="Times New Roman"/>
              </a:rPr>
              <a:t> </a:t>
            </a:r>
            <a:r>
              <a:rPr sz="2000" dirty="0">
                <a:latin typeface="Times New Roman"/>
                <a:cs typeface="Times New Roman"/>
              </a:rPr>
              <a:t>to</a:t>
            </a:r>
            <a:r>
              <a:rPr sz="2000" spc="450" dirty="0">
                <a:latin typeface="Times New Roman"/>
                <a:cs typeface="Times New Roman"/>
              </a:rPr>
              <a:t> </a:t>
            </a:r>
            <a:r>
              <a:rPr sz="2000" dirty="0">
                <a:latin typeface="Times New Roman"/>
                <a:cs typeface="Times New Roman"/>
              </a:rPr>
              <a:t>compute</a:t>
            </a:r>
            <a:r>
              <a:rPr sz="2000" spc="430" dirty="0">
                <a:latin typeface="Times New Roman"/>
                <a:cs typeface="Times New Roman"/>
              </a:rPr>
              <a:t> </a:t>
            </a:r>
            <a:r>
              <a:rPr sz="2000" spc="-25" dirty="0">
                <a:latin typeface="Times New Roman"/>
                <a:cs typeface="Times New Roman"/>
              </a:rPr>
              <a:t>any </a:t>
            </a:r>
            <a:r>
              <a:rPr sz="2000" dirty="0">
                <a:latin typeface="Times New Roman"/>
                <a:cs typeface="Times New Roman"/>
              </a:rPr>
              <a:t>polynomial</a:t>
            </a:r>
            <a:r>
              <a:rPr sz="2000" spc="-10" dirty="0">
                <a:latin typeface="Times New Roman"/>
                <a:cs typeface="Times New Roman"/>
              </a:rPr>
              <a:t> </a:t>
            </a:r>
            <a:r>
              <a:rPr sz="2000" dirty="0">
                <a:latin typeface="Times New Roman"/>
                <a:cs typeface="Times New Roman"/>
              </a:rPr>
              <a:t>function</a:t>
            </a:r>
            <a:r>
              <a:rPr sz="2000" spc="-10" dirty="0">
                <a:latin typeface="Times New Roman"/>
                <a:cs typeface="Times New Roman"/>
              </a:rPr>
              <a:t> </a:t>
            </a:r>
            <a:r>
              <a:rPr sz="2000" dirty="0">
                <a:latin typeface="Times New Roman"/>
                <a:cs typeface="Times New Roman"/>
              </a:rPr>
              <a:t>on a</a:t>
            </a:r>
            <a:r>
              <a:rPr sz="2000" spc="-30" dirty="0">
                <a:latin typeface="Times New Roman"/>
                <a:cs typeface="Times New Roman"/>
              </a:rPr>
              <a:t> </a:t>
            </a:r>
            <a:r>
              <a:rPr sz="2000" dirty="0">
                <a:latin typeface="Times New Roman"/>
                <a:cs typeface="Times New Roman"/>
              </a:rPr>
              <a:t>single</a:t>
            </a:r>
            <a:r>
              <a:rPr sz="2000" spc="-5" dirty="0">
                <a:latin typeface="Times New Roman"/>
                <a:cs typeface="Times New Roman"/>
              </a:rPr>
              <a:t> </a:t>
            </a:r>
            <a:r>
              <a:rPr sz="2000" dirty="0">
                <a:latin typeface="Times New Roman"/>
                <a:cs typeface="Times New Roman"/>
              </a:rPr>
              <a:t>patients</a:t>
            </a:r>
            <a:r>
              <a:rPr sz="2000" spc="-15" dirty="0">
                <a:latin typeface="Times New Roman"/>
                <a:cs typeface="Times New Roman"/>
              </a:rPr>
              <a:t> </a:t>
            </a:r>
            <a:r>
              <a:rPr sz="2000" dirty="0">
                <a:latin typeface="Times New Roman"/>
                <a:cs typeface="Times New Roman"/>
              </a:rPr>
              <a:t>encrypted</a:t>
            </a:r>
            <a:r>
              <a:rPr sz="2000" spc="-20" dirty="0">
                <a:latin typeface="Times New Roman"/>
                <a:cs typeface="Times New Roman"/>
              </a:rPr>
              <a:t> </a:t>
            </a:r>
            <a:r>
              <a:rPr sz="2000" dirty="0">
                <a:latin typeface="Times New Roman"/>
                <a:cs typeface="Times New Roman"/>
              </a:rPr>
              <a:t>data</a:t>
            </a:r>
            <a:r>
              <a:rPr sz="2000" spc="-2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a</a:t>
            </a:r>
            <a:r>
              <a:rPr sz="2000" spc="-25" dirty="0">
                <a:latin typeface="Times New Roman"/>
                <a:cs typeface="Times New Roman"/>
              </a:rPr>
              <a:t> </a:t>
            </a:r>
            <a:r>
              <a:rPr sz="2000" dirty="0">
                <a:latin typeface="Times New Roman"/>
                <a:cs typeface="Times New Roman"/>
              </a:rPr>
              <a:t>fraction</a:t>
            </a:r>
            <a:r>
              <a:rPr sz="2000" spc="-1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second.</a:t>
            </a:r>
            <a:r>
              <a:rPr sz="2000" spc="-15"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polynomial</a:t>
            </a:r>
            <a:r>
              <a:rPr sz="2000" spc="-5" dirty="0">
                <a:latin typeface="Times New Roman"/>
                <a:cs typeface="Times New Roman"/>
              </a:rPr>
              <a:t> </a:t>
            </a:r>
            <a:r>
              <a:rPr sz="2000" dirty="0">
                <a:latin typeface="Times New Roman"/>
                <a:cs typeface="Times New Roman"/>
              </a:rPr>
              <a:t>function</a:t>
            </a:r>
            <a:r>
              <a:rPr sz="2000" spc="-15" dirty="0">
                <a:latin typeface="Times New Roman"/>
                <a:cs typeface="Times New Roman"/>
              </a:rPr>
              <a:t> </a:t>
            </a:r>
            <a:r>
              <a:rPr sz="2000" spc="-25" dirty="0">
                <a:latin typeface="Times New Roman"/>
                <a:cs typeface="Times New Roman"/>
              </a:rPr>
              <a:t>can </a:t>
            </a:r>
            <a:r>
              <a:rPr sz="2000" dirty="0">
                <a:latin typeface="Times New Roman"/>
                <a:cs typeface="Times New Roman"/>
              </a:rPr>
              <a:t>be</a:t>
            </a:r>
            <a:r>
              <a:rPr sz="2000" spc="455" dirty="0">
                <a:latin typeface="Times New Roman"/>
                <a:cs typeface="Times New Roman"/>
              </a:rPr>
              <a:t> </a:t>
            </a:r>
            <a:r>
              <a:rPr sz="2000" dirty="0">
                <a:latin typeface="Times New Roman"/>
                <a:cs typeface="Times New Roman"/>
              </a:rPr>
              <a:t>computed</a:t>
            </a:r>
            <a:r>
              <a:rPr sz="2000" spc="455" dirty="0">
                <a:latin typeface="Times New Roman"/>
                <a:cs typeface="Times New Roman"/>
              </a:rPr>
              <a:t> </a:t>
            </a:r>
            <a:r>
              <a:rPr sz="2000" dirty="0">
                <a:latin typeface="Times New Roman"/>
                <a:cs typeface="Times New Roman"/>
              </a:rPr>
              <a:t>on</a:t>
            </a:r>
            <a:r>
              <a:rPr sz="2000" spc="455" dirty="0">
                <a:latin typeface="Times New Roman"/>
                <a:cs typeface="Times New Roman"/>
              </a:rPr>
              <a:t> </a:t>
            </a:r>
            <a:r>
              <a:rPr sz="2000" dirty="0">
                <a:latin typeface="Times New Roman"/>
                <a:cs typeface="Times New Roman"/>
              </a:rPr>
              <a:t>a</a:t>
            </a:r>
            <a:r>
              <a:rPr sz="2000" spc="459" dirty="0">
                <a:latin typeface="Times New Roman"/>
                <a:cs typeface="Times New Roman"/>
              </a:rPr>
              <a:t> </a:t>
            </a:r>
            <a:r>
              <a:rPr sz="2000" dirty="0">
                <a:latin typeface="Times New Roman"/>
                <a:cs typeface="Times New Roman"/>
              </a:rPr>
              <a:t>medical</a:t>
            </a:r>
            <a:r>
              <a:rPr sz="2000" spc="440" dirty="0">
                <a:latin typeface="Times New Roman"/>
                <a:cs typeface="Times New Roman"/>
              </a:rPr>
              <a:t> </a:t>
            </a:r>
            <a:r>
              <a:rPr sz="2000" dirty="0">
                <a:latin typeface="Times New Roman"/>
                <a:cs typeface="Times New Roman"/>
              </a:rPr>
              <a:t>encrypted</a:t>
            </a:r>
            <a:r>
              <a:rPr sz="2000" spc="450" dirty="0">
                <a:latin typeface="Times New Roman"/>
                <a:cs typeface="Times New Roman"/>
              </a:rPr>
              <a:t> </a:t>
            </a:r>
            <a:r>
              <a:rPr sz="2000" dirty="0">
                <a:latin typeface="Times New Roman"/>
                <a:cs typeface="Times New Roman"/>
              </a:rPr>
              <a:t>database</a:t>
            </a:r>
            <a:r>
              <a:rPr sz="2000" spc="450" dirty="0">
                <a:latin typeface="Times New Roman"/>
                <a:cs typeface="Times New Roman"/>
              </a:rPr>
              <a:t> </a:t>
            </a:r>
            <a:r>
              <a:rPr sz="2000" dirty="0">
                <a:latin typeface="Times New Roman"/>
                <a:cs typeface="Times New Roman"/>
              </a:rPr>
              <a:t>in</a:t>
            </a:r>
            <a:r>
              <a:rPr sz="2000" spc="455" dirty="0">
                <a:latin typeface="Times New Roman"/>
                <a:cs typeface="Times New Roman"/>
              </a:rPr>
              <a:t> </a:t>
            </a:r>
            <a:r>
              <a:rPr sz="2000" dirty="0">
                <a:latin typeface="Times New Roman"/>
                <a:cs typeface="Times New Roman"/>
              </a:rPr>
              <a:t>a</a:t>
            </a:r>
            <a:r>
              <a:rPr sz="2000" spc="459" dirty="0">
                <a:latin typeface="Times New Roman"/>
                <a:cs typeface="Times New Roman"/>
              </a:rPr>
              <a:t> </a:t>
            </a:r>
            <a:r>
              <a:rPr sz="2000" dirty="0">
                <a:latin typeface="Times New Roman"/>
                <a:cs typeface="Times New Roman"/>
              </a:rPr>
              <a:t>couple</a:t>
            </a:r>
            <a:r>
              <a:rPr sz="2000" spc="445" dirty="0">
                <a:latin typeface="Times New Roman"/>
                <a:cs typeface="Times New Roman"/>
              </a:rPr>
              <a:t> </a:t>
            </a:r>
            <a:r>
              <a:rPr sz="2000" dirty="0">
                <a:latin typeface="Times New Roman"/>
                <a:cs typeface="Times New Roman"/>
              </a:rPr>
              <a:t>of</a:t>
            </a:r>
            <a:r>
              <a:rPr sz="2000" spc="470" dirty="0">
                <a:latin typeface="Times New Roman"/>
                <a:cs typeface="Times New Roman"/>
              </a:rPr>
              <a:t> </a:t>
            </a:r>
            <a:r>
              <a:rPr sz="2000" dirty="0">
                <a:latin typeface="Times New Roman"/>
                <a:cs typeface="Times New Roman"/>
              </a:rPr>
              <a:t>minutes.</a:t>
            </a:r>
            <a:r>
              <a:rPr sz="2000" spc="459" dirty="0">
                <a:latin typeface="Times New Roman"/>
                <a:cs typeface="Times New Roman"/>
              </a:rPr>
              <a:t> </a:t>
            </a:r>
            <a:r>
              <a:rPr sz="2000" dirty="0">
                <a:latin typeface="Times New Roman"/>
                <a:cs typeface="Times New Roman"/>
              </a:rPr>
              <a:t>Planned</a:t>
            </a:r>
            <a:r>
              <a:rPr sz="2000" spc="455" dirty="0">
                <a:latin typeface="Times New Roman"/>
                <a:cs typeface="Times New Roman"/>
              </a:rPr>
              <a:t> </a:t>
            </a:r>
            <a:r>
              <a:rPr sz="2000" dirty="0">
                <a:latin typeface="Times New Roman"/>
                <a:cs typeface="Times New Roman"/>
              </a:rPr>
              <a:t>future</a:t>
            </a:r>
            <a:r>
              <a:rPr sz="2000" spc="459" dirty="0">
                <a:latin typeface="Times New Roman"/>
                <a:cs typeface="Times New Roman"/>
              </a:rPr>
              <a:t> </a:t>
            </a:r>
            <a:r>
              <a:rPr sz="2000" dirty="0">
                <a:latin typeface="Times New Roman"/>
                <a:cs typeface="Times New Roman"/>
              </a:rPr>
              <a:t>work</a:t>
            </a:r>
            <a:r>
              <a:rPr sz="2000" spc="459" dirty="0">
                <a:latin typeface="Times New Roman"/>
                <a:cs typeface="Times New Roman"/>
              </a:rPr>
              <a:t> </a:t>
            </a:r>
            <a:r>
              <a:rPr sz="2000" spc="-10" dirty="0">
                <a:latin typeface="Times New Roman"/>
                <a:cs typeface="Times New Roman"/>
              </a:rPr>
              <a:t>includes </a:t>
            </a:r>
            <a:r>
              <a:rPr sz="2000" dirty="0">
                <a:latin typeface="Times New Roman"/>
                <a:cs typeface="Times New Roman"/>
              </a:rPr>
              <a:t>adapting</a:t>
            </a:r>
            <a:r>
              <a:rPr sz="2000" spc="-2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current</a:t>
            </a:r>
            <a:r>
              <a:rPr sz="2000" spc="-40" dirty="0">
                <a:latin typeface="Times New Roman"/>
                <a:cs typeface="Times New Roman"/>
              </a:rPr>
              <a:t> </a:t>
            </a:r>
            <a:r>
              <a:rPr sz="2000" dirty="0">
                <a:latin typeface="Times New Roman"/>
                <a:cs typeface="Times New Roman"/>
              </a:rPr>
              <a:t>encryption</a:t>
            </a:r>
            <a:r>
              <a:rPr sz="2000" spc="-50" dirty="0">
                <a:latin typeface="Times New Roman"/>
                <a:cs typeface="Times New Roman"/>
              </a:rPr>
              <a:t> </a:t>
            </a:r>
            <a:r>
              <a:rPr sz="2000" dirty="0">
                <a:latin typeface="Times New Roman"/>
                <a:cs typeface="Times New Roman"/>
              </a:rPr>
              <a:t>scheme</a:t>
            </a:r>
            <a:r>
              <a:rPr sz="2000" spc="-5"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working</a:t>
            </a:r>
            <a:r>
              <a:rPr sz="2000" spc="-4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non-linear</a:t>
            </a:r>
            <a:r>
              <a:rPr sz="2000" spc="-45" dirty="0">
                <a:latin typeface="Times New Roman"/>
                <a:cs typeface="Times New Roman"/>
              </a:rPr>
              <a:t> </a:t>
            </a:r>
            <a:r>
              <a:rPr sz="2000" dirty="0">
                <a:latin typeface="Times New Roman"/>
                <a:cs typeface="Times New Roman"/>
              </a:rPr>
              <a:t>classifiers,</a:t>
            </a:r>
            <a:r>
              <a:rPr sz="2000" spc="-30" dirty="0">
                <a:latin typeface="Times New Roman"/>
                <a:cs typeface="Times New Roman"/>
              </a:rPr>
              <a:t> </a:t>
            </a:r>
            <a:r>
              <a:rPr sz="2000" dirty="0">
                <a:latin typeface="Times New Roman"/>
                <a:cs typeface="Times New Roman"/>
              </a:rPr>
              <a:t>such</a:t>
            </a:r>
            <a:r>
              <a:rPr sz="2000" spc="-20"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Volterra</a:t>
            </a:r>
            <a:r>
              <a:rPr sz="2000" spc="-35" dirty="0">
                <a:latin typeface="Times New Roman"/>
                <a:cs typeface="Times New Roman"/>
              </a:rPr>
              <a:t> </a:t>
            </a:r>
            <a:r>
              <a:rPr sz="2000" spc="-10" dirty="0">
                <a:latin typeface="Times New Roman"/>
                <a:cs typeface="Times New Roman"/>
              </a:rPr>
              <a:t>systems.</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3932554">
              <a:lnSpc>
                <a:spcPct val="100000"/>
              </a:lnSpc>
              <a:spcBef>
                <a:spcPts val="105"/>
              </a:spcBef>
            </a:pPr>
            <a:r>
              <a:rPr spc="-10" dirty="0"/>
              <a:t>BIBILOGRAPHY</a:t>
            </a:r>
          </a:p>
        </p:txBody>
      </p:sp>
      <p:sp>
        <p:nvSpPr>
          <p:cNvPr id="3" name="object 3"/>
          <p:cNvSpPr txBox="1"/>
          <p:nvPr/>
        </p:nvSpPr>
        <p:spPr>
          <a:xfrm>
            <a:off x="466445" y="1166876"/>
            <a:ext cx="11021695" cy="4649470"/>
          </a:xfrm>
          <a:prstGeom prst="rect">
            <a:avLst/>
          </a:prstGeom>
        </p:spPr>
        <p:txBody>
          <a:bodyPr vert="horz" wrap="square" lIns="0" tIns="13335" rIns="0" bIns="0" rtlCol="0">
            <a:spAutoFit/>
          </a:bodyPr>
          <a:lstStyle/>
          <a:p>
            <a:pPr marL="309245" indent="-296545">
              <a:lnSpc>
                <a:spcPct val="100000"/>
              </a:lnSpc>
              <a:spcBef>
                <a:spcPts val="105"/>
              </a:spcBef>
              <a:buSzPct val="95000"/>
              <a:buAutoNum type="arabicPlain"/>
              <a:tabLst>
                <a:tab pos="309245" algn="l"/>
              </a:tabLst>
            </a:pPr>
            <a:r>
              <a:rPr sz="2000" dirty="0">
                <a:latin typeface="Times New Roman"/>
                <a:cs typeface="Times New Roman"/>
              </a:rPr>
              <a:t>Mbungu,</a:t>
            </a:r>
            <a:r>
              <a:rPr sz="2000" spc="-80" dirty="0">
                <a:latin typeface="Times New Roman"/>
                <a:cs typeface="Times New Roman"/>
              </a:rPr>
              <a:t> </a:t>
            </a:r>
            <a:r>
              <a:rPr sz="2000" dirty="0">
                <a:latin typeface="Times New Roman"/>
                <a:cs typeface="Times New Roman"/>
              </a:rPr>
              <a:t>N.T.;</a:t>
            </a:r>
            <a:r>
              <a:rPr sz="2000" spc="-55" dirty="0">
                <a:latin typeface="Times New Roman"/>
                <a:cs typeface="Times New Roman"/>
              </a:rPr>
              <a:t> </a:t>
            </a:r>
            <a:r>
              <a:rPr sz="2000" dirty="0">
                <a:latin typeface="Times New Roman"/>
                <a:cs typeface="Times New Roman"/>
              </a:rPr>
              <a:t>Bansal,</a:t>
            </a:r>
            <a:r>
              <a:rPr sz="2000" spc="-40" dirty="0">
                <a:latin typeface="Times New Roman"/>
                <a:cs typeface="Times New Roman"/>
              </a:rPr>
              <a:t> </a:t>
            </a:r>
            <a:r>
              <a:rPr sz="2000" dirty="0">
                <a:latin typeface="Times New Roman"/>
                <a:cs typeface="Times New Roman"/>
              </a:rPr>
              <a:t>R.C.;</a:t>
            </a:r>
            <a:r>
              <a:rPr sz="2000" spc="-25" dirty="0">
                <a:latin typeface="Times New Roman"/>
                <a:cs typeface="Times New Roman"/>
              </a:rPr>
              <a:t> </a:t>
            </a:r>
            <a:r>
              <a:rPr sz="2000" dirty="0">
                <a:latin typeface="Times New Roman"/>
                <a:cs typeface="Times New Roman"/>
              </a:rPr>
              <a:t>Naidoo,</a:t>
            </a:r>
            <a:r>
              <a:rPr sz="2000" spc="-70" dirty="0">
                <a:latin typeface="Times New Roman"/>
                <a:cs typeface="Times New Roman"/>
              </a:rPr>
              <a:t> </a:t>
            </a:r>
            <a:r>
              <a:rPr sz="2000" dirty="0">
                <a:latin typeface="Times New Roman"/>
                <a:cs typeface="Times New Roman"/>
              </a:rPr>
              <a:t>R.M.;</a:t>
            </a:r>
            <a:r>
              <a:rPr sz="2000" spc="-45" dirty="0">
                <a:latin typeface="Times New Roman"/>
                <a:cs typeface="Times New Roman"/>
              </a:rPr>
              <a:t> </a:t>
            </a:r>
            <a:r>
              <a:rPr sz="2000" dirty="0">
                <a:latin typeface="Times New Roman"/>
                <a:cs typeface="Times New Roman"/>
              </a:rPr>
              <a:t>Bettayeb,</a:t>
            </a:r>
            <a:r>
              <a:rPr sz="2000" spc="-25" dirty="0">
                <a:latin typeface="Times New Roman"/>
                <a:cs typeface="Times New Roman"/>
              </a:rPr>
              <a:t> </a:t>
            </a:r>
            <a:r>
              <a:rPr sz="2000" dirty="0">
                <a:latin typeface="Times New Roman"/>
                <a:cs typeface="Times New Roman"/>
              </a:rPr>
              <a:t>M.;</a:t>
            </a:r>
            <a:r>
              <a:rPr sz="2000" spc="-40" dirty="0">
                <a:latin typeface="Times New Roman"/>
                <a:cs typeface="Times New Roman"/>
              </a:rPr>
              <a:t> </a:t>
            </a:r>
            <a:r>
              <a:rPr sz="2000" dirty="0">
                <a:latin typeface="Times New Roman"/>
                <a:cs typeface="Times New Roman"/>
              </a:rPr>
              <a:t>Siti,</a:t>
            </a:r>
            <a:r>
              <a:rPr sz="2000" spc="-60" dirty="0">
                <a:latin typeface="Times New Roman"/>
                <a:cs typeface="Times New Roman"/>
              </a:rPr>
              <a:t> </a:t>
            </a:r>
            <a:r>
              <a:rPr sz="2000" dirty="0">
                <a:latin typeface="Times New Roman"/>
                <a:cs typeface="Times New Roman"/>
              </a:rPr>
              <a:t>M.W.;</a:t>
            </a:r>
            <a:r>
              <a:rPr sz="2000" spc="-95" dirty="0">
                <a:latin typeface="Times New Roman"/>
                <a:cs typeface="Times New Roman"/>
              </a:rPr>
              <a:t> </a:t>
            </a:r>
            <a:r>
              <a:rPr sz="2000" dirty="0">
                <a:latin typeface="Times New Roman"/>
                <a:cs typeface="Times New Roman"/>
              </a:rPr>
              <a:t>Bipath,</a:t>
            </a:r>
            <a:r>
              <a:rPr sz="2000" spc="-35" dirty="0">
                <a:latin typeface="Times New Roman"/>
                <a:cs typeface="Times New Roman"/>
              </a:rPr>
              <a:t> </a:t>
            </a:r>
            <a:r>
              <a:rPr sz="2000" dirty="0">
                <a:latin typeface="Times New Roman"/>
                <a:cs typeface="Times New Roman"/>
              </a:rPr>
              <a:t>M.</a:t>
            </a:r>
            <a:r>
              <a:rPr sz="2000" spc="-20" dirty="0">
                <a:latin typeface="Times New Roman"/>
                <a:cs typeface="Times New Roman"/>
              </a:rPr>
              <a:t> </a:t>
            </a:r>
            <a:r>
              <a:rPr sz="2000" dirty="0">
                <a:latin typeface="Times New Roman"/>
                <a:cs typeface="Times New Roman"/>
              </a:rPr>
              <a:t>A</a:t>
            </a:r>
            <a:r>
              <a:rPr sz="2000" spc="-30" dirty="0">
                <a:latin typeface="Times New Roman"/>
                <a:cs typeface="Times New Roman"/>
              </a:rPr>
              <a:t> </a:t>
            </a:r>
            <a:r>
              <a:rPr sz="2000" dirty="0">
                <a:latin typeface="Times New Roman"/>
                <a:cs typeface="Times New Roman"/>
              </a:rPr>
              <a:t>dynamic</a:t>
            </a:r>
            <a:r>
              <a:rPr sz="2000" spc="-35" dirty="0">
                <a:latin typeface="Times New Roman"/>
                <a:cs typeface="Times New Roman"/>
              </a:rPr>
              <a:t> </a:t>
            </a:r>
            <a:r>
              <a:rPr sz="2000" spc="-10" dirty="0">
                <a:latin typeface="Times New Roman"/>
                <a:cs typeface="Times New Roman"/>
              </a:rPr>
              <a:t>energy</a:t>
            </a:r>
            <a:endParaRPr sz="2000">
              <a:latin typeface="Times New Roman"/>
              <a:cs typeface="Times New Roman"/>
            </a:endParaRPr>
          </a:p>
          <a:p>
            <a:pPr marL="12700">
              <a:lnSpc>
                <a:spcPct val="100000"/>
              </a:lnSpc>
            </a:pPr>
            <a:r>
              <a:rPr sz="2000" dirty="0">
                <a:latin typeface="Times New Roman"/>
                <a:cs typeface="Times New Roman"/>
              </a:rPr>
              <a:t>management</a:t>
            </a:r>
            <a:r>
              <a:rPr sz="2000" spc="-25" dirty="0">
                <a:latin typeface="Times New Roman"/>
                <a:cs typeface="Times New Roman"/>
              </a:rPr>
              <a:t> </a:t>
            </a:r>
            <a:r>
              <a:rPr sz="2000" dirty="0">
                <a:latin typeface="Times New Roman"/>
                <a:cs typeface="Times New Roman"/>
              </a:rPr>
              <a:t>system</a:t>
            </a:r>
            <a:r>
              <a:rPr sz="2000" spc="-60" dirty="0">
                <a:latin typeface="Times New Roman"/>
                <a:cs typeface="Times New Roman"/>
              </a:rPr>
              <a:t> </a:t>
            </a:r>
            <a:r>
              <a:rPr sz="2000" dirty="0">
                <a:latin typeface="Times New Roman"/>
                <a:cs typeface="Times New Roman"/>
              </a:rPr>
              <a:t>using</a:t>
            </a:r>
            <a:r>
              <a:rPr sz="2000" spc="-75" dirty="0">
                <a:latin typeface="Times New Roman"/>
                <a:cs typeface="Times New Roman"/>
              </a:rPr>
              <a:t> </a:t>
            </a:r>
            <a:r>
              <a:rPr sz="2000" dirty="0">
                <a:latin typeface="Times New Roman"/>
                <a:cs typeface="Times New Roman"/>
              </a:rPr>
              <a:t>smart</a:t>
            </a:r>
            <a:r>
              <a:rPr sz="2000" spc="-35" dirty="0">
                <a:latin typeface="Times New Roman"/>
                <a:cs typeface="Times New Roman"/>
              </a:rPr>
              <a:t> </a:t>
            </a:r>
            <a:r>
              <a:rPr sz="2000" dirty="0">
                <a:latin typeface="Times New Roman"/>
                <a:cs typeface="Times New Roman"/>
              </a:rPr>
              <a:t>metering.</a:t>
            </a:r>
            <a:r>
              <a:rPr sz="2000" spc="-30" dirty="0">
                <a:latin typeface="Times New Roman"/>
                <a:cs typeface="Times New Roman"/>
              </a:rPr>
              <a:t> </a:t>
            </a:r>
            <a:r>
              <a:rPr sz="2000" i="1" dirty="0">
                <a:latin typeface="Times New Roman"/>
                <a:cs typeface="Times New Roman"/>
              </a:rPr>
              <a:t>Appl.</a:t>
            </a:r>
            <a:r>
              <a:rPr sz="2000" i="1" spc="-55" dirty="0">
                <a:latin typeface="Times New Roman"/>
                <a:cs typeface="Times New Roman"/>
              </a:rPr>
              <a:t> </a:t>
            </a:r>
            <a:r>
              <a:rPr sz="2000" i="1" dirty="0">
                <a:latin typeface="Times New Roman"/>
                <a:cs typeface="Times New Roman"/>
              </a:rPr>
              <a:t>Energy</a:t>
            </a:r>
            <a:r>
              <a:rPr sz="2000" i="1" spc="-55" dirty="0">
                <a:latin typeface="Times New Roman"/>
                <a:cs typeface="Times New Roman"/>
              </a:rPr>
              <a:t> </a:t>
            </a:r>
            <a:r>
              <a:rPr sz="2000" b="1" dirty="0">
                <a:latin typeface="Times New Roman"/>
                <a:cs typeface="Times New Roman"/>
              </a:rPr>
              <a:t>2020</a:t>
            </a:r>
            <a:r>
              <a:rPr sz="2000" dirty="0">
                <a:latin typeface="Times New Roman"/>
                <a:cs typeface="Times New Roman"/>
              </a:rPr>
              <a:t>,</a:t>
            </a:r>
            <a:r>
              <a:rPr sz="2000" spc="-80" dirty="0">
                <a:latin typeface="Times New Roman"/>
                <a:cs typeface="Times New Roman"/>
              </a:rPr>
              <a:t> </a:t>
            </a:r>
            <a:r>
              <a:rPr sz="2000" i="1" dirty="0">
                <a:latin typeface="Times New Roman"/>
                <a:cs typeface="Times New Roman"/>
              </a:rPr>
              <a:t>280</a:t>
            </a:r>
            <a:r>
              <a:rPr sz="2000" dirty="0">
                <a:latin typeface="Times New Roman"/>
                <a:cs typeface="Times New Roman"/>
              </a:rPr>
              <a:t>,</a:t>
            </a:r>
            <a:r>
              <a:rPr sz="2000" spc="-75" dirty="0">
                <a:latin typeface="Times New Roman"/>
                <a:cs typeface="Times New Roman"/>
              </a:rPr>
              <a:t> </a:t>
            </a:r>
            <a:r>
              <a:rPr sz="2000" dirty="0">
                <a:latin typeface="Times New Roman"/>
                <a:cs typeface="Times New Roman"/>
              </a:rPr>
              <a:t>115990.</a:t>
            </a:r>
            <a:r>
              <a:rPr sz="2000" spc="-100" dirty="0">
                <a:latin typeface="Times New Roman"/>
                <a:cs typeface="Times New Roman"/>
              </a:rPr>
              <a:t> </a:t>
            </a:r>
            <a:r>
              <a:rPr sz="2000" spc="-10" dirty="0">
                <a:latin typeface="Times New Roman"/>
                <a:cs typeface="Times New Roman"/>
              </a:rPr>
              <a:t>[CrossRef]</a:t>
            </a:r>
            <a:endParaRPr sz="2000">
              <a:latin typeface="Times New Roman"/>
              <a:cs typeface="Times New Roman"/>
            </a:endParaRPr>
          </a:p>
          <a:p>
            <a:pPr>
              <a:lnSpc>
                <a:spcPct val="100000"/>
              </a:lnSpc>
              <a:spcBef>
                <a:spcPts val="195"/>
              </a:spcBef>
            </a:pPr>
            <a:endParaRPr sz="2000">
              <a:latin typeface="Times New Roman"/>
              <a:cs typeface="Times New Roman"/>
            </a:endParaRPr>
          </a:p>
          <a:p>
            <a:pPr marL="12700" marR="43815" indent="296545">
              <a:lnSpc>
                <a:spcPct val="100000"/>
              </a:lnSpc>
              <a:buSzPct val="95000"/>
              <a:buAutoNum type="arabicPlain" startAt="2"/>
              <a:tabLst>
                <a:tab pos="309245" algn="l"/>
              </a:tabLst>
            </a:pPr>
            <a:r>
              <a:rPr sz="2000" dirty="0">
                <a:latin typeface="Times New Roman"/>
                <a:cs typeface="Times New Roman"/>
              </a:rPr>
              <a:t>Elsisi,</a:t>
            </a:r>
            <a:r>
              <a:rPr sz="2000" spc="-65" dirty="0">
                <a:latin typeface="Times New Roman"/>
                <a:cs typeface="Times New Roman"/>
              </a:rPr>
              <a:t> </a:t>
            </a:r>
            <a:r>
              <a:rPr sz="2000" dirty="0">
                <a:latin typeface="Times New Roman"/>
                <a:cs typeface="Times New Roman"/>
              </a:rPr>
              <a:t>M.;</a:t>
            </a:r>
            <a:r>
              <a:rPr sz="2000" spc="-50" dirty="0">
                <a:latin typeface="Times New Roman"/>
                <a:cs typeface="Times New Roman"/>
              </a:rPr>
              <a:t> </a:t>
            </a:r>
            <a:r>
              <a:rPr sz="2000" dirty="0">
                <a:latin typeface="Times New Roman"/>
                <a:cs typeface="Times New Roman"/>
              </a:rPr>
              <a:t>Mahmoud,</a:t>
            </a:r>
            <a:r>
              <a:rPr sz="2000" spc="-35" dirty="0">
                <a:latin typeface="Times New Roman"/>
                <a:cs typeface="Times New Roman"/>
              </a:rPr>
              <a:t> </a:t>
            </a:r>
            <a:r>
              <a:rPr sz="2000" dirty="0">
                <a:latin typeface="Times New Roman"/>
                <a:cs typeface="Times New Roman"/>
              </a:rPr>
              <a:t>K.;</a:t>
            </a:r>
            <a:r>
              <a:rPr sz="2000" spc="-30" dirty="0">
                <a:latin typeface="Times New Roman"/>
                <a:cs typeface="Times New Roman"/>
              </a:rPr>
              <a:t> </a:t>
            </a:r>
            <a:r>
              <a:rPr sz="2000" dirty="0">
                <a:latin typeface="Times New Roman"/>
                <a:cs typeface="Times New Roman"/>
              </a:rPr>
              <a:t>Lehtonen,</a:t>
            </a:r>
            <a:r>
              <a:rPr sz="2000" spc="-90" dirty="0">
                <a:latin typeface="Times New Roman"/>
                <a:cs typeface="Times New Roman"/>
              </a:rPr>
              <a:t> </a:t>
            </a:r>
            <a:r>
              <a:rPr sz="2000" dirty="0">
                <a:latin typeface="Times New Roman"/>
                <a:cs typeface="Times New Roman"/>
              </a:rPr>
              <a:t>M.;</a:t>
            </a:r>
            <a:r>
              <a:rPr sz="2000" spc="-45" dirty="0">
                <a:latin typeface="Times New Roman"/>
                <a:cs typeface="Times New Roman"/>
              </a:rPr>
              <a:t> </a:t>
            </a:r>
            <a:r>
              <a:rPr sz="2000" dirty="0">
                <a:latin typeface="Times New Roman"/>
                <a:cs typeface="Times New Roman"/>
              </a:rPr>
              <a:t>Darwish,</a:t>
            </a:r>
            <a:r>
              <a:rPr sz="2000" spc="-75" dirty="0">
                <a:latin typeface="Times New Roman"/>
                <a:cs typeface="Times New Roman"/>
              </a:rPr>
              <a:t> </a:t>
            </a:r>
            <a:r>
              <a:rPr sz="2000" dirty="0">
                <a:latin typeface="Times New Roman"/>
                <a:cs typeface="Times New Roman"/>
              </a:rPr>
              <a:t>M.M.</a:t>
            </a:r>
            <a:r>
              <a:rPr sz="2000" spc="-25" dirty="0">
                <a:latin typeface="Times New Roman"/>
                <a:cs typeface="Times New Roman"/>
              </a:rPr>
              <a:t> </a:t>
            </a:r>
            <a:r>
              <a:rPr sz="2000" dirty="0">
                <a:latin typeface="Times New Roman"/>
                <a:cs typeface="Times New Roman"/>
              </a:rPr>
              <a:t>Reliable</a:t>
            </a:r>
            <a:r>
              <a:rPr sz="2000" spc="-40" dirty="0">
                <a:latin typeface="Times New Roman"/>
                <a:cs typeface="Times New Roman"/>
              </a:rPr>
              <a:t> </a:t>
            </a:r>
            <a:r>
              <a:rPr sz="2000" dirty="0">
                <a:latin typeface="Times New Roman"/>
                <a:cs typeface="Times New Roman"/>
              </a:rPr>
              <a:t>industry</a:t>
            </a:r>
            <a:r>
              <a:rPr sz="2000" spc="-90" dirty="0">
                <a:latin typeface="Times New Roman"/>
                <a:cs typeface="Times New Roman"/>
              </a:rPr>
              <a:t> </a:t>
            </a:r>
            <a:r>
              <a:rPr sz="2000" dirty="0">
                <a:latin typeface="Times New Roman"/>
                <a:cs typeface="Times New Roman"/>
              </a:rPr>
              <a:t>4.0</a:t>
            </a:r>
            <a:r>
              <a:rPr sz="2000" spc="-40" dirty="0">
                <a:latin typeface="Times New Roman"/>
                <a:cs typeface="Times New Roman"/>
              </a:rPr>
              <a:t> </a:t>
            </a:r>
            <a:r>
              <a:rPr sz="2000" dirty="0">
                <a:latin typeface="Times New Roman"/>
                <a:cs typeface="Times New Roman"/>
              </a:rPr>
              <a:t>based</a:t>
            </a:r>
            <a:r>
              <a:rPr sz="2000" spc="-40" dirty="0">
                <a:latin typeface="Times New Roman"/>
                <a:cs typeface="Times New Roman"/>
              </a:rPr>
              <a:t> </a:t>
            </a:r>
            <a:r>
              <a:rPr sz="2000" dirty="0">
                <a:latin typeface="Times New Roman"/>
                <a:cs typeface="Times New Roman"/>
              </a:rPr>
              <a:t>on</a:t>
            </a:r>
            <a:r>
              <a:rPr sz="2000" spc="-35" dirty="0">
                <a:latin typeface="Times New Roman"/>
                <a:cs typeface="Times New Roman"/>
              </a:rPr>
              <a:t> </a:t>
            </a:r>
            <a:r>
              <a:rPr sz="2000" dirty="0">
                <a:latin typeface="Times New Roman"/>
                <a:cs typeface="Times New Roman"/>
              </a:rPr>
              <a:t>machine</a:t>
            </a:r>
            <a:r>
              <a:rPr sz="2000" spc="-35" dirty="0">
                <a:latin typeface="Times New Roman"/>
                <a:cs typeface="Times New Roman"/>
              </a:rPr>
              <a:t> </a:t>
            </a:r>
            <a:r>
              <a:rPr sz="2000" spc="-10" dirty="0">
                <a:latin typeface="Times New Roman"/>
                <a:cs typeface="Times New Roman"/>
              </a:rPr>
              <a:t>learning </a:t>
            </a:r>
            <a:r>
              <a:rPr sz="2000" dirty="0">
                <a:latin typeface="Times New Roman"/>
                <a:cs typeface="Times New Roman"/>
              </a:rPr>
              <a:t>and</a:t>
            </a:r>
            <a:r>
              <a:rPr sz="2000" spc="-30" dirty="0">
                <a:latin typeface="Times New Roman"/>
                <a:cs typeface="Times New Roman"/>
              </a:rPr>
              <a:t> </a:t>
            </a:r>
            <a:r>
              <a:rPr sz="2000" dirty="0">
                <a:latin typeface="Times New Roman"/>
                <a:cs typeface="Times New Roman"/>
              </a:rPr>
              <a:t>IOT</a:t>
            </a:r>
            <a:r>
              <a:rPr sz="2000" spc="-20" dirty="0">
                <a:latin typeface="Times New Roman"/>
                <a:cs typeface="Times New Roman"/>
              </a:rPr>
              <a:t> </a:t>
            </a:r>
            <a:r>
              <a:rPr sz="2000" dirty="0">
                <a:latin typeface="Times New Roman"/>
                <a:cs typeface="Times New Roman"/>
              </a:rPr>
              <a:t>for</a:t>
            </a:r>
            <a:r>
              <a:rPr sz="2000" spc="-65" dirty="0">
                <a:latin typeface="Times New Roman"/>
                <a:cs typeface="Times New Roman"/>
              </a:rPr>
              <a:t> </a:t>
            </a:r>
            <a:r>
              <a:rPr sz="2000" dirty="0">
                <a:latin typeface="Times New Roman"/>
                <a:cs typeface="Times New Roman"/>
              </a:rPr>
              <a:t>analyzing,</a:t>
            </a:r>
            <a:r>
              <a:rPr sz="2000" spc="-40" dirty="0">
                <a:latin typeface="Times New Roman"/>
                <a:cs typeface="Times New Roman"/>
              </a:rPr>
              <a:t> </a:t>
            </a:r>
            <a:r>
              <a:rPr sz="2000" dirty="0">
                <a:latin typeface="Times New Roman"/>
                <a:cs typeface="Times New Roman"/>
              </a:rPr>
              <a:t>monitoring,</a:t>
            </a:r>
            <a:r>
              <a:rPr sz="2000" spc="-80" dirty="0">
                <a:latin typeface="Times New Roman"/>
                <a:cs typeface="Times New Roman"/>
              </a:rPr>
              <a:t> </a:t>
            </a:r>
            <a:r>
              <a:rPr sz="2000" dirty="0">
                <a:latin typeface="Times New Roman"/>
                <a:cs typeface="Times New Roman"/>
              </a:rPr>
              <a:t>and</a:t>
            </a:r>
            <a:r>
              <a:rPr sz="2000" spc="-30" dirty="0">
                <a:latin typeface="Times New Roman"/>
                <a:cs typeface="Times New Roman"/>
              </a:rPr>
              <a:t> </a:t>
            </a:r>
            <a:r>
              <a:rPr sz="2000" dirty="0">
                <a:latin typeface="Times New Roman"/>
                <a:cs typeface="Times New Roman"/>
              </a:rPr>
              <a:t>securing</a:t>
            </a:r>
            <a:r>
              <a:rPr sz="2000" spc="-70" dirty="0">
                <a:latin typeface="Times New Roman"/>
                <a:cs typeface="Times New Roman"/>
              </a:rPr>
              <a:t> </a:t>
            </a:r>
            <a:r>
              <a:rPr sz="2000" dirty="0">
                <a:latin typeface="Times New Roman"/>
                <a:cs typeface="Times New Roman"/>
              </a:rPr>
              <a:t>smart</a:t>
            </a:r>
            <a:r>
              <a:rPr sz="2000" spc="-15" dirty="0">
                <a:latin typeface="Times New Roman"/>
                <a:cs typeface="Times New Roman"/>
              </a:rPr>
              <a:t> </a:t>
            </a:r>
            <a:r>
              <a:rPr sz="2000" dirty="0">
                <a:latin typeface="Times New Roman"/>
                <a:cs typeface="Times New Roman"/>
              </a:rPr>
              <a:t>meters.</a:t>
            </a:r>
            <a:r>
              <a:rPr sz="2000" spc="20" dirty="0">
                <a:latin typeface="Times New Roman"/>
                <a:cs typeface="Times New Roman"/>
              </a:rPr>
              <a:t> </a:t>
            </a:r>
            <a:r>
              <a:rPr sz="2000" i="1" dirty="0">
                <a:latin typeface="Times New Roman"/>
                <a:cs typeface="Times New Roman"/>
              </a:rPr>
              <a:t>Sensors</a:t>
            </a:r>
            <a:r>
              <a:rPr sz="2000" i="1" spc="-95" dirty="0">
                <a:latin typeface="Times New Roman"/>
                <a:cs typeface="Times New Roman"/>
              </a:rPr>
              <a:t> </a:t>
            </a:r>
            <a:r>
              <a:rPr sz="2000" b="1" dirty="0">
                <a:latin typeface="Times New Roman"/>
                <a:cs typeface="Times New Roman"/>
              </a:rPr>
              <a:t>2021</a:t>
            </a:r>
            <a:r>
              <a:rPr sz="2000" dirty="0">
                <a:latin typeface="Times New Roman"/>
                <a:cs typeface="Times New Roman"/>
              </a:rPr>
              <a:t>,</a:t>
            </a:r>
            <a:r>
              <a:rPr sz="2000" spc="-55" dirty="0">
                <a:latin typeface="Times New Roman"/>
                <a:cs typeface="Times New Roman"/>
              </a:rPr>
              <a:t> </a:t>
            </a:r>
            <a:r>
              <a:rPr sz="2000" i="1" dirty="0">
                <a:latin typeface="Times New Roman"/>
                <a:cs typeface="Times New Roman"/>
              </a:rPr>
              <a:t>21</a:t>
            </a:r>
            <a:r>
              <a:rPr sz="2000" dirty="0">
                <a:latin typeface="Times New Roman"/>
                <a:cs typeface="Times New Roman"/>
              </a:rPr>
              <a:t>,</a:t>
            </a:r>
            <a:r>
              <a:rPr sz="2000" spc="-45" dirty="0">
                <a:latin typeface="Times New Roman"/>
                <a:cs typeface="Times New Roman"/>
              </a:rPr>
              <a:t> </a:t>
            </a:r>
            <a:r>
              <a:rPr sz="2000" dirty="0">
                <a:latin typeface="Times New Roman"/>
                <a:cs typeface="Times New Roman"/>
              </a:rPr>
              <a:t>487.</a:t>
            </a:r>
            <a:r>
              <a:rPr sz="2000" spc="-55" dirty="0">
                <a:latin typeface="Times New Roman"/>
                <a:cs typeface="Times New Roman"/>
              </a:rPr>
              <a:t> </a:t>
            </a:r>
            <a:r>
              <a:rPr sz="2000" dirty="0">
                <a:latin typeface="Times New Roman"/>
                <a:cs typeface="Times New Roman"/>
              </a:rPr>
              <a:t>[CrossRef]</a:t>
            </a:r>
            <a:r>
              <a:rPr sz="2000" spc="-85" dirty="0">
                <a:latin typeface="Times New Roman"/>
                <a:cs typeface="Times New Roman"/>
              </a:rPr>
              <a:t> </a:t>
            </a:r>
            <a:r>
              <a:rPr sz="2000" spc="-10" dirty="0">
                <a:latin typeface="Times New Roman"/>
                <a:cs typeface="Times New Roman"/>
              </a:rPr>
              <a:t>[PubMed]</a:t>
            </a:r>
            <a:endParaRPr sz="2000">
              <a:latin typeface="Times New Roman"/>
              <a:cs typeface="Times New Roman"/>
            </a:endParaRPr>
          </a:p>
          <a:p>
            <a:pPr>
              <a:lnSpc>
                <a:spcPct val="100000"/>
              </a:lnSpc>
              <a:spcBef>
                <a:spcPts val="210"/>
              </a:spcBef>
              <a:buFont typeface="Times New Roman"/>
              <a:buAutoNum type="arabicPlain" startAt="2"/>
            </a:pPr>
            <a:endParaRPr sz="2000">
              <a:latin typeface="Times New Roman"/>
              <a:cs typeface="Times New Roman"/>
            </a:endParaRPr>
          </a:p>
          <a:p>
            <a:pPr marL="12700" marR="449580" indent="296545">
              <a:lnSpc>
                <a:spcPct val="100000"/>
              </a:lnSpc>
              <a:buSzPct val="95000"/>
              <a:buAutoNum type="arabicPlain" startAt="2"/>
              <a:tabLst>
                <a:tab pos="309245" algn="l"/>
              </a:tabLst>
            </a:pPr>
            <a:r>
              <a:rPr sz="2000" dirty="0">
                <a:latin typeface="Times New Roman"/>
                <a:cs typeface="Times New Roman"/>
              </a:rPr>
              <a:t>Luciani,</a:t>
            </a:r>
            <a:r>
              <a:rPr sz="2000" spc="-95" dirty="0">
                <a:latin typeface="Times New Roman"/>
                <a:cs typeface="Times New Roman"/>
              </a:rPr>
              <a:t> </a:t>
            </a:r>
            <a:r>
              <a:rPr sz="2000" dirty="0">
                <a:latin typeface="Times New Roman"/>
                <a:cs typeface="Times New Roman"/>
              </a:rPr>
              <a:t>C.;</a:t>
            </a:r>
            <a:r>
              <a:rPr sz="2000" spc="-25" dirty="0">
                <a:latin typeface="Times New Roman"/>
                <a:cs typeface="Times New Roman"/>
              </a:rPr>
              <a:t> </a:t>
            </a:r>
            <a:r>
              <a:rPr sz="2000" dirty="0">
                <a:latin typeface="Times New Roman"/>
                <a:cs typeface="Times New Roman"/>
              </a:rPr>
              <a:t>Casellato,</a:t>
            </a:r>
            <a:r>
              <a:rPr sz="2000" spc="-45" dirty="0">
                <a:latin typeface="Times New Roman"/>
                <a:cs typeface="Times New Roman"/>
              </a:rPr>
              <a:t> </a:t>
            </a:r>
            <a:r>
              <a:rPr sz="2000" dirty="0">
                <a:latin typeface="Times New Roman"/>
                <a:cs typeface="Times New Roman"/>
              </a:rPr>
              <a:t>F.;</a:t>
            </a:r>
            <a:r>
              <a:rPr sz="2000" spc="-30" dirty="0">
                <a:latin typeface="Times New Roman"/>
                <a:cs typeface="Times New Roman"/>
              </a:rPr>
              <a:t> </a:t>
            </a:r>
            <a:r>
              <a:rPr sz="2000" dirty="0">
                <a:latin typeface="Times New Roman"/>
                <a:cs typeface="Times New Roman"/>
              </a:rPr>
              <a:t>Alvisi,</a:t>
            </a:r>
            <a:r>
              <a:rPr sz="2000" spc="-65" dirty="0">
                <a:latin typeface="Times New Roman"/>
                <a:cs typeface="Times New Roman"/>
              </a:rPr>
              <a:t> </a:t>
            </a:r>
            <a:r>
              <a:rPr sz="2000" dirty="0">
                <a:latin typeface="Times New Roman"/>
                <a:cs typeface="Times New Roman"/>
              </a:rPr>
              <a:t>S.;</a:t>
            </a:r>
            <a:r>
              <a:rPr sz="2000" spc="-40" dirty="0">
                <a:latin typeface="Times New Roman"/>
                <a:cs typeface="Times New Roman"/>
              </a:rPr>
              <a:t> </a:t>
            </a:r>
            <a:r>
              <a:rPr sz="2000" dirty="0">
                <a:latin typeface="Times New Roman"/>
                <a:cs typeface="Times New Roman"/>
              </a:rPr>
              <a:t>Franchini,</a:t>
            </a:r>
            <a:r>
              <a:rPr sz="2000" spc="-80" dirty="0">
                <a:latin typeface="Times New Roman"/>
                <a:cs typeface="Times New Roman"/>
              </a:rPr>
              <a:t> </a:t>
            </a:r>
            <a:r>
              <a:rPr sz="2000" dirty="0">
                <a:latin typeface="Times New Roman"/>
                <a:cs typeface="Times New Roman"/>
              </a:rPr>
              <a:t>M.</a:t>
            </a:r>
            <a:r>
              <a:rPr sz="2000" spc="-15" dirty="0">
                <a:latin typeface="Times New Roman"/>
                <a:cs typeface="Times New Roman"/>
              </a:rPr>
              <a:t> </a:t>
            </a:r>
            <a:r>
              <a:rPr sz="2000" dirty="0">
                <a:latin typeface="Times New Roman"/>
                <a:cs typeface="Times New Roman"/>
              </a:rPr>
              <a:t>Green</a:t>
            </a:r>
            <a:r>
              <a:rPr sz="2000" spc="-45" dirty="0">
                <a:latin typeface="Times New Roman"/>
                <a:cs typeface="Times New Roman"/>
              </a:rPr>
              <a:t> </a:t>
            </a:r>
            <a:r>
              <a:rPr sz="2000" dirty="0">
                <a:latin typeface="Times New Roman"/>
                <a:cs typeface="Times New Roman"/>
              </a:rPr>
              <a:t>smart</a:t>
            </a:r>
            <a:r>
              <a:rPr sz="2000" spc="-40" dirty="0">
                <a:latin typeface="Times New Roman"/>
                <a:cs typeface="Times New Roman"/>
              </a:rPr>
              <a:t> </a:t>
            </a:r>
            <a:r>
              <a:rPr sz="2000" dirty="0">
                <a:latin typeface="Times New Roman"/>
                <a:cs typeface="Times New Roman"/>
              </a:rPr>
              <a:t>technology</a:t>
            </a:r>
            <a:r>
              <a:rPr sz="2000" spc="-90" dirty="0">
                <a:latin typeface="Times New Roman"/>
                <a:cs typeface="Times New Roman"/>
              </a:rPr>
              <a:t> </a:t>
            </a:r>
            <a:r>
              <a:rPr sz="2000" dirty="0">
                <a:latin typeface="Times New Roman"/>
                <a:cs typeface="Times New Roman"/>
              </a:rPr>
              <a:t>for</a:t>
            </a:r>
            <a:r>
              <a:rPr sz="2000" spc="-45" dirty="0">
                <a:latin typeface="Times New Roman"/>
                <a:cs typeface="Times New Roman"/>
              </a:rPr>
              <a:t> </a:t>
            </a:r>
            <a:r>
              <a:rPr sz="2000" dirty="0">
                <a:latin typeface="Times New Roman"/>
                <a:cs typeface="Times New Roman"/>
              </a:rPr>
              <a:t>water</a:t>
            </a:r>
            <a:r>
              <a:rPr sz="2000" spc="-40" dirty="0">
                <a:latin typeface="Times New Roman"/>
                <a:cs typeface="Times New Roman"/>
              </a:rPr>
              <a:t> </a:t>
            </a:r>
            <a:r>
              <a:rPr sz="2000" spc="-10" dirty="0">
                <a:latin typeface="Times New Roman"/>
                <a:cs typeface="Times New Roman"/>
              </a:rPr>
              <a:t>(GST4Water): </a:t>
            </a:r>
            <a:r>
              <a:rPr sz="2000" dirty="0">
                <a:latin typeface="Times New Roman"/>
                <a:cs typeface="Times New Roman"/>
              </a:rPr>
              <a:t>Water</a:t>
            </a:r>
            <a:r>
              <a:rPr sz="2000" spc="-85" dirty="0">
                <a:latin typeface="Times New Roman"/>
                <a:cs typeface="Times New Roman"/>
              </a:rPr>
              <a:t> </a:t>
            </a:r>
            <a:r>
              <a:rPr sz="2000" dirty="0">
                <a:latin typeface="Times New Roman"/>
                <a:cs typeface="Times New Roman"/>
              </a:rPr>
              <a:t>loss</a:t>
            </a:r>
            <a:r>
              <a:rPr sz="2000" spc="-60" dirty="0">
                <a:latin typeface="Times New Roman"/>
                <a:cs typeface="Times New Roman"/>
              </a:rPr>
              <a:t> </a:t>
            </a:r>
            <a:r>
              <a:rPr sz="2000" dirty="0">
                <a:latin typeface="Times New Roman"/>
                <a:cs typeface="Times New Roman"/>
              </a:rPr>
              <a:t>identification</a:t>
            </a:r>
            <a:r>
              <a:rPr sz="2000" spc="-90" dirty="0">
                <a:latin typeface="Times New Roman"/>
                <a:cs typeface="Times New Roman"/>
              </a:rPr>
              <a:t> </a:t>
            </a:r>
            <a:r>
              <a:rPr sz="2000" dirty="0">
                <a:latin typeface="Times New Roman"/>
                <a:cs typeface="Times New Roman"/>
              </a:rPr>
              <a:t>at</a:t>
            </a:r>
            <a:r>
              <a:rPr sz="2000" spc="-45" dirty="0">
                <a:latin typeface="Times New Roman"/>
                <a:cs typeface="Times New Roman"/>
              </a:rPr>
              <a:t> </a:t>
            </a:r>
            <a:r>
              <a:rPr sz="2000" dirty="0">
                <a:latin typeface="Times New Roman"/>
                <a:cs typeface="Times New Roman"/>
              </a:rPr>
              <a:t>user</a:t>
            </a:r>
            <a:r>
              <a:rPr sz="2000" spc="-45" dirty="0">
                <a:latin typeface="Times New Roman"/>
                <a:cs typeface="Times New Roman"/>
              </a:rPr>
              <a:t> </a:t>
            </a:r>
            <a:r>
              <a:rPr sz="2000" dirty="0">
                <a:latin typeface="Times New Roman"/>
                <a:cs typeface="Times New Roman"/>
              </a:rPr>
              <a:t>level</a:t>
            </a:r>
            <a:r>
              <a:rPr sz="2000" spc="-40" dirty="0">
                <a:latin typeface="Times New Roman"/>
                <a:cs typeface="Times New Roman"/>
              </a:rPr>
              <a:t> </a:t>
            </a:r>
            <a:r>
              <a:rPr sz="2000" dirty="0">
                <a:latin typeface="Times New Roman"/>
                <a:cs typeface="Times New Roman"/>
              </a:rPr>
              <a:t>by</a:t>
            </a:r>
            <a:r>
              <a:rPr sz="2000" spc="-35" dirty="0">
                <a:latin typeface="Times New Roman"/>
                <a:cs typeface="Times New Roman"/>
              </a:rPr>
              <a:t> </a:t>
            </a:r>
            <a:r>
              <a:rPr sz="2000" dirty="0">
                <a:latin typeface="Times New Roman"/>
                <a:cs typeface="Times New Roman"/>
              </a:rPr>
              <a:t>using</a:t>
            </a:r>
            <a:r>
              <a:rPr sz="2000" spc="-65" dirty="0">
                <a:latin typeface="Times New Roman"/>
                <a:cs typeface="Times New Roman"/>
              </a:rPr>
              <a:t> </a:t>
            </a:r>
            <a:r>
              <a:rPr sz="2000" dirty="0">
                <a:latin typeface="Times New Roman"/>
                <a:cs typeface="Times New Roman"/>
              </a:rPr>
              <a:t>smart</a:t>
            </a:r>
            <a:r>
              <a:rPr sz="2000" spc="-20" dirty="0">
                <a:latin typeface="Times New Roman"/>
                <a:cs typeface="Times New Roman"/>
              </a:rPr>
              <a:t> </a:t>
            </a:r>
            <a:r>
              <a:rPr sz="2000" dirty="0">
                <a:latin typeface="Times New Roman"/>
                <a:cs typeface="Times New Roman"/>
              </a:rPr>
              <a:t>metering</a:t>
            </a:r>
            <a:r>
              <a:rPr sz="2000" spc="-40" dirty="0">
                <a:latin typeface="Times New Roman"/>
                <a:cs typeface="Times New Roman"/>
              </a:rPr>
              <a:t> </a:t>
            </a:r>
            <a:r>
              <a:rPr sz="2000" dirty="0">
                <a:latin typeface="Times New Roman"/>
                <a:cs typeface="Times New Roman"/>
              </a:rPr>
              <a:t>systems. </a:t>
            </a:r>
            <a:r>
              <a:rPr sz="2000" i="1" dirty="0">
                <a:latin typeface="Times New Roman"/>
                <a:cs typeface="Times New Roman"/>
              </a:rPr>
              <a:t>Water</a:t>
            </a:r>
            <a:r>
              <a:rPr sz="2000" i="1" spc="-65" dirty="0">
                <a:latin typeface="Times New Roman"/>
                <a:cs typeface="Times New Roman"/>
              </a:rPr>
              <a:t> </a:t>
            </a:r>
            <a:r>
              <a:rPr sz="2000" b="1" dirty="0">
                <a:latin typeface="Times New Roman"/>
                <a:cs typeface="Times New Roman"/>
              </a:rPr>
              <a:t>2019</a:t>
            </a:r>
            <a:r>
              <a:rPr sz="2000" dirty="0">
                <a:latin typeface="Times New Roman"/>
                <a:cs typeface="Times New Roman"/>
              </a:rPr>
              <a:t>,</a:t>
            </a:r>
            <a:r>
              <a:rPr sz="2000" spc="-70" dirty="0">
                <a:latin typeface="Times New Roman"/>
                <a:cs typeface="Times New Roman"/>
              </a:rPr>
              <a:t> </a:t>
            </a:r>
            <a:r>
              <a:rPr sz="2000" i="1" dirty="0">
                <a:latin typeface="Times New Roman"/>
                <a:cs typeface="Times New Roman"/>
              </a:rPr>
              <a:t>11</a:t>
            </a:r>
            <a:r>
              <a:rPr sz="2000" dirty="0">
                <a:latin typeface="Times New Roman"/>
                <a:cs typeface="Times New Roman"/>
              </a:rPr>
              <a:t>,</a:t>
            </a:r>
            <a:r>
              <a:rPr sz="2000" spc="-50" dirty="0">
                <a:latin typeface="Times New Roman"/>
                <a:cs typeface="Times New Roman"/>
              </a:rPr>
              <a:t> </a:t>
            </a:r>
            <a:r>
              <a:rPr sz="2000" dirty="0">
                <a:latin typeface="Times New Roman"/>
                <a:cs typeface="Times New Roman"/>
              </a:rPr>
              <a:t>405.</a:t>
            </a:r>
            <a:r>
              <a:rPr sz="2000" spc="-70" dirty="0">
                <a:latin typeface="Times New Roman"/>
                <a:cs typeface="Times New Roman"/>
              </a:rPr>
              <a:t> </a:t>
            </a:r>
            <a:r>
              <a:rPr sz="2000" spc="-10" dirty="0">
                <a:latin typeface="Times New Roman"/>
                <a:cs typeface="Times New Roman"/>
              </a:rPr>
              <a:t>[CrossRef]</a:t>
            </a:r>
            <a:endParaRPr sz="2000">
              <a:latin typeface="Times New Roman"/>
              <a:cs typeface="Times New Roman"/>
            </a:endParaRPr>
          </a:p>
          <a:p>
            <a:pPr>
              <a:lnSpc>
                <a:spcPct val="100000"/>
              </a:lnSpc>
              <a:spcBef>
                <a:spcPts val="195"/>
              </a:spcBef>
              <a:buFont typeface="Times New Roman"/>
              <a:buAutoNum type="arabicPlain" startAt="2"/>
            </a:pPr>
            <a:endParaRPr sz="2000">
              <a:latin typeface="Times New Roman"/>
              <a:cs typeface="Times New Roman"/>
            </a:endParaRPr>
          </a:p>
          <a:p>
            <a:pPr marL="12700" marR="487680" indent="296545">
              <a:lnSpc>
                <a:spcPct val="100000"/>
              </a:lnSpc>
              <a:spcBef>
                <a:spcPts val="5"/>
              </a:spcBef>
              <a:buSzPct val="95000"/>
              <a:buAutoNum type="arabicPlain" startAt="2"/>
              <a:tabLst>
                <a:tab pos="309245" algn="l"/>
              </a:tabLst>
            </a:pPr>
            <a:r>
              <a:rPr sz="2000" dirty="0">
                <a:latin typeface="Times New Roman"/>
                <a:cs typeface="Times New Roman"/>
              </a:rPr>
              <a:t>Loureiro,</a:t>
            </a:r>
            <a:r>
              <a:rPr sz="2000" spc="-100" dirty="0">
                <a:latin typeface="Times New Roman"/>
                <a:cs typeface="Times New Roman"/>
              </a:rPr>
              <a:t> </a:t>
            </a:r>
            <a:r>
              <a:rPr sz="2000" dirty="0">
                <a:latin typeface="Times New Roman"/>
                <a:cs typeface="Times New Roman"/>
              </a:rPr>
              <a:t>D.;</a:t>
            </a:r>
            <a:r>
              <a:rPr sz="2000" spc="-40" dirty="0">
                <a:latin typeface="Times New Roman"/>
                <a:cs typeface="Times New Roman"/>
              </a:rPr>
              <a:t> </a:t>
            </a:r>
            <a:r>
              <a:rPr sz="2000" dirty="0">
                <a:latin typeface="Times New Roman"/>
                <a:cs typeface="Times New Roman"/>
              </a:rPr>
              <a:t>Vieira,</a:t>
            </a:r>
            <a:r>
              <a:rPr sz="2000" spc="-30" dirty="0">
                <a:latin typeface="Times New Roman"/>
                <a:cs typeface="Times New Roman"/>
              </a:rPr>
              <a:t> </a:t>
            </a:r>
            <a:r>
              <a:rPr sz="2000" dirty="0">
                <a:latin typeface="Times New Roman"/>
                <a:cs typeface="Times New Roman"/>
              </a:rPr>
              <a:t>P.;</a:t>
            </a:r>
            <a:r>
              <a:rPr sz="2000" spc="-40" dirty="0">
                <a:latin typeface="Times New Roman"/>
                <a:cs typeface="Times New Roman"/>
              </a:rPr>
              <a:t> </a:t>
            </a:r>
            <a:r>
              <a:rPr sz="2000" dirty="0">
                <a:latin typeface="Times New Roman"/>
                <a:cs typeface="Times New Roman"/>
              </a:rPr>
              <a:t>Makropoulos,</a:t>
            </a:r>
            <a:r>
              <a:rPr sz="2000" spc="-90" dirty="0">
                <a:latin typeface="Times New Roman"/>
                <a:cs typeface="Times New Roman"/>
              </a:rPr>
              <a:t> </a:t>
            </a:r>
            <a:r>
              <a:rPr sz="2000" dirty="0">
                <a:latin typeface="Times New Roman"/>
                <a:cs typeface="Times New Roman"/>
              </a:rPr>
              <a:t>C.;</a:t>
            </a:r>
            <a:r>
              <a:rPr sz="2000" spc="-20" dirty="0">
                <a:latin typeface="Times New Roman"/>
                <a:cs typeface="Times New Roman"/>
              </a:rPr>
              <a:t> </a:t>
            </a:r>
            <a:r>
              <a:rPr sz="2000" dirty="0">
                <a:latin typeface="Times New Roman"/>
                <a:cs typeface="Times New Roman"/>
              </a:rPr>
              <a:t>Kossieris,</a:t>
            </a:r>
            <a:r>
              <a:rPr sz="2000" spc="-85" dirty="0">
                <a:latin typeface="Times New Roman"/>
                <a:cs typeface="Times New Roman"/>
              </a:rPr>
              <a:t> </a:t>
            </a:r>
            <a:r>
              <a:rPr sz="2000" dirty="0">
                <a:latin typeface="Times New Roman"/>
                <a:cs typeface="Times New Roman"/>
              </a:rPr>
              <a:t>P.;</a:t>
            </a:r>
            <a:r>
              <a:rPr sz="2000" spc="-30" dirty="0">
                <a:latin typeface="Times New Roman"/>
                <a:cs typeface="Times New Roman"/>
              </a:rPr>
              <a:t> </a:t>
            </a:r>
            <a:r>
              <a:rPr sz="2000" dirty="0">
                <a:latin typeface="Times New Roman"/>
                <a:cs typeface="Times New Roman"/>
              </a:rPr>
              <a:t>Ribeiro,</a:t>
            </a:r>
            <a:r>
              <a:rPr sz="2000" spc="-70" dirty="0">
                <a:latin typeface="Times New Roman"/>
                <a:cs typeface="Times New Roman"/>
              </a:rPr>
              <a:t> </a:t>
            </a:r>
            <a:r>
              <a:rPr sz="2000" dirty="0">
                <a:latin typeface="Times New Roman"/>
                <a:cs typeface="Times New Roman"/>
              </a:rPr>
              <a:t>R.;</a:t>
            </a:r>
            <a:r>
              <a:rPr sz="2000" spc="-35" dirty="0">
                <a:latin typeface="Times New Roman"/>
                <a:cs typeface="Times New Roman"/>
              </a:rPr>
              <a:t> </a:t>
            </a:r>
            <a:r>
              <a:rPr sz="2000" dirty="0">
                <a:latin typeface="Times New Roman"/>
                <a:cs typeface="Times New Roman"/>
              </a:rPr>
              <a:t>Barateiro,</a:t>
            </a:r>
            <a:r>
              <a:rPr sz="2000" spc="-70" dirty="0">
                <a:latin typeface="Times New Roman"/>
                <a:cs typeface="Times New Roman"/>
              </a:rPr>
              <a:t> </a:t>
            </a:r>
            <a:r>
              <a:rPr sz="2000" dirty="0">
                <a:latin typeface="Times New Roman"/>
                <a:cs typeface="Times New Roman"/>
              </a:rPr>
              <a:t>J.;</a:t>
            </a:r>
            <a:r>
              <a:rPr sz="2000" spc="-40" dirty="0">
                <a:latin typeface="Times New Roman"/>
                <a:cs typeface="Times New Roman"/>
              </a:rPr>
              <a:t> </a:t>
            </a:r>
            <a:r>
              <a:rPr sz="2000" dirty="0">
                <a:latin typeface="Times New Roman"/>
                <a:cs typeface="Times New Roman"/>
              </a:rPr>
              <a:t>Katsiri,</a:t>
            </a:r>
            <a:r>
              <a:rPr sz="2000" spc="-60" dirty="0">
                <a:latin typeface="Times New Roman"/>
                <a:cs typeface="Times New Roman"/>
              </a:rPr>
              <a:t> </a:t>
            </a:r>
            <a:r>
              <a:rPr sz="2000" dirty="0">
                <a:latin typeface="Times New Roman"/>
                <a:cs typeface="Times New Roman"/>
              </a:rPr>
              <a:t>E.</a:t>
            </a:r>
            <a:r>
              <a:rPr sz="2000" spc="-10" dirty="0">
                <a:latin typeface="Times New Roman"/>
                <a:cs typeface="Times New Roman"/>
              </a:rPr>
              <a:t> Smart </a:t>
            </a:r>
            <a:r>
              <a:rPr sz="2000" dirty="0">
                <a:latin typeface="Times New Roman"/>
                <a:cs typeface="Times New Roman"/>
              </a:rPr>
              <a:t>metering</a:t>
            </a:r>
            <a:r>
              <a:rPr sz="2000" spc="-50" dirty="0">
                <a:latin typeface="Times New Roman"/>
                <a:cs typeface="Times New Roman"/>
              </a:rPr>
              <a:t> </a:t>
            </a:r>
            <a:r>
              <a:rPr sz="2000" dirty="0">
                <a:latin typeface="Times New Roman"/>
                <a:cs typeface="Times New Roman"/>
              </a:rPr>
              <a:t>use</a:t>
            </a:r>
            <a:r>
              <a:rPr sz="2000" spc="-40" dirty="0">
                <a:latin typeface="Times New Roman"/>
                <a:cs typeface="Times New Roman"/>
              </a:rPr>
              <a:t> </a:t>
            </a:r>
            <a:r>
              <a:rPr sz="2000" dirty="0">
                <a:latin typeface="Times New Roman"/>
                <a:cs typeface="Times New Roman"/>
              </a:rPr>
              <a:t>cases</a:t>
            </a:r>
            <a:r>
              <a:rPr sz="2000" spc="-45" dirty="0">
                <a:latin typeface="Times New Roman"/>
                <a:cs typeface="Times New Roman"/>
              </a:rPr>
              <a:t> </a:t>
            </a:r>
            <a:r>
              <a:rPr sz="2000" dirty="0">
                <a:latin typeface="Times New Roman"/>
                <a:cs typeface="Times New Roman"/>
              </a:rPr>
              <a:t>to</a:t>
            </a:r>
            <a:r>
              <a:rPr sz="2000" spc="-35" dirty="0">
                <a:latin typeface="Times New Roman"/>
                <a:cs typeface="Times New Roman"/>
              </a:rPr>
              <a:t> </a:t>
            </a:r>
            <a:r>
              <a:rPr sz="2000" dirty="0">
                <a:latin typeface="Times New Roman"/>
                <a:cs typeface="Times New Roman"/>
              </a:rPr>
              <a:t>increase</a:t>
            </a:r>
            <a:r>
              <a:rPr sz="2000" spc="-70" dirty="0">
                <a:latin typeface="Times New Roman"/>
                <a:cs typeface="Times New Roman"/>
              </a:rPr>
              <a:t> </a:t>
            </a:r>
            <a:r>
              <a:rPr sz="2000" dirty="0">
                <a:latin typeface="Times New Roman"/>
                <a:cs typeface="Times New Roman"/>
              </a:rPr>
              <a:t>water</a:t>
            </a:r>
            <a:r>
              <a:rPr sz="2000" spc="-5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energy</a:t>
            </a:r>
            <a:r>
              <a:rPr sz="2000" spc="-60" dirty="0">
                <a:latin typeface="Times New Roman"/>
                <a:cs typeface="Times New Roman"/>
              </a:rPr>
              <a:t> </a:t>
            </a:r>
            <a:r>
              <a:rPr sz="2000" dirty="0">
                <a:latin typeface="Times New Roman"/>
                <a:cs typeface="Times New Roman"/>
              </a:rPr>
              <a:t>efficiency</a:t>
            </a:r>
            <a:r>
              <a:rPr sz="2000" spc="-75" dirty="0">
                <a:latin typeface="Times New Roman"/>
                <a:cs typeface="Times New Roman"/>
              </a:rPr>
              <a:t> </a:t>
            </a:r>
            <a:r>
              <a:rPr sz="2000" dirty="0">
                <a:latin typeface="Times New Roman"/>
                <a:cs typeface="Times New Roman"/>
              </a:rPr>
              <a:t>in</a:t>
            </a:r>
            <a:r>
              <a:rPr sz="2000" spc="-35" dirty="0">
                <a:latin typeface="Times New Roman"/>
                <a:cs typeface="Times New Roman"/>
              </a:rPr>
              <a:t> </a:t>
            </a:r>
            <a:r>
              <a:rPr sz="2000" dirty="0">
                <a:latin typeface="Times New Roman"/>
                <a:cs typeface="Times New Roman"/>
              </a:rPr>
              <a:t>water</a:t>
            </a:r>
            <a:r>
              <a:rPr sz="2000" spc="-40" dirty="0">
                <a:latin typeface="Times New Roman"/>
                <a:cs typeface="Times New Roman"/>
              </a:rPr>
              <a:t> </a:t>
            </a:r>
            <a:r>
              <a:rPr sz="2000" dirty="0">
                <a:latin typeface="Times New Roman"/>
                <a:cs typeface="Times New Roman"/>
              </a:rPr>
              <a:t>supply</a:t>
            </a:r>
            <a:r>
              <a:rPr sz="2000" spc="-90" dirty="0">
                <a:latin typeface="Times New Roman"/>
                <a:cs typeface="Times New Roman"/>
              </a:rPr>
              <a:t> </a:t>
            </a:r>
            <a:r>
              <a:rPr sz="2000" dirty="0">
                <a:latin typeface="Times New Roman"/>
                <a:cs typeface="Times New Roman"/>
              </a:rPr>
              <a:t>systems.</a:t>
            </a:r>
            <a:r>
              <a:rPr sz="2000" spc="10" dirty="0">
                <a:latin typeface="Times New Roman"/>
                <a:cs typeface="Times New Roman"/>
              </a:rPr>
              <a:t> </a:t>
            </a:r>
            <a:r>
              <a:rPr sz="2000" i="1" dirty="0">
                <a:latin typeface="Times New Roman"/>
                <a:cs typeface="Times New Roman"/>
              </a:rPr>
              <a:t>Water</a:t>
            </a:r>
            <a:r>
              <a:rPr sz="2000" i="1" spc="-65" dirty="0">
                <a:latin typeface="Times New Roman"/>
                <a:cs typeface="Times New Roman"/>
              </a:rPr>
              <a:t> </a:t>
            </a:r>
            <a:r>
              <a:rPr sz="2000" i="1" dirty="0">
                <a:latin typeface="Times New Roman"/>
                <a:cs typeface="Times New Roman"/>
              </a:rPr>
              <a:t>Sci.</a:t>
            </a:r>
            <a:r>
              <a:rPr sz="2000" i="1" spc="-35" dirty="0">
                <a:latin typeface="Times New Roman"/>
                <a:cs typeface="Times New Roman"/>
              </a:rPr>
              <a:t> </a:t>
            </a:r>
            <a:r>
              <a:rPr sz="2000" i="1" spc="-10" dirty="0">
                <a:latin typeface="Times New Roman"/>
                <a:cs typeface="Times New Roman"/>
              </a:rPr>
              <a:t>Technol. </a:t>
            </a:r>
            <a:r>
              <a:rPr sz="2000" i="1" dirty="0">
                <a:latin typeface="Times New Roman"/>
                <a:cs typeface="Times New Roman"/>
              </a:rPr>
              <a:t>Water</a:t>
            </a:r>
            <a:r>
              <a:rPr sz="2000" i="1" spc="-35" dirty="0">
                <a:latin typeface="Times New Roman"/>
                <a:cs typeface="Times New Roman"/>
              </a:rPr>
              <a:t> </a:t>
            </a:r>
            <a:r>
              <a:rPr sz="2000" i="1" dirty="0">
                <a:latin typeface="Times New Roman"/>
                <a:cs typeface="Times New Roman"/>
              </a:rPr>
              <a:t>Supply</a:t>
            </a:r>
            <a:r>
              <a:rPr sz="2000" i="1" spc="-45" dirty="0">
                <a:latin typeface="Times New Roman"/>
                <a:cs typeface="Times New Roman"/>
              </a:rPr>
              <a:t> </a:t>
            </a:r>
            <a:r>
              <a:rPr sz="2000" b="1" dirty="0">
                <a:latin typeface="Times New Roman"/>
                <a:cs typeface="Times New Roman"/>
              </a:rPr>
              <a:t>2014</a:t>
            </a:r>
            <a:r>
              <a:rPr sz="2000" dirty="0">
                <a:latin typeface="Times New Roman"/>
                <a:cs typeface="Times New Roman"/>
              </a:rPr>
              <a:t>,</a:t>
            </a:r>
            <a:r>
              <a:rPr sz="2000" spc="-50" dirty="0">
                <a:latin typeface="Times New Roman"/>
                <a:cs typeface="Times New Roman"/>
              </a:rPr>
              <a:t> </a:t>
            </a:r>
            <a:r>
              <a:rPr sz="2000" i="1" dirty="0">
                <a:latin typeface="Times New Roman"/>
                <a:cs typeface="Times New Roman"/>
              </a:rPr>
              <a:t>14</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898–908.</a:t>
            </a:r>
            <a:r>
              <a:rPr sz="2000" spc="-60" dirty="0">
                <a:latin typeface="Times New Roman"/>
                <a:cs typeface="Times New Roman"/>
              </a:rPr>
              <a:t> </a:t>
            </a:r>
            <a:r>
              <a:rPr sz="2000" spc="-10" dirty="0">
                <a:latin typeface="Times New Roman"/>
                <a:cs typeface="Times New Roman"/>
              </a:rPr>
              <a:t>[CrossRef]</a:t>
            </a:r>
            <a:endParaRPr sz="2000">
              <a:latin typeface="Times New Roman"/>
              <a:cs typeface="Times New Roman"/>
            </a:endParaRPr>
          </a:p>
          <a:p>
            <a:pPr>
              <a:lnSpc>
                <a:spcPct val="100000"/>
              </a:lnSpc>
              <a:spcBef>
                <a:spcPts val="195"/>
              </a:spcBef>
              <a:buFont typeface="Times New Roman"/>
              <a:buAutoNum type="arabicPlain" startAt="2"/>
            </a:pPr>
            <a:endParaRPr sz="2000">
              <a:latin typeface="Times New Roman"/>
              <a:cs typeface="Times New Roman"/>
            </a:endParaRPr>
          </a:p>
          <a:p>
            <a:pPr marL="12700" marR="5080" indent="296545">
              <a:lnSpc>
                <a:spcPct val="100000"/>
              </a:lnSpc>
              <a:buSzPct val="95000"/>
              <a:buAutoNum type="arabicPlain" startAt="2"/>
              <a:tabLst>
                <a:tab pos="309245" algn="l"/>
              </a:tabLst>
            </a:pPr>
            <a:r>
              <a:rPr sz="2000" dirty="0">
                <a:latin typeface="Times New Roman"/>
                <a:cs typeface="Times New Roman"/>
              </a:rPr>
              <a:t>Chakraborty,</a:t>
            </a:r>
            <a:r>
              <a:rPr sz="2000" spc="-95" dirty="0">
                <a:latin typeface="Times New Roman"/>
                <a:cs typeface="Times New Roman"/>
              </a:rPr>
              <a:t> </a:t>
            </a:r>
            <a:r>
              <a:rPr sz="2000" dirty="0">
                <a:latin typeface="Times New Roman"/>
                <a:cs typeface="Times New Roman"/>
              </a:rPr>
              <a:t>S.;</a:t>
            </a:r>
            <a:r>
              <a:rPr sz="2000" spc="-30" dirty="0">
                <a:latin typeface="Times New Roman"/>
                <a:cs typeface="Times New Roman"/>
              </a:rPr>
              <a:t> </a:t>
            </a:r>
            <a:r>
              <a:rPr sz="2000" dirty="0">
                <a:latin typeface="Times New Roman"/>
                <a:cs typeface="Times New Roman"/>
              </a:rPr>
              <a:t>Das,</a:t>
            </a:r>
            <a:r>
              <a:rPr sz="2000" spc="-30" dirty="0">
                <a:latin typeface="Times New Roman"/>
                <a:cs typeface="Times New Roman"/>
              </a:rPr>
              <a:t> </a:t>
            </a:r>
            <a:r>
              <a:rPr sz="2000" dirty="0">
                <a:latin typeface="Times New Roman"/>
                <a:cs typeface="Times New Roman"/>
              </a:rPr>
              <a:t>S.;</a:t>
            </a:r>
            <a:r>
              <a:rPr sz="2000" spc="-30" dirty="0">
                <a:latin typeface="Times New Roman"/>
                <a:cs typeface="Times New Roman"/>
              </a:rPr>
              <a:t> </a:t>
            </a:r>
            <a:r>
              <a:rPr sz="2000" dirty="0">
                <a:latin typeface="Times New Roman"/>
                <a:cs typeface="Times New Roman"/>
              </a:rPr>
              <a:t>Sidhu,</a:t>
            </a:r>
            <a:r>
              <a:rPr sz="2000" spc="-75" dirty="0">
                <a:latin typeface="Times New Roman"/>
                <a:cs typeface="Times New Roman"/>
              </a:rPr>
              <a:t> </a:t>
            </a:r>
            <a:r>
              <a:rPr sz="2000" dirty="0">
                <a:latin typeface="Times New Roman"/>
                <a:cs typeface="Times New Roman"/>
              </a:rPr>
              <a:t>T.;</a:t>
            </a:r>
            <a:r>
              <a:rPr sz="2000" spc="-30" dirty="0">
                <a:latin typeface="Times New Roman"/>
                <a:cs typeface="Times New Roman"/>
              </a:rPr>
              <a:t> </a:t>
            </a:r>
            <a:r>
              <a:rPr sz="2000" dirty="0">
                <a:latin typeface="Times New Roman"/>
                <a:cs typeface="Times New Roman"/>
              </a:rPr>
              <a:t>Siva,</a:t>
            </a:r>
            <a:r>
              <a:rPr sz="2000" spc="-45" dirty="0">
                <a:latin typeface="Times New Roman"/>
                <a:cs typeface="Times New Roman"/>
              </a:rPr>
              <a:t> </a:t>
            </a:r>
            <a:r>
              <a:rPr sz="2000" dirty="0">
                <a:latin typeface="Times New Roman"/>
                <a:cs typeface="Times New Roman"/>
              </a:rPr>
              <a:t>A.</a:t>
            </a:r>
            <a:r>
              <a:rPr sz="2000" spc="-30" dirty="0">
                <a:latin typeface="Times New Roman"/>
                <a:cs typeface="Times New Roman"/>
              </a:rPr>
              <a:t> </a:t>
            </a:r>
            <a:r>
              <a:rPr sz="2000" dirty="0">
                <a:latin typeface="Times New Roman"/>
                <a:cs typeface="Times New Roman"/>
              </a:rPr>
              <a:t>Smart</a:t>
            </a:r>
            <a:r>
              <a:rPr sz="2000" spc="-15" dirty="0">
                <a:latin typeface="Times New Roman"/>
                <a:cs typeface="Times New Roman"/>
              </a:rPr>
              <a:t> </a:t>
            </a:r>
            <a:r>
              <a:rPr sz="2000" dirty="0">
                <a:latin typeface="Times New Roman"/>
                <a:cs typeface="Times New Roman"/>
              </a:rPr>
              <a:t>meters</a:t>
            </a:r>
            <a:r>
              <a:rPr sz="2000" spc="-25" dirty="0">
                <a:latin typeface="Times New Roman"/>
                <a:cs typeface="Times New Roman"/>
              </a:rPr>
              <a:t> </a:t>
            </a:r>
            <a:r>
              <a:rPr sz="2000" dirty="0">
                <a:latin typeface="Times New Roman"/>
                <a:cs typeface="Times New Roman"/>
              </a:rPr>
              <a:t>for</a:t>
            </a:r>
            <a:r>
              <a:rPr sz="2000" spc="-45" dirty="0">
                <a:latin typeface="Times New Roman"/>
                <a:cs typeface="Times New Roman"/>
              </a:rPr>
              <a:t> </a:t>
            </a:r>
            <a:r>
              <a:rPr sz="2000" dirty="0">
                <a:latin typeface="Times New Roman"/>
                <a:cs typeface="Times New Roman"/>
              </a:rPr>
              <a:t>enhancing</a:t>
            </a:r>
            <a:r>
              <a:rPr sz="2000" spc="-85" dirty="0">
                <a:latin typeface="Times New Roman"/>
                <a:cs typeface="Times New Roman"/>
              </a:rPr>
              <a:t> </a:t>
            </a:r>
            <a:r>
              <a:rPr sz="2000" dirty="0">
                <a:latin typeface="Times New Roman"/>
                <a:cs typeface="Times New Roman"/>
              </a:rPr>
              <a:t>protection</a:t>
            </a:r>
            <a:r>
              <a:rPr sz="2000" spc="-9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10" dirty="0">
                <a:latin typeface="Times New Roman"/>
                <a:cs typeface="Times New Roman"/>
              </a:rPr>
              <a:t>monitoring </a:t>
            </a:r>
            <a:r>
              <a:rPr sz="2000" dirty="0">
                <a:latin typeface="Times New Roman"/>
                <a:cs typeface="Times New Roman"/>
              </a:rPr>
              <a:t>functions</a:t>
            </a:r>
            <a:r>
              <a:rPr sz="2000" spc="-110"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emerging</a:t>
            </a:r>
            <a:r>
              <a:rPr sz="2000" spc="-35" dirty="0">
                <a:latin typeface="Times New Roman"/>
                <a:cs typeface="Times New Roman"/>
              </a:rPr>
              <a:t> </a:t>
            </a:r>
            <a:r>
              <a:rPr sz="2000" dirty="0">
                <a:latin typeface="Times New Roman"/>
                <a:cs typeface="Times New Roman"/>
              </a:rPr>
              <a:t>distribution</a:t>
            </a:r>
            <a:r>
              <a:rPr sz="2000" spc="-80" dirty="0">
                <a:latin typeface="Times New Roman"/>
                <a:cs typeface="Times New Roman"/>
              </a:rPr>
              <a:t> </a:t>
            </a:r>
            <a:r>
              <a:rPr sz="2000" dirty="0">
                <a:latin typeface="Times New Roman"/>
                <a:cs typeface="Times New Roman"/>
              </a:rPr>
              <a:t>systems.</a:t>
            </a:r>
            <a:r>
              <a:rPr sz="2000" spc="15" dirty="0">
                <a:latin typeface="Times New Roman"/>
                <a:cs typeface="Times New Roman"/>
              </a:rPr>
              <a:t> </a:t>
            </a:r>
            <a:r>
              <a:rPr sz="2000" i="1" dirty="0">
                <a:latin typeface="Times New Roman"/>
                <a:cs typeface="Times New Roman"/>
              </a:rPr>
              <a:t>Int.</a:t>
            </a:r>
            <a:r>
              <a:rPr sz="2000" i="1" spc="-70" dirty="0">
                <a:latin typeface="Times New Roman"/>
                <a:cs typeface="Times New Roman"/>
              </a:rPr>
              <a:t> </a:t>
            </a:r>
            <a:r>
              <a:rPr sz="2000" i="1" dirty="0">
                <a:latin typeface="Times New Roman"/>
                <a:cs typeface="Times New Roman"/>
              </a:rPr>
              <a:t>J.</a:t>
            </a:r>
            <a:r>
              <a:rPr sz="2000" i="1" spc="-15" dirty="0">
                <a:latin typeface="Times New Roman"/>
                <a:cs typeface="Times New Roman"/>
              </a:rPr>
              <a:t> </a:t>
            </a:r>
            <a:r>
              <a:rPr sz="2000" i="1" dirty="0">
                <a:latin typeface="Times New Roman"/>
                <a:cs typeface="Times New Roman"/>
              </a:rPr>
              <a:t>Electr.</a:t>
            </a:r>
            <a:r>
              <a:rPr sz="2000" i="1" spc="-30" dirty="0">
                <a:latin typeface="Times New Roman"/>
                <a:cs typeface="Times New Roman"/>
              </a:rPr>
              <a:t> </a:t>
            </a:r>
            <a:r>
              <a:rPr sz="2000" i="1" dirty="0">
                <a:latin typeface="Times New Roman"/>
                <a:cs typeface="Times New Roman"/>
              </a:rPr>
              <a:t>Power</a:t>
            </a:r>
            <a:r>
              <a:rPr sz="2000" i="1" spc="-30" dirty="0">
                <a:latin typeface="Times New Roman"/>
                <a:cs typeface="Times New Roman"/>
              </a:rPr>
              <a:t> </a:t>
            </a:r>
            <a:r>
              <a:rPr sz="2000" i="1" dirty="0">
                <a:latin typeface="Times New Roman"/>
                <a:cs typeface="Times New Roman"/>
              </a:rPr>
              <a:t>Energy</a:t>
            </a:r>
            <a:r>
              <a:rPr sz="2000" i="1" spc="-45" dirty="0">
                <a:latin typeface="Times New Roman"/>
                <a:cs typeface="Times New Roman"/>
              </a:rPr>
              <a:t> </a:t>
            </a:r>
            <a:r>
              <a:rPr sz="2000" i="1" dirty="0">
                <a:latin typeface="Times New Roman"/>
                <a:cs typeface="Times New Roman"/>
              </a:rPr>
              <a:t>Syst.</a:t>
            </a:r>
            <a:r>
              <a:rPr sz="2000" i="1" spc="-35" dirty="0">
                <a:latin typeface="Times New Roman"/>
                <a:cs typeface="Times New Roman"/>
              </a:rPr>
              <a:t> </a:t>
            </a:r>
            <a:r>
              <a:rPr sz="2000" b="1" dirty="0">
                <a:latin typeface="Times New Roman"/>
                <a:cs typeface="Times New Roman"/>
              </a:rPr>
              <a:t>2021</a:t>
            </a:r>
            <a:r>
              <a:rPr sz="2000" dirty="0">
                <a:latin typeface="Times New Roman"/>
                <a:cs typeface="Times New Roman"/>
              </a:rPr>
              <a:t>,</a:t>
            </a:r>
            <a:r>
              <a:rPr sz="2000" spc="-80" dirty="0">
                <a:latin typeface="Times New Roman"/>
                <a:cs typeface="Times New Roman"/>
              </a:rPr>
              <a:t> </a:t>
            </a:r>
            <a:r>
              <a:rPr sz="2000" i="1" dirty="0">
                <a:latin typeface="Times New Roman"/>
                <a:cs typeface="Times New Roman"/>
              </a:rPr>
              <a:t>127</a:t>
            </a:r>
            <a:r>
              <a:rPr sz="2000" dirty="0">
                <a:latin typeface="Times New Roman"/>
                <a:cs typeface="Times New Roman"/>
              </a:rPr>
              <a:t>,</a:t>
            </a:r>
            <a:r>
              <a:rPr sz="2000" spc="-60" dirty="0">
                <a:latin typeface="Times New Roman"/>
                <a:cs typeface="Times New Roman"/>
              </a:rPr>
              <a:t> </a:t>
            </a:r>
            <a:r>
              <a:rPr sz="2000" dirty="0">
                <a:latin typeface="Times New Roman"/>
                <a:cs typeface="Times New Roman"/>
              </a:rPr>
              <a:t>106626.</a:t>
            </a:r>
            <a:r>
              <a:rPr sz="2000" spc="-60" dirty="0">
                <a:latin typeface="Times New Roman"/>
                <a:cs typeface="Times New Roman"/>
              </a:rPr>
              <a:t> </a:t>
            </a:r>
            <a:r>
              <a:rPr sz="2000" spc="-10" dirty="0">
                <a:latin typeface="Times New Roman"/>
                <a:cs typeface="Times New Roman"/>
              </a:rPr>
              <a:t>[CrossRef]</a:t>
            </a:r>
            <a:endParaRPr sz="20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09316" y="2531364"/>
            <a:ext cx="7194804" cy="914400"/>
          </a:xfrm>
          <a:prstGeom prst="rect">
            <a:avLst/>
          </a:prstGeom>
        </p:spPr>
      </p:pic>
      <p:sp>
        <p:nvSpPr>
          <p:cNvPr id="3" name="object 3"/>
          <p:cNvSpPr txBox="1">
            <a:spLocks noGrp="1"/>
          </p:cNvSpPr>
          <p:nvPr>
            <p:ph type="title"/>
          </p:nvPr>
        </p:nvSpPr>
        <p:spPr>
          <a:xfrm>
            <a:off x="2866135" y="2044141"/>
            <a:ext cx="7135495" cy="1489075"/>
          </a:xfrm>
          <a:prstGeom prst="rect">
            <a:avLst/>
          </a:prstGeom>
        </p:spPr>
        <p:txBody>
          <a:bodyPr vert="horz" wrap="square" lIns="0" tIns="12700" rIns="0" bIns="0" rtlCol="0">
            <a:spAutoFit/>
          </a:bodyPr>
          <a:lstStyle/>
          <a:p>
            <a:pPr marL="12700">
              <a:lnSpc>
                <a:spcPct val="100000"/>
              </a:lnSpc>
              <a:spcBef>
                <a:spcPts val="100"/>
              </a:spcBef>
            </a:pPr>
            <a:r>
              <a:rPr sz="9600" b="0" spc="-100" dirty="0">
                <a:solidFill>
                  <a:srgbClr val="375F92"/>
                </a:solidFill>
                <a:latin typeface="Times New Roman"/>
                <a:cs typeface="Times New Roman"/>
              </a:rPr>
              <a:t>THANK</a:t>
            </a:r>
            <a:r>
              <a:rPr sz="9600" b="0" spc="-560" dirty="0">
                <a:solidFill>
                  <a:srgbClr val="375F92"/>
                </a:solidFill>
                <a:latin typeface="Times New Roman"/>
                <a:cs typeface="Times New Roman"/>
              </a:rPr>
              <a:t> </a:t>
            </a:r>
            <a:r>
              <a:rPr sz="9600" b="0" spc="-25" dirty="0">
                <a:solidFill>
                  <a:srgbClr val="375F92"/>
                </a:solidFill>
                <a:latin typeface="Times New Roman"/>
                <a:cs typeface="Times New Roman"/>
              </a:rPr>
              <a:t>YOU</a:t>
            </a:r>
            <a:endParaRPr sz="9600">
              <a:latin typeface="Times New Roman"/>
              <a:cs typeface="Times New Roman"/>
            </a:endParaRPr>
          </a:p>
        </p:txBody>
      </p:sp>
      <p:sp>
        <p:nvSpPr>
          <p:cNvPr id="4" name="object 4"/>
          <p:cNvSpPr txBox="1"/>
          <p:nvPr/>
        </p:nvSpPr>
        <p:spPr>
          <a:xfrm>
            <a:off x="5512689" y="6407911"/>
            <a:ext cx="114236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68686"/>
                </a:solidFill>
                <a:latin typeface="Calibri"/>
                <a:cs typeface="Calibri"/>
              </a:rPr>
              <a:t>Dept.</a:t>
            </a:r>
            <a:r>
              <a:rPr sz="1200" spc="-114" dirty="0">
                <a:solidFill>
                  <a:srgbClr val="868686"/>
                </a:solidFill>
                <a:latin typeface="Calibri"/>
                <a:cs typeface="Calibri"/>
              </a:rPr>
              <a:t> </a:t>
            </a:r>
            <a:r>
              <a:rPr sz="1200" dirty="0">
                <a:solidFill>
                  <a:srgbClr val="868686"/>
                </a:solidFill>
                <a:latin typeface="Calibri"/>
                <a:cs typeface="Calibri"/>
              </a:rPr>
              <a:t>of</a:t>
            </a:r>
            <a:r>
              <a:rPr sz="1200" spc="-25" dirty="0">
                <a:solidFill>
                  <a:srgbClr val="868686"/>
                </a:solidFill>
                <a:latin typeface="Calibri"/>
                <a:cs typeface="Calibri"/>
              </a:rPr>
              <a:t> </a:t>
            </a:r>
            <a:r>
              <a:rPr sz="1200" spc="-10" dirty="0">
                <a:solidFill>
                  <a:srgbClr val="868686"/>
                </a:solidFill>
                <a:latin typeface="Calibri"/>
                <a:cs typeface="Calibri"/>
              </a:rPr>
              <a:t>CSE,</a:t>
            </a:r>
            <a:r>
              <a:rPr sz="1200" spc="-50" dirty="0">
                <a:solidFill>
                  <a:srgbClr val="868686"/>
                </a:solidFill>
                <a:latin typeface="Calibri"/>
                <a:cs typeface="Calibri"/>
              </a:rPr>
              <a:t> </a:t>
            </a:r>
            <a:r>
              <a:rPr sz="1200" spc="-20" dirty="0">
                <a:solidFill>
                  <a:srgbClr val="868686"/>
                </a:solidFill>
                <a:latin typeface="Calibri"/>
                <a:cs typeface="Calibri"/>
              </a:rPr>
              <a:t>SJCIT</a:t>
            </a:r>
            <a:endParaRPr sz="1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3932554">
              <a:lnSpc>
                <a:spcPct val="100000"/>
              </a:lnSpc>
              <a:spcBef>
                <a:spcPts val="105"/>
              </a:spcBef>
            </a:pPr>
            <a:r>
              <a:rPr spc="-10" dirty="0"/>
              <a:t>INTRODUCTION</a:t>
            </a:r>
          </a:p>
        </p:txBody>
      </p:sp>
      <p:sp>
        <p:nvSpPr>
          <p:cNvPr id="3" name="object 3"/>
          <p:cNvSpPr txBox="1"/>
          <p:nvPr/>
        </p:nvSpPr>
        <p:spPr>
          <a:xfrm>
            <a:off x="596595" y="1411559"/>
            <a:ext cx="10866120" cy="4624984"/>
          </a:xfrm>
          <a:prstGeom prst="rect">
            <a:avLst/>
          </a:prstGeom>
        </p:spPr>
        <p:txBody>
          <a:bodyPr vert="horz" wrap="square" lIns="0" tIns="13335" rIns="0" bIns="0" rtlCol="0">
            <a:spAutoFit/>
          </a:bodyPr>
          <a:lstStyle/>
          <a:p>
            <a:pPr marL="355600" marR="31750" indent="-342900" algn="just">
              <a:lnSpc>
                <a:spcPct val="150000"/>
              </a:lnSpc>
              <a:spcBef>
                <a:spcPts val="105"/>
              </a:spcBef>
              <a:buFont typeface="Arial MT"/>
              <a:buChar char="•"/>
              <a:tabLst>
                <a:tab pos="355600" algn="l"/>
              </a:tabLst>
            </a:pPr>
            <a:r>
              <a:rPr sz="2400" dirty="0">
                <a:latin typeface="Times New Roman"/>
                <a:cs typeface="Times New Roman"/>
              </a:rPr>
              <a:t>Data</a:t>
            </a:r>
            <a:r>
              <a:rPr sz="2400" spc="-30" dirty="0">
                <a:latin typeface="Times New Roman"/>
                <a:cs typeface="Times New Roman"/>
              </a:rPr>
              <a:t> </a:t>
            </a:r>
            <a:r>
              <a:rPr sz="2400" dirty="0">
                <a:latin typeface="Times New Roman"/>
                <a:cs typeface="Times New Roman"/>
              </a:rPr>
              <a:t>concerning</a:t>
            </a:r>
            <a:r>
              <a:rPr sz="2400" spc="-60" dirty="0">
                <a:latin typeface="Times New Roman"/>
                <a:cs typeface="Times New Roman"/>
              </a:rPr>
              <a:t> </a:t>
            </a:r>
            <a:r>
              <a:rPr sz="2400" dirty="0">
                <a:latin typeface="Times New Roman"/>
                <a:cs typeface="Times New Roman"/>
              </a:rPr>
              <a:t>health</a:t>
            </a:r>
            <a:r>
              <a:rPr sz="2400" spc="-55" dirty="0">
                <a:latin typeface="Times New Roman"/>
                <a:cs typeface="Times New Roman"/>
              </a:rPr>
              <a:t> </a:t>
            </a:r>
            <a:r>
              <a:rPr sz="2400" dirty="0">
                <a:latin typeface="Times New Roman"/>
                <a:cs typeface="Times New Roman"/>
              </a:rPr>
              <a:t>means personal</a:t>
            </a:r>
            <a:r>
              <a:rPr sz="2400" spc="-40"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dirty="0">
                <a:latin typeface="Times New Roman"/>
                <a:cs typeface="Times New Roman"/>
              </a:rPr>
              <a:t>related</a:t>
            </a:r>
            <a:r>
              <a:rPr sz="2400" spc="-75"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physical</a:t>
            </a:r>
            <a:r>
              <a:rPr sz="2400" spc="-50" dirty="0">
                <a:latin typeface="Times New Roman"/>
                <a:cs typeface="Times New Roman"/>
              </a:rPr>
              <a:t> </a:t>
            </a:r>
            <a:r>
              <a:rPr sz="2400" dirty="0">
                <a:latin typeface="Times New Roman"/>
                <a:cs typeface="Times New Roman"/>
              </a:rPr>
              <a:t>or</a:t>
            </a:r>
            <a:r>
              <a:rPr sz="2400" spc="-5" dirty="0">
                <a:latin typeface="Times New Roman"/>
                <a:cs typeface="Times New Roman"/>
              </a:rPr>
              <a:t> </a:t>
            </a:r>
            <a:r>
              <a:rPr sz="2400" dirty="0">
                <a:latin typeface="Times New Roman"/>
                <a:cs typeface="Times New Roman"/>
              </a:rPr>
              <a:t>mental</a:t>
            </a:r>
            <a:r>
              <a:rPr sz="2400" spc="-25" dirty="0">
                <a:latin typeface="Times New Roman"/>
                <a:cs typeface="Times New Roman"/>
              </a:rPr>
              <a:t> </a:t>
            </a:r>
            <a:r>
              <a:rPr sz="2400" dirty="0">
                <a:latin typeface="Times New Roman"/>
                <a:cs typeface="Times New Roman"/>
              </a:rPr>
              <a:t>health</a:t>
            </a:r>
            <a:r>
              <a:rPr sz="2400" spc="-60" dirty="0">
                <a:latin typeface="Times New Roman"/>
                <a:cs typeface="Times New Roman"/>
              </a:rPr>
              <a:t> </a:t>
            </a:r>
            <a:r>
              <a:rPr sz="2400" spc="-25" dirty="0">
                <a:latin typeface="Times New Roman"/>
                <a:cs typeface="Times New Roman"/>
              </a:rPr>
              <a:t>of </a:t>
            </a:r>
            <a:r>
              <a:rPr sz="2400" dirty="0">
                <a:latin typeface="Times New Roman"/>
                <a:cs typeface="Times New Roman"/>
              </a:rPr>
              <a:t>persons,</a:t>
            </a:r>
            <a:r>
              <a:rPr sz="2400" spc="-30" dirty="0">
                <a:latin typeface="Times New Roman"/>
                <a:cs typeface="Times New Roman"/>
              </a:rPr>
              <a:t> </a:t>
            </a:r>
            <a:r>
              <a:rPr sz="2400" dirty="0">
                <a:latin typeface="Times New Roman"/>
                <a:cs typeface="Times New Roman"/>
              </a:rPr>
              <a:t>including</a:t>
            </a:r>
            <a:r>
              <a:rPr sz="2400" spc="-7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provision</a:t>
            </a:r>
            <a:r>
              <a:rPr sz="2400" spc="-3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healthcare,</a:t>
            </a:r>
            <a:r>
              <a:rPr sz="2400" spc="-90" dirty="0">
                <a:latin typeface="Times New Roman"/>
                <a:cs typeface="Times New Roman"/>
              </a:rPr>
              <a:t> </a:t>
            </a:r>
            <a:r>
              <a:rPr sz="2400" dirty="0">
                <a:latin typeface="Times New Roman"/>
                <a:cs typeface="Times New Roman"/>
              </a:rPr>
              <a:t>which</a:t>
            </a:r>
            <a:r>
              <a:rPr sz="2400" spc="-20" dirty="0">
                <a:latin typeface="Times New Roman"/>
                <a:cs typeface="Times New Roman"/>
              </a:rPr>
              <a:t> </a:t>
            </a:r>
            <a:r>
              <a:rPr sz="2400" dirty="0">
                <a:latin typeface="Times New Roman"/>
                <a:cs typeface="Times New Roman"/>
              </a:rPr>
              <a:t>reveal</a:t>
            </a:r>
            <a:r>
              <a:rPr sz="2400" spc="-65" dirty="0">
                <a:latin typeface="Times New Roman"/>
                <a:cs typeface="Times New Roman"/>
              </a:rPr>
              <a:t> </a:t>
            </a:r>
            <a:r>
              <a:rPr sz="2400" dirty="0">
                <a:latin typeface="Times New Roman"/>
                <a:cs typeface="Times New Roman"/>
              </a:rPr>
              <a:t>information</a:t>
            </a:r>
            <a:r>
              <a:rPr sz="2400" spc="-40" dirty="0">
                <a:latin typeface="Times New Roman"/>
                <a:cs typeface="Times New Roman"/>
              </a:rPr>
              <a:t> </a:t>
            </a:r>
            <a:r>
              <a:rPr sz="2400" dirty="0">
                <a:latin typeface="Times New Roman"/>
                <a:cs typeface="Times New Roman"/>
              </a:rPr>
              <a:t>about</a:t>
            </a:r>
            <a:r>
              <a:rPr sz="2400" spc="-30" dirty="0">
                <a:latin typeface="Times New Roman"/>
                <a:cs typeface="Times New Roman"/>
              </a:rPr>
              <a:t> </a:t>
            </a:r>
            <a:r>
              <a:rPr sz="2400" spc="-50" dirty="0">
                <a:latin typeface="Times New Roman"/>
                <a:cs typeface="Times New Roman"/>
              </a:rPr>
              <a:t>a </a:t>
            </a:r>
            <a:r>
              <a:rPr sz="2400" dirty="0">
                <a:latin typeface="Times New Roman"/>
                <a:cs typeface="Times New Roman"/>
              </a:rPr>
              <a:t>persons’</a:t>
            </a:r>
            <a:r>
              <a:rPr sz="2400" spc="-114" dirty="0">
                <a:latin typeface="Times New Roman"/>
                <a:cs typeface="Times New Roman"/>
              </a:rPr>
              <a:t> </a:t>
            </a:r>
            <a:r>
              <a:rPr sz="2400" spc="-10" dirty="0">
                <a:latin typeface="Times New Roman"/>
                <a:cs typeface="Times New Roman"/>
              </a:rPr>
              <a:t>health.</a:t>
            </a:r>
            <a:endParaRPr sz="2400" dirty="0">
              <a:latin typeface="Times New Roman"/>
              <a:cs typeface="Times New Roman"/>
            </a:endParaRPr>
          </a:p>
          <a:p>
            <a:pPr marL="354965" indent="-342265" algn="just">
              <a:lnSpc>
                <a:spcPct val="150000"/>
              </a:lnSpc>
              <a:spcBef>
                <a:spcPts val="1440"/>
              </a:spcBef>
              <a:buFont typeface="Arial MT"/>
              <a:buChar char="•"/>
              <a:tabLst>
                <a:tab pos="354965" algn="l"/>
              </a:tabLst>
            </a:pPr>
            <a:r>
              <a:rPr sz="2400" dirty="0">
                <a:latin typeface="Times New Roman"/>
                <a:cs typeface="Times New Roman"/>
              </a:rPr>
              <a:t>The</a:t>
            </a:r>
            <a:r>
              <a:rPr sz="2400" spc="-40" dirty="0">
                <a:latin typeface="Times New Roman"/>
                <a:cs typeface="Times New Roman"/>
              </a:rPr>
              <a:t> </a:t>
            </a:r>
            <a:r>
              <a:rPr lang="en-US" sz="2400" dirty="0" smtClean="0">
                <a:latin typeface="Times New Roman"/>
                <a:cs typeface="Times New Roman"/>
              </a:rPr>
              <a:t>General Data Protection Regulation</a:t>
            </a:r>
            <a:r>
              <a:rPr sz="2400" spc="15" dirty="0" smtClean="0">
                <a:latin typeface="Times New Roman"/>
                <a:cs typeface="Times New Roman"/>
              </a:rPr>
              <a:t> </a:t>
            </a:r>
            <a:r>
              <a:rPr sz="2400" dirty="0">
                <a:latin typeface="Times New Roman"/>
                <a:cs typeface="Times New Roman"/>
              </a:rPr>
              <a:t>determines</a:t>
            </a:r>
            <a:r>
              <a:rPr sz="2400" spc="-45" dirty="0">
                <a:latin typeface="Times New Roman"/>
                <a:cs typeface="Times New Roman"/>
              </a:rPr>
              <a:t> </a:t>
            </a:r>
            <a:r>
              <a:rPr sz="2400" dirty="0">
                <a:latin typeface="Times New Roman"/>
                <a:cs typeface="Times New Roman"/>
              </a:rPr>
              <a:t>that</a:t>
            </a:r>
            <a:r>
              <a:rPr sz="2400" spc="-60" dirty="0">
                <a:latin typeface="Times New Roman"/>
                <a:cs typeface="Times New Roman"/>
              </a:rPr>
              <a:t> </a:t>
            </a:r>
            <a:r>
              <a:rPr sz="2400" dirty="0">
                <a:latin typeface="Times New Roman"/>
                <a:cs typeface="Times New Roman"/>
              </a:rPr>
              <a:t>certain</a:t>
            </a:r>
            <a:r>
              <a:rPr sz="2400" spc="-85" dirty="0">
                <a:latin typeface="Times New Roman"/>
                <a:cs typeface="Times New Roman"/>
              </a:rPr>
              <a:t> </a:t>
            </a:r>
            <a:r>
              <a:rPr sz="2400" dirty="0">
                <a:latin typeface="Times New Roman"/>
                <a:cs typeface="Times New Roman"/>
              </a:rPr>
              <a:t>types</a:t>
            </a:r>
            <a:r>
              <a:rPr sz="2400" spc="-5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data</a:t>
            </a:r>
            <a:r>
              <a:rPr sz="2400" spc="-60" dirty="0">
                <a:latin typeface="Times New Roman"/>
                <a:cs typeface="Times New Roman"/>
              </a:rPr>
              <a:t> </a:t>
            </a:r>
            <a:r>
              <a:rPr sz="2400" dirty="0">
                <a:latin typeface="Times New Roman"/>
                <a:cs typeface="Times New Roman"/>
              </a:rPr>
              <a:t>fall</a:t>
            </a:r>
            <a:r>
              <a:rPr sz="2400" spc="-40" dirty="0">
                <a:latin typeface="Times New Roman"/>
                <a:cs typeface="Times New Roman"/>
              </a:rPr>
              <a:t> </a:t>
            </a:r>
            <a:r>
              <a:rPr sz="2400" dirty="0">
                <a:latin typeface="Times New Roman"/>
                <a:cs typeface="Times New Roman"/>
              </a:rPr>
              <a:t>under</a:t>
            </a:r>
            <a:r>
              <a:rPr sz="2400" spc="-30"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special</a:t>
            </a:r>
            <a:r>
              <a:rPr sz="2400" spc="-80" dirty="0">
                <a:latin typeface="Times New Roman"/>
                <a:cs typeface="Times New Roman"/>
              </a:rPr>
              <a:t> </a:t>
            </a:r>
            <a:r>
              <a:rPr sz="2400" dirty="0">
                <a:latin typeface="Times New Roman"/>
                <a:cs typeface="Times New Roman"/>
              </a:rPr>
              <a:t>category</a:t>
            </a:r>
            <a:r>
              <a:rPr sz="2400" spc="-70" dirty="0">
                <a:latin typeface="Times New Roman"/>
                <a:cs typeface="Times New Roman"/>
              </a:rPr>
              <a:t> </a:t>
            </a:r>
            <a:r>
              <a:rPr sz="2400" spc="-25" dirty="0" smtClean="0">
                <a:latin typeface="Times New Roman"/>
                <a:cs typeface="Times New Roman"/>
              </a:rPr>
              <a:t>of</a:t>
            </a:r>
            <a:r>
              <a:rPr lang="en-US" sz="2400" dirty="0">
                <a:latin typeface="Times New Roman"/>
                <a:cs typeface="Times New Roman"/>
              </a:rPr>
              <a:t> </a:t>
            </a:r>
            <a:r>
              <a:rPr sz="2400" dirty="0" smtClean="0">
                <a:latin typeface="Times New Roman"/>
                <a:cs typeface="Times New Roman"/>
              </a:rPr>
              <a:t>personal</a:t>
            </a:r>
            <a:r>
              <a:rPr sz="2400" spc="-40" dirty="0" smtClean="0">
                <a:latin typeface="Times New Roman"/>
                <a:cs typeface="Times New Roman"/>
              </a:rPr>
              <a:t> </a:t>
            </a:r>
            <a:r>
              <a:rPr sz="2400" dirty="0">
                <a:latin typeface="Times New Roman"/>
                <a:cs typeface="Times New Roman"/>
              </a:rPr>
              <a:t>data.</a:t>
            </a:r>
            <a:r>
              <a:rPr sz="2400" spc="-40" dirty="0">
                <a:latin typeface="Times New Roman"/>
                <a:cs typeface="Times New Roman"/>
              </a:rPr>
              <a:t> </a:t>
            </a:r>
            <a:r>
              <a:rPr sz="2400" dirty="0">
                <a:latin typeface="Times New Roman"/>
                <a:cs typeface="Times New Roman"/>
              </a:rPr>
              <a:t>This</a:t>
            </a:r>
            <a:r>
              <a:rPr sz="2400" spc="-10" dirty="0">
                <a:latin typeface="Times New Roman"/>
                <a:cs typeface="Times New Roman"/>
              </a:rPr>
              <a:t> </a:t>
            </a:r>
            <a:r>
              <a:rPr sz="2400" dirty="0">
                <a:latin typeface="Times New Roman"/>
                <a:cs typeface="Times New Roman"/>
              </a:rPr>
              <a:t>includes</a:t>
            </a:r>
            <a:r>
              <a:rPr sz="2400" spc="-45" dirty="0">
                <a:latin typeface="Times New Roman"/>
                <a:cs typeface="Times New Roman"/>
              </a:rPr>
              <a:t> </a:t>
            </a:r>
            <a:r>
              <a:rPr sz="2400" dirty="0">
                <a:latin typeface="Times New Roman"/>
                <a:cs typeface="Times New Roman"/>
              </a:rPr>
              <a:t>‘data</a:t>
            </a:r>
            <a:r>
              <a:rPr sz="2400" spc="-40" dirty="0">
                <a:latin typeface="Times New Roman"/>
                <a:cs typeface="Times New Roman"/>
              </a:rPr>
              <a:t> </a:t>
            </a:r>
            <a:r>
              <a:rPr sz="2400" dirty="0">
                <a:latin typeface="Times New Roman"/>
                <a:cs typeface="Times New Roman"/>
              </a:rPr>
              <a:t>concerning</a:t>
            </a:r>
            <a:r>
              <a:rPr sz="2400" spc="-60" dirty="0">
                <a:latin typeface="Times New Roman"/>
                <a:cs typeface="Times New Roman"/>
              </a:rPr>
              <a:t> </a:t>
            </a:r>
            <a:r>
              <a:rPr sz="2400" dirty="0">
                <a:latin typeface="Times New Roman"/>
                <a:cs typeface="Times New Roman"/>
              </a:rPr>
              <a:t>health’</a:t>
            </a:r>
            <a:r>
              <a:rPr sz="2400" spc="-50" dirty="0">
                <a:latin typeface="Times New Roman"/>
                <a:cs typeface="Times New Roman"/>
              </a:rPr>
              <a:t> </a:t>
            </a:r>
            <a:r>
              <a:rPr sz="2400" dirty="0">
                <a:latin typeface="Times New Roman"/>
                <a:cs typeface="Times New Roman"/>
              </a:rPr>
              <a:t>This</a:t>
            </a:r>
            <a:r>
              <a:rPr sz="2400" spc="-25" dirty="0">
                <a:latin typeface="Times New Roman"/>
                <a:cs typeface="Times New Roman"/>
              </a:rPr>
              <a:t> </a:t>
            </a:r>
            <a:r>
              <a:rPr sz="2400" dirty="0">
                <a:latin typeface="Times New Roman"/>
                <a:cs typeface="Times New Roman"/>
              </a:rPr>
              <a:t>special</a:t>
            </a:r>
            <a:r>
              <a:rPr sz="2400" spc="-65" dirty="0">
                <a:latin typeface="Times New Roman"/>
                <a:cs typeface="Times New Roman"/>
              </a:rPr>
              <a:t> </a:t>
            </a:r>
            <a:r>
              <a:rPr sz="2400" dirty="0">
                <a:latin typeface="Times New Roman"/>
                <a:cs typeface="Times New Roman"/>
              </a:rPr>
              <a:t>category</a:t>
            </a:r>
            <a:r>
              <a:rPr sz="2400" spc="-45" dirty="0">
                <a:latin typeface="Times New Roman"/>
                <a:cs typeface="Times New Roman"/>
              </a:rPr>
              <a:t> </a:t>
            </a:r>
            <a:r>
              <a:rPr sz="2400" dirty="0">
                <a:latin typeface="Times New Roman"/>
                <a:cs typeface="Times New Roman"/>
              </a:rPr>
              <a:t>of</a:t>
            </a:r>
            <a:r>
              <a:rPr sz="2400" spc="-10" dirty="0">
                <a:latin typeface="Times New Roman"/>
                <a:cs typeface="Times New Roman"/>
              </a:rPr>
              <a:t> personal </a:t>
            </a:r>
            <a:r>
              <a:rPr sz="2400" dirty="0">
                <a:latin typeface="Times New Roman"/>
                <a:cs typeface="Times New Roman"/>
              </a:rPr>
              <a:t>data</a:t>
            </a:r>
            <a:r>
              <a:rPr sz="2400" spc="-5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also</a:t>
            </a:r>
            <a:r>
              <a:rPr sz="2400" spc="-40" dirty="0">
                <a:latin typeface="Times New Roman"/>
                <a:cs typeface="Times New Roman"/>
              </a:rPr>
              <a:t> </a:t>
            </a:r>
            <a:r>
              <a:rPr sz="2400" dirty="0">
                <a:latin typeface="Times New Roman"/>
                <a:cs typeface="Times New Roman"/>
              </a:rPr>
              <a:t>referred</a:t>
            </a:r>
            <a:r>
              <a:rPr sz="2400" spc="-3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as</a:t>
            </a:r>
            <a:r>
              <a:rPr sz="2400" spc="5" dirty="0">
                <a:latin typeface="Times New Roman"/>
                <a:cs typeface="Times New Roman"/>
              </a:rPr>
              <a:t> </a:t>
            </a:r>
            <a:r>
              <a:rPr sz="2400" dirty="0">
                <a:latin typeface="Times New Roman"/>
                <a:cs typeface="Times New Roman"/>
              </a:rPr>
              <a:t>‘sensitive</a:t>
            </a:r>
            <a:r>
              <a:rPr sz="2400" spc="-65" dirty="0">
                <a:latin typeface="Times New Roman"/>
                <a:cs typeface="Times New Roman"/>
              </a:rPr>
              <a:t> </a:t>
            </a:r>
            <a:r>
              <a:rPr sz="2400" dirty="0">
                <a:latin typeface="Times New Roman"/>
                <a:cs typeface="Times New Roman"/>
              </a:rPr>
              <a:t>data’,</a:t>
            </a:r>
            <a:r>
              <a:rPr sz="2400" spc="-70" dirty="0">
                <a:latin typeface="Times New Roman"/>
                <a:cs typeface="Times New Roman"/>
              </a:rPr>
              <a:t> </a:t>
            </a:r>
            <a:r>
              <a:rPr sz="2400" dirty="0">
                <a:latin typeface="Times New Roman"/>
                <a:cs typeface="Times New Roman"/>
              </a:rPr>
              <a:t>because</a:t>
            </a:r>
            <a:r>
              <a:rPr sz="2400" spc="-25" dirty="0">
                <a:latin typeface="Times New Roman"/>
                <a:cs typeface="Times New Roman"/>
              </a:rPr>
              <a:t> </a:t>
            </a:r>
            <a:r>
              <a:rPr sz="2400" dirty="0">
                <a:latin typeface="Times New Roman"/>
                <a:cs typeface="Times New Roman"/>
              </a:rPr>
              <a:t>these</a:t>
            </a:r>
            <a:r>
              <a:rPr sz="2400" spc="-40" dirty="0">
                <a:latin typeface="Times New Roman"/>
                <a:cs typeface="Times New Roman"/>
              </a:rPr>
              <a:t> </a:t>
            </a:r>
            <a:r>
              <a:rPr sz="2400" dirty="0">
                <a:latin typeface="Times New Roman"/>
                <a:cs typeface="Times New Roman"/>
              </a:rPr>
              <a:t>types</a:t>
            </a:r>
            <a:r>
              <a:rPr sz="2400" spc="-2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data</a:t>
            </a:r>
            <a:r>
              <a:rPr sz="2400" spc="-45" dirty="0">
                <a:latin typeface="Times New Roman"/>
                <a:cs typeface="Times New Roman"/>
              </a:rPr>
              <a:t> </a:t>
            </a:r>
            <a:r>
              <a:rPr sz="2400" spc="-10" dirty="0">
                <a:latin typeface="Times New Roman"/>
                <a:cs typeface="Times New Roman"/>
              </a:rPr>
              <a:t>require </a:t>
            </a:r>
            <a:r>
              <a:rPr sz="2400" dirty="0">
                <a:latin typeface="Times New Roman"/>
                <a:cs typeface="Times New Roman"/>
              </a:rPr>
              <a:t>additional</a:t>
            </a:r>
            <a:r>
              <a:rPr sz="2400" spc="-120" dirty="0">
                <a:latin typeface="Times New Roman"/>
                <a:cs typeface="Times New Roman"/>
              </a:rPr>
              <a:t> </a:t>
            </a:r>
            <a:r>
              <a:rPr sz="2400" dirty="0">
                <a:latin typeface="Times New Roman"/>
                <a:cs typeface="Times New Roman"/>
              </a:rPr>
              <a:t>protection</a:t>
            </a:r>
            <a:r>
              <a:rPr sz="2400" spc="-7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they</a:t>
            </a:r>
            <a:r>
              <a:rPr sz="2400" spc="-30" dirty="0">
                <a:latin typeface="Times New Roman"/>
                <a:cs typeface="Times New Roman"/>
              </a:rPr>
              <a:t> </a:t>
            </a:r>
            <a:r>
              <a:rPr sz="2400" dirty="0">
                <a:latin typeface="Times New Roman"/>
                <a:cs typeface="Times New Roman"/>
              </a:rPr>
              <a:t>can</a:t>
            </a:r>
            <a:r>
              <a:rPr sz="2400" spc="-15" dirty="0">
                <a:latin typeface="Times New Roman"/>
                <a:cs typeface="Times New Roman"/>
              </a:rPr>
              <a:t> </a:t>
            </a:r>
            <a:r>
              <a:rPr sz="2400" dirty="0">
                <a:latin typeface="Times New Roman"/>
                <a:cs typeface="Times New Roman"/>
              </a:rPr>
              <a:t>go</a:t>
            </a:r>
            <a:r>
              <a:rPr sz="2400" spc="-1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very</a:t>
            </a:r>
            <a:r>
              <a:rPr sz="2400" spc="-35" dirty="0">
                <a:latin typeface="Times New Roman"/>
                <a:cs typeface="Times New Roman"/>
              </a:rPr>
              <a:t> </a:t>
            </a:r>
            <a:r>
              <a:rPr sz="2400" dirty="0">
                <a:latin typeface="Times New Roman"/>
                <a:cs typeface="Times New Roman"/>
              </a:rPr>
              <a:t>core</a:t>
            </a:r>
            <a:r>
              <a:rPr sz="2400" spc="-2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human</a:t>
            </a:r>
            <a:r>
              <a:rPr sz="2400" spc="10" dirty="0">
                <a:latin typeface="Times New Roman"/>
                <a:cs typeface="Times New Roman"/>
              </a:rPr>
              <a:t> </a:t>
            </a:r>
            <a:r>
              <a:rPr sz="2400" dirty="0">
                <a:latin typeface="Times New Roman"/>
                <a:cs typeface="Times New Roman"/>
              </a:rPr>
              <a:t>being.</a:t>
            </a:r>
            <a:r>
              <a:rPr sz="2400" spc="-35" dirty="0">
                <a:latin typeface="Times New Roman"/>
                <a:cs typeface="Times New Roman"/>
              </a:rPr>
              <a:t> </a:t>
            </a:r>
            <a:r>
              <a:rPr sz="2400" dirty="0">
                <a:latin typeface="Times New Roman"/>
                <a:cs typeface="Times New Roman"/>
              </a:rPr>
              <a:t>Health</a:t>
            </a:r>
            <a:r>
              <a:rPr sz="2400" spc="-30" dirty="0">
                <a:latin typeface="Times New Roman"/>
                <a:cs typeface="Times New Roman"/>
              </a:rPr>
              <a:t> </a:t>
            </a:r>
            <a:r>
              <a:rPr sz="2400" spc="-20" dirty="0" smtClean="0">
                <a:latin typeface="Times New Roman"/>
                <a:cs typeface="Times New Roman"/>
              </a:rPr>
              <a:t>data</a:t>
            </a:r>
            <a:r>
              <a:rPr lang="en-US" sz="2400" dirty="0">
                <a:latin typeface="Times New Roman"/>
                <a:cs typeface="Times New Roman"/>
              </a:rPr>
              <a:t> </a:t>
            </a:r>
            <a:r>
              <a:rPr sz="2400" dirty="0" smtClean="0">
                <a:latin typeface="Times New Roman"/>
                <a:cs typeface="Times New Roman"/>
              </a:rPr>
              <a:t>comes</a:t>
            </a:r>
            <a:r>
              <a:rPr sz="2400" spc="-40" dirty="0" smtClean="0">
                <a:latin typeface="Times New Roman"/>
                <a:cs typeface="Times New Roman"/>
              </a:rPr>
              <a:t> </a:t>
            </a:r>
            <a:r>
              <a:rPr sz="2400" dirty="0">
                <a:latin typeface="Times New Roman"/>
                <a:cs typeface="Times New Roman"/>
              </a:rPr>
              <a:t>within</a:t>
            </a:r>
            <a:r>
              <a:rPr sz="2400" spc="-65" dirty="0">
                <a:latin typeface="Times New Roman"/>
                <a:cs typeface="Times New Roman"/>
              </a:rPr>
              <a:t> </a:t>
            </a:r>
            <a:r>
              <a:rPr sz="2400" dirty="0">
                <a:latin typeface="Times New Roman"/>
                <a:cs typeface="Times New Roman"/>
              </a:rPr>
              <a:t>a</a:t>
            </a:r>
            <a:r>
              <a:rPr sz="2400" spc="-55" dirty="0">
                <a:latin typeface="Times New Roman"/>
                <a:cs typeface="Times New Roman"/>
              </a:rPr>
              <a:t> </a:t>
            </a:r>
            <a:r>
              <a:rPr sz="2400" dirty="0">
                <a:latin typeface="Times New Roman"/>
                <a:cs typeface="Times New Roman"/>
              </a:rPr>
              <a:t>person’s</a:t>
            </a:r>
            <a:r>
              <a:rPr sz="2400" spc="-40" dirty="0">
                <a:latin typeface="Times New Roman"/>
                <a:cs typeface="Times New Roman"/>
              </a:rPr>
              <a:t> </a:t>
            </a:r>
            <a:r>
              <a:rPr sz="2400" dirty="0">
                <a:latin typeface="Times New Roman"/>
                <a:cs typeface="Times New Roman"/>
              </a:rPr>
              <a:t>most</a:t>
            </a:r>
            <a:r>
              <a:rPr sz="2400" spc="-25" dirty="0">
                <a:latin typeface="Times New Roman"/>
                <a:cs typeface="Times New Roman"/>
              </a:rPr>
              <a:t> </a:t>
            </a:r>
            <a:r>
              <a:rPr sz="2400" dirty="0">
                <a:latin typeface="Times New Roman"/>
                <a:cs typeface="Times New Roman"/>
              </a:rPr>
              <a:t>intimate</a:t>
            </a:r>
            <a:r>
              <a:rPr sz="2400" spc="-100" dirty="0">
                <a:latin typeface="Times New Roman"/>
                <a:cs typeface="Times New Roman"/>
              </a:rPr>
              <a:t> </a:t>
            </a:r>
            <a:r>
              <a:rPr sz="2400" spc="-10" dirty="0">
                <a:latin typeface="Times New Roman"/>
                <a:cs typeface="Times New Roman"/>
              </a:rPr>
              <a:t>sphere</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371600"/>
            <a:ext cx="10883900" cy="4623702"/>
          </a:xfrm>
          <a:prstGeom prst="rect">
            <a:avLst/>
          </a:prstGeom>
        </p:spPr>
        <p:txBody>
          <a:bodyPr vert="horz" wrap="square" lIns="0" tIns="12065" rIns="0" bIns="0" rtlCol="0">
            <a:spAutoFit/>
          </a:bodyPr>
          <a:lstStyle/>
          <a:p>
            <a:pPr marL="355600" marR="5080" indent="-342900">
              <a:spcBef>
                <a:spcPts val="95"/>
              </a:spcBef>
              <a:buFont typeface="Arial MT"/>
              <a:buChar char="•"/>
              <a:tabLst>
                <a:tab pos="355600" algn="l"/>
                <a:tab pos="3947795" algn="l"/>
              </a:tabLst>
            </a:pPr>
            <a:r>
              <a:rPr sz="2400" dirty="0">
                <a:latin typeface="Times New Roman"/>
                <a:cs typeface="Times New Roman"/>
              </a:rPr>
              <a:t>SMSs</a:t>
            </a:r>
            <a:r>
              <a:rPr sz="2400" spc="-20" dirty="0">
                <a:latin typeface="Times New Roman"/>
                <a:cs typeface="Times New Roman"/>
              </a:rPr>
              <a:t> </a:t>
            </a:r>
            <a:r>
              <a:rPr sz="2400" dirty="0">
                <a:latin typeface="Times New Roman"/>
                <a:cs typeface="Times New Roman"/>
              </a:rPr>
              <a:t>provide</a:t>
            </a:r>
            <a:r>
              <a:rPr sz="2400" spc="-40" dirty="0">
                <a:latin typeface="Times New Roman"/>
                <a:cs typeface="Times New Roman"/>
              </a:rPr>
              <a:t> </a:t>
            </a:r>
            <a:r>
              <a:rPr sz="2400" dirty="0">
                <a:latin typeface="Times New Roman"/>
                <a:cs typeface="Times New Roman"/>
              </a:rPr>
              <a:t>various</a:t>
            </a:r>
            <a:r>
              <a:rPr sz="2400" spc="-50" dirty="0">
                <a:latin typeface="Times New Roman"/>
                <a:cs typeface="Times New Roman"/>
              </a:rPr>
              <a:t> </a:t>
            </a:r>
            <a:r>
              <a:rPr sz="2400" dirty="0">
                <a:latin typeface="Times New Roman"/>
                <a:cs typeface="Times New Roman"/>
              </a:rPr>
              <a:t>features</a:t>
            </a:r>
            <a:r>
              <a:rPr sz="2400" spc="-60" dirty="0">
                <a:latin typeface="Times New Roman"/>
                <a:cs typeface="Times New Roman"/>
              </a:rPr>
              <a:t> </a:t>
            </a:r>
            <a:r>
              <a:rPr sz="2400" dirty="0">
                <a:latin typeface="Times New Roman"/>
                <a:cs typeface="Times New Roman"/>
              </a:rPr>
              <a:t>such</a:t>
            </a:r>
            <a:r>
              <a:rPr sz="2400" spc="-20" dirty="0">
                <a:latin typeface="Times New Roman"/>
                <a:cs typeface="Times New Roman"/>
              </a:rPr>
              <a:t> </a:t>
            </a:r>
            <a:r>
              <a:rPr sz="2400" dirty="0">
                <a:latin typeface="Times New Roman"/>
                <a:cs typeface="Times New Roman"/>
              </a:rPr>
              <a:t>as</a:t>
            </a:r>
            <a:r>
              <a:rPr sz="2400" spc="-20" dirty="0">
                <a:latin typeface="Times New Roman"/>
                <a:cs typeface="Times New Roman"/>
              </a:rPr>
              <a:t> </a:t>
            </a:r>
            <a:r>
              <a:rPr sz="2400" dirty="0">
                <a:latin typeface="Times New Roman"/>
                <a:cs typeface="Times New Roman"/>
              </a:rPr>
              <a:t>tracking</a:t>
            </a:r>
            <a:r>
              <a:rPr sz="2400" spc="-95" dirty="0">
                <a:latin typeface="Times New Roman"/>
                <a:cs typeface="Times New Roman"/>
              </a:rPr>
              <a:t> </a:t>
            </a:r>
            <a:r>
              <a:rPr sz="2400" dirty="0">
                <a:latin typeface="Times New Roman"/>
                <a:cs typeface="Times New Roman"/>
              </a:rPr>
              <a:t>real-time</a:t>
            </a:r>
            <a:r>
              <a:rPr sz="2400" spc="-85" dirty="0">
                <a:latin typeface="Times New Roman"/>
                <a:cs typeface="Times New Roman"/>
              </a:rPr>
              <a:t> </a:t>
            </a:r>
            <a:r>
              <a:rPr sz="2400" dirty="0">
                <a:latin typeface="Times New Roman"/>
                <a:cs typeface="Times New Roman"/>
              </a:rPr>
              <a:t>or</a:t>
            </a:r>
            <a:r>
              <a:rPr sz="2400" spc="-30" dirty="0">
                <a:latin typeface="Times New Roman"/>
                <a:cs typeface="Times New Roman"/>
              </a:rPr>
              <a:t> </a:t>
            </a:r>
            <a:r>
              <a:rPr sz="2400" dirty="0">
                <a:latin typeface="Times New Roman"/>
                <a:cs typeface="Times New Roman"/>
              </a:rPr>
              <a:t>near-</a:t>
            </a:r>
            <a:r>
              <a:rPr sz="2400" spc="-20" dirty="0">
                <a:latin typeface="Times New Roman"/>
                <a:cs typeface="Times New Roman"/>
              </a:rPr>
              <a:t>real-</a:t>
            </a:r>
            <a:r>
              <a:rPr sz="2400" dirty="0">
                <a:latin typeface="Times New Roman"/>
                <a:cs typeface="Times New Roman"/>
              </a:rPr>
              <a:t>time</a:t>
            </a:r>
            <a:r>
              <a:rPr sz="2400" spc="-65" dirty="0">
                <a:latin typeface="Times New Roman"/>
                <a:cs typeface="Times New Roman"/>
              </a:rPr>
              <a:t> </a:t>
            </a:r>
            <a:r>
              <a:rPr sz="2400" dirty="0">
                <a:latin typeface="Times New Roman"/>
                <a:cs typeface="Times New Roman"/>
              </a:rPr>
              <a:t>usage</a:t>
            </a:r>
            <a:r>
              <a:rPr sz="2400" spc="-40" dirty="0">
                <a:latin typeface="Times New Roman"/>
                <a:cs typeface="Times New Roman"/>
              </a:rPr>
              <a:t> </a:t>
            </a:r>
            <a:r>
              <a:rPr sz="2400" spc="-20" dirty="0">
                <a:latin typeface="Times New Roman"/>
                <a:cs typeface="Times New Roman"/>
              </a:rPr>
              <a:t>data </a:t>
            </a:r>
            <a:r>
              <a:rPr sz="2400" dirty="0" smtClean="0">
                <a:latin typeface="Times New Roman"/>
                <a:cs typeface="Times New Roman"/>
              </a:rPr>
              <a:t>detection</a:t>
            </a:r>
            <a:r>
              <a:rPr sz="2400" spc="-105" dirty="0" smtClean="0">
                <a:latin typeface="Times New Roman"/>
                <a:cs typeface="Times New Roman"/>
              </a:rPr>
              <a:t> </a:t>
            </a:r>
            <a:r>
              <a:rPr sz="2400" dirty="0">
                <a:latin typeface="Times New Roman"/>
                <a:cs typeface="Times New Roman"/>
              </a:rPr>
              <a:t>of</a:t>
            </a:r>
            <a:r>
              <a:rPr sz="2400" spc="-30" dirty="0">
                <a:latin typeface="Times New Roman"/>
                <a:cs typeface="Times New Roman"/>
              </a:rPr>
              <a:t> </a:t>
            </a:r>
            <a:r>
              <a:rPr sz="2400" dirty="0">
                <a:latin typeface="Times New Roman"/>
                <a:cs typeface="Times New Roman"/>
              </a:rPr>
              <a:t>abnormal</a:t>
            </a:r>
            <a:r>
              <a:rPr sz="2400" spc="-40" dirty="0">
                <a:latin typeface="Times New Roman"/>
                <a:cs typeface="Times New Roman"/>
              </a:rPr>
              <a:t> </a:t>
            </a:r>
            <a:r>
              <a:rPr sz="2400" spc="-10" dirty="0">
                <a:latin typeface="Times New Roman"/>
                <a:cs typeface="Times New Roman"/>
              </a:rPr>
              <a:t>usage</a:t>
            </a:r>
            <a:r>
              <a:rPr sz="2400" dirty="0">
                <a:latin typeface="Times New Roman"/>
                <a:cs typeface="Times New Roman"/>
              </a:rPr>
              <a:t>	more accurate</a:t>
            </a:r>
            <a:r>
              <a:rPr sz="2400" spc="-90" dirty="0">
                <a:latin typeface="Times New Roman"/>
                <a:cs typeface="Times New Roman"/>
              </a:rPr>
              <a:t> </a:t>
            </a:r>
            <a:r>
              <a:rPr sz="2400" dirty="0">
                <a:latin typeface="Times New Roman"/>
                <a:cs typeface="Times New Roman"/>
              </a:rPr>
              <a:t>billing</a:t>
            </a:r>
            <a:r>
              <a:rPr sz="2400" spc="-75" dirty="0">
                <a:latin typeface="Times New Roman"/>
                <a:cs typeface="Times New Roman"/>
              </a:rPr>
              <a:t> </a:t>
            </a:r>
            <a:r>
              <a:rPr sz="2400" dirty="0">
                <a:latin typeface="Times New Roman"/>
                <a:cs typeface="Times New Roman"/>
              </a:rPr>
              <a:t>information and</a:t>
            </a:r>
            <a:r>
              <a:rPr sz="2400" spc="-3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ability</a:t>
            </a:r>
            <a:r>
              <a:rPr sz="2400" spc="-9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spc="-10" dirty="0">
                <a:latin typeface="Times New Roman"/>
                <a:cs typeface="Times New Roman"/>
              </a:rPr>
              <a:t>share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collected</a:t>
            </a:r>
            <a:r>
              <a:rPr sz="2400" spc="-80" dirty="0">
                <a:latin typeface="Times New Roman"/>
                <a:cs typeface="Times New Roman"/>
              </a:rPr>
              <a:t> </a:t>
            </a:r>
            <a:r>
              <a:rPr sz="2400" spc="-10" dirty="0">
                <a:latin typeface="Times New Roman"/>
                <a:cs typeface="Times New Roman"/>
              </a:rPr>
              <a:t>fine-</a:t>
            </a:r>
            <a:r>
              <a:rPr sz="2400" dirty="0">
                <a:latin typeface="Times New Roman"/>
                <a:cs typeface="Times New Roman"/>
              </a:rPr>
              <a:t>grained</a:t>
            </a:r>
            <a:r>
              <a:rPr sz="2400" spc="-75" dirty="0">
                <a:latin typeface="Times New Roman"/>
                <a:cs typeface="Times New Roman"/>
              </a:rPr>
              <a:t> </a:t>
            </a:r>
            <a:r>
              <a:rPr sz="2400" dirty="0">
                <a:latin typeface="Times New Roman"/>
                <a:cs typeface="Times New Roman"/>
              </a:rPr>
              <a:t>data</a:t>
            </a:r>
            <a:r>
              <a:rPr sz="2400" spc="-50" dirty="0">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spc="-10" dirty="0">
                <a:latin typeface="Times New Roman"/>
                <a:cs typeface="Times New Roman"/>
              </a:rPr>
              <a:t>third-</a:t>
            </a:r>
            <a:r>
              <a:rPr sz="2400" dirty="0">
                <a:latin typeface="Times New Roman"/>
                <a:cs typeface="Times New Roman"/>
              </a:rPr>
              <a:t>party</a:t>
            </a:r>
            <a:r>
              <a:rPr sz="2400" spc="-85" dirty="0">
                <a:latin typeface="Times New Roman"/>
                <a:cs typeface="Times New Roman"/>
              </a:rPr>
              <a:t> </a:t>
            </a:r>
            <a:r>
              <a:rPr sz="2400" dirty="0">
                <a:latin typeface="Times New Roman"/>
                <a:cs typeface="Times New Roman"/>
              </a:rPr>
              <a:t>analysts</a:t>
            </a:r>
            <a:r>
              <a:rPr sz="2400" spc="-4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more</a:t>
            </a:r>
            <a:r>
              <a:rPr sz="2400" spc="5" dirty="0">
                <a:latin typeface="Times New Roman"/>
                <a:cs typeface="Times New Roman"/>
              </a:rPr>
              <a:t> </a:t>
            </a:r>
            <a:r>
              <a:rPr sz="2400" spc="-10" dirty="0">
                <a:latin typeface="Times New Roman"/>
                <a:cs typeface="Times New Roman"/>
              </a:rPr>
              <a:t>comprehensive analysis</a:t>
            </a:r>
            <a:endParaRPr sz="2400" dirty="0">
              <a:latin typeface="Times New Roman"/>
              <a:cs typeface="Times New Roman"/>
            </a:endParaRPr>
          </a:p>
          <a:p>
            <a:pPr marL="353695" indent="-340995">
              <a:spcBef>
                <a:spcPts val="1440"/>
              </a:spcBef>
              <a:buFont typeface="Arial MT"/>
              <a:buChar char="•"/>
              <a:tabLst>
                <a:tab pos="353695" algn="l"/>
                <a:tab pos="355600" algn="l"/>
              </a:tabLst>
            </a:pPr>
            <a:r>
              <a:rPr lang="en-US" sz="2400" dirty="0">
                <a:latin typeface="Times New Roman"/>
                <a:cs typeface="Times New Roman"/>
              </a:rPr>
              <a:t>T</a:t>
            </a:r>
            <a:r>
              <a:rPr sz="2400" dirty="0" smtClean="0">
                <a:latin typeface="Times New Roman"/>
                <a:cs typeface="Times New Roman"/>
              </a:rPr>
              <a:t>his</a:t>
            </a:r>
            <a:r>
              <a:rPr sz="2400" spc="20" dirty="0" smtClean="0">
                <a:latin typeface="Times New Roman"/>
                <a:cs typeface="Times New Roman"/>
              </a:rPr>
              <a:t> </a:t>
            </a:r>
            <a:r>
              <a:rPr sz="2400" dirty="0">
                <a:latin typeface="Times New Roman"/>
                <a:cs typeface="Times New Roman"/>
              </a:rPr>
              <a:t>raises</a:t>
            </a:r>
            <a:r>
              <a:rPr sz="2400" spc="15" dirty="0">
                <a:latin typeface="Times New Roman"/>
                <a:cs typeface="Times New Roman"/>
              </a:rPr>
              <a:t> </a:t>
            </a:r>
            <a:r>
              <a:rPr sz="2400" dirty="0">
                <a:latin typeface="Times New Roman"/>
                <a:cs typeface="Times New Roman"/>
              </a:rPr>
              <a:t>serious privacy</a:t>
            </a:r>
            <a:r>
              <a:rPr sz="2400" spc="-5" dirty="0">
                <a:latin typeface="Times New Roman"/>
                <a:cs typeface="Times New Roman"/>
              </a:rPr>
              <a:t> </a:t>
            </a:r>
            <a:r>
              <a:rPr sz="2400" dirty="0">
                <a:latin typeface="Times New Roman"/>
                <a:cs typeface="Times New Roman"/>
              </a:rPr>
              <a:t>concerns,</a:t>
            </a:r>
            <a:r>
              <a:rPr sz="2400" spc="15" dirty="0">
                <a:latin typeface="Times New Roman"/>
                <a:cs typeface="Times New Roman"/>
              </a:rPr>
              <a:t> </a:t>
            </a:r>
            <a:r>
              <a:rPr sz="2400" dirty="0">
                <a:latin typeface="Times New Roman"/>
                <a:cs typeface="Times New Roman"/>
              </a:rPr>
              <a:t>as</a:t>
            </a:r>
            <a:r>
              <a:rPr sz="2400" spc="20" dirty="0">
                <a:latin typeface="Times New Roman"/>
                <a:cs typeface="Times New Roman"/>
              </a:rPr>
              <a:t> </a:t>
            </a:r>
            <a:r>
              <a:rPr sz="2400" dirty="0">
                <a:latin typeface="Times New Roman"/>
                <a:cs typeface="Times New Roman"/>
              </a:rPr>
              <a:t>malicious</a:t>
            </a:r>
            <a:r>
              <a:rPr sz="2400" spc="5" dirty="0">
                <a:latin typeface="Times New Roman"/>
                <a:cs typeface="Times New Roman"/>
              </a:rPr>
              <a:t> </a:t>
            </a:r>
            <a:r>
              <a:rPr sz="2400" dirty="0">
                <a:latin typeface="Times New Roman"/>
                <a:cs typeface="Times New Roman"/>
              </a:rPr>
              <a:t>actors,</a:t>
            </a:r>
            <a:r>
              <a:rPr sz="2400" spc="15" dirty="0">
                <a:latin typeface="Times New Roman"/>
                <a:cs typeface="Times New Roman"/>
              </a:rPr>
              <a:t> </a:t>
            </a:r>
            <a:r>
              <a:rPr sz="2400" dirty="0">
                <a:latin typeface="Times New Roman"/>
                <a:cs typeface="Times New Roman"/>
              </a:rPr>
              <a:t>including</a:t>
            </a:r>
            <a:r>
              <a:rPr sz="2400" spc="5" dirty="0">
                <a:latin typeface="Times New Roman"/>
                <a:cs typeface="Times New Roman"/>
              </a:rPr>
              <a:t> </a:t>
            </a:r>
            <a:r>
              <a:rPr sz="2400" dirty="0">
                <a:latin typeface="Times New Roman"/>
                <a:cs typeface="Times New Roman"/>
              </a:rPr>
              <a:t>service</a:t>
            </a:r>
            <a:r>
              <a:rPr sz="2400" spc="10" dirty="0">
                <a:latin typeface="Times New Roman"/>
                <a:cs typeface="Times New Roman"/>
              </a:rPr>
              <a:t> </a:t>
            </a:r>
            <a:r>
              <a:rPr sz="2400" spc="-10" dirty="0">
                <a:latin typeface="Times New Roman"/>
                <a:cs typeface="Times New Roman"/>
              </a:rPr>
              <a:t>providers,</a:t>
            </a:r>
            <a:endParaRPr sz="2400" dirty="0">
              <a:latin typeface="Times New Roman"/>
              <a:cs typeface="Times New Roman"/>
            </a:endParaRPr>
          </a:p>
          <a:p>
            <a:pPr marL="355600" marR="182245">
              <a:spcBef>
                <a:spcPts val="5"/>
              </a:spcBef>
            </a:pPr>
            <a:r>
              <a:rPr sz="2400" spc="-20" dirty="0">
                <a:latin typeface="Times New Roman"/>
                <a:cs typeface="Times New Roman"/>
              </a:rPr>
              <a:t>third-</a:t>
            </a:r>
            <a:r>
              <a:rPr sz="2400" dirty="0">
                <a:latin typeface="Times New Roman"/>
                <a:cs typeface="Times New Roman"/>
              </a:rPr>
              <a:t>party analysts,</a:t>
            </a:r>
            <a:r>
              <a:rPr sz="2400" spc="5" dirty="0">
                <a:latin typeface="Times New Roman"/>
                <a:cs typeface="Times New Roman"/>
              </a:rPr>
              <a:t> </a:t>
            </a:r>
            <a:r>
              <a:rPr sz="2400" dirty="0">
                <a:latin typeface="Times New Roman"/>
                <a:cs typeface="Times New Roman"/>
              </a:rPr>
              <a:t>or</a:t>
            </a:r>
            <a:r>
              <a:rPr sz="2400" spc="15" dirty="0">
                <a:latin typeface="Times New Roman"/>
                <a:cs typeface="Times New Roman"/>
              </a:rPr>
              <a:t> </a:t>
            </a:r>
            <a:r>
              <a:rPr sz="2400" dirty="0">
                <a:latin typeface="Times New Roman"/>
                <a:cs typeface="Times New Roman"/>
              </a:rPr>
              <a:t>neighbors,</a:t>
            </a:r>
            <a:r>
              <a:rPr sz="2400" spc="5" dirty="0">
                <a:latin typeface="Times New Roman"/>
                <a:cs typeface="Times New Roman"/>
              </a:rPr>
              <a:t> </a:t>
            </a:r>
            <a:r>
              <a:rPr sz="2400" dirty="0">
                <a:latin typeface="Times New Roman"/>
                <a:cs typeface="Times New Roman"/>
              </a:rPr>
              <a:t>can</a:t>
            </a:r>
            <a:r>
              <a:rPr sz="2400" spc="10" dirty="0">
                <a:latin typeface="Times New Roman"/>
                <a:cs typeface="Times New Roman"/>
              </a:rPr>
              <a:t> </a:t>
            </a:r>
            <a:r>
              <a:rPr sz="2400" dirty="0">
                <a:latin typeface="Times New Roman"/>
                <a:cs typeface="Times New Roman"/>
              </a:rPr>
              <a:t>eavesdrop</a:t>
            </a:r>
            <a:r>
              <a:rPr sz="2400" spc="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analyze these</a:t>
            </a:r>
            <a:r>
              <a:rPr sz="2400" spc="10" dirty="0">
                <a:latin typeface="Times New Roman"/>
                <a:cs typeface="Times New Roman"/>
              </a:rPr>
              <a:t> </a:t>
            </a:r>
            <a:r>
              <a:rPr sz="2400" dirty="0">
                <a:latin typeface="Times New Roman"/>
                <a:cs typeface="Times New Roman"/>
              </a:rPr>
              <a:t>data</a:t>
            </a:r>
            <a:r>
              <a:rPr sz="2400" spc="-5" dirty="0">
                <a:latin typeface="Times New Roman"/>
                <a:cs typeface="Times New Roman"/>
              </a:rPr>
              <a:t> </a:t>
            </a:r>
            <a:r>
              <a:rPr sz="2400" dirty="0">
                <a:latin typeface="Times New Roman"/>
                <a:cs typeface="Times New Roman"/>
              </a:rPr>
              <a:t>without </a:t>
            </a:r>
            <a:r>
              <a:rPr sz="2400" spc="-20" dirty="0">
                <a:latin typeface="Times New Roman"/>
                <a:cs typeface="Times New Roman"/>
              </a:rPr>
              <a:t>user </a:t>
            </a:r>
            <a:r>
              <a:rPr sz="2400" spc="-10" dirty="0" smtClean="0">
                <a:latin typeface="Times New Roman"/>
                <a:cs typeface="Times New Roman"/>
              </a:rPr>
              <a:t>consent.</a:t>
            </a:r>
            <a:endParaRPr lang="en-US" sz="2400" spc="-10" dirty="0" smtClean="0">
              <a:latin typeface="Times New Roman"/>
              <a:cs typeface="Times New Roman"/>
            </a:endParaRPr>
          </a:p>
          <a:p>
            <a:pPr marL="355600" marR="182245">
              <a:spcBef>
                <a:spcPts val="5"/>
              </a:spcBef>
            </a:pPr>
            <a:r>
              <a:rPr lang="en-US" sz="2400" dirty="0" smtClean="0">
                <a:latin typeface="Times New Roman"/>
                <a:cs typeface="Times New Roman"/>
              </a:rPr>
              <a:t>The critical role of data privacy in healthcare and the limitations of traditional encryption methods. The concept of homomorphic encryption and its revolutionary potential for secure data analysis. The anticipated benefits of HE in the medical field, including enhanced patient privacy, facilitated collaboration, and improved data security.</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5502" y="220802"/>
            <a:ext cx="4481195" cy="514350"/>
          </a:xfrm>
          <a:prstGeom prst="rect">
            <a:avLst/>
          </a:prstGeom>
        </p:spPr>
        <p:txBody>
          <a:bodyPr vert="horz" wrap="square" lIns="0" tIns="13335" rIns="0" bIns="0" rtlCol="0">
            <a:spAutoFit/>
          </a:bodyPr>
          <a:lstStyle/>
          <a:p>
            <a:pPr marL="12700">
              <a:lnSpc>
                <a:spcPct val="100000"/>
              </a:lnSpc>
              <a:spcBef>
                <a:spcPts val="105"/>
              </a:spcBef>
            </a:pPr>
            <a:r>
              <a:rPr dirty="0"/>
              <a:t>LITERATURE</a:t>
            </a:r>
            <a:r>
              <a:rPr spc="-55" dirty="0"/>
              <a:t> </a:t>
            </a:r>
            <a:r>
              <a:rPr spc="-10" dirty="0"/>
              <a:t>SURVEY</a:t>
            </a:r>
          </a:p>
        </p:txBody>
      </p:sp>
      <p:sp>
        <p:nvSpPr>
          <p:cNvPr id="3" name="object 3"/>
          <p:cNvSpPr txBox="1"/>
          <p:nvPr/>
        </p:nvSpPr>
        <p:spPr>
          <a:xfrm>
            <a:off x="5525770" y="6458711"/>
            <a:ext cx="1116965" cy="152400"/>
          </a:xfrm>
          <a:prstGeom prst="rect">
            <a:avLst/>
          </a:prstGeom>
        </p:spPr>
        <p:txBody>
          <a:bodyPr vert="horz" wrap="square" lIns="0" tIns="0" rIns="0" bIns="0" rtlCol="0">
            <a:spAutoFit/>
          </a:bodyPr>
          <a:lstStyle/>
          <a:p>
            <a:pPr>
              <a:lnSpc>
                <a:spcPts val="1140"/>
              </a:lnSpc>
            </a:pPr>
            <a:r>
              <a:rPr sz="1200" dirty="0">
                <a:solidFill>
                  <a:srgbClr val="868686"/>
                </a:solidFill>
                <a:latin typeface="Calibri"/>
                <a:cs typeface="Calibri"/>
              </a:rPr>
              <a:t>Dept.</a:t>
            </a:r>
            <a:r>
              <a:rPr sz="1200" spc="-120" dirty="0">
                <a:solidFill>
                  <a:srgbClr val="868686"/>
                </a:solidFill>
                <a:latin typeface="Calibri"/>
                <a:cs typeface="Calibri"/>
              </a:rPr>
              <a:t> </a:t>
            </a:r>
            <a:r>
              <a:rPr sz="1200" dirty="0">
                <a:solidFill>
                  <a:srgbClr val="868686"/>
                </a:solidFill>
                <a:latin typeface="Calibri"/>
                <a:cs typeface="Calibri"/>
              </a:rPr>
              <a:t>of</a:t>
            </a:r>
            <a:r>
              <a:rPr sz="1200" spc="-25" dirty="0">
                <a:solidFill>
                  <a:srgbClr val="868686"/>
                </a:solidFill>
                <a:latin typeface="Calibri"/>
                <a:cs typeface="Calibri"/>
              </a:rPr>
              <a:t> </a:t>
            </a:r>
            <a:r>
              <a:rPr sz="1200" spc="-10" dirty="0">
                <a:solidFill>
                  <a:srgbClr val="868686"/>
                </a:solidFill>
                <a:latin typeface="Calibri"/>
                <a:cs typeface="Calibri"/>
              </a:rPr>
              <a:t>CSE,</a:t>
            </a:r>
            <a:r>
              <a:rPr sz="1200" spc="-50" dirty="0">
                <a:solidFill>
                  <a:srgbClr val="868686"/>
                </a:solidFill>
                <a:latin typeface="Calibri"/>
                <a:cs typeface="Calibri"/>
              </a:rPr>
              <a:t> </a:t>
            </a:r>
            <a:r>
              <a:rPr sz="1200" spc="-20" dirty="0">
                <a:solidFill>
                  <a:srgbClr val="868686"/>
                </a:solidFill>
                <a:latin typeface="Calibri"/>
                <a:cs typeface="Calibri"/>
              </a:rPr>
              <a:t>SJCIT</a:t>
            </a:r>
            <a:endParaRPr sz="1200">
              <a:latin typeface="Calibri"/>
              <a:cs typeface="Calibri"/>
            </a:endParaRPr>
          </a:p>
        </p:txBody>
      </p:sp>
      <p:sp>
        <p:nvSpPr>
          <p:cNvPr id="4" name="object 4"/>
          <p:cNvSpPr txBox="1"/>
          <p:nvPr/>
        </p:nvSpPr>
        <p:spPr>
          <a:xfrm>
            <a:off x="11325859" y="6413703"/>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68686"/>
                </a:solidFill>
                <a:latin typeface="Calibri"/>
                <a:cs typeface="Calibri"/>
              </a:rPr>
              <a:t>6</a:t>
            </a:r>
            <a:endParaRPr sz="1200">
              <a:latin typeface="Calibri"/>
              <a:cs typeface="Calibri"/>
            </a:endParaRPr>
          </a:p>
        </p:txBody>
      </p:sp>
      <p:graphicFrame>
        <p:nvGraphicFramePr>
          <p:cNvPr id="5" name="object 5"/>
          <p:cNvGraphicFramePr>
            <a:graphicFrameLocks noGrp="1"/>
          </p:cNvGraphicFramePr>
          <p:nvPr/>
        </p:nvGraphicFramePr>
        <p:xfrm>
          <a:off x="970737" y="851153"/>
          <a:ext cx="10368913" cy="5732145"/>
        </p:xfrm>
        <a:graphic>
          <a:graphicData uri="http://schemas.openxmlformats.org/drawingml/2006/table">
            <a:tbl>
              <a:tblPr firstRow="1" bandRow="1">
                <a:tableStyleId>{2D5ABB26-0587-4C30-8999-92F81FD0307C}</a:tableStyleId>
              </a:tblPr>
              <a:tblGrid>
                <a:gridCol w="622935">
                  <a:extLst>
                    <a:ext uri="{9D8B030D-6E8A-4147-A177-3AD203B41FA5}">
                      <a16:colId xmlns:a16="http://schemas.microsoft.com/office/drawing/2014/main" val="20000"/>
                    </a:ext>
                  </a:extLst>
                </a:gridCol>
                <a:gridCol w="2407285">
                  <a:extLst>
                    <a:ext uri="{9D8B030D-6E8A-4147-A177-3AD203B41FA5}">
                      <a16:colId xmlns:a16="http://schemas.microsoft.com/office/drawing/2014/main" val="20001"/>
                    </a:ext>
                  </a:extLst>
                </a:gridCol>
                <a:gridCol w="4085589">
                  <a:extLst>
                    <a:ext uri="{9D8B030D-6E8A-4147-A177-3AD203B41FA5}">
                      <a16:colId xmlns:a16="http://schemas.microsoft.com/office/drawing/2014/main" val="20002"/>
                    </a:ext>
                  </a:extLst>
                </a:gridCol>
                <a:gridCol w="3253104">
                  <a:extLst>
                    <a:ext uri="{9D8B030D-6E8A-4147-A177-3AD203B41FA5}">
                      <a16:colId xmlns:a16="http://schemas.microsoft.com/office/drawing/2014/main" val="20003"/>
                    </a:ext>
                  </a:extLst>
                </a:gridCol>
              </a:tblGrid>
              <a:tr h="1127760">
                <a:tc>
                  <a:txBody>
                    <a:bodyPr/>
                    <a:lstStyle/>
                    <a:p>
                      <a:pPr marL="91440">
                        <a:lnSpc>
                          <a:spcPct val="100000"/>
                        </a:lnSpc>
                        <a:spcBef>
                          <a:spcPts val="120"/>
                        </a:spcBef>
                      </a:pPr>
                      <a:r>
                        <a:rPr sz="1800" b="1" spc="-25" dirty="0">
                          <a:solidFill>
                            <a:srgbClr val="FFFFFF"/>
                          </a:solidFill>
                          <a:latin typeface="Times New Roman"/>
                          <a:cs typeface="Times New Roman"/>
                        </a:rPr>
                        <a:t>Sl</a:t>
                      </a:r>
                      <a:endParaRPr sz="1800">
                        <a:latin typeface="Times New Roman"/>
                        <a:cs typeface="Times New Roman"/>
                      </a:endParaRPr>
                    </a:p>
                    <a:p>
                      <a:pPr marL="91440">
                        <a:lnSpc>
                          <a:spcPct val="100000"/>
                        </a:lnSpc>
                      </a:pPr>
                      <a:r>
                        <a:rPr sz="1800" b="1" spc="-50" dirty="0">
                          <a:solidFill>
                            <a:srgbClr val="FFFFFF"/>
                          </a:solidFill>
                          <a:latin typeface="Times New Roman"/>
                          <a:cs typeface="Times New Roman"/>
                        </a:rPr>
                        <a:t>.</a:t>
                      </a:r>
                      <a:endParaRPr sz="1800">
                        <a:latin typeface="Times New Roman"/>
                        <a:cs typeface="Times New Roman"/>
                      </a:endParaRPr>
                    </a:p>
                    <a:p>
                      <a:pPr marL="91440">
                        <a:lnSpc>
                          <a:spcPts val="2130"/>
                        </a:lnSpc>
                      </a:pPr>
                      <a:r>
                        <a:rPr sz="1800" b="1" spc="-50" dirty="0">
                          <a:solidFill>
                            <a:srgbClr val="FFFFFF"/>
                          </a:solidFill>
                          <a:latin typeface="Times New Roman"/>
                          <a:cs typeface="Times New Roman"/>
                        </a:rPr>
                        <a:t>N</a:t>
                      </a:r>
                      <a:endParaRPr sz="1800">
                        <a:latin typeface="Times New Roman"/>
                        <a:cs typeface="Times New Roman"/>
                      </a:endParaRPr>
                    </a:p>
                    <a:p>
                      <a:pPr marL="91440">
                        <a:lnSpc>
                          <a:spcPts val="2130"/>
                        </a:lnSpc>
                      </a:pPr>
                      <a:r>
                        <a:rPr sz="1800" b="1" spc="-50" dirty="0">
                          <a:solidFill>
                            <a:srgbClr val="FFFFFF"/>
                          </a:solidFill>
                          <a:latin typeface="Times New Roman"/>
                          <a:cs typeface="Times New Roman"/>
                        </a:rPr>
                        <a:t>o</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tc>
                  <a:txBody>
                    <a:bodyPr/>
                    <a:lstStyle/>
                    <a:p>
                      <a:pPr marL="91440">
                        <a:lnSpc>
                          <a:spcPct val="100000"/>
                        </a:lnSpc>
                        <a:spcBef>
                          <a:spcPts val="120"/>
                        </a:spcBef>
                      </a:pPr>
                      <a:r>
                        <a:rPr sz="1800" b="1" spc="-25" dirty="0">
                          <a:solidFill>
                            <a:srgbClr val="FFFFFF"/>
                          </a:solidFill>
                          <a:latin typeface="Times New Roman"/>
                          <a:cs typeface="Times New Roman"/>
                        </a:rPr>
                        <a:t>Paper</a:t>
                      </a:r>
                      <a:r>
                        <a:rPr sz="1800" b="1" spc="-70" dirty="0">
                          <a:solidFill>
                            <a:srgbClr val="FFFFFF"/>
                          </a:solidFill>
                          <a:latin typeface="Times New Roman"/>
                          <a:cs typeface="Times New Roman"/>
                        </a:rPr>
                        <a:t> </a:t>
                      </a:r>
                      <a:r>
                        <a:rPr sz="1800" b="1" spc="-20" dirty="0">
                          <a:solidFill>
                            <a:srgbClr val="FFFFFF"/>
                          </a:solidFill>
                          <a:latin typeface="Times New Roman"/>
                          <a:cs typeface="Times New Roman"/>
                        </a:rPr>
                        <a:t>Name</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tc>
                  <a:txBody>
                    <a:bodyPr/>
                    <a:lstStyle/>
                    <a:p>
                      <a:pPr marL="91440">
                        <a:lnSpc>
                          <a:spcPct val="100000"/>
                        </a:lnSpc>
                        <a:spcBef>
                          <a:spcPts val="120"/>
                        </a:spcBef>
                      </a:pPr>
                      <a:r>
                        <a:rPr sz="1800" b="1" spc="-10" dirty="0">
                          <a:solidFill>
                            <a:srgbClr val="FFFFFF"/>
                          </a:solidFill>
                          <a:latin typeface="Times New Roman"/>
                          <a:cs typeface="Times New Roman"/>
                        </a:rPr>
                        <a:t>Methodology</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tc>
                  <a:txBody>
                    <a:bodyPr/>
                    <a:lstStyle/>
                    <a:p>
                      <a:pPr marL="92075">
                        <a:lnSpc>
                          <a:spcPct val="100000"/>
                        </a:lnSpc>
                        <a:spcBef>
                          <a:spcPts val="120"/>
                        </a:spcBef>
                      </a:pPr>
                      <a:r>
                        <a:rPr sz="1800" b="1" spc="-10" dirty="0">
                          <a:solidFill>
                            <a:srgbClr val="FFFFFF"/>
                          </a:solidFill>
                          <a:latin typeface="Times New Roman"/>
                          <a:cs typeface="Times New Roman"/>
                        </a:rPr>
                        <a:t>Remarks</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extLst>
                  <a:ext uri="{0D108BD9-81ED-4DB2-BD59-A6C34878D82A}">
                    <a16:rowId xmlns:a16="http://schemas.microsoft.com/office/drawing/2014/main" val="10000"/>
                  </a:ext>
                </a:extLst>
              </a:tr>
              <a:tr h="1737995">
                <a:tc>
                  <a:txBody>
                    <a:bodyPr/>
                    <a:lstStyle/>
                    <a:p>
                      <a:pPr marL="91440">
                        <a:lnSpc>
                          <a:spcPct val="100000"/>
                        </a:lnSpc>
                        <a:spcBef>
                          <a:spcPts val="125"/>
                        </a:spcBef>
                      </a:pPr>
                      <a:r>
                        <a:rPr sz="1800" spc="-50" dirty="0">
                          <a:latin typeface="Times New Roman"/>
                          <a:cs typeface="Times New Roman"/>
                        </a:rPr>
                        <a:t>1</a:t>
                      </a:r>
                      <a:endParaRPr sz="1800">
                        <a:latin typeface="Times New Roman"/>
                        <a:cs typeface="Times New Roman"/>
                      </a:endParaRPr>
                    </a:p>
                  </a:txBody>
                  <a:tcPr marL="0" marR="0" marT="158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tc>
                  <a:txBody>
                    <a:bodyPr/>
                    <a:lstStyle/>
                    <a:p>
                      <a:pPr marL="91440" marR="123825">
                        <a:lnSpc>
                          <a:spcPct val="100000"/>
                        </a:lnSpc>
                        <a:spcBef>
                          <a:spcPts val="125"/>
                        </a:spcBef>
                      </a:pPr>
                      <a:r>
                        <a:rPr sz="1800" dirty="0">
                          <a:latin typeface="Times New Roman"/>
                          <a:cs typeface="Times New Roman"/>
                        </a:rPr>
                        <a:t>A</a:t>
                      </a:r>
                      <a:r>
                        <a:rPr sz="1800" spc="-70" dirty="0">
                          <a:latin typeface="Times New Roman"/>
                          <a:cs typeface="Times New Roman"/>
                        </a:rPr>
                        <a:t> </a:t>
                      </a:r>
                      <a:r>
                        <a:rPr sz="1800" dirty="0">
                          <a:latin typeface="Times New Roman"/>
                          <a:cs typeface="Times New Roman"/>
                        </a:rPr>
                        <a:t>more</a:t>
                      </a:r>
                      <a:r>
                        <a:rPr sz="1800" spc="-35" dirty="0">
                          <a:latin typeface="Times New Roman"/>
                          <a:cs typeface="Times New Roman"/>
                        </a:rPr>
                        <a:t> </a:t>
                      </a:r>
                      <a:r>
                        <a:rPr sz="1800" spc="-20" dirty="0">
                          <a:latin typeface="Times New Roman"/>
                          <a:cs typeface="Times New Roman"/>
                        </a:rPr>
                        <a:t>efficient</a:t>
                      </a:r>
                      <a:r>
                        <a:rPr sz="1800" spc="-120" dirty="0">
                          <a:latin typeface="Times New Roman"/>
                          <a:cs typeface="Times New Roman"/>
                        </a:rPr>
                        <a:t> </a:t>
                      </a:r>
                      <a:r>
                        <a:rPr sz="1800" spc="-10" dirty="0">
                          <a:latin typeface="Times New Roman"/>
                          <a:cs typeface="Times New Roman"/>
                        </a:rPr>
                        <a:t>leveled </a:t>
                      </a:r>
                      <a:r>
                        <a:rPr sz="1800" dirty="0">
                          <a:latin typeface="Times New Roman"/>
                          <a:cs typeface="Times New Roman"/>
                        </a:rPr>
                        <a:t>strongly</a:t>
                      </a:r>
                      <a:r>
                        <a:rPr sz="1800" spc="-15" dirty="0">
                          <a:latin typeface="Times New Roman"/>
                          <a:cs typeface="Times New Roman"/>
                        </a:rPr>
                        <a:t> </a:t>
                      </a:r>
                      <a:r>
                        <a:rPr sz="1800" dirty="0">
                          <a:latin typeface="Times New Roman"/>
                          <a:cs typeface="Times New Roman"/>
                        </a:rPr>
                        <a:t>un</a:t>
                      </a:r>
                      <a:r>
                        <a:rPr sz="1800" spc="5" dirty="0">
                          <a:latin typeface="Times New Roman"/>
                          <a:cs typeface="Times New Roman"/>
                        </a:rPr>
                        <a:t> </a:t>
                      </a:r>
                      <a:r>
                        <a:rPr sz="1800" spc="-10" dirty="0">
                          <a:latin typeface="Times New Roman"/>
                          <a:cs typeface="Times New Roman"/>
                        </a:rPr>
                        <a:t>forgeable </a:t>
                      </a:r>
                      <a:r>
                        <a:rPr sz="1800" dirty="0">
                          <a:latin typeface="Times New Roman"/>
                          <a:cs typeface="Times New Roman"/>
                        </a:rPr>
                        <a:t>fully</a:t>
                      </a:r>
                      <a:r>
                        <a:rPr sz="1800" spc="-50" dirty="0">
                          <a:latin typeface="Times New Roman"/>
                          <a:cs typeface="Times New Roman"/>
                        </a:rPr>
                        <a:t> </a:t>
                      </a:r>
                      <a:r>
                        <a:rPr sz="1800" spc="-10" dirty="0">
                          <a:latin typeface="Times New Roman"/>
                          <a:cs typeface="Times New Roman"/>
                        </a:rPr>
                        <a:t>homomorphic </a:t>
                      </a:r>
                      <a:r>
                        <a:rPr sz="1800" spc="-20" dirty="0">
                          <a:latin typeface="Times New Roman"/>
                          <a:cs typeface="Times New Roman"/>
                        </a:rPr>
                        <a:t>signature</a:t>
                      </a:r>
                      <a:r>
                        <a:rPr sz="1800" spc="-30" dirty="0">
                          <a:latin typeface="Times New Roman"/>
                          <a:cs typeface="Times New Roman"/>
                        </a:rPr>
                        <a:t> </a:t>
                      </a:r>
                      <a:r>
                        <a:rPr sz="1800" spc="-10" dirty="0">
                          <a:latin typeface="Times New Roman"/>
                          <a:cs typeface="Times New Roman"/>
                        </a:rPr>
                        <a:t>scheme</a:t>
                      </a:r>
                      <a:endParaRPr sz="1800">
                        <a:latin typeface="Times New Roman"/>
                        <a:cs typeface="Times New Roman"/>
                      </a:endParaRPr>
                    </a:p>
                  </a:txBody>
                  <a:tcPr marL="0" marR="0" marT="158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tc>
                  <a:txBody>
                    <a:bodyPr/>
                    <a:lstStyle/>
                    <a:p>
                      <a:pPr marL="91440" marR="425450">
                        <a:lnSpc>
                          <a:spcPct val="100000"/>
                        </a:lnSpc>
                        <a:spcBef>
                          <a:spcPts val="125"/>
                        </a:spcBef>
                      </a:pPr>
                      <a:r>
                        <a:rPr sz="1800" spc="-10" dirty="0">
                          <a:latin typeface="Times New Roman"/>
                          <a:cs typeface="Times New Roman"/>
                        </a:rPr>
                        <a:t>Authors</a:t>
                      </a:r>
                      <a:r>
                        <a:rPr sz="1800" spc="-105" dirty="0">
                          <a:latin typeface="Times New Roman"/>
                          <a:cs typeface="Times New Roman"/>
                        </a:rPr>
                        <a:t> </a:t>
                      </a:r>
                      <a:r>
                        <a:rPr sz="1800" dirty="0">
                          <a:latin typeface="Times New Roman"/>
                          <a:cs typeface="Times New Roman"/>
                        </a:rPr>
                        <a:t>propose</a:t>
                      </a:r>
                      <a:r>
                        <a:rPr sz="1800" spc="-75" dirty="0">
                          <a:latin typeface="Times New Roman"/>
                          <a:cs typeface="Times New Roman"/>
                        </a:rPr>
                        <a:t> </a:t>
                      </a:r>
                      <a:r>
                        <a:rPr sz="1800" dirty="0">
                          <a:latin typeface="Times New Roman"/>
                          <a:cs typeface="Times New Roman"/>
                        </a:rPr>
                        <a:t>a</a:t>
                      </a:r>
                      <a:r>
                        <a:rPr sz="1800" spc="-70" dirty="0">
                          <a:latin typeface="Times New Roman"/>
                          <a:cs typeface="Times New Roman"/>
                        </a:rPr>
                        <a:t> </a:t>
                      </a:r>
                      <a:r>
                        <a:rPr sz="1800" dirty="0">
                          <a:latin typeface="Times New Roman"/>
                          <a:cs typeface="Times New Roman"/>
                        </a:rPr>
                        <a:t>new</a:t>
                      </a:r>
                      <a:r>
                        <a:rPr sz="1800" spc="-85" dirty="0">
                          <a:latin typeface="Times New Roman"/>
                          <a:cs typeface="Times New Roman"/>
                        </a:rPr>
                        <a:t> </a:t>
                      </a:r>
                      <a:r>
                        <a:rPr sz="1800" dirty="0">
                          <a:latin typeface="Times New Roman"/>
                          <a:cs typeface="Times New Roman"/>
                        </a:rPr>
                        <a:t>leveled</a:t>
                      </a:r>
                      <a:r>
                        <a:rPr sz="1800" spc="-85" dirty="0">
                          <a:latin typeface="Times New Roman"/>
                          <a:cs typeface="Times New Roman"/>
                        </a:rPr>
                        <a:t> </a:t>
                      </a:r>
                      <a:r>
                        <a:rPr sz="1800" spc="-20" dirty="0">
                          <a:latin typeface="Times New Roman"/>
                          <a:cs typeface="Times New Roman"/>
                        </a:rPr>
                        <a:t>fully </a:t>
                      </a:r>
                      <a:r>
                        <a:rPr sz="1800" spc="-10" dirty="0">
                          <a:latin typeface="Times New Roman"/>
                          <a:cs typeface="Times New Roman"/>
                        </a:rPr>
                        <a:t>homomorphic</a:t>
                      </a:r>
                      <a:r>
                        <a:rPr sz="1800" spc="-55" dirty="0">
                          <a:latin typeface="Times New Roman"/>
                          <a:cs typeface="Times New Roman"/>
                        </a:rPr>
                        <a:t> </a:t>
                      </a:r>
                      <a:r>
                        <a:rPr sz="1800" dirty="0">
                          <a:latin typeface="Times New Roman"/>
                          <a:cs typeface="Times New Roman"/>
                        </a:rPr>
                        <a:t>signature</a:t>
                      </a:r>
                      <a:r>
                        <a:rPr sz="1800" spc="-45" dirty="0">
                          <a:latin typeface="Times New Roman"/>
                          <a:cs typeface="Times New Roman"/>
                        </a:rPr>
                        <a:t> </a:t>
                      </a:r>
                      <a:r>
                        <a:rPr sz="1800" spc="-10" dirty="0">
                          <a:latin typeface="Times New Roman"/>
                          <a:cs typeface="Times New Roman"/>
                        </a:rPr>
                        <a:t>scheme,</a:t>
                      </a:r>
                      <a:r>
                        <a:rPr sz="1800" spc="-65" dirty="0">
                          <a:latin typeface="Times New Roman"/>
                          <a:cs typeface="Times New Roman"/>
                        </a:rPr>
                        <a:t> </a:t>
                      </a:r>
                      <a:r>
                        <a:rPr sz="1800" spc="-10" dirty="0">
                          <a:latin typeface="Times New Roman"/>
                          <a:cs typeface="Times New Roman"/>
                        </a:rPr>
                        <a:t>which </a:t>
                      </a:r>
                      <a:r>
                        <a:rPr sz="1800" dirty="0">
                          <a:latin typeface="Times New Roman"/>
                          <a:cs typeface="Times New Roman"/>
                        </a:rPr>
                        <a:t>only</a:t>
                      </a:r>
                      <a:r>
                        <a:rPr sz="1800" spc="-70" dirty="0">
                          <a:latin typeface="Times New Roman"/>
                          <a:cs typeface="Times New Roman"/>
                        </a:rPr>
                        <a:t> </a:t>
                      </a:r>
                      <a:r>
                        <a:rPr sz="1800" dirty="0">
                          <a:latin typeface="Times New Roman"/>
                          <a:cs typeface="Times New Roman"/>
                        </a:rPr>
                        <a:t>needs</a:t>
                      </a:r>
                      <a:r>
                        <a:rPr sz="1800" spc="-65" dirty="0">
                          <a:latin typeface="Times New Roman"/>
                          <a:cs typeface="Times New Roman"/>
                        </a:rPr>
                        <a:t> </a:t>
                      </a:r>
                      <a:r>
                        <a:rPr sz="1800" dirty="0">
                          <a:latin typeface="Times New Roman"/>
                          <a:cs typeface="Times New Roman"/>
                        </a:rPr>
                        <a:t>to</a:t>
                      </a:r>
                      <a:r>
                        <a:rPr sz="1800" spc="-55" dirty="0">
                          <a:latin typeface="Times New Roman"/>
                          <a:cs typeface="Times New Roman"/>
                        </a:rPr>
                        <a:t> </a:t>
                      </a:r>
                      <a:r>
                        <a:rPr sz="1800" dirty="0">
                          <a:latin typeface="Times New Roman"/>
                          <a:cs typeface="Times New Roman"/>
                        </a:rPr>
                        <a:t>call</a:t>
                      </a:r>
                      <a:r>
                        <a:rPr sz="1800" spc="-8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spc="-10" dirty="0">
                          <a:latin typeface="Times New Roman"/>
                          <a:cs typeface="Times New Roman"/>
                        </a:rPr>
                        <a:t>signing</a:t>
                      </a:r>
                      <a:r>
                        <a:rPr sz="1800" spc="500" dirty="0">
                          <a:latin typeface="Times New Roman"/>
                          <a:cs typeface="Times New Roman"/>
                        </a:rPr>
                        <a:t> </a:t>
                      </a:r>
                      <a:r>
                        <a:rPr sz="1800" spc="-10" dirty="0">
                          <a:latin typeface="Times New Roman"/>
                          <a:cs typeface="Times New Roman"/>
                        </a:rPr>
                        <a:t>algorithm</a:t>
                      </a:r>
                      <a:r>
                        <a:rPr sz="1800" spc="-95" dirty="0">
                          <a:latin typeface="Times New Roman"/>
                          <a:cs typeface="Times New Roman"/>
                        </a:rPr>
                        <a:t> </a:t>
                      </a:r>
                      <a:r>
                        <a:rPr sz="1800" dirty="0">
                          <a:latin typeface="Times New Roman"/>
                          <a:cs typeface="Times New Roman"/>
                        </a:rPr>
                        <a:t>twice</a:t>
                      </a:r>
                      <a:r>
                        <a:rPr sz="1800" spc="-65" dirty="0">
                          <a:latin typeface="Times New Roman"/>
                          <a:cs typeface="Times New Roman"/>
                        </a:rPr>
                        <a:t> </a:t>
                      </a:r>
                      <a:r>
                        <a:rPr sz="1800" dirty="0">
                          <a:latin typeface="Times New Roman"/>
                          <a:cs typeface="Times New Roman"/>
                        </a:rPr>
                        <a:t>for</a:t>
                      </a:r>
                      <a:r>
                        <a:rPr sz="1800" spc="-25" dirty="0">
                          <a:latin typeface="Times New Roman"/>
                          <a:cs typeface="Times New Roman"/>
                        </a:rPr>
                        <a:t> </a:t>
                      </a:r>
                      <a:r>
                        <a:rPr sz="1800" spc="-10" dirty="0">
                          <a:latin typeface="Times New Roman"/>
                          <a:cs typeface="Times New Roman"/>
                        </a:rPr>
                        <a:t>generating </a:t>
                      </a:r>
                      <a:r>
                        <a:rPr sz="1800" dirty="0">
                          <a:latin typeface="Times New Roman"/>
                          <a:cs typeface="Times New Roman"/>
                        </a:rPr>
                        <a:t>signatures</a:t>
                      </a:r>
                      <a:r>
                        <a:rPr sz="1800" spc="-40" dirty="0">
                          <a:latin typeface="Times New Roman"/>
                          <a:cs typeface="Times New Roman"/>
                        </a:rPr>
                        <a:t> </a:t>
                      </a:r>
                      <a:r>
                        <a:rPr sz="1800" dirty="0">
                          <a:latin typeface="Times New Roman"/>
                          <a:cs typeface="Times New Roman"/>
                        </a:rPr>
                        <a:t>for</a:t>
                      </a:r>
                      <a:r>
                        <a:rPr sz="1800" spc="-35" dirty="0">
                          <a:latin typeface="Times New Roman"/>
                          <a:cs typeface="Times New Roman"/>
                        </a:rPr>
                        <a:t> </a:t>
                      </a:r>
                      <a:r>
                        <a:rPr sz="1800" dirty="0">
                          <a:latin typeface="Times New Roman"/>
                          <a:cs typeface="Times New Roman"/>
                        </a:rPr>
                        <a:t>all</a:t>
                      </a:r>
                      <a:r>
                        <a:rPr sz="1800" spc="375" dirty="0">
                          <a:latin typeface="Times New Roman"/>
                          <a:cs typeface="Times New Roman"/>
                        </a:rPr>
                        <a:t> </a:t>
                      </a:r>
                      <a:r>
                        <a:rPr sz="1800" spc="-20" dirty="0">
                          <a:latin typeface="Times New Roman"/>
                          <a:cs typeface="Times New Roman"/>
                        </a:rPr>
                        <a:t>messages</a:t>
                      </a:r>
                      <a:r>
                        <a:rPr sz="1800" spc="-75" dirty="0">
                          <a:latin typeface="Times New Roman"/>
                          <a:cs typeface="Times New Roman"/>
                        </a:rPr>
                        <a:t> </a:t>
                      </a:r>
                      <a:r>
                        <a:rPr sz="1800" dirty="0">
                          <a:latin typeface="Times New Roman"/>
                          <a:cs typeface="Times New Roman"/>
                        </a:rPr>
                        <a:t>in</a:t>
                      </a:r>
                      <a:r>
                        <a:rPr sz="1800" spc="-40" dirty="0">
                          <a:latin typeface="Times New Roman"/>
                          <a:cs typeface="Times New Roman"/>
                        </a:rPr>
                        <a:t> </a:t>
                      </a:r>
                      <a:r>
                        <a:rPr sz="1800" spc="-50" dirty="0">
                          <a:latin typeface="Times New Roman"/>
                          <a:cs typeface="Times New Roman"/>
                        </a:rPr>
                        <a:t>a</a:t>
                      </a:r>
                      <a:r>
                        <a:rPr sz="1800" spc="500" dirty="0">
                          <a:latin typeface="Times New Roman"/>
                          <a:cs typeface="Times New Roman"/>
                        </a:rPr>
                        <a:t> </a:t>
                      </a:r>
                      <a:r>
                        <a:rPr sz="1800" spc="-10" dirty="0">
                          <a:latin typeface="Times New Roman"/>
                          <a:cs typeface="Times New Roman"/>
                        </a:rPr>
                        <a:t>dataset.</a:t>
                      </a:r>
                      <a:endParaRPr sz="1800">
                        <a:latin typeface="Times New Roman"/>
                        <a:cs typeface="Times New Roman"/>
                      </a:endParaRPr>
                    </a:p>
                  </a:txBody>
                  <a:tcPr marL="0" marR="0" marT="158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tc>
                  <a:txBody>
                    <a:bodyPr/>
                    <a:lstStyle/>
                    <a:p>
                      <a:pPr marL="92075" marR="127635">
                        <a:lnSpc>
                          <a:spcPct val="100000"/>
                        </a:lnSpc>
                        <a:spcBef>
                          <a:spcPts val="125"/>
                        </a:spcBef>
                      </a:pPr>
                      <a:r>
                        <a:rPr sz="1800" dirty="0">
                          <a:latin typeface="Times New Roman"/>
                          <a:cs typeface="Times New Roman"/>
                        </a:rPr>
                        <a:t>This</a:t>
                      </a:r>
                      <a:r>
                        <a:rPr sz="1800" spc="-90" dirty="0">
                          <a:latin typeface="Times New Roman"/>
                          <a:cs typeface="Times New Roman"/>
                        </a:rPr>
                        <a:t> </a:t>
                      </a:r>
                      <a:r>
                        <a:rPr sz="1800" dirty="0">
                          <a:latin typeface="Times New Roman"/>
                          <a:cs typeface="Times New Roman"/>
                        </a:rPr>
                        <a:t>is</a:t>
                      </a:r>
                      <a:r>
                        <a:rPr sz="1800" spc="-60" dirty="0">
                          <a:latin typeface="Times New Roman"/>
                          <a:cs typeface="Times New Roman"/>
                        </a:rPr>
                        <a:t> </a:t>
                      </a:r>
                      <a:r>
                        <a:rPr sz="1800" dirty="0">
                          <a:latin typeface="Times New Roman"/>
                          <a:cs typeface="Times New Roman"/>
                        </a:rPr>
                        <a:t>a</a:t>
                      </a:r>
                      <a:r>
                        <a:rPr sz="1800" spc="-60" dirty="0">
                          <a:latin typeface="Times New Roman"/>
                          <a:cs typeface="Times New Roman"/>
                        </a:rPr>
                        <a:t> </a:t>
                      </a:r>
                      <a:r>
                        <a:rPr sz="1800" dirty="0">
                          <a:latin typeface="Times New Roman"/>
                          <a:cs typeface="Times New Roman"/>
                        </a:rPr>
                        <a:t>significant</a:t>
                      </a:r>
                      <a:r>
                        <a:rPr sz="1800" spc="-60" dirty="0">
                          <a:latin typeface="Times New Roman"/>
                          <a:cs typeface="Times New Roman"/>
                        </a:rPr>
                        <a:t> </a:t>
                      </a:r>
                      <a:r>
                        <a:rPr sz="1800" spc="-20" dirty="0">
                          <a:latin typeface="Times New Roman"/>
                          <a:cs typeface="Times New Roman"/>
                        </a:rPr>
                        <a:t>improvement </a:t>
                      </a:r>
                      <a:r>
                        <a:rPr sz="1800" dirty="0">
                          <a:latin typeface="Times New Roman"/>
                          <a:cs typeface="Times New Roman"/>
                        </a:rPr>
                        <a:t>in</a:t>
                      </a:r>
                      <a:r>
                        <a:rPr sz="1800" spc="-35" dirty="0">
                          <a:latin typeface="Times New Roman"/>
                          <a:cs typeface="Times New Roman"/>
                        </a:rPr>
                        <a:t> </a:t>
                      </a:r>
                      <a:r>
                        <a:rPr sz="1800" spc="-10" dirty="0">
                          <a:latin typeface="Times New Roman"/>
                          <a:cs typeface="Times New Roman"/>
                        </a:rPr>
                        <a:t>efficiency</a:t>
                      </a:r>
                      <a:r>
                        <a:rPr sz="1800" spc="-70" dirty="0">
                          <a:latin typeface="Times New Roman"/>
                          <a:cs typeface="Times New Roman"/>
                        </a:rPr>
                        <a:t> </a:t>
                      </a:r>
                      <a:r>
                        <a:rPr sz="1800" dirty="0">
                          <a:latin typeface="Times New Roman"/>
                          <a:cs typeface="Times New Roman"/>
                        </a:rPr>
                        <a:t>over</a:t>
                      </a:r>
                      <a:r>
                        <a:rPr sz="1800" spc="-3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spc="-10" dirty="0">
                          <a:latin typeface="Times New Roman"/>
                          <a:cs typeface="Times New Roman"/>
                        </a:rPr>
                        <a:t>previous </a:t>
                      </a:r>
                      <a:r>
                        <a:rPr sz="1800" dirty="0">
                          <a:latin typeface="Times New Roman"/>
                          <a:cs typeface="Times New Roman"/>
                        </a:rPr>
                        <a:t>HS</a:t>
                      </a:r>
                      <a:r>
                        <a:rPr sz="1800" spc="-70" dirty="0">
                          <a:latin typeface="Times New Roman"/>
                          <a:cs typeface="Times New Roman"/>
                        </a:rPr>
                        <a:t> </a:t>
                      </a:r>
                      <a:r>
                        <a:rPr sz="1800" dirty="0">
                          <a:latin typeface="Times New Roman"/>
                          <a:cs typeface="Times New Roman"/>
                        </a:rPr>
                        <a:t>schemes</a:t>
                      </a:r>
                      <a:r>
                        <a:rPr sz="1800" spc="-55" dirty="0">
                          <a:latin typeface="Times New Roman"/>
                          <a:cs typeface="Times New Roman"/>
                        </a:rPr>
                        <a:t> </a:t>
                      </a:r>
                      <a:r>
                        <a:rPr sz="1800" dirty="0">
                          <a:latin typeface="Times New Roman"/>
                          <a:cs typeface="Times New Roman"/>
                        </a:rPr>
                        <a:t>that</a:t>
                      </a:r>
                      <a:r>
                        <a:rPr sz="1800" spc="-40" dirty="0">
                          <a:latin typeface="Times New Roman"/>
                          <a:cs typeface="Times New Roman"/>
                        </a:rPr>
                        <a:t> </a:t>
                      </a:r>
                      <a:r>
                        <a:rPr sz="1800" dirty="0">
                          <a:latin typeface="Times New Roman"/>
                          <a:cs typeface="Times New Roman"/>
                        </a:rPr>
                        <a:t>need</a:t>
                      </a:r>
                      <a:r>
                        <a:rPr sz="1800" spc="-55"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call</a:t>
                      </a:r>
                      <a:r>
                        <a:rPr sz="1800" spc="-55" dirty="0">
                          <a:latin typeface="Times New Roman"/>
                          <a:cs typeface="Times New Roman"/>
                        </a:rPr>
                        <a:t> </a:t>
                      </a:r>
                      <a:r>
                        <a:rPr sz="1800" spc="-25" dirty="0">
                          <a:latin typeface="Times New Roman"/>
                          <a:cs typeface="Times New Roman"/>
                        </a:rPr>
                        <a:t>the </a:t>
                      </a:r>
                      <a:r>
                        <a:rPr sz="1800" dirty="0">
                          <a:latin typeface="Times New Roman"/>
                          <a:cs typeface="Times New Roman"/>
                        </a:rPr>
                        <a:t>signing</a:t>
                      </a:r>
                      <a:r>
                        <a:rPr sz="1800" spc="-35" dirty="0">
                          <a:latin typeface="Times New Roman"/>
                          <a:cs typeface="Times New Roman"/>
                        </a:rPr>
                        <a:t> </a:t>
                      </a:r>
                      <a:r>
                        <a:rPr sz="1800" dirty="0">
                          <a:latin typeface="Times New Roman"/>
                          <a:cs typeface="Times New Roman"/>
                        </a:rPr>
                        <a:t>algorithm</a:t>
                      </a:r>
                      <a:r>
                        <a:rPr sz="1800" spc="-35" dirty="0">
                          <a:latin typeface="Times New Roman"/>
                          <a:cs typeface="Times New Roman"/>
                        </a:rPr>
                        <a:t> </a:t>
                      </a:r>
                      <a:r>
                        <a:rPr sz="1800" dirty="0">
                          <a:latin typeface="Times New Roman"/>
                          <a:cs typeface="Times New Roman"/>
                        </a:rPr>
                        <a:t>for</a:t>
                      </a:r>
                      <a:r>
                        <a:rPr sz="1800" spc="-5" dirty="0">
                          <a:latin typeface="Times New Roman"/>
                          <a:cs typeface="Times New Roman"/>
                        </a:rPr>
                        <a:t> </a:t>
                      </a:r>
                      <a:r>
                        <a:rPr sz="1800" spc="-10" dirty="0">
                          <a:latin typeface="Times New Roman"/>
                          <a:cs typeface="Times New Roman"/>
                        </a:rPr>
                        <a:t>polynomial </a:t>
                      </a:r>
                      <a:r>
                        <a:rPr sz="1800" dirty="0">
                          <a:latin typeface="Times New Roman"/>
                          <a:cs typeface="Times New Roman"/>
                        </a:rPr>
                        <a:t>times.</a:t>
                      </a:r>
                      <a:r>
                        <a:rPr sz="1800" spc="-75" dirty="0">
                          <a:latin typeface="Times New Roman"/>
                          <a:cs typeface="Times New Roman"/>
                        </a:rPr>
                        <a:t> </a:t>
                      </a:r>
                      <a:r>
                        <a:rPr sz="1800" dirty="0">
                          <a:latin typeface="Times New Roman"/>
                          <a:cs typeface="Times New Roman"/>
                        </a:rPr>
                        <a:t>But</a:t>
                      </a:r>
                      <a:r>
                        <a:rPr sz="1800" spc="-45" dirty="0">
                          <a:latin typeface="Times New Roman"/>
                          <a:cs typeface="Times New Roman"/>
                        </a:rPr>
                        <a:t> </a:t>
                      </a:r>
                      <a:r>
                        <a:rPr sz="1800" dirty="0">
                          <a:latin typeface="Times New Roman"/>
                          <a:cs typeface="Times New Roman"/>
                        </a:rPr>
                        <a:t>failed</a:t>
                      </a:r>
                      <a:r>
                        <a:rPr sz="1800" spc="-55"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spc="-10" dirty="0">
                          <a:latin typeface="Times New Roman"/>
                          <a:cs typeface="Times New Roman"/>
                        </a:rPr>
                        <a:t>preserve </a:t>
                      </a:r>
                      <a:r>
                        <a:rPr sz="1800" spc="-20" dirty="0">
                          <a:latin typeface="Times New Roman"/>
                          <a:cs typeface="Times New Roman"/>
                        </a:rPr>
                        <a:t>improved</a:t>
                      </a:r>
                      <a:r>
                        <a:rPr sz="1800" spc="-35" dirty="0">
                          <a:latin typeface="Times New Roman"/>
                          <a:cs typeface="Times New Roman"/>
                        </a:rPr>
                        <a:t> </a:t>
                      </a:r>
                      <a:r>
                        <a:rPr sz="1800" spc="-10" dirty="0">
                          <a:latin typeface="Times New Roman"/>
                          <a:cs typeface="Times New Roman"/>
                        </a:rPr>
                        <a:t>efficiency</a:t>
                      </a:r>
                      <a:endParaRPr sz="1800">
                        <a:latin typeface="Times New Roman"/>
                        <a:cs typeface="Times New Roman"/>
                      </a:endParaRPr>
                    </a:p>
                  </a:txBody>
                  <a:tcPr marL="0" marR="0" marT="158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extLst>
                  <a:ext uri="{0D108BD9-81ED-4DB2-BD59-A6C34878D82A}">
                    <a16:rowId xmlns:a16="http://schemas.microsoft.com/office/drawing/2014/main" val="10001"/>
                  </a:ext>
                </a:extLst>
              </a:tr>
              <a:tr h="1189355">
                <a:tc>
                  <a:txBody>
                    <a:bodyPr/>
                    <a:lstStyle/>
                    <a:p>
                      <a:pPr marL="91440">
                        <a:lnSpc>
                          <a:spcPct val="100000"/>
                        </a:lnSpc>
                        <a:spcBef>
                          <a:spcPts val="140"/>
                        </a:spcBef>
                      </a:pPr>
                      <a:r>
                        <a:rPr sz="1800" spc="-50" dirty="0">
                          <a:latin typeface="Times New Roman"/>
                          <a:cs typeface="Times New Roman"/>
                        </a:rPr>
                        <a:t>2</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marR="422909">
                        <a:lnSpc>
                          <a:spcPct val="100000"/>
                        </a:lnSpc>
                        <a:spcBef>
                          <a:spcPts val="140"/>
                        </a:spcBef>
                      </a:pPr>
                      <a:r>
                        <a:rPr sz="1800" spc="-20" dirty="0">
                          <a:latin typeface="Times New Roman"/>
                          <a:cs typeface="Times New Roman"/>
                        </a:rPr>
                        <a:t>Adaptively</a:t>
                      </a:r>
                      <a:r>
                        <a:rPr sz="1800" spc="-5" dirty="0">
                          <a:latin typeface="Times New Roman"/>
                          <a:cs typeface="Times New Roman"/>
                        </a:rPr>
                        <a:t> </a:t>
                      </a:r>
                      <a:r>
                        <a:rPr sz="1800" spc="-10" dirty="0">
                          <a:latin typeface="Times New Roman"/>
                          <a:cs typeface="Times New Roman"/>
                        </a:rPr>
                        <a:t>Secure </a:t>
                      </a:r>
                      <a:r>
                        <a:rPr sz="1800" dirty="0">
                          <a:latin typeface="Times New Roman"/>
                          <a:cs typeface="Times New Roman"/>
                        </a:rPr>
                        <a:t>Fully</a:t>
                      </a:r>
                      <a:r>
                        <a:rPr sz="1800" spc="335" dirty="0">
                          <a:latin typeface="Times New Roman"/>
                          <a:cs typeface="Times New Roman"/>
                        </a:rPr>
                        <a:t> </a:t>
                      </a:r>
                      <a:r>
                        <a:rPr sz="1800" spc="-35" dirty="0">
                          <a:latin typeface="Times New Roman"/>
                          <a:cs typeface="Times New Roman"/>
                        </a:rPr>
                        <a:t>Homomorphic </a:t>
                      </a:r>
                      <a:r>
                        <a:rPr sz="1800" spc="-10" dirty="0">
                          <a:latin typeface="Times New Roman"/>
                          <a:cs typeface="Times New Roman"/>
                        </a:rPr>
                        <a:t>Signatures</a:t>
                      </a:r>
                      <a:r>
                        <a:rPr sz="1800" spc="-60" dirty="0">
                          <a:latin typeface="Times New Roman"/>
                          <a:cs typeface="Times New Roman"/>
                        </a:rPr>
                        <a:t> </a:t>
                      </a:r>
                      <a:r>
                        <a:rPr sz="1800" dirty="0">
                          <a:latin typeface="Times New Roman"/>
                          <a:cs typeface="Times New Roman"/>
                        </a:rPr>
                        <a:t>Based</a:t>
                      </a:r>
                      <a:r>
                        <a:rPr sz="1800" spc="-45" dirty="0">
                          <a:latin typeface="Times New Roman"/>
                          <a:cs typeface="Times New Roman"/>
                        </a:rPr>
                        <a:t> </a:t>
                      </a:r>
                      <a:r>
                        <a:rPr sz="1800" spc="-25" dirty="0">
                          <a:latin typeface="Times New Roman"/>
                          <a:cs typeface="Times New Roman"/>
                        </a:rPr>
                        <a:t>on </a:t>
                      </a:r>
                      <a:r>
                        <a:rPr sz="1800" spc="-10" dirty="0">
                          <a:latin typeface="Times New Roman"/>
                          <a:cs typeface="Times New Roman"/>
                        </a:rPr>
                        <a:t>Lattices</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marR="427990">
                        <a:lnSpc>
                          <a:spcPct val="100000"/>
                        </a:lnSpc>
                        <a:spcBef>
                          <a:spcPts val="140"/>
                        </a:spcBef>
                      </a:pPr>
                      <a:r>
                        <a:rPr sz="1800" dirty="0">
                          <a:latin typeface="Times New Roman"/>
                          <a:cs typeface="Times New Roman"/>
                        </a:rPr>
                        <a:t>In</a:t>
                      </a:r>
                      <a:r>
                        <a:rPr sz="1800" spc="-70" dirty="0">
                          <a:latin typeface="Times New Roman"/>
                          <a:cs typeface="Times New Roman"/>
                        </a:rPr>
                        <a:t> </a:t>
                      </a:r>
                      <a:r>
                        <a:rPr sz="1800" dirty="0">
                          <a:latin typeface="Times New Roman"/>
                          <a:cs typeface="Times New Roman"/>
                        </a:rPr>
                        <a:t>this</a:t>
                      </a:r>
                      <a:r>
                        <a:rPr sz="1800" spc="-65" dirty="0">
                          <a:latin typeface="Times New Roman"/>
                          <a:cs typeface="Times New Roman"/>
                        </a:rPr>
                        <a:t> </a:t>
                      </a:r>
                      <a:r>
                        <a:rPr sz="1800" dirty="0">
                          <a:latin typeface="Times New Roman"/>
                          <a:cs typeface="Times New Roman"/>
                        </a:rPr>
                        <a:t>paper,</a:t>
                      </a:r>
                      <a:r>
                        <a:rPr sz="1800" spc="-85" dirty="0">
                          <a:latin typeface="Times New Roman"/>
                          <a:cs typeface="Times New Roman"/>
                        </a:rPr>
                        <a:t> </a:t>
                      </a:r>
                      <a:r>
                        <a:rPr sz="1800" dirty="0">
                          <a:latin typeface="Times New Roman"/>
                          <a:cs typeface="Times New Roman"/>
                        </a:rPr>
                        <a:t>authors</a:t>
                      </a:r>
                      <a:r>
                        <a:rPr sz="1800" spc="-80" dirty="0">
                          <a:latin typeface="Times New Roman"/>
                          <a:cs typeface="Times New Roman"/>
                        </a:rPr>
                        <a:t> </a:t>
                      </a:r>
                      <a:r>
                        <a:rPr sz="1800" dirty="0">
                          <a:latin typeface="Times New Roman"/>
                          <a:cs typeface="Times New Roman"/>
                        </a:rPr>
                        <a:t>construct</a:t>
                      </a:r>
                      <a:r>
                        <a:rPr sz="1800" spc="-65" dirty="0">
                          <a:latin typeface="Times New Roman"/>
                          <a:cs typeface="Times New Roman"/>
                        </a:rPr>
                        <a:t> </a:t>
                      </a:r>
                      <a:r>
                        <a:rPr sz="1800" dirty="0">
                          <a:latin typeface="Times New Roman"/>
                          <a:cs typeface="Times New Roman"/>
                        </a:rPr>
                        <a:t>the</a:t>
                      </a:r>
                      <a:r>
                        <a:rPr sz="1800" spc="-55" dirty="0">
                          <a:latin typeface="Times New Roman"/>
                          <a:cs typeface="Times New Roman"/>
                        </a:rPr>
                        <a:t> </a:t>
                      </a:r>
                      <a:r>
                        <a:rPr sz="1800" spc="-10" dirty="0">
                          <a:latin typeface="Times New Roman"/>
                          <a:cs typeface="Times New Roman"/>
                        </a:rPr>
                        <a:t>first </a:t>
                      </a:r>
                      <a:r>
                        <a:rPr sz="1800" spc="-20" dirty="0">
                          <a:latin typeface="Times New Roman"/>
                          <a:cs typeface="Times New Roman"/>
                        </a:rPr>
                        <a:t>adaptively</a:t>
                      </a:r>
                      <a:r>
                        <a:rPr sz="1800" spc="-95" dirty="0">
                          <a:latin typeface="Times New Roman"/>
                          <a:cs typeface="Times New Roman"/>
                        </a:rPr>
                        <a:t> </a:t>
                      </a:r>
                      <a:r>
                        <a:rPr sz="1800" dirty="0">
                          <a:latin typeface="Times New Roman"/>
                          <a:cs typeface="Times New Roman"/>
                        </a:rPr>
                        <a:t>secure</a:t>
                      </a:r>
                      <a:r>
                        <a:rPr sz="1800" spc="-10" dirty="0">
                          <a:latin typeface="Times New Roman"/>
                          <a:cs typeface="Times New Roman"/>
                        </a:rPr>
                        <a:t> homomorphic </a:t>
                      </a:r>
                      <a:r>
                        <a:rPr sz="1800" spc="-20" dirty="0">
                          <a:latin typeface="Times New Roman"/>
                          <a:cs typeface="Times New Roman"/>
                        </a:rPr>
                        <a:t>signature</a:t>
                      </a:r>
                      <a:r>
                        <a:rPr sz="1800" spc="-80" dirty="0">
                          <a:latin typeface="Times New Roman"/>
                          <a:cs typeface="Times New Roman"/>
                        </a:rPr>
                        <a:t> </a:t>
                      </a:r>
                      <a:r>
                        <a:rPr sz="1800" spc="-10" dirty="0">
                          <a:latin typeface="Times New Roman"/>
                          <a:cs typeface="Times New Roman"/>
                        </a:rPr>
                        <a:t>scheme</a:t>
                      </a:r>
                      <a:r>
                        <a:rPr sz="1800" spc="-75" dirty="0">
                          <a:latin typeface="Times New Roman"/>
                          <a:cs typeface="Times New Roman"/>
                        </a:rPr>
                        <a:t> </a:t>
                      </a:r>
                      <a:r>
                        <a:rPr sz="1800" dirty="0">
                          <a:latin typeface="Times New Roman"/>
                          <a:cs typeface="Times New Roman"/>
                        </a:rPr>
                        <a:t>that</a:t>
                      </a:r>
                      <a:r>
                        <a:rPr sz="1800" spc="-70" dirty="0">
                          <a:latin typeface="Times New Roman"/>
                          <a:cs typeface="Times New Roman"/>
                        </a:rPr>
                        <a:t> </a:t>
                      </a:r>
                      <a:r>
                        <a:rPr sz="1800" dirty="0">
                          <a:latin typeface="Times New Roman"/>
                          <a:cs typeface="Times New Roman"/>
                        </a:rPr>
                        <a:t>can</a:t>
                      </a:r>
                      <a:r>
                        <a:rPr sz="1800" spc="-75" dirty="0">
                          <a:latin typeface="Times New Roman"/>
                          <a:cs typeface="Times New Roman"/>
                        </a:rPr>
                        <a:t> </a:t>
                      </a:r>
                      <a:r>
                        <a:rPr sz="1800" dirty="0">
                          <a:latin typeface="Times New Roman"/>
                          <a:cs typeface="Times New Roman"/>
                        </a:rPr>
                        <a:t>evaluate</a:t>
                      </a:r>
                      <a:r>
                        <a:rPr sz="1800" spc="-60" dirty="0">
                          <a:latin typeface="Times New Roman"/>
                          <a:cs typeface="Times New Roman"/>
                        </a:rPr>
                        <a:t> </a:t>
                      </a:r>
                      <a:r>
                        <a:rPr sz="1800" spc="-25" dirty="0">
                          <a:latin typeface="Times New Roman"/>
                          <a:cs typeface="Times New Roman"/>
                        </a:rPr>
                        <a:t>any </a:t>
                      </a:r>
                      <a:r>
                        <a:rPr sz="1800" dirty="0">
                          <a:latin typeface="Times New Roman"/>
                          <a:cs typeface="Times New Roman"/>
                        </a:rPr>
                        <a:t>circuit</a:t>
                      </a:r>
                      <a:r>
                        <a:rPr sz="1800" spc="-95" dirty="0">
                          <a:latin typeface="Times New Roman"/>
                          <a:cs typeface="Times New Roman"/>
                        </a:rPr>
                        <a:t> </a:t>
                      </a:r>
                      <a:r>
                        <a:rPr sz="1800" dirty="0">
                          <a:latin typeface="Times New Roman"/>
                          <a:cs typeface="Times New Roman"/>
                        </a:rPr>
                        <a:t>over</a:t>
                      </a:r>
                      <a:r>
                        <a:rPr sz="1800" spc="-45" dirty="0">
                          <a:latin typeface="Times New Roman"/>
                          <a:cs typeface="Times New Roman"/>
                        </a:rPr>
                        <a:t> </a:t>
                      </a:r>
                      <a:r>
                        <a:rPr sz="1800" spc="-20" dirty="0">
                          <a:latin typeface="Times New Roman"/>
                          <a:cs typeface="Times New Roman"/>
                        </a:rPr>
                        <a:t>signed</a:t>
                      </a:r>
                      <a:r>
                        <a:rPr sz="1800" spc="-100" dirty="0">
                          <a:latin typeface="Times New Roman"/>
                          <a:cs typeface="Times New Roman"/>
                        </a:rPr>
                        <a:t> </a:t>
                      </a:r>
                      <a:r>
                        <a:rPr sz="1800" spc="-20" dirty="0">
                          <a:latin typeface="Times New Roman"/>
                          <a:cs typeface="Times New Roman"/>
                        </a:rPr>
                        <a:t>data.</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2075" marR="116205">
                        <a:lnSpc>
                          <a:spcPct val="100000"/>
                        </a:lnSpc>
                        <a:spcBef>
                          <a:spcPts val="140"/>
                        </a:spcBef>
                      </a:pPr>
                      <a:r>
                        <a:rPr sz="1800" dirty="0">
                          <a:latin typeface="Times New Roman"/>
                          <a:cs typeface="Times New Roman"/>
                        </a:rPr>
                        <a:t>but</a:t>
                      </a:r>
                      <a:r>
                        <a:rPr sz="1800" spc="-50" dirty="0">
                          <a:latin typeface="Times New Roman"/>
                          <a:cs typeface="Times New Roman"/>
                        </a:rPr>
                        <a:t> </a:t>
                      </a:r>
                      <a:r>
                        <a:rPr sz="1800" dirty="0">
                          <a:latin typeface="Times New Roman"/>
                          <a:cs typeface="Times New Roman"/>
                        </a:rPr>
                        <a:t>unlike</a:t>
                      </a:r>
                      <a:r>
                        <a:rPr sz="1800" spc="-40" dirty="0">
                          <a:latin typeface="Times New Roman"/>
                          <a:cs typeface="Times New Roman"/>
                        </a:rPr>
                        <a:t> </a:t>
                      </a:r>
                      <a:r>
                        <a:rPr sz="1800" spc="-20" dirty="0">
                          <a:latin typeface="Times New Roman"/>
                          <a:cs typeface="Times New Roman"/>
                        </a:rPr>
                        <a:t>complexity</a:t>
                      </a:r>
                      <a:r>
                        <a:rPr sz="1800" spc="-55" dirty="0">
                          <a:latin typeface="Times New Roman"/>
                          <a:cs typeface="Times New Roman"/>
                        </a:rPr>
                        <a:t> </a:t>
                      </a:r>
                      <a:r>
                        <a:rPr sz="1800" spc="-10" dirty="0">
                          <a:latin typeface="Times New Roman"/>
                          <a:cs typeface="Times New Roman"/>
                        </a:rPr>
                        <a:t>leveraging,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security</a:t>
                      </a:r>
                      <a:r>
                        <a:rPr sz="1800" spc="-55" dirty="0">
                          <a:latin typeface="Times New Roman"/>
                          <a:cs typeface="Times New Roman"/>
                        </a:rPr>
                        <a:t> </a:t>
                      </a:r>
                      <a:r>
                        <a:rPr sz="1800" dirty="0">
                          <a:latin typeface="Times New Roman"/>
                          <a:cs typeface="Times New Roman"/>
                        </a:rPr>
                        <a:t>loss</a:t>
                      </a:r>
                      <a:r>
                        <a:rPr sz="1800" spc="-15" dirty="0">
                          <a:latin typeface="Times New Roman"/>
                          <a:cs typeface="Times New Roman"/>
                        </a:rPr>
                        <a:t> </a:t>
                      </a:r>
                      <a:r>
                        <a:rPr sz="1800" dirty="0">
                          <a:latin typeface="Times New Roman"/>
                          <a:cs typeface="Times New Roman"/>
                        </a:rPr>
                        <a:t>in</a:t>
                      </a:r>
                      <a:r>
                        <a:rPr sz="1800" spc="-20" dirty="0">
                          <a:latin typeface="Times New Roman"/>
                          <a:cs typeface="Times New Roman"/>
                        </a:rPr>
                        <a:t> </a:t>
                      </a:r>
                      <a:r>
                        <a:rPr sz="1800" dirty="0">
                          <a:latin typeface="Times New Roman"/>
                          <a:cs typeface="Times New Roman"/>
                        </a:rPr>
                        <a:t>this</a:t>
                      </a:r>
                      <a:r>
                        <a:rPr sz="1800" spc="-5" dirty="0">
                          <a:latin typeface="Times New Roman"/>
                          <a:cs typeface="Times New Roman"/>
                        </a:rPr>
                        <a:t> </a:t>
                      </a:r>
                      <a:r>
                        <a:rPr sz="1800" spc="-10" dirty="0">
                          <a:latin typeface="Times New Roman"/>
                          <a:cs typeface="Times New Roman"/>
                        </a:rPr>
                        <a:t>approach </a:t>
                      </a:r>
                      <a:r>
                        <a:rPr sz="1800" dirty="0">
                          <a:latin typeface="Times New Roman"/>
                          <a:cs typeface="Times New Roman"/>
                        </a:rPr>
                        <a:t>reduction</a:t>
                      </a:r>
                      <a:r>
                        <a:rPr sz="1800" spc="-75" dirty="0">
                          <a:latin typeface="Times New Roman"/>
                          <a:cs typeface="Times New Roman"/>
                        </a:rPr>
                        <a:t> </a:t>
                      </a:r>
                      <a:r>
                        <a:rPr sz="1800" dirty="0">
                          <a:latin typeface="Times New Roman"/>
                          <a:cs typeface="Times New Roman"/>
                        </a:rPr>
                        <a:t>depends</a:t>
                      </a:r>
                      <a:r>
                        <a:rPr sz="1800" spc="-65" dirty="0">
                          <a:latin typeface="Times New Roman"/>
                          <a:cs typeface="Times New Roman"/>
                        </a:rPr>
                        <a:t> </a:t>
                      </a:r>
                      <a:r>
                        <a:rPr sz="1800" dirty="0">
                          <a:latin typeface="Times New Roman"/>
                          <a:cs typeface="Times New Roman"/>
                        </a:rPr>
                        <a:t>on</a:t>
                      </a:r>
                      <a:r>
                        <a:rPr sz="1800" spc="-45" dirty="0">
                          <a:latin typeface="Times New Roman"/>
                          <a:cs typeface="Times New Roman"/>
                        </a:rPr>
                        <a:t> </a:t>
                      </a:r>
                      <a:r>
                        <a:rPr sz="1800" spc="-10" dirty="0">
                          <a:latin typeface="Times New Roman"/>
                          <a:cs typeface="Times New Roman"/>
                        </a:rPr>
                        <a:t>circuit depth</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1677035">
                <a:tc>
                  <a:txBody>
                    <a:bodyPr/>
                    <a:lstStyle/>
                    <a:p>
                      <a:pPr marL="91440">
                        <a:lnSpc>
                          <a:spcPct val="100000"/>
                        </a:lnSpc>
                        <a:spcBef>
                          <a:spcPts val="140"/>
                        </a:spcBef>
                      </a:pPr>
                      <a:r>
                        <a:rPr sz="1800" spc="-50" dirty="0">
                          <a:latin typeface="Times New Roman"/>
                          <a:cs typeface="Times New Roman"/>
                        </a:rPr>
                        <a:t>3</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tc>
                  <a:txBody>
                    <a:bodyPr/>
                    <a:lstStyle/>
                    <a:p>
                      <a:pPr marL="91440" marR="449580">
                        <a:lnSpc>
                          <a:spcPct val="100000"/>
                        </a:lnSpc>
                        <a:spcBef>
                          <a:spcPts val="140"/>
                        </a:spcBef>
                      </a:pPr>
                      <a:r>
                        <a:rPr sz="1800" spc="-10" dirty="0">
                          <a:latin typeface="Times New Roman"/>
                          <a:cs typeface="Times New Roman"/>
                        </a:rPr>
                        <a:t>Leveled</a:t>
                      </a:r>
                      <a:r>
                        <a:rPr sz="1800" spc="-50" dirty="0">
                          <a:latin typeface="Times New Roman"/>
                          <a:cs typeface="Times New Roman"/>
                        </a:rPr>
                        <a:t> </a:t>
                      </a:r>
                      <a:r>
                        <a:rPr sz="1800" spc="-10" dirty="0">
                          <a:latin typeface="Times New Roman"/>
                          <a:cs typeface="Times New Roman"/>
                        </a:rPr>
                        <a:t>Adaptively </a:t>
                      </a:r>
                      <a:r>
                        <a:rPr sz="1800" spc="-35" dirty="0">
                          <a:latin typeface="Times New Roman"/>
                          <a:cs typeface="Times New Roman"/>
                        </a:rPr>
                        <a:t>Strong-</a:t>
                      </a:r>
                      <a:r>
                        <a:rPr sz="1800" spc="-10" dirty="0">
                          <a:latin typeface="Times New Roman"/>
                          <a:cs typeface="Times New Roman"/>
                        </a:rPr>
                        <a:t>Unforgeable </a:t>
                      </a:r>
                      <a:r>
                        <a:rPr sz="1800" dirty="0">
                          <a:latin typeface="Times New Roman"/>
                          <a:cs typeface="Times New Roman"/>
                        </a:rPr>
                        <a:t>Identity-</a:t>
                      </a:r>
                      <a:r>
                        <a:rPr sz="1800" spc="-20" dirty="0">
                          <a:latin typeface="Times New Roman"/>
                          <a:cs typeface="Times New Roman"/>
                        </a:rPr>
                        <a:t>Based</a:t>
                      </a:r>
                      <a:r>
                        <a:rPr sz="1800" spc="-80" dirty="0">
                          <a:latin typeface="Times New Roman"/>
                          <a:cs typeface="Times New Roman"/>
                        </a:rPr>
                        <a:t> </a:t>
                      </a:r>
                      <a:r>
                        <a:rPr sz="1800" spc="-25" dirty="0">
                          <a:latin typeface="Times New Roman"/>
                          <a:cs typeface="Times New Roman"/>
                        </a:rPr>
                        <a:t>Fully </a:t>
                      </a:r>
                      <a:r>
                        <a:rPr sz="1800" spc="-10" dirty="0">
                          <a:latin typeface="Times New Roman"/>
                          <a:cs typeface="Times New Roman"/>
                        </a:rPr>
                        <a:t>Homomorphic Signatures</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tc>
                  <a:txBody>
                    <a:bodyPr/>
                    <a:lstStyle/>
                    <a:p>
                      <a:pPr marL="91440" marR="400685">
                        <a:lnSpc>
                          <a:spcPct val="100000"/>
                        </a:lnSpc>
                        <a:spcBef>
                          <a:spcPts val="95"/>
                        </a:spcBef>
                      </a:pPr>
                      <a:r>
                        <a:rPr sz="1800" dirty="0">
                          <a:latin typeface="Times New Roman"/>
                          <a:cs typeface="Times New Roman"/>
                        </a:rPr>
                        <a:t>In</a:t>
                      </a:r>
                      <a:r>
                        <a:rPr sz="1800" spc="-55" dirty="0">
                          <a:latin typeface="Times New Roman"/>
                          <a:cs typeface="Times New Roman"/>
                        </a:rPr>
                        <a:t> </a:t>
                      </a:r>
                      <a:r>
                        <a:rPr sz="1800" dirty="0">
                          <a:latin typeface="Times New Roman"/>
                          <a:cs typeface="Times New Roman"/>
                        </a:rPr>
                        <a:t>this</a:t>
                      </a:r>
                      <a:r>
                        <a:rPr sz="1800" spc="-55" dirty="0">
                          <a:latin typeface="Times New Roman"/>
                          <a:cs typeface="Times New Roman"/>
                        </a:rPr>
                        <a:t> </a:t>
                      </a:r>
                      <a:r>
                        <a:rPr sz="1800" dirty="0">
                          <a:latin typeface="Times New Roman"/>
                          <a:cs typeface="Times New Roman"/>
                        </a:rPr>
                        <a:t>work,</a:t>
                      </a:r>
                      <a:r>
                        <a:rPr sz="1800" spc="-40" dirty="0">
                          <a:latin typeface="Times New Roman"/>
                          <a:cs typeface="Times New Roman"/>
                        </a:rPr>
                        <a:t> </a:t>
                      </a:r>
                      <a:r>
                        <a:rPr sz="1800" dirty="0">
                          <a:latin typeface="Times New Roman"/>
                          <a:cs typeface="Times New Roman"/>
                        </a:rPr>
                        <a:t>Authors</a:t>
                      </a:r>
                      <a:r>
                        <a:rPr sz="1800" spc="-80" dirty="0">
                          <a:latin typeface="Times New Roman"/>
                          <a:cs typeface="Times New Roman"/>
                        </a:rPr>
                        <a:t> </a:t>
                      </a:r>
                      <a:r>
                        <a:rPr sz="1800" dirty="0">
                          <a:latin typeface="Times New Roman"/>
                          <a:cs typeface="Times New Roman"/>
                        </a:rPr>
                        <a:t>construct</a:t>
                      </a:r>
                      <a:r>
                        <a:rPr sz="1800" spc="-60" dirty="0">
                          <a:latin typeface="Times New Roman"/>
                          <a:cs typeface="Times New Roman"/>
                        </a:rPr>
                        <a:t> </a:t>
                      </a:r>
                      <a:r>
                        <a:rPr sz="1800" dirty="0">
                          <a:latin typeface="Times New Roman"/>
                          <a:cs typeface="Times New Roman"/>
                        </a:rPr>
                        <a:t>the</a:t>
                      </a:r>
                      <a:r>
                        <a:rPr sz="1800" spc="-45" dirty="0">
                          <a:latin typeface="Times New Roman"/>
                          <a:cs typeface="Times New Roman"/>
                        </a:rPr>
                        <a:t> </a:t>
                      </a:r>
                      <a:r>
                        <a:rPr sz="1800" spc="-10" dirty="0">
                          <a:latin typeface="Times New Roman"/>
                          <a:cs typeface="Times New Roman"/>
                        </a:rPr>
                        <a:t>first leveled</a:t>
                      </a:r>
                      <a:r>
                        <a:rPr sz="1800" spc="-60" dirty="0">
                          <a:latin typeface="Times New Roman"/>
                          <a:cs typeface="Times New Roman"/>
                        </a:rPr>
                        <a:t> </a:t>
                      </a:r>
                      <a:r>
                        <a:rPr sz="1800" spc="-20" dirty="0">
                          <a:latin typeface="Times New Roman"/>
                          <a:cs typeface="Times New Roman"/>
                        </a:rPr>
                        <a:t>adaptively</a:t>
                      </a:r>
                      <a:r>
                        <a:rPr sz="1800" spc="-85" dirty="0">
                          <a:latin typeface="Times New Roman"/>
                          <a:cs typeface="Times New Roman"/>
                        </a:rPr>
                        <a:t> </a:t>
                      </a:r>
                      <a:r>
                        <a:rPr sz="1800" spc="-10" dirty="0">
                          <a:latin typeface="Times New Roman"/>
                          <a:cs typeface="Times New Roman"/>
                        </a:rPr>
                        <a:t>secure</a:t>
                      </a:r>
                      <a:r>
                        <a:rPr sz="1800" spc="-35" dirty="0">
                          <a:latin typeface="Times New Roman"/>
                          <a:cs typeface="Times New Roman"/>
                        </a:rPr>
                        <a:t> </a:t>
                      </a:r>
                      <a:r>
                        <a:rPr sz="1800" spc="-10" dirty="0">
                          <a:latin typeface="Times New Roman"/>
                          <a:cs typeface="Times New Roman"/>
                        </a:rPr>
                        <a:t>identity- </a:t>
                      </a:r>
                      <a:r>
                        <a:rPr sz="1800" dirty="0">
                          <a:latin typeface="Times New Roman"/>
                          <a:cs typeface="Times New Roman"/>
                        </a:rPr>
                        <a:t>based</a:t>
                      </a:r>
                      <a:r>
                        <a:rPr sz="1800" spc="-70" dirty="0">
                          <a:latin typeface="Times New Roman"/>
                          <a:cs typeface="Times New Roman"/>
                        </a:rPr>
                        <a:t> </a:t>
                      </a:r>
                      <a:r>
                        <a:rPr sz="1800" dirty="0">
                          <a:latin typeface="Times New Roman"/>
                          <a:cs typeface="Times New Roman"/>
                        </a:rPr>
                        <a:t>fully</a:t>
                      </a:r>
                      <a:r>
                        <a:rPr sz="1800" spc="-80" dirty="0">
                          <a:latin typeface="Times New Roman"/>
                          <a:cs typeface="Times New Roman"/>
                        </a:rPr>
                        <a:t> </a:t>
                      </a:r>
                      <a:r>
                        <a:rPr sz="1800" dirty="0">
                          <a:latin typeface="Times New Roman"/>
                          <a:cs typeface="Times New Roman"/>
                        </a:rPr>
                        <a:t>homomorphic</a:t>
                      </a:r>
                      <a:r>
                        <a:rPr sz="1800" spc="-75" dirty="0">
                          <a:latin typeface="Times New Roman"/>
                          <a:cs typeface="Times New Roman"/>
                        </a:rPr>
                        <a:t> </a:t>
                      </a:r>
                      <a:r>
                        <a:rPr sz="1800" spc="-10" dirty="0">
                          <a:latin typeface="Times New Roman"/>
                          <a:cs typeface="Times New Roman"/>
                        </a:rPr>
                        <a:t>signature </a:t>
                      </a:r>
                      <a:r>
                        <a:rPr sz="1800" dirty="0">
                          <a:latin typeface="Times New Roman"/>
                          <a:cs typeface="Times New Roman"/>
                        </a:rPr>
                        <a:t>(IBFHS)</a:t>
                      </a:r>
                      <a:r>
                        <a:rPr sz="1800" spc="310" dirty="0">
                          <a:latin typeface="Times New Roman"/>
                          <a:cs typeface="Times New Roman"/>
                        </a:rPr>
                        <a:t> </a:t>
                      </a:r>
                      <a:r>
                        <a:rPr sz="1800" spc="-10" dirty="0">
                          <a:latin typeface="Times New Roman"/>
                          <a:cs typeface="Times New Roman"/>
                        </a:rPr>
                        <a:t>schemes</a:t>
                      </a:r>
                      <a:r>
                        <a:rPr sz="1800" spc="-105" dirty="0">
                          <a:latin typeface="Times New Roman"/>
                          <a:cs typeface="Times New Roman"/>
                        </a:rPr>
                        <a:t> </a:t>
                      </a:r>
                      <a:r>
                        <a:rPr sz="1800" dirty="0">
                          <a:latin typeface="Times New Roman"/>
                          <a:cs typeface="Times New Roman"/>
                        </a:rPr>
                        <a:t>without</a:t>
                      </a:r>
                      <a:r>
                        <a:rPr sz="1800" spc="-65" dirty="0">
                          <a:latin typeface="Times New Roman"/>
                          <a:cs typeface="Times New Roman"/>
                        </a:rPr>
                        <a:t> </a:t>
                      </a:r>
                      <a:r>
                        <a:rPr sz="1800" spc="-10" dirty="0">
                          <a:latin typeface="Times New Roman"/>
                          <a:cs typeface="Times New Roman"/>
                        </a:rPr>
                        <a:t>additional </a:t>
                      </a:r>
                      <a:r>
                        <a:rPr sz="1800" dirty="0">
                          <a:latin typeface="Times New Roman"/>
                          <a:cs typeface="Times New Roman"/>
                        </a:rPr>
                        <a:t>public</a:t>
                      </a:r>
                      <a:r>
                        <a:rPr sz="1800" spc="305" dirty="0">
                          <a:latin typeface="Times New Roman"/>
                          <a:cs typeface="Times New Roman"/>
                        </a:rPr>
                        <a:t> </a:t>
                      </a:r>
                      <a:r>
                        <a:rPr sz="1800" spc="-10" dirty="0">
                          <a:latin typeface="Times New Roman"/>
                          <a:cs typeface="Times New Roman"/>
                        </a:rPr>
                        <a:t>parameters,</a:t>
                      </a:r>
                      <a:r>
                        <a:rPr sz="1800" spc="-85" dirty="0">
                          <a:latin typeface="Times New Roman"/>
                          <a:cs typeface="Times New Roman"/>
                        </a:rPr>
                        <a:t> </a:t>
                      </a:r>
                      <a:r>
                        <a:rPr sz="1800" dirty="0">
                          <a:latin typeface="Times New Roman"/>
                          <a:cs typeface="Times New Roman"/>
                        </a:rPr>
                        <a:t>which</a:t>
                      </a:r>
                      <a:r>
                        <a:rPr sz="1800" spc="-50" dirty="0">
                          <a:latin typeface="Times New Roman"/>
                          <a:cs typeface="Times New Roman"/>
                        </a:rPr>
                        <a:t> </a:t>
                      </a:r>
                      <a:r>
                        <a:rPr sz="1800" dirty="0">
                          <a:latin typeface="Times New Roman"/>
                          <a:cs typeface="Times New Roman"/>
                        </a:rPr>
                        <a:t>can</a:t>
                      </a:r>
                      <a:r>
                        <a:rPr sz="1800" spc="-65" dirty="0">
                          <a:latin typeface="Times New Roman"/>
                          <a:cs typeface="Times New Roman"/>
                        </a:rPr>
                        <a:t> </a:t>
                      </a:r>
                      <a:r>
                        <a:rPr sz="1800" dirty="0">
                          <a:latin typeface="Times New Roman"/>
                          <a:cs typeface="Times New Roman"/>
                        </a:rPr>
                        <a:t>be</a:t>
                      </a:r>
                      <a:r>
                        <a:rPr sz="1800" spc="-50" dirty="0">
                          <a:latin typeface="Times New Roman"/>
                          <a:cs typeface="Times New Roman"/>
                        </a:rPr>
                        <a:t> </a:t>
                      </a:r>
                      <a:r>
                        <a:rPr sz="1800" spc="-20" dirty="0">
                          <a:latin typeface="Times New Roman"/>
                          <a:cs typeface="Times New Roman"/>
                        </a:rPr>
                        <a:t>used </a:t>
                      </a:r>
                      <a:r>
                        <a:rPr sz="1800" dirty="0">
                          <a:latin typeface="Times New Roman"/>
                          <a:cs typeface="Times New Roman"/>
                        </a:rPr>
                        <a:t>to</a:t>
                      </a:r>
                      <a:r>
                        <a:rPr sz="1800" spc="-40" dirty="0">
                          <a:latin typeface="Times New Roman"/>
                          <a:cs typeface="Times New Roman"/>
                        </a:rPr>
                        <a:t> </a:t>
                      </a:r>
                      <a:r>
                        <a:rPr sz="1800" dirty="0">
                          <a:latin typeface="Times New Roman"/>
                          <a:cs typeface="Times New Roman"/>
                        </a:rPr>
                        <a:t>sign</a:t>
                      </a:r>
                      <a:r>
                        <a:rPr sz="1800" spc="360" dirty="0">
                          <a:latin typeface="Times New Roman"/>
                          <a:cs typeface="Times New Roman"/>
                        </a:rPr>
                        <a:t> </a:t>
                      </a:r>
                      <a:r>
                        <a:rPr sz="1800" spc="-10" dirty="0">
                          <a:latin typeface="Times New Roman"/>
                          <a:cs typeface="Times New Roman"/>
                        </a:rPr>
                        <a:t>many</a:t>
                      </a:r>
                      <a:r>
                        <a:rPr sz="1800" spc="-80" dirty="0">
                          <a:latin typeface="Times New Roman"/>
                          <a:cs typeface="Times New Roman"/>
                        </a:rPr>
                        <a:t> </a:t>
                      </a:r>
                      <a:r>
                        <a:rPr sz="1800" spc="-10" dirty="0">
                          <a:latin typeface="Times New Roman"/>
                          <a:cs typeface="Times New Roman"/>
                        </a:rPr>
                        <a:t>different</a:t>
                      </a:r>
                      <a:r>
                        <a:rPr sz="1800" spc="-75" dirty="0">
                          <a:latin typeface="Times New Roman"/>
                          <a:cs typeface="Times New Roman"/>
                        </a:rPr>
                        <a:t> </a:t>
                      </a:r>
                      <a:r>
                        <a:rPr sz="1800" spc="-10" dirty="0">
                          <a:latin typeface="Times New Roman"/>
                          <a:cs typeface="Times New Roman"/>
                        </a:rPr>
                        <a:t>datasets</a:t>
                      </a:r>
                      <a:endParaRPr sz="1800">
                        <a:latin typeface="Times New Roman"/>
                        <a:cs typeface="Times New Roman"/>
                      </a:endParaRPr>
                    </a:p>
                  </a:txBody>
                  <a:tcPr marL="0" marR="0" marT="120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tc>
                  <a:txBody>
                    <a:bodyPr/>
                    <a:lstStyle/>
                    <a:p>
                      <a:pPr marL="92075" marR="405130" algn="just">
                        <a:lnSpc>
                          <a:spcPct val="100000"/>
                        </a:lnSpc>
                        <a:spcBef>
                          <a:spcPts val="140"/>
                        </a:spcBef>
                      </a:pPr>
                      <a:r>
                        <a:rPr sz="1800" dirty="0">
                          <a:latin typeface="Times New Roman"/>
                          <a:cs typeface="Times New Roman"/>
                        </a:rPr>
                        <a:t>the</a:t>
                      </a:r>
                      <a:r>
                        <a:rPr sz="1800" spc="130" dirty="0">
                          <a:latin typeface="Times New Roman"/>
                          <a:cs typeface="Times New Roman"/>
                        </a:rPr>
                        <a:t> </a:t>
                      </a:r>
                      <a:r>
                        <a:rPr sz="1800" dirty="0">
                          <a:latin typeface="Times New Roman"/>
                          <a:cs typeface="Times New Roman"/>
                        </a:rPr>
                        <a:t>complexity</a:t>
                      </a:r>
                      <a:r>
                        <a:rPr sz="1800" spc="110" dirty="0">
                          <a:latin typeface="Times New Roman"/>
                          <a:cs typeface="Times New Roman"/>
                        </a:rPr>
                        <a:t> </a:t>
                      </a:r>
                      <a:r>
                        <a:rPr sz="1800" dirty="0">
                          <a:latin typeface="Times New Roman"/>
                          <a:cs typeface="Times New Roman"/>
                        </a:rPr>
                        <a:t>of</a:t>
                      </a:r>
                      <a:r>
                        <a:rPr sz="1800" spc="130" dirty="0">
                          <a:latin typeface="Times New Roman"/>
                          <a:cs typeface="Times New Roman"/>
                        </a:rPr>
                        <a:t> </a:t>
                      </a:r>
                      <a:r>
                        <a:rPr sz="1800" dirty="0">
                          <a:latin typeface="Times New Roman"/>
                          <a:cs typeface="Times New Roman"/>
                        </a:rPr>
                        <a:t>verifying</a:t>
                      </a:r>
                      <a:r>
                        <a:rPr sz="1800" spc="120" dirty="0">
                          <a:latin typeface="Times New Roman"/>
                          <a:cs typeface="Times New Roman"/>
                        </a:rPr>
                        <a:t> </a:t>
                      </a:r>
                      <a:r>
                        <a:rPr sz="1800" spc="-50" dirty="0">
                          <a:latin typeface="Times New Roman"/>
                          <a:cs typeface="Times New Roman"/>
                        </a:rPr>
                        <a:t>a </a:t>
                      </a:r>
                      <a:r>
                        <a:rPr sz="1800" dirty="0">
                          <a:latin typeface="Times New Roman"/>
                          <a:cs typeface="Times New Roman"/>
                        </a:rPr>
                        <a:t>signature for</a:t>
                      </a:r>
                      <a:r>
                        <a:rPr sz="1800" spc="-5" dirty="0">
                          <a:latin typeface="Times New Roman"/>
                          <a:cs typeface="Times New Roman"/>
                        </a:rPr>
                        <a:t> </a:t>
                      </a:r>
                      <a:r>
                        <a:rPr sz="1800" dirty="0">
                          <a:latin typeface="Times New Roman"/>
                          <a:cs typeface="Times New Roman"/>
                        </a:rPr>
                        <a:t>a computation </a:t>
                      </a:r>
                      <a:r>
                        <a:rPr sz="1800" spc="-25" dirty="0">
                          <a:latin typeface="Times New Roman"/>
                          <a:cs typeface="Times New Roman"/>
                        </a:rPr>
                        <a:t>is </a:t>
                      </a:r>
                      <a:r>
                        <a:rPr sz="1800" dirty="0">
                          <a:latin typeface="Times New Roman"/>
                          <a:cs typeface="Times New Roman"/>
                        </a:rPr>
                        <a:t>very</a:t>
                      </a:r>
                      <a:r>
                        <a:rPr sz="1800" spc="-30" dirty="0">
                          <a:latin typeface="Times New Roman"/>
                          <a:cs typeface="Times New Roman"/>
                        </a:rPr>
                        <a:t> </a:t>
                      </a:r>
                      <a:r>
                        <a:rPr sz="1800" spc="-10" dirty="0">
                          <a:latin typeface="Times New Roman"/>
                          <a:cs typeface="Times New Roman"/>
                        </a:rPr>
                        <a:t>high.</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95569" y="6616700"/>
            <a:ext cx="114236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68686"/>
                </a:solidFill>
                <a:latin typeface="Calibri"/>
                <a:cs typeface="Calibri"/>
              </a:rPr>
              <a:t>Dept.</a:t>
            </a:r>
            <a:r>
              <a:rPr sz="1200" spc="-95" dirty="0">
                <a:solidFill>
                  <a:srgbClr val="868686"/>
                </a:solidFill>
                <a:latin typeface="Calibri"/>
                <a:cs typeface="Calibri"/>
              </a:rPr>
              <a:t> </a:t>
            </a:r>
            <a:r>
              <a:rPr sz="1200" dirty="0">
                <a:solidFill>
                  <a:srgbClr val="868686"/>
                </a:solidFill>
                <a:latin typeface="Calibri"/>
                <a:cs typeface="Calibri"/>
              </a:rPr>
              <a:t>of </a:t>
            </a:r>
            <a:r>
              <a:rPr sz="1200" spc="-10" dirty="0">
                <a:solidFill>
                  <a:srgbClr val="868686"/>
                </a:solidFill>
                <a:latin typeface="Calibri"/>
                <a:cs typeface="Calibri"/>
              </a:rPr>
              <a:t>CSE,</a:t>
            </a:r>
            <a:r>
              <a:rPr sz="1200" spc="-35" dirty="0">
                <a:solidFill>
                  <a:srgbClr val="868686"/>
                </a:solidFill>
                <a:latin typeface="Calibri"/>
                <a:cs typeface="Calibri"/>
              </a:rPr>
              <a:t> </a:t>
            </a:r>
            <a:r>
              <a:rPr sz="1200" spc="-20" dirty="0">
                <a:solidFill>
                  <a:srgbClr val="868686"/>
                </a:solidFill>
                <a:latin typeface="Calibri"/>
                <a:cs typeface="Calibri"/>
              </a:rPr>
              <a:t>SJCIT</a:t>
            </a:r>
            <a:endParaRPr sz="1200">
              <a:latin typeface="Calibri"/>
              <a:cs typeface="Calibri"/>
            </a:endParaRPr>
          </a:p>
        </p:txBody>
      </p:sp>
      <p:graphicFrame>
        <p:nvGraphicFramePr>
          <p:cNvPr id="3" name="object 3"/>
          <p:cNvGraphicFramePr>
            <a:graphicFrameLocks noGrp="1"/>
          </p:cNvGraphicFramePr>
          <p:nvPr/>
        </p:nvGraphicFramePr>
        <p:xfrm>
          <a:off x="610692" y="679958"/>
          <a:ext cx="10695939" cy="5685790"/>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4378960">
                  <a:extLst>
                    <a:ext uri="{9D8B030D-6E8A-4147-A177-3AD203B41FA5}">
                      <a16:colId xmlns:a16="http://schemas.microsoft.com/office/drawing/2014/main" val="20002"/>
                    </a:ext>
                  </a:extLst>
                </a:gridCol>
                <a:gridCol w="2673984">
                  <a:extLst>
                    <a:ext uri="{9D8B030D-6E8A-4147-A177-3AD203B41FA5}">
                      <a16:colId xmlns:a16="http://schemas.microsoft.com/office/drawing/2014/main" val="20003"/>
                    </a:ext>
                  </a:extLst>
                </a:gridCol>
              </a:tblGrid>
              <a:tr h="623570">
                <a:tc>
                  <a:txBody>
                    <a:bodyPr/>
                    <a:lstStyle/>
                    <a:p>
                      <a:pPr marL="91440">
                        <a:lnSpc>
                          <a:spcPct val="100000"/>
                        </a:lnSpc>
                        <a:spcBef>
                          <a:spcPts val="120"/>
                        </a:spcBef>
                      </a:pPr>
                      <a:r>
                        <a:rPr sz="1800" b="1" spc="-25" dirty="0">
                          <a:solidFill>
                            <a:srgbClr val="FFFFFF"/>
                          </a:solidFill>
                          <a:latin typeface="Times New Roman"/>
                          <a:cs typeface="Times New Roman"/>
                        </a:rPr>
                        <a:t>Sl.</a:t>
                      </a:r>
                      <a:endParaRPr sz="1800">
                        <a:latin typeface="Times New Roman"/>
                        <a:cs typeface="Times New Roman"/>
                      </a:endParaRPr>
                    </a:p>
                    <a:p>
                      <a:pPr marL="91440">
                        <a:lnSpc>
                          <a:spcPct val="100000"/>
                        </a:lnSpc>
                      </a:pPr>
                      <a:r>
                        <a:rPr sz="1800" b="1" spc="-25" dirty="0">
                          <a:solidFill>
                            <a:srgbClr val="FFFFFF"/>
                          </a:solidFill>
                          <a:latin typeface="Times New Roman"/>
                          <a:cs typeface="Times New Roman"/>
                        </a:rPr>
                        <a:t>No</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tc>
                  <a:txBody>
                    <a:bodyPr/>
                    <a:lstStyle/>
                    <a:p>
                      <a:pPr marL="770890">
                        <a:lnSpc>
                          <a:spcPct val="100000"/>
                        </a:lnSpc>
                        <a:spcBef>
                          <a:spcPts val="120"/>
                        </a:spcBef>
                      </a:pPr>
                      <a:r>
                        <a:rPr sz="1800" b="1" spc="-10" dirty="0">
                          <a:solidFill>
                            <a:srgbClr val="FFFFFF"/>
                          </a:solidFill>
                          <a:latin typeface="Times New Roman"/>
                          <a:cs typeface="Times New Roman"/>
                        </a:rPr>
                        <a:t>Paper</a:t>
                      </a:r>
                      <a:r>
                        <a:rPr sz="1800" b="1" spc="-105" dirty="0">
                          <a:solidFill>
                            <a:srgbClr val="FFFFFF"/>
                          </a:solidFill>
                          <a:latin typeface="Times New Roman"/>
                          <a:cs typeface="Times New Roman"/>
                        </a:rPr>
                        <a:t> </a:t>
                      </a:r>
                      <a:r>
                        <a:rPr sz="1800" b="1" spc="-20" dirty="0">
                          <a:solidFill>
                            <a:srgbClr val="FFFFFF"/>
                          </a:solidFill>
                          <a:latin typeface="Times New Roman"/>
                          <a:cs typeface="Times New Roman"/>
                        </a:rPr>
                        <a:t>Name</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tc>
                  <a:txBody>
                    <a:bodyPr/>
                    <a:lstStyle/>
                    <a:p>
                      <a:pPr marL="91440">
                        <a:lnSpc>
                          <a:spcPct val="100000"/>
                        </a:lnSpc>
                        <a:spcBef>
                          <a:spcPts val="120"/>
                        </a:spcBef>
                      </a:pPr>
                      <a:r>
                        <a:rPr sz="1800" b="1" spc="-10" dirty="0">
                          <a:solidFill>
                            <a:srgbClr val="FFFFFF"/>
                          </a:solidFill>
                          <a:latin typeface="Times New Roman"/>
                          <a:cs typeface="Times New Roman"/>
                        </a:rPr>
                        <a:t>Methodology</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tc>
                  <a:txBody>
                    <a:bodyPr/>
                    <a:lstStyle/>
                    <a:p>
                      <a:pPr marL="92075">
                        <a:lnSpc>
                          <a:spcPct val="100000"/>
                        </a:lnSpc>
                        <a:spcBef>
                          <a:spcPts val="120"/>
                        </a:spcBef>
                      </a:pPr>
                      <a:r>
                        <a:rPr sz="1800" b="1" spc="-10" dirty="0">
                          <a:solidFill>
                            <a:srgbClr val="FFFFFF"/>
                          </a:solidFill>
                          <a:latin typeface="Times New Roman"/>
                          <a:cs typeface="Times New Roman"/>
                        </a:rPr>
                        <a:t>Remarks</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9"/>
                    </a:solidFill>
                  </a:tcPr>
                </a:tc>
                <a:extLst>
                  <a:ext uri="{0D108BD9-81ED-4DB2-BD59-A6C34878D82A}">
                    <a16:rowId xmlns:a16="http://schemas.microsoft.com/office/drawing/2014/main" val="10000"/>
                  </a:ext>
                </a:extLst>
              </a:tr>
              <a:tr h="1610995">
                <a:tc>
                  <a:txBody>
                    <a:bodyPr/>
                    <a:lstStyle/>
                    <a:p>
                      <a:pPr marL="91440">
                        <a:lnSpc>
                          <a:spcPct val="100000"/>
                        </a:lnSpc>
                        <a:spcBef>
                          <a:spcPts val="120"/>
                        </a:spcBef>
                      </a:pPr>
                      <a:r>
                        <a:rPr sz="1800" spc="-50" dirty="0">
                          <a:latin typeface="Times New Roman"/>
                          <a:cs typeface="Times New Roman"/>
                        </a:rPr>
                        <a:t>4</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tc>
                  <a:txBody>
                    <a:bodyPr/>
                    <a:lstStyle/>
                    <a:p>
                      <a:pPr marL="91440" marR="210820">
                        <a:lnSpc>
                          <a:spcPct val="100000"/>
                        </a:lnSpc>
                        <a:spcBef>
                          <a:spcPts val="120"/>
                        </a:spcBef>
                      </a:pPr>
                      <a:r>
                        <a:rPr sz="1800" spc="-20" dirty="0">
                          <a:latin typeface="Times New Roman"/>
                          <a:cs typeface="Times New Roman"/>
                        </a:rPr>
                        <a:t>Implementation</a:t>
                      </a:r>
                      <a:r>
                        <a:rPr sz="1800" spc="-30" dirty="0">
                          <a:latin typeface="Times New Roman"/>
                          <a:cs typeface="Times New Roman"/>
                        </a:rPr>
                        <a:t> </a:t>
                      </a:r>
                      <a:r>
                        <a:rPr sz="1800" dirty="0">
                          <a:latin typeface="Times New Roman"/>
                          <a:cs typeface="Times New Roman"/>
                        </a:rPr>
                        <a:t>of</a:t>
                      </a:r>
                      <a:r>
                        <a:rPr sz="1800" spc="55" dirty="0">
                          <a:latin typeface="Times New Roman"/>
                          <a:cs typeface="Times New Roman"/>
                        </a:rPr>
                        <a:t> </a:t>
                      </a:r>
                      <a:r>
                        <a:rPr sz="1800" spc="-20" dirty="0">
                          <a:latin typeface="Times New Roman"/>
                          <a:cs typeface="Times New Roman"/>
                        </a:rPr>
                        <a:t>Cyber </a:t>
                      </a:r>
                      <a:r>
                        <a:rPr sz="1800" dirty="0">
                          <a:latin typeface="Times New Roman"/>
                          <a:cs typeface="Times New Roman"/>
                        </a:rPr>
                        <a:t>Security</a:t>
                      </a:r>
                      <a:r>
                        <a:rPr sz="1800" spc="-75" dirty="0">
                          <a:latin typeface="Times New Roman"/>
                          <a:cs typeface="Times New Roman"/>
                        </a:rPr>
                        <a:t> </a:t>
                      </a:r>
                      <a:r>
                        <a:rPr sz="1800" dirty="0">
                          <a:latin typeface="Times New Roman"/>
                          <a:cs typeface="Times New Roman"/>
                        </a:rPr>
                        <a:t>for</a:t>
                      </a:r>
                      <a:r>
                        <a:rPr sz="1800" spc="-30" dirty="0">
                          <a:latin typeface="Times New Roman"/>
                          <a:cs typeface="Times New Roman"/>
                        </a:rPr>
                        <a:t> </a:t>
                      </a:r>
                      <a:r>
                        <a:rPr sz="1800" dirty="0">
                          <a:latin typeface="Times New Roman"/>
                          <a:cs typeface="Times New Roman"/>
                        </a:rPr>
                        <a:t>Enabling</a:t>
                      </a:r>
                      <a:r>
                        <a:rPr sz="1800" spc="-50" dirty="0">
                          <a:latin typeface="Times New Roman"/>
                          <a:cs typeface="Times New Roman"/>
                        </a:rPr>
                        <a:t> </a:t>
                      </a:r>
                      <a:r>
                        <a:rPr sz="1800" spc="-20" dirty="0">
                          <a:latin typeface="Times New Roman"/>
                          <a:cs typeface="Times New Roman"/>
                        </a:rPr>
                        <a:t>Data </a:t>
                      </a:r>
                      <a:r>
                        <a:rPr sz="1800" spc="-10" dirty="0">
                          <a:latin typeface="Times New Roman"/>
                          <a:cs typeface="Times New Roman"/>
                        </a:rPr>
                        <a:t>Protection</a:t>
                      </a:r>
                      <a:r>
                        <a:rPr sz="1800" spc="-80" dirty="0">
                          <a:latin typeface="Times New Roman"/>
                          <a:cs typeface="Times New Roman"/>
                        </a:rPr>
                        <a:t> </a:t>
                      </a:r>
                      <a:r>
                        <a:rPr sz="1800" spc="-20" dirty="0">
                          <a:latin typeface="Times New Roman"/>
                          <a:cs typeface="Times New Roman"/>
                        </a:rPr>
                        <a:t>Analysis</a:t>
                      </a:r>
                      <a:r>
                        <a:rPr sz="1800" spc="-10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20" dirty="0">
                          <a:latin typeface="Times New Roman"/>
                          <a:cs typeface="Times New Roman"/>
                        </a:rPr>
                        <a:t>Data </a:t>
                      </a:r>
                      <a:r>
                        <a:rPr sz="1800" dirty="0">
                          <a:latin typeface="Times New Roman"/>
                          <a:cs typeface="Times New Roman"/>
                        </a:rPr>
                        <a:t>Protection</a:t>
                      </a:r>
                      <a:r>
                        <a:rPr sz="1800" spc="-65" dirty="0">
                          <a:latin typeface="Times New Roman"/>
                          <a:cs typeface="Times New Roman"/>
                        </a:rPr>
                        <a:t> </a:t>
                      </a:r>
                      <a:r>
                        <a:rPr sz="1800" dirty="0">
                          <a:latin typeface="Times New Roman"/>
                          <a:cs typeface="Times New Roman"/>
                        </a:rPr>
                        <a:t>using</a:t>
                      </a:r>
                      <a:r>
                        <a:rPr sz="1800" spc="-20" dirty="0">
                          <a:latin typeface="Times New Roman"/>
                          <a:cs typeface="Times New Roman"/>
                        </a:rPr>
                        <a:t> </a:t>
                      </a:r>
                      <a:r>
                        <a:rPr sz="1800" dirty="0">
                          <a:latin typeface="Times New Roman"/>
                          <a:cs typeface="Times New Roman"/>
                        </a:rPr>
                        <a:t>Robot</a:t>
                      </a:r>
                      <a:r>
                        <a:rPr sz="1800" spc="-10" dirty="0">
                          <a:latin typeface="Times New Roman"/>
                          <a:cs typeface="Times New Roman"/>
                        </a:rPr>
                        <a:t> </a:t>
                      </a:r>
                      <a:r>
                        <a:rPr sz="1800" spc="-25" dirty="0">
                          <a:latin typeface="Times New Roman"/>
                          <a:cs typeface="Times New Roman"/>
                        </a:rPr>
                        <a:t>Key </a:t>
                      </a:r>
                      <a:r>
                        <a:rPr sz="1800" spc="-10" dirty="0">
                          <a:latin typeface="Times New Roman"/>
                          <a:cs typeface="Times New Roman"/>
                        </a:rPr>
                        <a:t>Homomorphic</a:t>
                      </a:r>
                      <a:r>
                        <a:rPr sz="1800" spc="-80" dirty="0">
                          <a:latin typeface="Times New Roman"/>
                          <a:cs typeface="Times New Roman"/>
                        </a:rPr>
                        <a:t> </a:t>
                      </a:r>
                      <a:r>
                        <a:rPr sz="1800" spc="-10" dirty="0">
                          <a:latin typeface="Times New Roman"/>
                          <a:cs typeface="Times New Roman"/>
                        </a:rPr>
                        <a:t>Encryption</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tc>
                  <a:txBody>
                    <a:bodyPr/>
                    <a:lstStyle/>
                    <a:p>
                      <a:pPr marL="91440" marR="270510">
                        <a:lnSpc>
                          <a:spcPct val="100000"/>
                        </a:lnSpc>
                        <a:spcBef>
                          <a:spcPts val="120"/>
                        </a:spcBef>
                      </a:pPr>
                      <a:r>
                        <a:rPr sz="1800" spc="-10" dirty="0">
                          <a:latin typeface="Times New Roman"/>
                          <a:cs typeface="Times New Roman"/>
                        </a:rPr>
                        <a:t>This</a:t>
                      </a:r>
                      <a:r>
                        <a:rPr sz="1800" spc="-114" dirty="0">
                          <a:latin typeface="Times New Roman"/>
                          <a:cs typeface="Times New Roman"/>
                        </a:rPr>
                        <a:t> </a:t>
                      </a:r>
                      <a:r>
                        <a:rPr sz="1800" spc="-10" dirty="0">
                          <a:latin typeface="Times New Roman"/>
                          <a:cs typeface="Times New Roman"/>
                        </a:rPr>
                        <a:t>research</a:t>
                      </a:r>
                      <a:r>
                        <a:rPr sz="1800" spc="-100" dirty="0">
                          <a:latin typeface="Times New Roman"/>
                          <a:cs typeface="Times New Roman"/>
                        </a:rPr>
                        <a:t> </a:t>
                      </a:r>
                      <a:r>
                        <a:rPr sz="1800" spc="-10" dirty="0">
                          <a:latin typeface="Times New Roman"/>
                          <a:cs typeface="Times New Roman"/>
                        </a:rPr>
                        <a:t>work</a:t>
                      </a:r>
                      <a:r>
                        <a:rPr sz="1800" spc="-75" dirty="0">
                          <a:latin typeface="Times New Roman"/>
                          <a:cs typeface="Times New Roman"/>
                        </a:rPr>
                        <a:t> </a:t>
                      </a:r>
                      <a:r>
                        <a:rPr sz="1800" spc="-10" dirty="0">
                          <a:latin typeface="Times New Roman"/>
                          <a:cs typeface="Times New Roman"/>
                        </a:rPr>
                        <a:t>has</a:t>
                      </a:r>
                      <a:r>
                        <a:rPr sz="1800" spc="-80" dirty="0">
                          <a:latin typeface="Times New Roman"/>
                          <a:cs typeface="Times New Roman"/>
                        </a:rPr>
                        <a:t> </a:t>
                      </a:r>
                      <a:r>
                        <a:rPr sz="1800" spc="-10" dirty="0">
                          <a:latin typeface="Times New Roman"/>
                          <a:cs typeface="Times New Roman"/>
                        </a:rPr>
                        <a:t>proposed</a:t>
                      </a:r>
                      <a:r>
                        <a:rPr sz="1800" spc="-80" dirty="0">
                          <a:latin typeface="Times New Roman"/>
                          <a:cs typeface="Times New Roman"/>
                        </a:rPr>
                        <a:t> </a:t>
                      </a:r>
                      <a:r>
                        <a:rPr sz="1800" dirty="0">
                          <a:latin typeface="Times New Roman"/>
                          <a:cs typeface="Times New Roman"/>
                        </a:rPr>
                        <a:t>a</a:t>
                      </a:r>
                      <a:r>
                        <a:rPr sz="1800" spc="-75" dirty="0">
                          <a:latin typeface="Times New Roman"/>
                          <a:cs typeface="Times New Roman"/>
                        </a:rPr>
                        <a:t> </a:t>
                      </a:r>
                      <a:r>
                        <a:rPr sz="1800" spc="-10" dirty="0">
                          <a:latin typeface="Times New Roman"/>
                          <a:cs typeface="Times New Roman"/>
                        </a:rPr>
                        <a:t>Role</a:t>
                      </a:r>
                      <a:r>
                        <a:rPr sz="1800" spc="-70" dirty="0">
                          <a:latin typeface="Times New Roman"/>
                          <a:cs typeface="Times New Roman"/>
                        </a:rPr>
                        <a:t> </a:t>
                      </a:r>
                      <a:r>
                        <a:rPr sz="1800" spc="-25" dirty="0">
                          <a:latin typeface="Times New Roman"/>
                          <a:cs typeface="Times New Roman"/>
                        </a:rPr>
                        <a:t>Key </a:t>
                      </a:r>
                      <a:r>
                        <a:rPr sz="1800" dirty="0">
                          <a:latin typeface="Times New Roman"/>
                          <a:cs typeface="Times New Roman"/>
                        </a:rPr>
                        <a:t>Homomorphic</a:t>
                      </a:r>
                      <a:r>
                        <a:rPr sz="1800" spc="-85" dirty="0">
                          <a:latin typeface="Times New Roman"/>
                          <a:cs typeface="Times New Roman"/>
                        </a:rPr>
                        <a:t> </a:t>
                      </a:r>
                      <a:r>
                        <a:rPr sz="1800" dirty="0">
                          <a:latin typeface="Times New Roman"/>
                          <a:cs typeface="Times New Roman"/>
                        </a:rPr>
                        <a:t>Encryption</a:t>
                      </a:r>
                      <a:r>
                        <a:rPr sz="1800" spc="-100" dirty="0">
                          <a:latin typeface="Times New Roman"/>
                          <a:cs typeface="Times New Roman"/>
                        </a:rPr>
                        <a:t> </a:t>
                      </a:r>
                      <a:r>
                        <a:rPr sz="1800" spc="-10" dirty="0">
                          <a:latin typeface="Times New Roman"/>
                          <a:cs typeface="Times New Roman"/>
                        </a:rPr>
                        <a:t>Algorithm </a:t>
                      </a:r>
                      <a:r>
                        <a:rPr sz="1800" spc="-20" dirty="0">
                          <a:latin typeface="Times New Roman"/>
                          <a:cs typeface="Times New Roman"/>
                        </a:rPr>
                        <a:t>(RKHEA)</a:t>
                      </a:r>
                      <a:r>
                        <a:rPr sz="1800" spc="-60" dirty="0">
                          <a:latin typeface="Times New Roman"/>
                          <a:cs typeface="Times New Roman"/>
                        </a:rPr>
                        <a:t> </a:t>
                      </a:r>
                      <a:r>
                        <a:rPr sz="1800" dirty="0">
                          <a:latin typeface="Times New Roman"/>
                          <a:cs typeface="Times New Roman"/>
                        </a:rPr>
                        <a:t>to</a:t>
                      </a:r>
                      <a:r>
                        <a:rPr sz="1800" spc="-50" dirty="0">
                          <a:latin typeface="Times New Roman"/>
                          <a:cs typeface="Times New Roman"/>
                        </a:rPr>
                        <a:t> </a:t>
                      </a:r>
                      <a:r>
                        <a:rPr sz="1800" dirty="0">
                          <a:latin typeface="Times New Roman"/>
                          <a:cs typeface="Times New Roman"/>
                        </a:rPr>
                        <a:t>monitor</a:t>
                      </a:r>
                      <a:r>
                        <a:rPr sz="1800" spc="-75" dirty="0">
                          <a:latin typeface="Times New Roman"/>
                          <a:cs typeface="Times New Roman"/>
                        </a:rPr>
                        <a:t> </a:t>
                      </a:r>
                      <a:r>
                        <a:rPr sz="1800" dirty="0">
                          <a:latin typeface="Times New Roman"/>
                          <a:cs typeface="Times New Roman"/>
                        </a:rPr>
                        <a:t>the</a:t>
                      </a:r>
                      <a:r>
                        <a:rPr sz="1800" spc="-45" dirty="0">
                          <a:latin typeface="Times New Roman"/>
                          <a:cs typeface="Times New Roman"/>
                        </a:rPr>
                        <a:t> </a:t>
                      </a:r>
                      <a:r>
                        <a:rPr sz="1800" dirty="0">
                          <a:latin typeface="Times New Roman"/>
                          <a:cs typeface="Times New Roman"/>
                        </a:rPr>
                        <a:t>cloud</a:t>
                      </a:r>
                      <a:r>
                        <a:rPr sz="1800" spc="-35" dirty="0">
                          <a:latin typeface="Times New Roman"/>
                          <a:cs typeface="Times New Roman"/>
                        </a:rPr>
                        <a:t> </a:t>
                      </a:r>
                      <a:r>
                        <a:rPr sz="1800" dirty="0">
                          <a:latin typeface="Times New Roman"/>
                          <a:cs typeface="Times New Roman"/>
                        </a:rPr>
                        <a:t>users,</a:t>
                      </a:r>
                      <a:r>
                        <a:rPr sz="1800" spc="-80" dirty="0">
                          <a:latin typeface="Times New Roman"/>
                          <a:cs typeface="Times New Roman"/>
                        </a:rPr>
                        <a:t> </a:t>
                      </a:r>
                      <a:r>
                        <a:rPr sz="1800" spc="-25" dirty="0">
                          <a:latin typeface="Times New Roman"/>
                          <a:cs typeface="Times New Roman"/>
                        </a:rPr>
                        <a:t>who </a:t>
                      </a:r>
                      <a:r>
                        <a:rPr sz="1800" spc="-10" dirty="0">
                          <a:latin typeface="Times New Roman"/>
                          <a:cs typeface="Times New Roman"/>
                        </a:rPr>
                        <a:t>access</a:t>
                      </a:r>
                      <a:r>
                        <a:rPr sz="1800" spc="-120" dirty="0">
                          <a:latin typeface="Times New Roman"/>
                          <a:cs typeface="Times New Roman"/>
                        </a:rPr>
                        <a:t> </a:t>
                      </a:r>
                      <a:r>
                        <a:rPr sz="1800" dirty="0">
                          <a:latin typeface="Times New Roman"/>
                          <a:cs typeface="Times New Roman"/>
                        </a:rPr>
                        <a:t>the</a:t>
                      </a:r>
                      <a:r>
                        <a:rPr sz="1800" spc="-55" dirty="0">
                          <a:latin typeface="Times New Roman"/>
                          <a:cs typeface="Times New Roman"/>
                        </a:rPr>
                        <a:t> </a:t>
                      </a:r>
                      <a:r>
                        <a:rPr sz="1800" spc="-10" dirty="0">
                          <a:latin typeface="Times New Roman"/>
                          <a:cs typeface="Times New Roman"/>
                        </a:rPr>
                        <a:t>services</a:t>
                      </a:r>
                      <a:r>
                        <a:rPr sz="1800" spc="-75" dirty="0">
                          <a:latin typeface="Times New Roman"/>
                          <a:cs typeface="Times New Roman"/>
                        </a:rPr>
                        <a:t> </a:t>
                      </a:r>
                      <a:r>
                        <a:rPr sz="1800" spc="-10" dirty="0">
                          <a:latin typeface="Times New Roman"/>
                          <a:cs typeface="Times New Roman"/>
                        </a:rPr>
                        <a:t>continuously</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tc>
                  <a:txBody>
                    <a:bodyPr/>
                    <a:lstStyle/>
                    <a:p>
                      <a:pPr marL="92075" marR="191135">
                        <a:lnSpc>
                          <a:spcPct val="100000"/>
                        </a:lnSpc>
                        <a:spcBef>
                          <a:spcPts val="120"/>
                        </a:spcBef>
                      </a:pPr>
                      <a:r>
                        <a:rPr sz="1800" dirty="0">
                          <a:latin typeface="Times New Roman"/>
                          <a:cs typeface="Times New Roman"/>
                        </a:rPr>
                        <a:t>This</a:t>
                      </a:r>
                      <a:r>
                        <a:rPr sz="1800" spc="-55" dirty="0">
                          <a:latin typeface="Times New Roman"/>
                          <a:cs typeface="Times New Roman"/>
                        </a:rPr>
                        <a:t> </a:t>
                      </a:r>
                      <a:r>
                        <a:rPr sz="1800" dirty="0">
                          <a:latin typeface="Times New Roman"/>
                          <a:cs typeface="Times New Roman"/>
                        </a:rPr>
                        <a:t>method</a:t>
                      </a:r>
                      <a:r>
                        <a:rPr sz="1800" spc="-75" dirty="0">
                          <a:latin typeface="Times New Roman"/>
                          <a:cs typeface="Times New Roman"/>
                        </a:rPr>
                        <a:t> </a:t>
                      </a:r>
                      <a:r>
                        <a:rPr sz="1800" spc="-10" dirty="0">
                          <a:latin typeface="Times New Roman"/>
                          <a:cs typeface="Times New Roman"/>
                        </a:rPr>
                        <a:t>provides access</a:t>
                      </a:r>
                      <a:r>
                        <a:rPr sz="1800" spc="-75" dirty="0">
                          <a:latin typeface="Times New Roman"/>
                          <a:cs typeface="Times New Roman"/>
                        </a:rPr>
                        <a:t> </a:t>
                      </a:r>
                      <a:r>
                        <a:rPr sz="1800" spc="-10" dirty="0">
                          <a:latin typeface="Times New Roman"/>
                          <a:cs typeface="Times New Roman"/>
                        </a:rPr>
                        <a:t>creation</a:t>
                      </a:r>
                      <a:r>
                        <a:rPr sz="1800" spc="-85" dirty="0">
                          <a:latin typeface="Times New Roman"/>
                          <a:cs typeface="Times New Roman"/>
                        </a:rPr>
                        <a:t> </a:t>
                      </a:r>
                      <a:r>
                        <a:rPr sz="1800" dirty="0">
                          <a:latin typeface="Times New Roman"/>
                          <a:cs typeface="Times New Roman"/>
                        </a:rPr>
                        <a:t>of </a:t>
                      </a:r>
                      <a:r>
                        <a:rPr sz="1800" spc="-10" dirty="0">
                          <a:latin typeface="Times New Roman"/>
                          <a:cs typeface="Times New Roman"/>
                        </a:rPr>
                        <a:t>session- </a:t>
                      </a:r>
                      <a:r>
                        <a:rPr sz="1800" dirty="0">
                          <a:latin typeface="Times New Roman"/>
                          <a:cs typeface="Times New Roman"/>
                        </a:rPr>
                        <a:t>based</a:t>
                      </a:r>
                      <a:r>
                        <a:rPr sz="1800" spc="-60" dirty="0">
                          <a:latin typeface="Times New Roman"/>
                          <a:cs typeface="Times New Roman"/>
                        </a:rPr>
                        <a:t> </a:t>
                      </a:r>
                      <a:r>
                        <a:rPr sz="1800" dirty="0">
                          <a:latin typeface="Times New Roman"/>
                          <a:cs typeface="Times New Roman"/>
                        </a:rPr>
                        <a:t>keys</a:t>
                      </a:r>
                      <a:r>
                        <a:rPr sz="1800" spc="-85" dirty="0">
                          <a:latin typeface="Times New Roman"/>
                          <a:cs typeface="Times New Roman"/>
                        </a:rPr>
                        <a:t> </a:t>
                      </a:r>
                      <a:r>
                        <a:rPr sz="1800" dirty="0">
                          <a:latin typeface="Times New Roman"/>
                          <a:cs typeface="Times New Roman"/>
                        </a:rPr>
                        <a:t>which</a:t>
                      </a:r>
                      <a:r>
                        <a:rPr sz="1800" spc="-50" dirty="0">
                          <a:latin typeface="Times New Roman"/>
                          <a:cs typeface="Times New Roman"/>
                        </a:rPr>
                        <a:t> </a:t>
                      </a:r>
                      <a:r>
                        <a:rPr sz="1800" spc="-25" dirty="0">
                          <a:latin typeface="Times New Roman"/>
                          <a:cs typeface="Times New Roman"/>
                        </a:rPr>
                        <a:t>is </a:t>
                      </a:r>
                      <a:r>
                        <a:rPr sz="1800" spc="-10" dirty="0">
                          <a:latin typeface="Times New Roman"/>
                          <a:cs typeface="Times New Roman"/>
                        </a:rPr>
                        <a:t>vulnerable.</a:t>
                      </a:r>
                      <a:endParaRPr sz="1800">
                        <a:latin typeface="Times New Roman"/>
                        <a:cs typeface="Times New Roman"/>
                      </a:endParaRPr>
                    </a:p>
                  </a:txBody>
                  <a:tcPr marL="0" marR="0" marT="152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4E8"/>
                    </a:solidFill>
                  </a:tcPr>
                </a:tc>
                <a:extLst>
                  <a:ext uri="{0D108BD9-81ED-4DB2-BD59-A6C34878D82A}">
                    <a16:rowId xmlns:a16="http://schemas.microsoft.com/office/drawing/2014/main" val="10001"/>
                  </a:ext>
                </a:extLst>
              </a:tr>
              <a:tr h="1577340">
                <a:tc>
                  <a:txBody>
                    <a:bodyPr/>
                    <a:lstStyle/>
                    <a:p>
                      <a:pPr marL="91440">
                        <a:lnSpc>
                          <a:spcPct val="100000"/>
                        </a:lnSpc>
                        <a:spcBef>
                          <a:spcPts val="135"/>
                        </a:spcBef>
                      </a:pPr>
                      <a:r>
                        <a:rPr sz="1800" spc="-50" dirty="0">
                          <a:latin typeface="Times New Roman"/>
                          <a:cs typeface="Times New Roman"/>
                        </a:rPr>
                        <a:t>5</a:t>
                      </a:r>
                      <a:endParaRPr sz="1800">
                        <a:latin typeface="Times New Roman"/>
                        <a:cs typeface="Times New Roman"/>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marR="457200">
                        <a:lnSpc>
                          <a:spcPct val="100000"/>
                        </a:lnSpc>
                        <a:spcBef>
                          <a:spcPts val="135"/>
                        </a:spcBef>
                      </a:pPr>
                      <a:r>
                        <a:rPr sz="1800" dirty="0">
                          <a:latin typeface="Times New Roman"/>
                          <a:cs typeface="Times New Roman"/>
                        </a:rPr>
                        <a:t>A</a:t>
                      </a:r>
                      <a:r>
                        <a:rPr sz="1800" spc="-65" dirty="0">
                          <a:latin typeface="Times New Roman"/>
                          <a:cs typeface="Times New Roman"/>
                        </a:rPr>
                        <a:t> </a:t>
                      </a:r>
                      <a:r>
                        <a:rPr sz="1800" dirty="0">
                          <a:latin typeface="Times New Roman"/>
                          <a:cs typeface="Times New Roman"/>
                        </a:rPr>
                        <a:t>New</a:t>
                      </a:r>
                      <a:r>
                        <a:rPr sz="1800" spc="-60" dirty="0">
                          <a:latin typeface="Times New Roman"/>
                          <a:cs typeface="Times New Roman"/>
                        </a:rPr>
                        <a:t> </a:t>
                      </a:r>
                      <a:r>
                        <a:rPr sz="1800" spc="-50" dirty="0">
                          <a:latin typeface="Times New Roman"/>
                          <a:cs typeface="Times New Roman"/>
                        </a:rPr>
                        <a:t>LWE-</a:t>
                      </a:r>
                      <a:r>
                        <a:rPr sz="1800" spc="-20" dirty="0">
                          <a:latin typeface="Times New Roman"/>
                          <a:cs typeface="Times New Roman"/>
                        </a:rPr>
                        <a:t>based Homomorphic </a:t>
                      </a:r>
                      <a:r>
                        <a:rPr sz="1800" spc="-10" dirty="0">
                          <a:latin typeface="Times New Roman"/>
                          <a:cs typeface="Times New Roman"/>
                        </a:rPr>
                        <a:t>Encryption </a:t>
                      </a:r>
                      <a:r>
                        <a:rPr sz="1800" dirty="0">
                          <a:latin typeface="Times New Roman"/>
                          <a:cs typeface="Times New Roman"/>
                        </a:rPr>
                        <a:t>Algorithm</a:t>
                      </a:r>
                      <a:r>
                        <a:rPr sz="1800" spc="-114" dirty="0">
                          <a:latin typeface="Times New Roman"/>
                          <a:cs typeface="Times New Roman"/>
                        </a:rPr>
                        <a:t> </a:t>
                      </a:r>
                      <a:r>
                        <a:rPr sz="1800" dirty="0">
                          <a:latin typeface="Times New Roman"/>
                          <a:cs typeface="Times New Roman"/>
                        </a:rPr>
                        <a:t>over</a:t>
                      </a:r>
                      <a:r>
                        <a:rPr sz="1800" spc="-75" dirty="0">
                          <a:latin typeface="Times New Roman"/>
                          <a:cs typeface="Times New Roman"/>
                        </a:rPr>
                        <a:t> </a:t>
                      </a:r>
                      <a:r>
                        <a:rPr sz="1800" spc="-10" dirty="0">
                          <a:latin typeface="Times New Roman"/>
                          <a:cs typeface="Times New Roman"/>
                        </a:rPr>
                        <a:t>Intege</a:t>
                      </a:r>
                      <a:endParaRPr sz="1800">
                        <a:latin typeface="Times New Roman"/>
                        <a:cs typeface="Times New Roman"/>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1440" marR="437515">
                        <a:lnSpc>
                          <a:spcPct val="100000"/>
                        </a:lnSpc>
                        <a:spcBef>
                          <a:spcPts val="135"/>
                        </a:spcBef>
                      </a:pPr>
                      <a:r>
                        <a:rPr sz="1800" dirty="0">
                          <a:latin typeface="Times New Roman"/>
                          <a:cs typeface="Times New Roman"/>
                        </a:rPr>
                        <a:t>In</a:t>
                      </a:r>
                      <a:r>
                        <a:rPr sz="1800" spc="-55" dirty="0">
                          <a:latin typeface="Times New Roman"/>
                          <a:cs typeface="Times New Roman"/>
                        </a:rPr>
                        <a:t> </a:t>
                      </a:r>
                      <a:r>
                        <a:rPr sz="1800" dirty="0">
                          <a:latin typeface="Times New Roman"/>
                          <a:cs typeface="Times New Roman"/>
                        </a:rPr>
                        <a:t>this</a:t>
                      </a:r>
                      <a:r>
                        <a:rPr sz="1800" spc="-40" dirty="0">
                          <a:latin typeface="Times New Roman"/>
                          <a:cs typeface="Times New Roman"/>
                        </a:rPr>
                        <a:t> </a:t>
                      </a:r>
                      <a:r>
                        <a:rPr sz="1800" dirty="0">
                          <a:latin typeface="Times New Roman"/>
                          <a:cs typeface="Times New Roman"/>
                        </a:rPr>
                        <a:t>paper,</a:t>
                      </a:r>
                      <a:r>
                        <a:rPr sz="1800" spc="-65" dirty="0">
                          <a:latin typeface="Times New Roman"/>
                          <a:cs typeface="Times New Roman"/>
                        </a:rPr>
                        <a:t> </a:t>
                      </a:r>
                      <a:r>
                        <a:rPr sz="1800" dirty="0">
                          <a:latin typeface="Times New Roman"/>
                          <a:cs typeface="Times New Roman"/>
                        </a:rPr>
                        <a:t>they</a:t>
                      </a:r>
                      <a:r>
                        <a:rPr sz="1800" spc="-50" dirty="0">
                          <a:latin typeface="Times New Roman"/>
                          <a:cs typeface="Times New Roman"/>
                        </a:rPr>
                        <a:t> </a:t>
                      </a:r>
                      <a:r>
                        <a:rPr sz="1800" dirty="0">
                          <a:latin typeface="Times New Roman"/>
                          <a:cs typeface="Times New Roman"/>
                        </a:rPr>
                        <a:t>design</a:t>
                      </a:r>
                      <a:r>
                        <a:rPr sz="1800" spc="-50" dirty="0">
                          <a:latin typeface="Times New Roman"/>
                          <a:cs typeface="Times New Roman"/>
                        </a:rPr>
                        <a:t> </a:t>
                      </a:r>
                      <a:r>
                        <a:rPr sz="1800" dirty="0">
                          <a:latin typeface="Times New Roman"/>
                          <a:cs typeface="Times New Roman"/>
                        </a:rPr>
                        <a:t>a</a:t>
                      </a:r>
                      <a:r>
                        <a:rPr sz="1800" spc="-30" dirty="0">
                          <a:latin typeface="Times New Roman"/>
                          <a:cs typeface="Times New Roman"/>
                        </a:rPr>
                        <a:t> </a:t>
                      </a:r>
                      <a:r>
                        <a:rPr sz="1800" spc="-25" dirty="0">
                          <a:latin typeface="Times New Roman"/>
                          <a:cs typeface="Times New Roman"/>
                        </a:rPr>
                        <a:t>new </a:t>
                      </a:r>
                      <a:r>
                        <a:rPr sz="1800" dirty="0">
                          <a:latin typeface="Times New Roman"/>
                          <a:cs typeface="Times New Roman"/>
                        </a:rPr>
                        <a:t>homomorphic</a:t>
                      </a:r>
                      <a:r>
                        <a:rPr sz="1800" spc="-90" dirty="0">
                          <a:latin typeface="Times New Roman"/>
                          <a:cs typeface="Times New Roman"/>
                        </a:rPr>
                        <a:t> </a:t>
                      </a:r>
                      <a:r>
                        <a:rPr sz="1800" dirty="0">
                          <a:latin typeface="Times New Roman"/>
                          <a:cs typeface="Times New Roman"/>
                        </a:rPr>
                        <a:t>encryption</a:t>
                      </a:r>
                      <a:r>
                        <a:rPr sz="1800" spc="-110" dirty="0">
                          <a:latin typeface="Times New Roman"/>
                          <a:cs typeface="Times New Roman"/>
                        </a:rPr>
                        <a:t> </a:t>
                      </a:r>
                      <a:r>
                        <a:rPr sz="1800" dirty="0">
                          <a:latin typeface="Times New Roman"/>
                          <a:cs typeface="Times New Roman"/>
                        </a:rPr>
                        <a:t>algorithm</a:t>
                      </a:r>
                      <a:r>
                        <a:rPr sz="1800" spc="-60" dirty="0">
                          <a:latin typeface="Times New Roman"/>
                          <a:cs typeface="Times New Roman"/>
                        </a:rPr>
                        <a:t> </a:t>
                      </a:r>
                      <a:r>
                        <a:rPr sz="1800" spc="-10" dirty="0">
                          <a:latin typeface="Times New Roman"/>
                          <a:cs typeface="Times New Roman"/>
                        </a:rPr>
                        <a:t>based </a:t>
                      </a:r>
                      <a:r>
                        <a:rPr sz="1800" dirty="0">
                          <a:latin typeface="Times New Roman"/>
                          <a:cs typeface="Times New Roman"/>
                        </a:rPr>
                        <a:t>on</a:t>
                      </a:r>
                      <a:r>
                        <a:rPr sz="1800" spc="-90" dirty="0">
                          <a:latin typeface="Times New Roman"/>
                          <a:cs typeface="Times New Roman"/>
                        </a:rPr>
                        <a:t> </a:t>
                      </a:r>
                      <a:r>
                        <a:rPr sz="1800" dirty="0">
                          <a:latin typeface="Times New Roman"/>
                          <a:cs typeface="Times New Roman"/>
                        </a:rPr>
                        <a:t>LWE</a:t>
                      </a:r>
                      <a:r>
                        <a:rPr sz="1800" spc="-35" dirty="0">
                          <a:latin typeface="Times New Roman"/>
                          <a:cs typeface="Times New Roman"/>
                        </a:rPr>
                        <a:t> </a:t>
                      </a:r>
                      <a:r>
                        <a:rPr sz="1800" spc="-20" dirty="0">
                          <a:latin typeface="Times New Roman"/>
                          <a:cs typeface="Times New Roman"/>
                        </a:rPr>
                        <a:t>problem.</a:t>
                      </a:r>
                      <a:r>
                        <a:rPr sz="1800" spc="-7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spc="-20" dirty="0">
                          <a:latin typeface="Times New Roman"/>
                          <a:cs typeface="Times New Roman"/>
                        </a:rPr>
                        <a:t>proposed</a:t>
                      </a:r>
                      <a:r>
                        <a:rPr sz="1800" spc="-60" dirty="0">
                          <a:latin typeface="Times New Roman"/>
                          <a:cs typeface="Times New Roman"/>
                        </a:rPr>
                        <a:t> </a:t>
                      </a:r>
                      <a:r>
                        <a:rPr sz="1800" spc="-10" dirty="0">
                          <a:latin typeface="Times New Roman"/>
                          <a:cs typeface="Times New Roman"/>
                        </a:rPr>
                        <a:t>algorithm </a:t>
                      </a:r>
                      <a:r>
                        <a:rPr sz="1800" dirty="0">
                          <a:latin typeface="Times New Roman"/>
                          <a:cs typeface="Times New Roman"/>
                        </a:rPr>
                        <a:t>can</a:t>
                      </a:r>
                      <a:r>
                        <a:rPr sz="1800" spc="-50" dirty="0">
                          <a:latin typeface="Times New Roman"/>
                          <a:cs typeface="Times New Roman"/>
                        </a:rPr>
                        <a:t> </a:t>
                      </a:r>
                      <a:r>
                        <a:rPr sz="1800" dirty="0">
                          <a:latin typeface="Times New Roman"/>
                          <a:cs typeface="Times New Roman"/>
                        </a:rPr>
                        <a:t>carry</a:t>
                      </a:r>
                      <a:r>
                        <a:rPr sz="1800" spc="-40" dirty="0">
                          <a:latin typeface="Times New Roman"/>
                          <a:cs typeface="Times New Roman"/>
                        </a:rPr>
                        <a:t> </a:t>
                      </a:r>
                      <a:r>
                        <a:rPr sz="1800" dirty="0">
                          <a:latin typeface="Times New Roman"/>
                          <a:cs typeface="Times New Roman"/>
                        </a:rPr>
                        <a:t>out</a:t>
                      </a:r>
                      <a:r>
                        <a:rPr sz="1800" spc="-20" dirty="0">
                          <a:latin typeface="Times New Roman"/>
                          <a:cs typeface="Times New Roman"/>
                        </a:rPr>
                        <a:t> </a:t>
                      </a:r>
                      <a:r>
                        <a:rPr sz="1800" spc="-35" dirty="0">
                          <a:latin typeface="Times New Roman"/>
                          <a:cs typeface="Times New Roman"/>
                        </a:rPr>
                        <a:t>multi-</a:t>
                      </a:r>
                      <a:r>
                        <a:rPr sz="1800" dirty="0">
                          <a:latin typeface="Times New Roman"/>
                          <a:cs typeface="Times New Roman"/>
                        </a:rPr>
                        <a:t>level</a:t>
                      </a:r>
                      <a:r>
                        <a:rPr sz="1800" spc="-20" dirty="0">
                          <a:latin typeface="Times New Roman"/>
                          <a:cs typeface="Times New Roman"/>
                        </a:rPr>
                        <a:t> </a:t>
                      </a:r>
                      <a:r>
                        <a:rPr sz="1800" spc="-10" dirty="0">
                          <a:latin typeface="Times New Roman"/>
                          <a:cs typeface="Times New Roman"/>
                        </a:rPr>
                        <a:t>homomorphism additions.</a:t>
                      </a:r>
                      <a:endParaRPr sz="1800">
                        <a:latin typeface="Times New Roman"/>
                        <a:cs typeface="Times New Roman"/>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92075" marR="264795">
                        <a:lnSpc>
                          <a:spcPct val="100000"/>
                        </a:lnSpc>
                        <a:spcBef>
                          <a:spcPts val="135"/>
                        </a:spcBef>
                      </a:pPr>
                      <a:r>
                        <a:rPr sz="1800" spc="-10" dirty="0">
                          <a:latin typeface="Times New Roman"/>
                          <a:cs typeface="Times New Roman"/>
                        </a:rPr>
                        <a:t>algorithm</a:t>
                      </a:r>
                      <a:r>
                        <a:rPr sz="1800" spc="-90" dirty="0">
                          <a:latin typeface="Times New Roman"/>
                          <a:cs typeface="Times New Roman"/>
                        </a:rPr>
                        <a:t> </a:t>
                      </a:r>
                      <a:r>
                        <a:rPr sz="1800" spc="-10" dirty="0">
                          <a:latin typeface="Times New Roman"/>
                          <a:cs typeface="Times New Roman"/>
                        </a:rPr>
                        <a:t>efficiency</a:t>
                      </a:r>
                      <a:r>
                        <a:rPr sz="1800" spc="-75" dirty="0">
                          <a:latin typeface="Times New Roman"/>
                          <a:cs typeface="Times New Roman"/>
                        </a:rPr>
                        <a:t> </a:t>
                      </a:r>
                      <a:r>
                        <a:rPr sz="1800" spc="-20" dirty="0">
                          <a:latin typeface="Times New Roman"/>
                          <a:cs typeface="Times New Roman"/>
                        </a:rPr>
                        <a:t>need </a:t>
                      </a:r>
                      <a:r>
                        <a:rPr sz="1800" dirty="0">
                          <a:latin typeface="Times New Roman"/>
                          <a:cs typeface="Times New Roman"/>
                        </a:rPr>
                        <a:t>to</a:t>
                      </a:r>
                      <a:r>
                        <a:rPr sz="1800" spc="-40" dirty="0">
                          <a:latin typeface="Times New Roman"/>
                          <a:cs typeface="Times New Roman"/>
                        </a:rPr>
                        <a:t> </a:t>
                      </a:r>
                      <a:r>
                        <a:rPr sz="1800" dirty="0">
                          <a:latin typeface="Times New Roman"/>
                          <a:cs typeface="Times New Roman"/>
                        </a:rPr>
                        <a:t>be</a:t>
                      </a:r>
                      <a:r>
                        <a:rPr sz="1800" spc="-20" dirty="0">
                          <a:latin typeface="Times New Roman"/>
                          <a:cs typeface="Times New Roman"/>
                        </a:rPr>
                        <a:t> </a:t>
                      </a:r>
                      <a:r>
                        <a:rPr sz="1800" dirty="0">
                          <a:latin typeface="Times New Roman"/>
                          <a:cs typeface="Times New Roman"/>
                        </a:rPr>
                        <a:t>improved</a:t>
                      </a:r>
                      <a:r>
                        <a:rPr sz="1800" spc="-20" dirty="0">
                          <a:latin typeface="Times New Roman"/>
                          <a:cs typeface="Times New Roman"/>
                        </a:rPr>
                        <a:t> </a:t>
                      </a:r>
                      <a:r>
                        <a:rPr sz="1800" dirty="0">
                          <a:latin typeface="Times New Roman"/>
                          <a:cs typeface="Times New Roman"/>
                        </a:rPr>
                        <a:t>as</a:t>
                      </a:r>
                      <a:r>
                        <a:rPr sz="1800" spc="-50" dirty="0">
                          <a:latin typeface="Times New Roman"/>
                          <a:cs typeface="Times New Roman"/>
                        </a:rPr>
                        <a:t> </a:t>
                      </a:r>
                      <a:r>
                        <a:rPr sz="1800" spc="-20" dirty="0">
                          <a:latin typeface="Times New Roman"/>
                          <a:cs typeface="Times New Roman"/>
                        </a:rPr>
                        <a:t>this </a:t>
                      </a:r>
                      <a:r>
                        <a:rPr sz="1800" spc="-10" dirty="0">
                          <a:latin typeface="Times New Roman"/>
                          <a:cs typeface="Times New Roman"/>
                        </a:rPr>
                        <a:t>approach</a:t>
                      </a:r>
                      <a:r>
                        <a:rPr sz="1800" spc="-65" dirty="0">
                          <a:latin typeface="Times New Roman"/>
                          <a:cs typeface="Times New Roman"/>
                        </a:rPr>
                        <a:t> </a:t>
                      </a:r>
                      <a:r>
                        <a:rPr sz="1800" dirty="0">
                          <a:latin typeface="Times New Roman"/>
                          <a:cs typeface="Times New Roman"/>
                        </a:rPr>
                        <a:t>failed</a:t>
                      </a:r>
                      <a:r>
                        <a:rPr sz="1800" spc="-40"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spc="-20" dirty="0">
                          <a:latin typeface="Times New Roman"/>
                          <a:cs typeface="Times New Roman"/>
                        </a:rPr>
                        <a:t>prove </a:t>
                      </a:r>
                      <a:r>
                        <a:rPr sz="1800" dirty="0">
                          <a:latin typeface="Times New Roman"/>
                          <a:cs typeface="Times New Roman"/>
                        </a:rPr>
                        <a:t>the</a:t>
                      </a:r>
                      <a:r>
                        <a:rPr sz="1800" spc="-35" dirty="0">
                          <a:latin typeface="Times New Roman"/>
                          <a:cs typeface="Times New Roman"/>
                        </a:rPr>
                        <a:t> </a:t>
                      </a:r>
                      <a:r>
                        <a:rPr sz="1800" spc="-10" dirty="0">
                          <a:latin typeface="Times New Roman"/>
                          <a:cs typeface="Times New Roman"/>
                        </a:rPr>
                        <a:t>correctness</a:t>
                      </a:r>
                      <a:r>
                        <a:rPr sz="1800" spc="-60"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spc="-25" dirty="0">
                          <a:latin typeface="Times New Roman"/>
                          <a:cs typeface="Times New Roman"/>
                        </a:rPr>
                        <a:t>the </a:t>
                      </a:r>
                      <a:r>
                        <a:rPr sz="1800" spc="-10" dirty="0">
                          <a:latin typeface="Times New Roman"/>
                          <a:cs typeface="Times New Roman"/>
                        </a:rPr>
                        <a:t>computation.</a:t>
                      </a:r>
                      <a:endParaRPr sz="1800">
                        <a:latin typeface="Times New Roman"/>
                        <a:cs typeface="Times New Roman"/>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1873885">
                <a:tc>
                  <a:txBody>
                    <a:bodyPr/>
                    <a:lstStyle/>
                    <a:p>
                      <a:pPr marL="91440">
                        <a:lnSpc>
                          <a:spcPct val="100000"/>
                        </a:lnSpc>
                        <a:spcBef>
                          <a:spcPts val="140"/>
                        </a:spcBef>
                      </a:pPr>
                      <a:r>
                        <a:rPr sz="1800" spc="-50" dirty="0">
                          <a:latin typeface="Times New Roman"/>
                          <a:cs typeface="Times New Roman"/>
                        </a:rPr>
                        <a:t>6</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tc>
                  <a:txBody>
                    <a:bodyPr/>
                    <a:lstStyle/>
                    <a:p>
                      <a:pPr marL="91440" marR="559435">
                        <a:lnSpc>
                          <a:spcPct val="100000"/>
                        </a:lnSpc>
                        <a:spcBef>
                          <a:spcPts val="140"/>
                        </a:spcBef>
                      </a:pPr>
                      <a:r>
                        <a:rPr sz="1800" dirty="0">
                          <a:latin typeface="Times New Roman"/>
                          <a:cs typeface="Times New Roman"/>
                        </a:rPr>
                        <a:t>An</a:t>
                      </a:r>
                      <a:r>
                        <a:rPr sz="1800" spc="-35" dirty="0">
                          <a:latin typeface="Times New Roman"/>
                          <a:cs typeface="Times New Roman"/>
                        </a:rPr>
                        <a:t> </a:t>
                      </a:r>
                      <a:r>
                        <a:rPr sz="1800" dirty="0">
                          <a:latin typeface="Times New Roman"/>
                          <a:cs typeface="Times New Roman"/>
                        </a:rPr>
                        <a:t>Encryption</a:t>
                      </a:r>
                      <a:r>
                        <a:rPr sz="1800" spc="-65" dirty="0">
                          <a:latin typeface="Times New Roman"/>
                          <a:cs typeface="Times New Roman"/>
                        </a:rPr>
                        <a:t> </a:t>
                      </a:r>
                      <a:r>
                        <a:rPr sz="1800" spc="-20" dirty="0">
                          <a:latin typeface="Times New Roman"/>
                          <a:cs typeface="Times New Roman"/>
                        </a:rPr>
                        <a:t>Depth Optimization</a:t>
                      </a:r>
                      <a:r>
                        <a:rPr sz="1800" spc="-114" dirty="0">
                          <a:latin typeface="Times New Roman"/>
                          <a:cs typeface="Times New Roman"/>
                        </a:rPr>
                        <a:t> </a:t>
                      </a:r>
                      <a:r>
                        <a:rPr sz="1800" dirty="0">
                          <a:latin typeface="Times New Roman"/>
                          <a:cs typeface="Times New Roman"/>
                        </a:rPr>
                        <a:t>Scheme</a:t>
                      </a:r>
                      <a:r>
                        <a:rPr sz="1800" spc="15" dirty="0">
                          <a:latin typeface="Times New Roman"/>
                          <a:cs typeface="Times New Roman"/>
                        </a:rPr>
                        <a:t> </a:t>
                      </a:r>
                      <a:r>
                        <a:rPr sz="1800" spc="-25" dirty="0">
                          <a:latin typeface="Times New Roman"/>
                          <a:cs typeface="Times New Roman"/>
                        </a:rPr>
                        <a:t>for </a:t>
                      </a:r>
                      <a:r>
                        <a:rPr sz="1800" dirty="0">
                          <a:latin typeface="Times New Roman"/>
                          <a:cs typeface="Times New Roman"/>
                        </a:rPr>
                        <a:t>Fully</a:t>
                      </a:r>
                      <a:r>
                        <a:rPr sz="1800" spc="-30" dirty="0">
                          <a:latin typeface="Times New Roman"/>
                          <a:cs typeface="Times New Roman"/>
                        </a:rPr>
                        <a:t> </a:t>
                      </a:r>
                      <a:r>
                        <a:rPr sz="1800" spc="-10" dirty="0">
                          <a:latin typeface="Times New Roman"/>
                          <a:cs typeface="Times New Roman"/>
                        </a:rPr>
                        <a:t>Homomorphic Encryption</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tc>
                  <a:txBody>
                    <a:bodyPr/>
                    <a:lstStyle/>
                    <a:p>
                      <a:pPr marL="91440" marR="293370">
                        <a:lnSpc>
                          <a:spcPct val="100000"/>
                        </a:lnSpc>
                        <a:spcBef>
                          <a:spcPts val="140"/>
                        </a:spcBef>
                      </a:pPr>
                      <a:r>
                        <a:rPr sz="1800" dirty="0">
                          <a:latin typeface="Times New Roman"/>
                          <a:cs typeface="Times New Roman"/>
                        </a:rPr>
                        <a:t>Authors</a:t>
                      </a:r>
                      <a:r>
                        <a:rPr sz="1800" spc="-105" dirty="0">
                          <a:latin typeface="Times New Roman"/>
                          <a:cs typeface="Times New Roman"/>
                        </a:rPr>
                        <a:t> </a:t>
                      </a:r>
                      <a:r>
                        <a:rPr sz="1800" dirty="0">
                          <a:latin typeface="Times New Roman"/>
                          <a:cs typeface="Times New Roman"/>
                        </a:rPr>
                        <a:t>propose</a:t>
                      </a:r>
                      <a:r>
                        <a:rPr sz="1800" spc="-50" dirty="0">
                          <a:latin typeface="Times New Roman"/>
                          <a:cs typeface="Times New Roman"/>
                        </a:rPr>
                        <a:t> </a:t>
                      </a:r>
                      <a:r>
                        <a:rPr sz="1800" dirty="0">
                          <a:latin typeface="Times New Roman"/>
                          <a:cs typeface="Times New Roman"/>
                        </a:rPr>
                        <a:t>a</a:t>
                      </a:r>
                      <a:r>
                        <a:rPr sz="1800" spc="-50" dirty="0">
                          <a:latin typeface="Times New Roman"/>
                          <a:cs typeface="Times New Roman"/>
                        </a:rPr>
                        <a:t> </a:t>
                      </a:r>
                      <a:r>
                        <a:rPr sz="1800" spc="-30" dirty="0">
                          <a:latin typeface="Times New Roman"/>
                          <a:cs typeface="Times New Roman"/>
                        </a:rPr>
                        <a:t>re-</a:t>
                      </a:r>
                      <a:r>
                        <a:rPr sz="1800" spc="-10" dirty="0">
                          <a:latin typeface="Times New Roman"/>
                          <a:cs typeface="Times New Roman"/>
                        </a:rPr>
                        <a:t>encryption optimization</a:t>
                      </a:r>
                      <a:r>
                        <a:rPr sz="1800" spc="-95" dirty="0">
                          <a:latin typeface="Times New Roman"/>
                          <a:cs typeface="Times New Roman"/>
                        </a:rPr>
                        <a:t> </a:t>
                      </a:r>
                      <a:r>
                        <a:rPr sz="1800" spc="-20" dirty="0">
                          <a:latin typeface="Times New Roman"/>
                          <a:cs typeface="Times New Roman"/>
                        </a:rPr>
                        <a:t>scheme,</a:t>
                      </a:r>
                      <a:r>
                        <a:rPr sz="1800" spc="-60" dirty="0">
                          <a:latin typeface="Times New Roman"/>
                          <a:cs typeface="Times New Roman"/>
                        </a:rPr>
                        <a:t> </a:t>
                      </a:r>
                      <a:r>
                        <a:rPr sz="1800" dirty="0">
                          <a:latin typeface="Times New Roman"/>
                          <a:cs typeface="Times New Roman"/>
                        </a:rPr>
                        <a:t>which</a:t>
                      </a:r>
                      <a:r>
                        <a:rPr sz="1800" spc="-35" dirty="0">
                          <a:latin typeface="Times New Roman"/>
                          <a:cs typeface="Times New Roman"/>
                        </a:rPr>
                        <a:t> </a:t>
                      </a:r>
                      <a:r>
                        <a:rPr sz="1800" dirty="0">
                          <a:latin typeface="Times New Roman"/>
                          <a:cs typeface="Times New Roman"/>
                        </a:rPr>
                        <a:t>designs</a:t>
                      </a:r>
                      <a:r>
                        <a:rPr sz="1800" spc="-40"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10" dirty="0">
                          <a:latin typeface="Times New Roman"/>
                          <a:cs typeface="Times New Roman"/>
                        </a:rPr>
                        <a:t>depth </a:t>
                      </a:r>
                      <a:r>
                        <a:rPr sz="1800" dirty="0">
                          <a:latin typeface="Times New Roman"/>
                          <a:cs typeface="Times New Roman"/>
                        </a:rPr>
                        <a:t>threshold</a:t>
                      </a:r>
                      <a:r>
                        <a:rPr sz="1800" spc="-65" dirty="0">
                          <a:latin typeface="Times New Roman"/>
                          <a:cs typeface="Times New Roman"/>
                        </a:rPr>
                        <a:t> </a:t>
                      </a:r>
                      <a:r>
                        <a:rPr sz="1800" dirty="0">
                          <a:latin typeface="Times New Roman"/>
                          <a:cs typeface="Times New Roman"/>
                        </a:rPr>
                        <a:t>value</a:t>
                      </a:r>
                      <a:r>
                        <a:rPr sz="1800" spc="-70" dirty="0">
                          <a:latin typeface="Times New Roman"/>
                          <a:cs typeface="Times New Roman"/>
                        </a:rPr>
                        <a:t> </a:t>
                      </a:r>
                      <a:r>
                        <a:rPr sz="1800" dirty="0">
                          <a:latin typeface="Times New Roman"/>
                          <a:cs typeface="Times New Roman"/>
                        </a:rPr>
                        <a:t>and</a:t>
                      </a:r>
                      <a:r>
                        <a:rPr sz="1800" spc="-35" dirty="0">
                          <a:latin typeface="Times New Roman"/>
                          <a:cs typeface="Times New Roman"/>
                        </a:rPr>
                        <a:t> </a:t>
                      </a:r>
                      <a:r>
                        <a:rPr sz="1800" dirty="0">
                          <a:latin typeface="Times New Roman"/>
                          <a:cs typeface="Times New Roman"/>
                        </a:rPr>
                        <a:t>do</a:t>
                      </a:r>
                      <a:r>
                        <a:rPr sz="1800" spc="-40" dirty="0">
                          <a:latin typeface="Times New Roman"/>
                          <a:cs typeface="Times New Roman"/>
                        </a:rPr>
                        <a:t> </a:t>
                      </a:r>
                      <a:r>
                        <a:rPr sz="1800" spc="-10" dirty="0">
                          <a:latin typeface="Times New Roman"/>
                          <a:cs typeface="Times New Roman"/>
                        </a:rPr>
                        <a:t>function </a:t>
                      </a:r>
                      <a:r>
                        <a:rPr sz="1800" dirty="0">
                          <a:latin typeface="Times New Roman"/>
                          <a:cs typeface="Times New Roman"/>
                        </a:rPr>
                        <a:t>decomposition</a:t>
                      </a:r>
                      <a:r>
                        <a:rPr sz="1800" spc="-80" dirty="0">
                          <a:latin typeface="Times New Roman"/>
                          <a:cs typeface="Times New Roman"/>
                        </a:rPr>
                        <a:t> </a:t>
                      </a:r>
                      <a:r>
                        <a:rPr sz="1800" dirty="0">
                          <a:latin typeface="Times New Roman"/>
                          <a:cs typeface="Times New Roman"/>
                        </a:rPr>
                        <a:t>while</a:t>
                      </a:r>
                      <a:r>
                        <a:rPr sz="1800" spc="-55" dirty="0">
                          <a:latin typeface="Times New Roman"/>
                          <a:cs typeface="Times New Roman"/>
                        </a:rPr>
                        <a:t> </a:t>
                      </a:r>
                      <a:r>
                        <a:rPr sz="1800" dirty="0">
                          <a:latin typeface="Times New Roman"/>
                          <a:cs typeface="Times New Roman"/>
                        </a:rPr>
                        <a:t>the</a:t>
                      </a:r>
                      <a:r>
                        <a:rPr sz="1800" spc="-65" dirty="0">
                          <a:latin typeface="Times New Roman"/>
                          <a:cs typeface="Times New Roman"/>
                        </a:rPr>
                        <a:t> </a:t>
                      </a:r>
                      <a:r>
                        <a:rPr sz="1800" dirty="0">
                          <a:latin typeface="Times New Roman"/>
                          <a:cs typeface="Times New Roman"/>
                        </a:rPr>
                        <a:t>depth</a:t>
                      </a:r>
                      <a:r>
                        <a:rPr sz="1800" spc="-85" dirty="0">
                          <a:latin typeface="Times New Roman"/>
                          <a:cs typeface="Times New Roman"/>
                        </a:rPr>
                        <a:t> </a:t>
                      </a:r>
                      <a:r>
                        <a:rPr sz="1800" dirty="0">
                          <a:latin typeface="Times New Roman"/>
                          <a:cs typeface="Times New Roman"/>
                        </a:rPr>
                        <a:t>value</a:t>
                      </a:r>
                      <a:r>
                        <a:rPr sz="1800" spc="-55" dirty="0">
                          <a:latin typeface="Times New Roman"/>
                          <a:cs typeface="Times New Roman"/>
                        </a:rPr>
                        <a:t> </a:t>
                      </a:r>
                      <a:r>
                        <a:rPr sz="1800" spc="-25" dirty="0">
                          <a:latin typeface="Times New Roman"/>
                          <a:cs typeface="Times New Roman"/>
                        </a:rPr>
                        <a:t>of </a:t>
                      </a:r>
                      <a:r>
                        <a:rPr sz="1800" dirty="0">
                          <a:latin typeface="Times New Roman"/>
                          <a:cs typeface="Times New Roman"/>
                        </a:rPr>
                        <a:t>given</a:t>
                      </a:r>
                      <a:r>
                        <a:rPr sz="1800" spc="-85" dirty="0">
                          <a:latin typeface="Times New Roman"/>
                          <a:cs typeface="Times New Roman"/>
                        </a:rPr>
                        <a:t> </a:t>
                      </a:r>
                      <a:r>
                        <a:rPr sz="1800" dirty="0">
                          <a:latin typeface="Times New Roman"/>
                          <a:cs typeface="Times New Roman"/>
                        </a:rPr>
                        <a:t>function</a:t>
                      </a:r>
                      <a:r>
                        <a:rPr sz="1800" spc="-60" dirty="0">
                          <a:latin typeface="Times New Roman"/>
                          <a:cs typeface="Times New Roman"/>
                        </a:rPr>
                        <a:t> </a:t>
                      </a:r>
                      <a:r>
                        <a:rPr sz="1800" dirty="0">
                          <a:latin typeface="Times New Roman"/>
                          <a:cs typeface="Times New Roman"/>
                        </a:rPr>
                        <a:t>is</a:t>
                      </a:r>
                      <a:r>
                        <a:rPr sz="1800" spc="-60" dirty="0">
                          <a:latin typeface="Times New Roman"/>
                          <a:cs typeface="Times New Roman"/>
                        </a:rPr>
                        <a:t> </a:t>
                      </a:r>
                      <a:r>
                        <a:rPr sz="1800" dirty="0">
                          <a:latin typeface="Times New Roman"/>
                          <a:cs typeface="Times New Roman"/>
                        </a:rPr>
                        <a:t>deeper</a:t>
                      </a:r>
                      <a:r>
                        <a:rPr sz="1800" spc="-70" dirty="0">
                          <a:latin typeface="Times New Roman"/>
                          <a:cs typeface="Times New Roman"/>
                        </a:rPr>
                        <a:t> </a:t>
                      </a:r>
                      <a:r>
                        <a:rPr sz="1800" dirty="0">
                          <a:latin typeface="Times New Roman"/>
                          <a:cs typeface="Times New Roman"/>
                        </a:rPr>
                        <a:t>than</a:t>
                      </a:r>
                      <a:r>
                        <a:rPr sz="1800" spc="-6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spc="-10" dirty="0">
                          <a:latin typeface="Times New Roman"/>
                          <a:cs typeface="Times New Roman"/>
                        </a:rPr>
                        <a:t>designed depth</a:t>
                      </a:r>
                      <a:r>
                        <a:rPr sz="1800" spc="-45" dirty="0">
                          <a:latin typeface="Times New Roman"/>
                          <a:cs typeface="Times New Roman"/>
                        </a:rPr>
                        <a:t> </a:t>
                      </a:r>
                      <a:r>
                        <a:rPr sz="1800" spc="-10" dirty="0">
                          <a:latin typeface="Times New Roman"/>
                          <a:cs typeface="Times New Roman"/>
                        </a:rPr>
                        <a:t>threshold</a:t>
                      </a:r>
                      <a:r>
                        <a:rPr sz="1800" spc="-45" dirty="0">
                          <a:latin typeface="Times New Roman"/>
                          <a:cs typeface="Times New Roman"/>
                        </a:rPr>
                        <a:t> </a:t>
                      </a:r>
                      <a:r>
                        <a:rPr sz="1800" spc="-20" dirty="0">
                          <a:latin typeface="Times New Roman"/>
                          <a:cs typeface="Times New Roman"/>
                        </a:rPr>
                        <a:t>value</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tc>
                  <a:txBody>
                    <a:bodyPr/>
                    <a:lstStyle/>
                    <a:p>
                      <a:pPr marL="92075" marR="248285">
                        <a:lnSpc>
                          <a:spcPct val="100000"/>
                        </a:lnSpc>
                        <a:spcBef>
                          <a:spcPts val="140"/>
                        </a:spcBef>
                      </a:pPr>
                      <a:r>
                        <a:rPr sz="1800" dirty="0">
                          <a:latin typeface="Times New Roman"/>
                          <a:cs typeface="Times New Roman"/>
                        </a:rPr>
                        <a:t>Based</a:t>
                      </a:r>
                      <a:r>
                        <a:rPr sz="1800" spc="-50" dirty="0">
                          <a:latin typeface="Times New Roman"/>
                          <a:cs typeface="Times New Roman"/>
                        </a:rPr>
                        <a:t> </a:t>
                      </a:r>
                      <a:r>
                        <a:rPr sz="1800" dirty="0">
                          <a:latin typeface="Times New Roman"/>
                          <a:cs typeface="Times New Roman"/>
                        </a:rPr>
                        <a:t>on</a:t>
                      </a:r>
                      <a:r>
                        <a:rPr sz="1800" spc="-30" dirty="0">
                          <a:latin typeface="Times New Roman"/>
                          <a:cs typeface="Times New Roman"/>
                        </a:rPr>
                        <a:t> </a:t>
                      </a:r>
                      <a:r>
                        <a:rPr sz="1800" dirty="0">
                          <a:latin typeface="Times New Roman"/>
                          <a:cs typeface="Times New Roman"/>
                        </a:rPr>
                        <a:t>analysis</a:t>
                      </a:r>
                      <a:r>
                        <a:rPr sz="1800" spc="-65" dirty="0">
                          <a:latin typeface="Times New Roman"/>
                          <a:cs typeface="Times New Roman"/>
                        </a:rPr>
                        <a:t> </a:t>
                      </a:r>
                      <a:r>
                        <a:rPr sz="1800" spc="-20" dirty="0">
                          <a:latin typeface="Times New Roman"/>
                          <a:cs typeface="Times New Roman"/>
                        </a:rPr>
                        <a:t>results, </a:t>
                      </a:r>
                      <a:r>
                        <a:rPr sz="1800" dirty="0">
                          <a:latin typeface="Times New Roman"/>
                          <a:cs typeface="Times New Roman"/>
                        </a:rPr>
                        <a:t>the</a:t>
                      </a:r>
                      <a:r>
                        <a:rPr sz="1800" spc="-70" dirty="0">
                          <a:latin typeface="Times New Roman"/>
                          <a:cs typeface="Times New Roman"/>
                        </a:rPr>
                        <a:t> </a:t>
                      </a:r>
                      <a:r>
                        <a:rPr sz="1800" dirty="0">
                          <a:latin typeface="Times New Roman"/>
                          <a:cs typeface="Times New Roman"/>
                        </a:rPr>
                        <a:t>complexity</a:t>
                      </a:r>
                      <a:r>
                        <a:rPr sz="1800" spc="-85" dirty="0">
                          <a:latin typeface="Times New Roman"/>
                          <a:cs typeface="Times New Roman"/>
                        </a:rPr>
                        <a:t> </a:t>
                      </a:r>
                      <a:r>
                        <a:rPr sz="1800" dirty="0">
                          <a:latin typeface="Times New Roman"/>
                          <a:cs typeface="Times New Roman"/>
                        </a:rPr>
                        <a:t>of</a:t>
                      </a:r>
                      <a:r>
                        <a:rPr sz="1800" spc="-60" dirty="0">
                          <a:latin typeface="Times New Roman"/>
                          <a:cs typeface="Times New Roman"/>
                        </a:rPr>
                        <a:t> </a:t>
                      </a:r>
                      <a:r>
                        <a:rPr sz="1800" spc="-25" dirty="0">
                          <a:latin typeface="Times New Roman"/>
                          <a:cs typeface="Times New Roman"/>
                        </a:rPr>
                        <a:t>the </a:t>
                      </a:r>
                      <a:r>
                        <a:rPr sz="1800" dirty="0">
                          <a:latin typeface="Times New Roman"/>
                          <a:cs typeface="Times New Roman"/>
                        </a:rPr>
                        <a:t>proposed</a:t>
                      </a:r>
                      <a:r>
                        <a:rPr sz="1800" spc="315" dirty="0">
                          <a:latin typeface="Times New Roman"/>
                          <a:cs typeface="Times New Roman"/>
                        </a:rPr>
                        <a:t> </a:t>
                      </a:r>
                      <a:r>
                        <a:rPr sz="1800" spc="-20" dirty="0">
                          <a:latin typeface="Times New Roman"/>
                          <a:cs typeface="Times New Roman"/>
                        </a:rPr>
                        <a:t>scheme</a:t>
                      </a:r>
                      <a:r>
                        <a:rPr sz="1800" spc="-85" dirty="0">
                          <a:latin typeface="Times New Roman"/>
                          <a:cs typeface="Times New Roman"/>
                        </a:rPr>
                        <a:t> </a:t>
                      </a:r>
                      <a:r>
                        <a:rPr sz="1800" dirty="0">
                          <a:latin typeface="Times New Roman"/>
                          <a:cs typeface="Times New Roman"/>
                        </a:rPr>
                        <a:t>is</a:t>
                      </a:r>
                      <a:r>
                        <a:rPr sz="1800" spc="-95" dirty="0">
                          <a:latin typeface="Times New Roman"/>
                          <a:cs typeface="Times New Roman"/>
                        </a:rPr>
                        <a:t> </a:t>
                      </a:r>
                      <a:r>
                        <a:rPr sz="1800" spc="-20" dirty="0">
                          <a:latin typeface="Times New Roman"/>
                          <a:cs typeface="Times New Roman"/>
                        </a:rPr>
                        <a:t>high.</a:t>
                      </a:r>
                      <a:endParaRPr sz="1800">
                        <a:latin typeface="Times New Roman"/>
                        <a:cs typeface="Times New Roman"/>
                      </a:endParaRPr>
                    </a:p>
                  </a:txBody>
                  <a:tcPr marL="0" marR="0" marT="177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4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516890">
              <a:lnSpc>
                <a:spcPct val="100000"/>
              </a:lnSpc>
              <a:spcBef>
                <a:spcPts val="105"/>
              </a:spcBef>
            </a:pPr>
            <a:r>
              <a:rPr dirty="0"/>
              <a:t>PROBLEM</a:t>
            </a:r>
            <a:r>
              <a:rPr spc="-10" dirty="0"/>
              <a:t> </a:t>
            </a:r>
            <a:r>
              <a:rPr dirty="0"/>
              <a:t>IDENTIFICATION</a:t>
            </a:r>
            <a:r>
              <a:rPr spc="-35" dirty="0"/>
              <a:t> </a:t>
            </a:r>
            <a:r>
              <a:rPr dirty="0"/>
              <a:t>&amp;</a:t>
            </a:r>
            <a:r>
              <a:rPr spc="-15" dirty="0"/>
              <a:t> </a:t>
            </a:r>
            <a:r>
              <a:rPr spc="-10" dirty="0"/>
              <a:t>DEFINITION</a:t>
            </a:r>
          </a:p>
        </p:txBody>
      </p:sp>
      <p:sp>
        <p:nvSpPr>
          <p:cNvPr id="3" name="object 3"/>
          <p:cNvSpPr txBox="1"/>
          <p:nvPr/>
        </p:nvSpPr>
        <p:spPr>
          <a:xfrm>
            <a:off x="596595" y="1414274"/>
            <a:ext cx="10923905" cy="3253104"/>
          </a:xfrm>
          <a:prstGeom prst="rect">
            <a:avLst/>
          </a:prstGeom>
        </p:spPr>
        <p:txBody>
          <a:bodyPr vert="horz" wrap="square" lIns="0" tIns="145415" rIns="0" bIns="0" rtlCol="0">
            <a:spAutoFit/>
          </a:bodyPr>
          <a:lstStyle/>
          <a:p>
            <a:pPr marL="12700">
              <a:lnSpc>
                <a:spcPct val="100000"/>
              </a:lnSpc>
              <a:spcBef>
                <a:spcPts val="1145"/>
              </a:spcBef>
            </a:pPr>
            <a:r>
              <a:rPr sz="2400" b="1" dirty="0">
                <a:latin typeface="Times New Roman"/>
                <a:cs typeface="Times New Roman"/>
              </a:rPr>
              <a:t>PROBLEM</a:t>
            </a:r>
            <a:r>
              <a:rPr sz="2400" b="1" spc="-90" dirty="0">
                <a:latin typeface="Times New Roman"/>
                <a:cs typeface="Times New Roman"/>
              </a:rPr>
              <a:t> </a:t>
            </a:r>
            <a:r>
              <a:rPr sz="2400" b="1" spc="-10" dirty="0">
                <a:latin typeface="Times New Roman"/>
                <a:cs typeface="Times New Roman"/>
              </a:rPr>
              <a:t>IDENTIFICATION</a:t>
            </a:r>
            <a:endParaRPr sz="2400" dirty="0">
              <a:latin typeface="Times New Roman"/>
              <a:cs typeface="Times New Roman"/>
            </a:endParaRPr>
          </a:p>
          <a:p>
            <a:pPr marL="355600" indent="-342900">
              <a:lnSpc>
                <a:spcPct val="100000"/>
              </a:lnSpc>
              <a:spcBef>
                <a:spcPts val="880"/>
              </a:spcBef>
              <a:buFont typeface="Arial" panose="020B0604020202020204" pitchFamily="34" charset="0"/>
              <a:buChar char="•"/>
              <a:tabLst>
                <a:tab pos="354965" algn="l"/>
              </a:tabLst>
            </a:pPr>
            <a:r>
              <a:rPr sz="2000" dirty="0">
                <a:latin typeface="Times New Roman" panose="02020603050405020304" pitchFamily="18" charset="0"/>
                <a:cs typeface="Times New Roman" panose="02020603050405020304" pitchFamily="18" charset="0"/>
              </a:rPr>
              <a:t>Homomorphic</a:t>
            </a:r>
            <a:r>
              <a:rPr sz="2000" spc="2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encryption</a:t>
            </a:r>
            <a:r>
              <a:rPr sz="2000" spc="229"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2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2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cryptographic</a:t>
            </a:r>
            <a:r>
              <a:rPr sz="2000" spc="2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technique</a:t>
            </a:r>
            <a:r>
              <a:rPr sz="2000" spc="2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that</a:t>
            </a:r>
            <a:r>
              <a:rPr sz="2000" spc="2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allows</a:t>
            </a:r>
            <a:r>
              <a:rPr sz="2000" spc="229"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computations</a:t>
            </a:r>
            <a:r>
              <a:rPr sz="2000" spc="2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229"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a:t>
            </a:r>
            <a:r>
              <a:rPr sz="2000" spc="2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performed</a:t>
            </a:r>
            <a:r>
              <a:rPr sz="2000" spc="22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on</a:t>
            </a:r>
            <a:endParaRPr sz="2000" dirty="0">
              <a:latin typeface="Times New Roman" panose="02020603050405020304" pitchFamily="18" charset="0"/>
              <a:cs typeface="Times New Roman" panose="02020603050405020304" pitchFamily="18" charset="0"/>
            </a:endParaRPr>
          </a:p>
          <a:p>
            <a:pPr marL="355600">
              <a:lnSpc>
                <a:spcPct val="100000"/>
              </a:lnSpc>
              <a:spcBef>
                <a:spcPts val="1200"/>
              </a:spcBef>
            </a:pPr>
            <a:r>
              <a:rPr sz="2000" dirty="0">
                <a:latin typeface="Times New Roman" panose="02020603050405020304" pitchFamily="18" charset="0"/>
                <a:cs typeface="Times New Roman" panose="02020603050405020304" pitchFamily="18" charset="0"/>
              </a:rPr>
              <a:t>encrypted</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data</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without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decrypting</a:t>
            </a:r>
            <a:r>
              <a:rPr sz="2000" spc="-3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it.</a:t>
            </a:r>
            <a:endParaRPr sz="2000" dirty="0">
              <a:latin typeface="Times New Roman" panose="02020603050405020304" pitchFamily="18" charset="0"/>
              <a:cs typeface="Times New Roman" panose="02020603050405020304" pitchFamily="18" charset="0"/>
            </a:endParaRPr>
          </a:p>
          <a:p>
            <a:pPr marL="355600" marR="5080" indent="-342900">
              <a:lnSpc>
                <a:spcPct val="150000"/>
              </a:lnSpc>
              <a:spcBef>
                <a:spcPts val="110"/>
              </a:spcBef>
              <a:buFont typeface="Arial" panose="020B0604020202020204" pitchFamily="34" charset="0"/>
              <a:buChar char="•"/>
              <a:tabLst>
                <a:tab pos="355600" algn="l"/>
              </a:tabLst>
            </a:pPr>
            <a:r>
              <a:rPr sz="2000" dirty="0">
                <a:latin typeface="Times New Roman" panose="02020603050405020304" pitchFamily="18" charset="0"/>
                <a:cs typeface="Times New Roman" panose="02020603050405020304" pitchFamily="18" charset="0"/>
              </a:rPr>
              <a:t>This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particularly</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useful</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scenarios where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sensitive</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data</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needs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processed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analyzed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by</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third </a:t>
            </a:r>
            <a:r>
              <a:rPr sz="2000" dirty="0">
                <a:latin typeface="Times New Roman" panose="02020603050405020304" pitchFamily="18" charset="0"/>
                <a:cs typeface="Times New Roman" panose="02020603050405020304" pitchFamily="18" charset="0"/>
              </a:rPr>
              <a:t>party</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while</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keeping</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confidentia</a:t>
            </a:r>
            <a:endParaRPr sz="2000" dirty="0">
              <a:latin typeface="Times New Roman" panose="02020603050405020304" pitchFamily="18" charset="0"/>
              <a:cs typeface="Times New Roman" panose="02020603050405020304" pitchFamily="18" charset="0"/>
            </a:endParaRPr>
          </a:p>
          <a:p>
            <a:pPr marL="355600" marR="5080" indent="-342900">
              <a:lnSpc>
                <a:spcPct val="150000"/>
              </a:lnSpc>
              <a:spcBef>
                <a:spcPts val="95"/>
              </a:spcBef>
              <a:buFont typeface="Arial" panose="020B0604020202020204" pitchFamily="34" charset="0"/>
              <a:buChar char="•"/>
              <a:tabLst>
                <a:tab pos="355600" algn="l"/>
              </a:tabLst>
            </a:pPr>
            <a:r>
              <a:rPr sz="2000" dirty="0">
                <a:latin typeface="Times New Roman" panose="02020603050405020304" pitchFamily="18" charset="0"/>
                <a:cs typeface="Times New Roman" panose="02020603050405020304" pitchFamily="18" charset="0"/>
              </a:rPr>
              <a:t>The</a:t>
            </a:r>
            <a:r>
              <a:rPr sz="2000" spc="3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advanced</a:t>
            </a:r>
            <a:r>
              <a:rPr sz="2000" spc="3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analytics</a:t>
            </a:r>
            <a:r>
              <a:rPr sz="2000" spc="3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3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machine</a:t>
            </a:r>
            <a:r>
              <a:rPr sz="2000" spc="3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learning</a:t>
            </a:r>
            <a:r>
              <a:rPr sz="2000" spc="3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algorithms</a:t>
            </a:r>
            <a:r>
              <a:rPr sz="2000" spc="3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a:t>
            </a:r>
            <a:r>
              <a:rPr sz="2000" spc="3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a:t>
            </a:r>
            <a:r>
              <a:rPr sz="2000" spc="3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applied</a:t>
            </a:r>
            <a:r>
              <a:rPr sz="2000" spc="3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3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encrypted</a:t>
            </a:r>
            <a:r>
              <a:rPr sz="2000" spc="3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medical</a:t>
            </a:r>
            <a:r>
              <a:rPr sz="2000" spc="30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data </a:t>
            </a:r>
            <a:r>
              <a:rPr sz="2000" dirty="0">
                <a:latin typeface="Times New Roman" panose="02020603050405020304" pitchFamily="18" charset="0"/>
                <a:cs typeface="Times New Roman" panose="02020603050405020304" pitchFamily="18" charset="0"/>
              </a:rPr>
              <a:t>without</a:t>
            </a:r>
            <a:r>
              <a:rPr sz="2000" spc="-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compromising</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individual</a:t>
            </a:r>
            <a:r>
              <a:rPr sz="2000" spc="-5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privacy</a:t>
            </a:r>
            <a:r>
              <a:rPr sz="1800" spc="-1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596595" y="4719354"/>
            <a:ext cx="10990631" cy="1374094"/>
          </a:xfrm>
          <a:prstGeom prst="rect">
            <a:avLst/>
          </a:prstGeom>
        </p:spPr>
        <p:txBody>
          <a:bodyPr vert="horz" wrap="square" lIns="0" tIns="131445" rIns="0" bIns="0" rtlCol="0">
            <a:spAutoFit/>
          </a:bodyPr>
          <a:lstStyle/>
          <a:p>
            <a:pPr marL="12700">
              <a:lnSpc>
                <a:spcPct val="100000"/>
              </a:lnSpc>
              <a:spcBef>
                <a:spcPts val="1035"/>
              </a:spcBef>
            </a:pPr>
            <a:r>
              <a:rPr sz="2400" b="1" dirty="0">
                <a:latin typeface="Times New Roman"/>
                <a:cs typeface="Times New Roman"/>
              </a:rPr>
              <a:t>PROBLEM</a:t>
            </a:r>
            <a:r>
              <a:rPr sz="2400" b="1" spc="-100" dirty="0">
                <a:latin typeface="Times New Roman"/>
                <a:cs typeface="Times New Roman"/>
              </a:rPr>
              <a:t> </a:t>
            </a:r>
            <a:r>
              <a:rPr sz="2400" b="1" spc="-10" dirty="0">
                <a:latin typeface="Times New Roman"/>
                <a:cs typeface="Times New Roman"/>
              </a:rPr>
              <a:t>DEFINITION</a:t>
            </a:r>
            <a:r>
              <a:rPr sz="2000" b="1" spc="-10" dirty="0" smtClean="0">
                <a:latin typeface="Times New Roman"/>
                <a:cs typeface="Times New Roman"/>
              </a:rPr>
              <a:t>:</a:t>
            </a:r>
          </a:p>
          <a:p>
            <a:pPr marL="12700">
              <a:lnSpc>
                <a:spcPct val="100000"/>
              </a:lnSpc>
              <a:spcBef>
                <a:spcPts val="790"/>
              </a:spcBef>
            </a:pPr>
            <a:r>
              <a:rPr sz="2000" dirty="0" smtClean="0">
                <a:latin typeface="Times New Roman"/>
                <a:cs typeface="Times New Roman"/>
              </a:rPr>
              <a:t>Homomorphic</a:t>
            </a:r>
            <a:r>
              <a:rPr sz="2000" spc="20" dirty="0" smtClean="0">
                <a:latin typeface="Times New Roman"/>
                <a:cs typeface="Times New Roman"/>
              </a:rPr>
              <a:t> </a:t>
            </a:r>
            <a:r>
              <a:rPr sz="2000" dirty="0" smtClean="0">
                <a:latin typeface="Times New Roman"/>
                <a:cs typeface="Times New Roman"/>
              </a:rPr>
              <a:t>encryption</a:t>
            </a:r>
            <a:r>
              <a:rPr sz="2000" spc="20" dirty="0" smtClean="0">
                <a:latin typeface="Times New Roman"/>
                <a:cs typeface="Times New Roman"/>
              </a:rPr>
              <a:t> </a:t>
            </a:r>
            <a:r>
              <a:rPr sz="2000" dirty="0" smtClean="0">
                <a:latin typeface="Times New Roman"/>
                <a:cs typeface="Times New Roman"/>
              </a:rPr>
              <a:t>has</a:t>
            </a:r>
            <a:r>
              <a:rPr sz="2000" spc="30" dirty="0" smtClean="0">
                <a:latin typeface="Times New Roman"/>
                <a:cs typeface="Times New Roman"/>
              </a:rPr>
              <a:t> </a:t>
            </a:r>
            <a:r>
              <a:rPr sz="2000" dirty="0" smtClean="0">
                <a:latin typeface="Times New Roman"/>
                <a:cs typeface="Times New Roman"/>
              </a:rPr>
              <a:t>significant potential</a:t>
            </a:r>
            <a:r>
              <a:rPr sz="2000" spc="10" dirty="0" smtClean="0">
                <a:latin typeface="Times New Roman"/>
                <a:cs typeface="Times New Roman"/>
              </a:rPr>
              <a:t> </a:t>
            </a:r>
            <a:r>
              <a:rPr sz="2000" dirty="0" smtClean="0">
                <a:latin typeface="Times New Roman"/>
                <a:cs typeface="Times New Roman"/>
              </a:rPr>
              <a:t>applications</a:t>
            </a:r>
            <a:r>
              <a:rPr sz="2000" spc="15" dirty="0" smtClean="0">
                <a:latin typeface="Times New Roman"/>
                <a:cs typeface="Times New Roman"/>
              </a:rPr>
              <a:t> </a:t>
            </a:r>
            <a:r>
              <a:rPr sz="2000" dirty="0" smtClean="0">
                <a:latin typeface="Times New Roman"/>
                <a:cs typeface="Times New Roman"/>
              </a:rPr>
              <a:t>in</a:t>
            </a:r>
            <a:r>
              <a:rPr sz="2000" spc="60" dirty="0" smtClean="0">
                <a:latin typeface="Times New Roman"/>
                <a:cs typeface="Times New Roman"/>
              </a:rPr>
              <a:t> </a:t>
            </a:r>
            <a:r>
              <a:rPr sz="2000" dirty="0" smtClean="0">
                <a:latin typeface="Times New Roman"/>
                <a:cs typeface="Times New Roman"/>
              </a:rPr>
              <a:t>the</a:t>
            </a:r>
            <a:r>
              <a:rPr sz="2000" spc="10" dirty="0" smtClean="0">
                <a:latin typeface="Times New Roman"/>
                <a:cs typeface="Times New Roman"/>
              </a:rPr>
              <a:t> </a:t>
            </a:r>
            <a:r>
              <a:rPr sz="2000" spc="-10" dirty="0" smtClean="0">
                <a:latin typeface="Times New Roman"/>
                <a:cs typeface="Times New Roman"/>
              </a:rPr>
              <a:t>healthcare</a:t>
            </a:r>
            <a:r>
              <a:rPr lang="en-US" sz="2000" spc="-10" dirty="0" smtClean="0">
                <a:latin typeface="Times New Roman"/>
                <a:cs typeface="Times New Roman"/>
              </a:rPr>
              <a:t> sector, where the privacy</a:t>
            </a:r>
            <a:endParaRPr sz="2000" dirty="0" smtClean="0">
              <a:latin typeface="Times New Roman"/>
              <a:cs typeface="Times New Roman"/>
            </a:endParaRPr>
          </a:p>
          <a:p>
            <a:pPr marL="12700">
              <a:lnSpc>
                <a:spcPct val="100000"/>
              </a:lnSpc>
              <a:spcBef>
                <a:spcPts val="1200"/>
              </a:spcBef>
            </a:pPr>
            <a:r>
              <a:rPr sz="2000" dirty="0" smtClean="0">
                <a:latin typeface="Times New Roman"/>
                <a:cs typeface="Times New Roman"/>
              </a:rPr>
              <a:t>and</a:t>
            </a:r>
            <a:r>
              <a:rPr sz="2000" spc="-55" dirty="0" smtClean="0">
                <a:latin typeface="Times New Roman"/>
                <a:cs typeface="Times New Roman"/>
              </a:rPr>
              <a:t> </a:t>
            </a:r>
            <a:r>
              <a:rPr sz="2000" dirty="0" smtClean="0">
                <a:latin typeface="Times New Roman"/>
                <a:cs typeface="Times New Roman"/>
              </a:rPr>
              <a:t>security</a:t>
            </a:r>
            <a:r>
              <a:rPr sz="2000" spc="-90" dirty="0" smtClean="0">
                <a:latin typeface="Times New Roman"/>
                <a:cs typeface="Times New Roman"/>
              </a:rPr>
              <a:t> </a:t>
            </a:r>
            <a:r>
              <a:rPr sz="2000" dirty="0" smtClean="0">
                <a:latin typeface="Times New Roman"/>
                <a:cs typeface="Times New Roman"/>
              </a:rPr>
              <a:t>of</a:t>
            </a:r>
            <a:r>
              <a:rPr sz="2000" spc="-70" dirty="0" smtClean="0">
                <a:latin typeface="Times New Roman"/>
                <a:cs typeface="Times New Roman"/>
              </a:rPr>
              <a:t> </a:t>
            </a:r>
            <a:r>
              <a:rPr sz="2000" dirty="0" smtClean="0">
                <a:latin typeface="Times New Roman"/>
                <a:cs typeface="Times New Roman"/>
              </a:rPr>
              <a:t>sensitive</a:t>
            </a:r>
            <a:r>
              <a:rPr sz="2000" spc="-90" dirty="0" smtClean="0">
                <a:latin typeface="Times New Roman"/>
                <a:cs typeface="Times New Roman"/>
              </a:rPr>
              <a:t> </a:t>
            </a:r>
            <a:r>
              <a:rPr sz="2000" dirty="0" smtClean="0">
                <a:latin typeface="Times New Roman"/>
                <a:cs typeface="Times New Roman"/>
              </a:rPr>
              <a:t>medical</a:t>
            </a:r>
            <a:r>
              <a:rPr sz="2000" spc="-30" dirty="0" smtClean="0">
                <a:latin typeface="Times New Roman"/>
                <a:cs typeface="Times New Roman"/>
              </a:rPr>
              <a:t> </a:t>
            </a:r>
            <a:r>
              <a:rPr sz="2000" dirty="0" smtClean="0">
                <a:latin typeface="Times New Roman"/>
                <a:cs typeface="Times New Roman"/>
              </a:rPr>
              <a:t>data</a:t>
            </a:r>
            <a:r>
              <a:rPr sz="2000" spc="-75" dirty="0" smtClean="0">
                <a:latin typeface="Times New Roman"/>
                <a:cs typeface="Times New Roman"/>
              </a:rPr>
              <a:t> </a:t>
            </a:r>
            <a:r>
              <a:rPr sz="2000" dirty="0" smtClean="0">
                <a:latin typeface="Times New Roman"/>
                <a:cs typeface="Times New Roman"/>
              </a:rPr>
              <a:t>are</a:t>
            </a:r>
            <a:r>
              <a:rPr sz="2000" spc="-85" dirty="0" smtClean="0">
                <a:latin typeface="Times New Roman"/>
                <a:cs typeface="Times New Roman"/>
              </a:rPr>
              <a:t> </a:t>
            </a:r>
            <a:r>
              <a:rPr sz="2000" dirty="0" smtClean="0">
                <a:latin typeface="Times New Roman"/>
                <a:cs typeface="Times New Roman"/>
              </a:rPr>
              <a:t>of</a:t>
            </a:r>
            <a:r>
              <a:rPr sz="2000" spc="-70" dirty="0" smtClean="0">
                <a:latin typeface="Times New Roman"/>
                <a:cs typeface="Times New Roman"/>
              </a:rPr>
              <a:t> </a:t>
            </a:r>
            <a:r>
              <a:rPr sz="2000" dirty="0" smtClean="0">
                <a:latin typeface="Times New Roman"/>
                <a:cs typeface="Times New Roman"/>
              </a:rPr>
              <a:t>utmost</a:t>
            </a:r>
            <a:r>
              <a:rPr sz="2000" spc="400" dirty="0" smtClean="0">
                <a:latin typeface="Times New Roman"/>
                <a:cs typeface="Times New Roman"/>
              </a:rPr>
              <a:t> </a:t>
            </a:r>
            <a:r>
              <a:rPr sz="2000" spc="-10" dirty="0" smtClean="0">
                <a:latin typeface="Times New Roman"/>
                <a:cs typeface="Times New Roman"/>
              </a:rPr>
              <a:t>importance.</a:t>
            </a:r>
            <a:endParaRPr sz="20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68" rIns="0" bIns="0" rtlCol="0">
            <a:spAutoFit/>
          </a:bodyPr>
          <a:lstStyle/>
          <a:p>
            <a:pPr marL="588645">
              <a:lnSpc>
                <a:spcPct val="100000"/>
              </a:lnSpc>
              <a:spcBef>
                <a:spcPts val="105"/>
              </a:spcBef>
            </a:pPr>
            <a:r>
              <a:rPr dirty="0"/>
              <a:t>SIGNIFICANCE</a:t>
            </a:r>
            <a:r>
              <a:rPr spc="-60" dirty="0"/>
              <a:t> </a:t>
            </a:r>
            <a:r>
              <a:rPr dirty="0"/>
              <a:t>&amp;</a:t>
            </a:r>
            <a:r>
              <a:rPr spc="-25" dirty="0"/>
              <a:t> </a:t>
            </a:r>
            <a:r>
              <a:rPr dirty="0"/>
              <a:t>RELEVANCE</a:t>
            </a:r>
            <a:r>
              <a:rPr spc="-20" dirty="0"/>
              <a:t> </a:t>
            </a:r>
            <a:r>
              <a:rPr dirty="0"/>
              <a:t>OF</a:t>
            </a:r>
            <a:r>
              <a:rPr spc="-40" dirty="0"/>
              <a:t> </a:t>
            </a:r>
            <a:r>
              <a:rPr spc="-20" dirty="0"/>
              <a:t>WORK</a:t>
            </a:r>
          </a:p>
        </p:txBody>
      </p:sp>
      <p:sp>
        <p:nvSpPr>
          <p:cNvPr id="3" name="object 3"/>
          <p:cNvSpPr txBox="1"/>
          <p:nvPr/>
        </p:nvSpPr>
        <p:spPr>
          <a:xfrm>
            <a:off x="596595" y="1452499"/>
            <a:ext cx="10890885" cy="4583306"/>
          </a:xfrm>
          <a:prstGeom prst="rect">
            <a:avLst/>
          </a:prstGeom>
        </p:spPr>
        <p:txBody>
          <a:bodyPr vert="horz" wrap="square" lIns="0" tIns="12700" rIns="0" bIns="0" rtlCol="0">
            <a:spAutoFit/>
          </a:bodyPr>
          <a:lstStyle/>
          <a:p>
            <a:pPr marL="12700" marR="5080" algn="just">
              <a:lnSpc>
                <a:spcPct val="150000"/>
              </a:lnSpc>
              <a:spcBef>
                <a:spcPts val="100"/>
              </a:spcBef>
            </a:pPr>
            <a:r>
              <a:rPr sz="1800" dirty="0">
                <a:latin typeface="Times New Roman" panose="02020603050405020304" pitchFamily="18" charset="0"/>
                <a:cs typeface="Times New Roman" panose="02020603050405020304" pitchFamily="18" charset="0"/>
              </a:rPr>
              <a:t>In</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healthcare</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systems</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privacy</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cannot</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overstated,</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as</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it</a:t>
            </a:r>
            <a:r>
              <a:rPr sz="1800" spc="-7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addresses</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critical</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challenges</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at</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intersection</a:t>
            </a:r>
            <a:r>
              <a:rPr sz="1800" spc="-10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of </a:t>
            </a:r>
            <a:r>
              <a:rPr sz="1800" spc="-10" dirty="0">
                <a:latin typeface="Times New Roman" panose="02020603050405020304" pitchFamily="18" charset="0"/>
                <a:cs typeface="Times New Roman" panose="02020603050405020304" pitchFamily="18" charset="0"/>
              </a:rPr>
              <a:t>technology,</a:t>
            </a:r>
            <a:r>
              <a:rPr sz="1800" spc="-10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privacy,</a:t>
            </a:r>
            <a:r>
              <a:rPr sz="1800" spc="-10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healthcare</a:t>
            </a:r>
            <a:r>
              <a:rPr sz="1800" spc="-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delivery.</a:t>
            </a:r>
            <a:r>
              <a:rPr sz="1800" spc="-10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exponential</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growth</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digital</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health</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protecting</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patient </a:t>
            </a:r>
            <a:r>
              <a:rPr sz="1800" dirty="0">
                <a:latin typeface="Times New Roman" panose="02020603050405020304" pitchFamily="18" charset="0"/>
                <a:cs typeface="Times New Roman" panose="02020603050405020304" pitchFamily="18" charset="0"/>
              </a:rPr>
              <a:t>privacy</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has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become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paramount</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concern,</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especially</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given</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increasingly</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sophisticated</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threats</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posed</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by</a:t>
            </a:r>
            <a:r>
              <a:rPr sz="1800" spc="-10" dirty="0">
                <a:latin typeface="Times New Roman" panose="02020603050405020304" pitchFamily="18" charset="0"/>
                <a:cs typeface="Times New Roman" panose="02020603050405020304" pitchFamily="18" charset="0"/>
              </a:rPr>
              <a:t> cyberattacks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breaches.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By</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leveraging</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homomorphic </a:t>
            </a:r>
            <a:r>
              <a:rPr sz="1800" spc="-10" dirty="0">
                <a:latin typeface="Times New Roman" panose="02020603050405020304" pitchFamily="18" charset="0"/>
                <a:cs typeface="Times New Roman" panose="02020603050405020304" pitchFamily="18" charset="0"/>
              </a:rPr>
              <a:t>encryption,</a:t>
            </a:r>
            <a:r>
              <a:rPr sz="1800" spc="-1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healthcare</a:t>
            </a:r>
            <a:r>
              <a:rPr sz="1800" spc="-8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organizations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perform</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computations</a:t>
            </a:r>
            <a:r>
              <a:rPr sz="1800" spc="-5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on </a:t>
            </a:r>
            <a:r>
              <a:rPr sz="1800" spc="-10" dirty="0">
                <a:latin typeface="Times New Roman" panose="02020603050405020304" pitchFamily="18" charset="0"/>
                <a:cs typeface="Times New Roman" panose="02020603050405020304" pitchFamily="18" charset="0"/>
              </a:rPr>
              <a:t>encrypted</a:t>
            </a:r>
            <a:r>
              <a:rPr sz="1800" spc="-1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without</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need</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decryption,</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thus</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preserving</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confidentiality</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sensitive</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information</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while </a:t>
            </a:r>
            <a:r>
              <a:rPr sz="1800" dirty="0">
                <a:latin typeface="Times New Roman" panose="02020603050405020304" pitchFamily="18" charset="0"/>
                <a:cs typeface="Times New Roman" panose="02020603050405020304" pitchFamily="18" charset="0"/>
              </a:rPr>
              <a:t>enabling</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secure</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processing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analysis.</a:t>
            </a:r>
            <a:r>
              <a:rPr sz="1800" spc="-114"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This</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groundbreaking</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approach</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not</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only</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mitigates</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risk</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unauthorized </a:t>
            </a:r>
            <a:r>
              <a:rPr sz="1800" dirty="0">
                <a:latin typeface="Times New Roman" panose="02020603050405020304" pitchFamily="18" charset="0"/>
                <a:cs typeface="Times New Roman" panose="02020603050405020304" pitchFamily="18" charset="0"/>
              </a:rPr>
              <a:t>access</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patient</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records</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but</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also</a:t>
            </a:r>
            <a:r>
              <a:rPr sz="1800" spc="-6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facilitates</a:t>
            </a:r>
            <a:r>
              <a:rPr sz="1800" spc="-1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secure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sharing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among</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healthcare</a:t>
            </a:r>
            <a:r>
              <a:rPr sz="1800" spc="-8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providers,</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researchers,</a:t>
            </a:r>
            <a:r>
              <a:rPr sz="1800" spc="-8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other stakeholders.</a:t>
            </a:r>
            <a:r>
              <a:rPr sz="1800" spc="-8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Furthermore,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era</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marked</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by</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growing</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regulatory</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scrutiny</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heightened</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public</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awareness</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 </a:t>
            </a:r>
            <a:r>
              <a:rPr sz="1800" dirty="0">
                <a:latin typeface="Times New Roman" panose="02020603050405020304" pitchFamily="18" charset="0"/>
                <a:cs typeface="Times New Roman" panose="02020603050405020304" pitchFamily="18" charset="0"/>
              </a:rPr>
              <a:t>privacy</a:t>
            </a:r>
            <a:r>
              <a:rPr sz="1800" spc="-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issues,</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adoption</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homomorphic</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encryption</a:t>
            </a:r>
            <a:r>
              <a:rPr sz="1800" spc="-1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demonstrates</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commitment</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upholding</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highest</a:t>
            </a:r>
            <a:r>
              <a:rPr sz="1800" spc="5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standards</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 data</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protection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 compliance</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regulations</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such as </a:t>
            </a:r>
            <a:r>
              <a:rPr lang="en-US" sz="1800" dirty="0" smtClean="0">
                <a:latin typeface="Times New Roman" panose="02020603050405020304" pitchFamily="18" charset="0"/>
                <a:cs typeface="Times New Roman" panose="02020603050405020304" pitchFamily="18" charset="0"/>
              </a:rPr>
              <a:t>(</a:t>
            </a:r>
            <a:r>
              <a:rPr sz="1800" spc="-10" dirty="0" smtClean="0">
                <a:latin typeface="Times New Roman" panose="02020603050405020304" pitchFamily="18" charset="0"/>
                <a:cs typeface="Times New Roman" panose="02020603050405020304" pitchFamily="18" charset="0"/>
              </a:rPr>
              <a:t>HIP</a:t>
            </a:r>
            <a:r>
              <a:rPr lang="en-US" sz="1800" spc="-10" dirty="0" smtClean="0">
                <a:latin typeface="Times New Roman" panose="02020603050405020304" pitchFamily="18" charset="0"/>
                <a:cs typeface="Times New Roman" panose="02020603050405020304" pitchFamily="18" charset="0"/>
              </a:rPr>
              <a:t>P</a:t>
            </a:r>
            <a:r>
              <a:rPr sz="1800" spc="-10" dirty="0" smtClean="0">
                <a:latin typeface="Times New Roman" panose="02020603050405020304" pitchFamily="18" charset="0"/>
                <a:cs typeface="Times New Roman" panose="02020603050405020304" pitchFamily="18" charset="0"/>
              </a:rPr>
              <a:t>A</a:t>
            </a:r>
            <a:r>
              <a:rPr lang="en-US" spc="-10" dirty="0" smtClean="0">
                <a:latin typeface="Times New Roman" panose="02020603050405020304" pitchFamily="18" charset="0"/>
                <a:cs typeface="Times New Roman" panose="02020603050405020304" pitchFamily="18" charset="0"/>
              </a:rPr>
              <a:t>)</a:t>
            </a:r>
            <a:r>
              <a:rPr lang="en-US" sz="1800" spc="-10" dirty="0" smtClean="0">
                <a:latin typeface="Times New Roman" panose="02020603050405020304" pitchFamily="18" charset="0"/>
                <a:cs typeface="Times New Roman" panose="02020603050405020304" pitchFamily="18" charset="0"/>
              </a:rPr>
              <a:t>Health Insurance Portability and Accountability Act</a:t>
            </a:r>
            <a:r>
              <a:rPr sz="1800" spc="-1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2362</Words>
  <Application>Microsoft Office PowerPoint</Application>
  <PresentationFormat>Widescreen</PresentationFormat>
  <Paragraphs>227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MT</vt:lpstr>
      <vt:lpstr>Calibri</vt:lpstr>
      <vt:lpstr>Georgia</vt:lpstr>
      <vt:lpstr>Times New Roman</vt:lpstr>
      <vt:lpstr>Wingdings</vt:lpstr>
      <vt:lpstr>Office Theme</vt:lpstr>
      <vt:lpstr>S J C INSTITUTE OF TECHNOLOGY</vt:lpstr>
      <vt:lpstr>CONTENTS</vt:lpstr>
      <vt:lpstr>ABSTRACT</vt:lpstr>
      <vt:lpstr>INTRODUCTION</vt:lpstr>
      <vt:lpstr>PowerPoint Presentation</vt:lpstr>
      <vt:lpstr>LITERATURE SURVEY</vt:lpstr>
      <vt:lpstr>PowerPoint Presentation</vt:lpstr>
      <vt:lpstr>PROBLEM IDENTIFICATION &amp; DEFINITION</vt:lpstr>
      <vt:lpstr>SIGNIFICANCE &amp; RELEVANCE OF WORK</vt:lpstr>
      <vt:lpstr>OBJECTIVES &amp; METHODOLOGY</vt:lpstr>
      <vt:lpstr>METHODOLOGY</vt:lpstr>
      <vt:lpstr>PowerPoint Presentation</vt:lpstr>
      <vt:lpstr>        SYSTEM REQIREMENTS AND SPECIFICATION</vt:lpstr>
      <vt:lpstr>ANALYSIS</vt:lpstr>
      <vt:lpstr>DESIGN</vt:lpstr>
      <vt:lpstr>PowerPoint Presentation</vt:lpstr>
      <vt:lpstr>PowerPoint Presentation</vt:lpstr>
      <vt:lpstr>PowerPoint Presentation</vt:lpstr>
      <vt:lpstr>IMPLEMENTATION</vt:lpstr>
      <vt:lpstr>Homomorphic Operations Module:</vt:lpstr>
      <vt:lpstr>Authentication and Authorization Module:</vt:lpstr>
      <vt:lpstr>ALGORITHM USED FOR EACH MODULES</vt:lpstr>
      <vt:lpstr>Communication Module:</vt:lpstr>
      <vt:lpstr>PowerPoint Presentation</vt:lpstr>
      <vt:lpstr>TESTING</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ENHANCEMENTS</vt:lpstr>
      <vt:lpstr>BIBILOGRAPHY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J C INSTITUTE OF TECHNOLOGY</dc:title>
  <dc:creator>Yallaturu Harichandana</dc:creator>
  <cp:lastModifiedBy>haric</cp:lastModifiedBy>
  <cp:revision>10</cp:revision>
  <dcterms:created xsi:type="dcterms:W3CDTF">2024-05-30T02:00:43Z</dcterms:created>
  <dcterms:modified xsi:type="dcterms:W3CDTF">2024-05-30T03:24:44Z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2024-05-03T00:00:00Z</vt:filetime>
  </property>
  <property fmtid="{D5CDD505-2E9C-101B-9397-08002B2CF9AE}" pid="3" name="Creator">
    <vt:lpwstr>Microsoft® PowerPoint® 2016</vt:lpwstr>
  </property>
  <property fmtid="{D5CDD505-2E9C-101B-9397-08002B2CF9AE}" pid="4" name="LastSaved">
    <vt:filetime>2024-05-30T00:00:00Z</vt:filetime>
  </property>
  <property fmtid="{D5CDD505-2E9C-101B-9397-08002B2CF9AE}" pid="5" name="Producer">
    <vt:lpwstr>Microsoft® PowerPoint® 2016</vt:lpwstr>
  </property>
</Properties>
</file>