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7" r:id="rId8"/>
    <p:sldId id="269" r:id="rId9"/>
    <p:sldId id="268" r:id="rId10"/>
    <p:sldId id="262" r:id="rId11"/>
    <p:sldId id="263" r:id="rId12"/>
    <p:sldId id="264" r:id="rId13"/>
    <p:sldId id="265" r:id="rId14"/>
    <p:sldId id="266"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pPr/>
              <a:t>4/23/2025</a:t>
            </a:fld>
            <a:endParaRPr lang="en-US"/>
          </a:p>
        </p:txBody>
      </p:sp>
      <p:sp>
        <p:nvSpPr>
          <p:cNvPr id="20" name="Footer Placeholder 19"/>
          <p:cNvSpPr>
            <a:spLocks noGrp="1"/>
          </p:cNvSpPr>
          <p:nvPr>
            <p:ph type="ftr" sz="quarter" idx="11"/>
          </p:nvPr>
        </p:nvSpPr>
        <p:spPr/>
        <p:txBody>
          <a:bodyPr/>
          <a:lstStyle>
            <a:extLst/>
          </a:lstStyle>
          <a:p>
            <a:endParaRPr kumimoji="0" lang="en-US"/>
          </a:p>
        </p:txBody>
      </p:sp>
      <p:sp>
        <p:nvSpPr>
          <p:cNvPr id="10" name="Slide Number Placeholder 9"/>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4/23/2025</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4/23/2025</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4/23/2025</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4/23/2025</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4/23/2025</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pPr/>
              <a:t>4/23/2025</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AB02A5-4FE5-49D9-9E24-09F23B90C450}" type="datetimeFigureOut">
              <a:rPr lang="en-US" smtClean="0"/>
              <a:pPr/>
              <a:t>4/23/2025</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4AB02A5-4FE5-49D9-9E24-09F23B90C450}" type="datetimeFigureOut">
              <a:rPr lang="en-US" smtClean="0"/>
              <a:pPr/>
              <a:t>4/23/2025</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4/23/2025</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4/23/2025</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pPr algn="r" eaLnBrk="1" latinLnBrk="0" hangingPunct="1"/>
              <a:t>4/23/2025</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pPr algn="ctr" eaLnBrk="1" latinLnBrk="0" hangingPunct="1"/>
              <a:t>‹#›</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0166" y="2428868"/>
            <a:ext cx="7406640" cy="1472184"/>
          </a:xfrm>
        </p:spPr>
        <p:txBody>
          <a:bodyPr/>
          <a:lstStyle/>
          <a:p>
            <a:r>
              <a:rPr lang="en-US" b="1" dirty="0" smtClean="0">
                <a:latin typeface="Times New Roman" pitchFamily="18" charset="0"/>
                <a:cs typeface="Times New Roman" pitchFamily="18" charset="0"/>
              </a:rPr>
              <a:t>Fraudulent Claim Detection</a:t>
            </a:r>
            <a:r>
              <a:rPr lang="en-US" dirty="0" smtClean="0"/>
              <a:t/>
            </a:r>
            <a:br>
              <a:rPr lang="en-US" dirty="0" smtClean="0"/>
            </a:br>
            <a:endParaRPr lang="en-US" dirty="0"/>
          </a:p>
        </p:txBody>
      </p:sp>
      <p:sp>
        <p:nvSpPr>
          <p:cNvPr id="3" name="Subtitle 2"/>
          <p:cNvSpPr>
            <a:spLocks noGrp="1"/>
          </p:cNvSpPr>
          <p:nvPr>
            <p:ph type="subTitle" idx="1"/>
          </p:nvPr>
        </p:nvSpPr>
        <p:spPr>
          <a:xfrm>
            <a:off x="4643438" y="4857760"/>
            <a:ext cx="4357718" cy="1500198"/>
          </a:xfrm>
        </p:spPr>
        <p:txBody>
          <a:bodyPr>
            <a:normAutofit fontScale="25000" lnSpcReduction="20000"/>
          </a:bodyPr>
          <a:lstStyle/>
          <a:p>
            <a:endParaRPr lang="en-US" dirty="0" smtClean="0"/>
          </a:p>
          <a:p>
            <a:pPr algn="r">
              <a:lnSpc>
                <a:spcPct val="170000"/>
              </a:lnSpc>
            </a:pPr>
            <a:r>
              <a:rPr lang="en-US" sz="6400" dirty="0" smtClean="0">
                <a:latin typeface="Times New Roman" pitchFamily="18" charset="0"/>
                <a:cs typeface="Times New Roman" pitchFamily="18" charset="0"/>
              </a:rPr>
              <a:t>SUBMITTED BY</a:t>
            </a:r>
            <a:r>
              <a:rPr lang="en-US" sz="6400" dirty="0" smtClean="0">
                <a:latin typeface="Times New Roman" pitchFamily="18" charset="0"/>
                <a:cs typeface="Times New Roman" pitchFamily="18" charset="0"/>
              </a:rPr>
              <a:t>:</a:t>
            </a:r>
          </a:p>
          <a:p>
            <a:pPr algn="r">
              <a:lnSpc>
                <a:spcPct val="170000"/>
              </a:lnSpc>
            </a:pPr>
            <a:r>
              <a:rPr lang="en-US" sz="6400" b="1" dirty="0" err="1" smtClean="0">
                <a:latin typeface="Times New Roman" pitchFamily="18" charset="0"/>
                <a:cs typeface="Times New Roman" pitchFamily="18" charset="0"/>
              </a:rPr>
              <a:t>Prakher</a:t>
            </a:r>
            <a:r>
              <a:rPr lang="en-US" sz="6400" b="1" dirty="0" smtClean="0">
                <a:latin typeface="Times New Roman" pitchFamily="18" charset="0"/>
                <a:cs typeface="Times New Roman" pitchFamily="18" charset="0"/>
              </a:rPr>
              <a:t> </a:t>
            </a:r>
            <a:r>
              <a:rPr lang="en-US" sz="6400" b="1" dirty="0" err="1" smtClean="0">
                <a:latin typeface="Times New Roman" pitchFamily="18" charset="0"/>
                <a:cs typeface="Times New Roman" pitchFamily="18" charset="0"/>
              </a:rPr>
              <a:t>Singhal</a:t>
            </a:r>
            <a:endParaRPr lang="en-US" sz="6400" b="1" dirty="0" smtClean="0">
              <a:latin typeface="Times New Roman" pitchFamily="18" charset="0"/>
              <a:cs typeface="Times New Roman" pitchFamily="18" charset="0"/>
            </a:endParaRPr>
          </a:p>
          <a:p>
            <a:pPr algn="r">
              <a:lnSpc>
                <a:spcPct val="170000"/>
              </a:lnSpc>
            </a:pPr>
            <a:r>
              <a:rPr lang="en-US" sz="6400" b="1" dirty="0" err="1" smtClean="0">
                <a:latin typeface="Times New Roman" pitchFamily="18" charset="0"/>
                <a:cs typeface="Times New Roman" pitchFamily="18" charset="0"/>
              </a:rPr>
              <a:t>Pranay</a:t>
            </a:r>
            <a:r>
              <a:rPr lang="en-US" sz="6400" b="1" dirty="0" smtClean="0">
                <a:latin typeface="Times New Roman" pitchFamily="18" charset="0"/>
                <a:cs typeface="Times New Roman" pitchFamily="18" charset="0"/>
              </a:rPr>
              <a:t> Jain</a:t>
            </a:r>
            <a:endParaRPr lang="en-US" sz="6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Summary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1400" dirty="0" smtClean="0">
                <a:latin typeface="Times New Roman" pitchFamily="18" charset="0"/>
                <a:cs typeface="Times New Roman" pitchFamily="18" charset="0"/>
              </a:rPr>
              <a:t>In fraud detection, </a:t>
            </a:r>
            <a:r>
              <a:rPr lang="en-US" sz="1400" b="1" dirty="0" smtClean="0">
                <a:latin typeface="Times New Roman" pitchFamily="18" charset="0"/>
                <a:cs typeface="Times New Roman" pitchFamily="18" charset="0"/>
              </a:rPr>
              <a:t>recall</a:t>
            </a:r>
            <a:r>
              <a:rPr lang="en-US" sz="1400" dirty="0" smtClean="0">
                <a:latin typeface="Times New Roman" pitchFamily="18" charset="0"/>
                <a:cs typeface="Times New Roman" pitchFamily="18" charset="0"/>
              </a:rPr>
              <a:t> is especially important because it measures how well the model identifies </a:t>
            </a:r>
            <a:r>
              <a:rPr lang="en-US" sz="1400" b="1" dirty="0" smtClean="0">
                <a:latin typeface="Times New Roman" pitchFamily="18" charset="0"/>
                <a:cs typeface="Times New Roman" pitchFamily="18" charset="0"/>
              </a:rPr>
              <a:t>actual fraud cases</a:t>
            </a:r>
            <a:endParaRPr lang="en-US" sz="1400" dirty="0" smtClean="0">
              <a:latin typeface="Times New Roman" pitchFamily="18" charset="0"/>
              <a:cs typeface="Times New Roman" pitchFamily="18" charset="0"/>
            </a:endParaRPr>
          </a:p>
          <a:p>
            <a:pPr>
              <a:lnSpc>
                <a:spcPct val="150000"/>
              </a:lnSpc>
            </a:pPr>
            <a:r>
              <a:rPr lang="en-US" sz="1400" dirty="0" smtClean="0">
                <a:latin typeface="Times New Roman" pitchFamily="18" charset="0"/>
                <a:cs typeface="Times New Roman" pitchFamily="18" charset="0"/>
              </a:rPr>
              <a:t>Logistic regression and Random Forest.</a:t>
            </a:r>
          </a:p>
        </p:txBody>
      </p:sp>
      <p:graphicFrame>
        <p:nvGraphicFramePr>
          <p:cNvPr id="4" name="Table 3"/>
          <p:cNvGraphicFramePr>
            <a:graphicFrameLocks noGrp="1"/>
          </p:cNvGraphicFramePr>
          <p:nvPr/>
        </p:nvGraphicFramePr>
        <p:xfrm>
          <a:off x="1428728" y="2786058"/>
          <a:ext cx="7358115" cy="2502934"/>
        </p:xfrm>
        <a:graphic>
          <a:graphicData uri="http://schemas.openxmlformats.org/drawingml/2006/table">
            <a:tbl>
              <a:tblPr firstRow="1" bandRow="1">
                <a:tableStyleId>{5C22544A-7EE6-4342-B048-85BDC9FD1C3A}</a:tableStyleId>
              </a:tblPr>
              <a:tblGrid>
                <a:gridCol w="1471623"/>
                <a:gridCol w="1471623"/>
                <a:gridCol w="1471623"/>
                <a:gridCol w="1471623"/>
                <a:gridCol w="1471623"/>
              </a:tblGrid>
              <a:tr h="1222774">
                <a:tc>
                  <a:txBody>
                    <a:bodyPr/>
                    <a:lstStyle/>
                    <a:p>
                      <a:r>
                        <a:rPr lang="en-US" dirty="0" smtClean="0"/>
                        <a:t>Model</a:t>
                      </a:r>
                      <a:endParaRPr lang="en-US" dirty="0"/>
                    </a:p>
                  </a:txBody>
                  <a:tcPr/>
                </a:tc>
                <a:tc>
                  <a:txBody>
                    <a:bodyPr/>
                    <a:lstStyle/>
                    <a:p>
                      <a:r>
                        <a:rPr lang="en-US" dirty="0" smtClean="0"/>
                        <a:t>Accuracy (Train)</a:t>
                      </a:r>
                      <a:endParaRPr lang="en-US" dirty="0"/>
                    </a:p>
                  </a:txBody>
                  <a:tcPr/>
                </a:tc>
                <a:tc>
                  <a:txBody>
                    <a:bodyPr/>
                    <a:lstStyle/>
                    <a:p>
                      <a:r>
                        <a:rPr lang="en-US" dirty="0" smtClean="0"/>
                        <a:t>Recall (Train)</a:t>
                      </a:r>
                      <a:endParaRPr lang="en-US" dirty="0"/>
                    </a:p>
                  </a:txBody>
                  <a:tcPr/>
                </a:tc>
                <a:tc>
                  <a:txBody>
                    <a:bodyPr/>
                    <a:lstStyle/>
                    <a:p>
                      <a:r>
                        <a:rPr lang="en-US" dirty="0" smtClean="0"/>
                        <a:t>Accuracy (Validation)</a:t>
                      </a:r>
                      <a:endParaRPr lang="en-US" dirty="0"/>
                    </a:p>
                  </a:txBody>
                  <a:tcPr/>
                </a:tc>
                <a:tc>
                  <a:txBody>
                    <a:bodyPr/>
                    <a:lstStyle/>
                    <a:p>
                      <a:r>
                        <a:rPr lang="en-US" dirty="0" smtClean="0"/>
                        <a:t>Recall (Validation)</a:t>
                      </a:r>
                      <a:endParaRPr lang="en-US" dirty="0"/>
                    </a:p>
                  </a:txBody>
                  <a:tcPr anchor="ctr"/>
                </a:tc>
              </a:tr>
              <a:tr h="495903">
                <a:tc>
                  <a:txBody>
                    <a:bodyPr/>
                    <a:lstStyle/>
                    <a:p>
                      <a:r>
                        <a:rPr lang="en-US" dirty="0" smtClean="0"/>
                        <a:t>Logistic Regression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88%</a:t>
                      </a:r>
                    </a:p>
                  </a:txBody>
                  <a:tcPr/>
                </a:tc>
                <a:tc>
                  <a:txBody>
                    <a:bodyPr/>
                    <a:lstStyle/>
                    <a:p>
                      <a:r>
                        <a:rPr lang="en-US" dirty="0" smtClean="0"/>
                        <a:t>91%</a:t>
                      </a:r>
                      <a:endParaRPr lang="en-US" dirty="0"/>
                    </a:p>
                  </a:txBody>
                  <a:tcPr/>
                </a:tc>
                <a:tc>
                  <a:txBody>
                    <a:bodyPr/>
                    <a:lstStyle/>
                    <a:p>
                      <a:r>
                        <a:rPr lang="en-US" dirty="0" smtClean="0"/>
                        <a:t>84%</a:t>
                      </a:r>
                      <a:endParaRPr lang="en-US" dirty="0"/>
                    </a:p>
                  </a:txBody>
                  <a:tcPr/>
                </a:tc>
                <a:tc>
                  <a:txBody>
                    <a:bodyPr/>
                    <a:lstStyle/>
                    <a:p>
                      <a:r>
                        <a:rPr lang="en-US" dirty="0" smtClean="0"/>
                        <a:t>72%</a:t>
                      </a:r>
                      <a:endParaRPr lang="en-US" dirty="0"/>
                    </a:p>
                  </a:txBody>
                  <a:tcPr/>
                </a:tc>
              </a:tr>
              <a:tr h="495903">
                <a:tc>
                  <a:txBody>
                    <a:bodyPr/>
                    <a:lstStyle/>
                    <a:p>
                      <a:r>
                        <a:rPr lang="en-US" dirty="0" smtClean="0"/>
                        <a:t>Random Forests</a:t>
                      </a:r>
                      <a:endParaRPr lang="en-US" dirty="0"/>
                    </a:p>
                  </a:txBody>
                  <a:tcPr/>
                </a:tc>
                <a:tc>
                  <a:txBody>
                    <a:bodyPr/>
                    <a:lstStyle/>
                    <a:p>
                      <a:r>
                        <a:rPr lang="en-US" dirty="0" smtClean="0"/>
                        <a:t>87%</a:t>
                      </a:r>
                      <a:endParaRPr lang="en-US" dirty="0"/>
                    </a:p>
                  </a:txBody>
                  <a:tcPr/>
                </a:tc>
                <a:tc>
                  <a:txBody>
                    <a:bodyPr/>
                    <a:lstStyle/>
                    <a:p>
                      <a:r>
                        <a:rPr lang="en-US" dirty="0" smtClean="0"/>
                        <a:t>84%</a:t>
                      </a:r>
                      <a:endParaRPr lang="en-US" dirty="0"/>
                    </a:p>
                  </a:txBody>
                  <a:tcPr/>
                </a:tc>
                <a:tc>
                  <a:txBody>
                    <a:bodyPr/>
                    <a:lstStyle/>
                    <a:p>
                      <a:r>
                        <a:rPr lang="en-US" dirty="0" smtClean="0"/>
                        <a:t>83%</a:t>
                      </a:r>
                      <a:endParaRPr lang="en-US" dirty="0"/>
                    </a:p>
                  </a:txBody>
                  <a:tcPr/>
                </a:tc>
                <a:tc>
                  <a:txBody>
                    <a:bodyPr/>
                    <a:lstStyle/>
                    <a:p>
                      <a:r>
                        <a:rPr lang="en-US" dirty="0" smtClean="0"/>
                        <a:t>77%</a:t>
                      </a:r>
                      <a:endParaRPr lang="en-US"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latin typeface="Times New Roman" pitchFamily="18" charset="0"/>
                <a:cs typeface="Times New Roman" pitchFamily="18" charset="0"/>
              </a:rPr>
              <a:t>Questions asked in Case Study </a:t>
            </a:r>
            <a:br>
              <a:rPr lang="en-US" sz="4400"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a:bodyPr>
          <a:lstStyle/>
          <a:p>
            <a:pPr>
              <a:lnSpc>
                <a:spcPct val="150000"/>
              </a:lnSpc>
            </a:pPr>
            <a:r>
              <a:rPr lang="en-US" sz="1400" b="1" dirty="0" smtClean="0">
                <a:latin typeface="Times New Roman" pitchFamily="18" charset="0"/>
                <a:cs typeface="Times New Roman" pitchFamily="18" charset="0"/>
              </a:rPr>
              <a:t>How can historical claim data be analyzed to identify fraudulent patterns?</a:t>
            </a: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b="1" dirty="0" smtClean="0">
                <a:latin typeface="Times New Roman" pitchFamily="18" charset="0"/>
                <a:cs typeface="Times New Roman" pitchFamily="18" charset="0"/>
              </a:rPr>
              <a:t>Response:</a:t>
            </a:r>
            <a:r>
              <a:rPr lang="en-US" sz="1400" dirty="0" smtClean="0">
                <a:latin typeface="Times New Roman" pitchFamily="18" charset="0"/>
                <a:cs typeface="Times New Roman" pitchFamily="18" charset="0"/>
              </a:rPr>
              <a:t> To identify patterns associated with fraudulent claims, we begin with Exploratory Data Analysis (EDA) using techniques such as data visualization, correlation analysis, and examination of class imbalances. This is followed by feature engineering and </a:t>
            </a:r>
            <a:r>
              <a:rPr lang="en-US" sz="1400" dirty="0" err="1" smtClean="0">
                <a:latin typeface="Times New Roman" pitchFamily="18" charset="0"/>
                <a:cs typeface="Times New Roman" pitchFamily="18" charset="0"/>
              </a:rPr>
              <a:t>resampling</a:t>
            </a: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techniques </a:t>
            </a:r>
            <a:r>
              <a:rPr lang="en-US" sz="1400" dirty="0" smtClean="0">
                <a:latin typeface="Times New Roman" pitchFamily="18" charset="0"/>
                <a:cs typeface="Times New Roman" pitchFamily="18" charset="0"/>
              </a:rPr>
              <a:t>to prepare the data for model training</a:t>
            </a:r>
            <a:r>
              <a:rPr lang="en-US" sz="1400" dirty="0" smtClean="0">
                <a:latin typeface="Times New Roman" pitchFamily="18" charset="0"/>
                <a:cs typeface="Times New Roman" pitchFamily="18" charset="0"/>
              </a:rPr>
              <a:t>.</a:t>
            </a:r>
          </a:p>
          <a:p>
            <a:pPr>
              <a:lnSpc>
                <a:spcPct val="150000"/>
              </a:lnSpc>
            </a:pPr>
            <a:endParaRPr lang="en-US" sz="1400" dirty="0" smtClean="0">
              <a:latin typeface="Times New Roman" pitchFamily="18" charset="0"/>
              <a:cs typeface="Times New Roman" pitchFamily="18" charset="0"/>
            </a:endParaRPr>
          </a:p>
          <a:p>
            <a:pPr>
              <a:lnSpc>
                <a:spcPct val="150000"/>
              </a:lnSpc>
            </a:pPr>
            <a:r>
              <a:rPr lang="en-US" sz="1400" b="1" dirty="0" smtClean="0">
                <a:latin typeface="Times New Roman" pitchFamily="18" charset="0"/>
                <a:cs typeface="Times New Roman" pitchFamily="18" charset="0"/>
              </a:rPr>
              <a:t>Which features appear to be most indicative of fraudulent behavior?</a:t>
            </a: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b="1" dirty="0" smtClean="0">
                <a:latin typeface="Times New Roman" pitchFamily="18" charset="0"/>
                <a:cs typeface="Times New Roman" pitchFamily="18" charset="0"/>
              </a:rPr>
              <a:t>Response:</a:t>
            </a:r>
            <a:r>
              <a:rPr lang="en-US" sz="1400" dirty="0" smtClean="0">
                <a:latin typeface="Times New Roman" pitchFamily="18" charset="0"/>
                <a:cs typeface="Times New Roman" pitchFamily="18" charset="0"/>
              </a:rPr>
              <a:t> Analysis suggests that features like </a:t>
            </a:r>
            <a:r>
              <a:rPr lang="en-US" sz="1400" dirty="0" smtClean="0">
                <a:latin typeface="Times New Roman" pitchFamily="18" charset="0"/>
                <a:cs typeface="Times New Roman" pitchFamily="18" charset="0"/>
              </a:rPr>
              <a:t>Hobby chess</a:t>
            </a:r>
            <a:r>
              <a:rPr lang="en-US" sz="1400" dirty="0" smtClean="0">
                <a:latin typeface="Times New Roman" pitchFamily="18" charset="0"/>
                <a:cs typeface="Times New Roman" pitchFamily="18" charset="0"/>
              </a:rPr>
              <a:t>, I</a:t>
            </a:r>
            <a:r>
              <a:rPr lang="en-US" sz="1400" dirty="0" smtClean="0">
                <a:latin typeface="Times New Roman" pitchFamily="18" charset="0"/>
                <a:cs typeface="Times New Roman" pitchFamily="18" charset="0"/>
              </a:rPr>
              <a:t>ncident Severity Minor  </a:t>
            </a:r>
            <a:r>
              <a:rPr lang="en-US" sz="1400" dirty="0" smtClean="0">
                <a:latin typeface="Times New Roman" pitchFamily="18" charset="0"/>
                <a:cs typeface="Times New Roman" pitchFamily="18" charset="0"/>
              </a:rPr>
              <a:t>Damage, , Incident Severity </a:t>
            </a:r>
            <a:r>
              <a:rPr lang="en-US" sz="1400" dirty="0" smtClean="0">
                <a:latin typeface="Times New Roman" pitchFamily="18" charset="0"/>
                <a:cs typeface="Times New Roman" pitchFamily="18" charset="0"/>
              </a:rPr>
              <a:t>Total </a:t>
            </a:r>
            <a:r>
              <a:rPr lang="en-US" sz="1400" dirty="0" smtClean="0">
                <a:latin typeface="Times New Roman" pitchFamily="18" charset="0"/>
                <a:cs typeface="Times New Roman" pitchFamily="18" charset="0"/>
              </a:rPr>
              <a:t>Loss, and </a:t>
            </a:r>
            <a:r>
              <a:rPr lang="en-US" sz="1400" dirty="0" smtClean="0">
                <a:latin typeface="Times New Roman" pitchFamily="18" charset="0"/>
                <a:cs typeface="Times New Roman" pitchFamily="18" charset="0"/>
              </a:rPr>
              <a:t>Hobby cross-fit </a:t>
            </a:r>
            <a:r>
              <a:rPr lang="en-US" sz="1400" dirty="0" smtClean="0">
                <a:latin typeface="Times New Roman" pitchFamily="18" charset="0"/>
                <a:cs typeface="Times New Roman" pitchFamily="18" charset="0"/>
              </a:rPr>
              <a:t>are significant predictors of potential fraud</a:t>
            </a:r>
            <a:r>
              <a:rPr lang="en-US" sz="14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itchFamily="18" charset="0"/>
                <a:cs typeface="Times New Roman" pitchFamily="18" charset="0"/>
              </a:rPr>
              <a:t>Questions asked in Case Study</a:t>
            </a:r>
            <a:endParaRPr lang="en-US" dirty="0"/>
          </a:p>
        </p:txBody>
      </p:sp>
      <p:sp>
        <p:nvSpPr>
          <p:cNvPr id="3" name="Content Placeholder 2"/>
          <p:cNvSpPr>
            <a:spLocks noGrp="1"/>
          </p:cNvSpPr>
          <p:nvPr>
            <p:ph idx="1"/>
          </p:nvPr>
        </p:nvSpPr>
        <p:spPr>
          <a:xfrm>
            <a:off x="1435608" y="1447800"/>
            <a:ext cx="7565548" cy="5267348"/>
          </a:xfrm>
        </p:spPr>
        <p:txBody>
          <a:bodyPr>
            <a:normAutofit fontScale="92500" lnSpcReduction="20000"/>
          </a:bodyPr>
          <a:lstStyle/>
          <a:p>
            <a:pPr>
              <a:lnSpc>
                <a:spcPct val="160000"/>
              </a:lnSpc>
            </a:pPr>
            <a:r>
              <a:rPr lang="en-US" sz="1600" b="1" dirty="0" smtClean="0">
                <a:latin typeface="Times New Roman" pitchFamily="18" charset="0"/>
                <a:cs typeface="Times New Roman" pitchFamily="18" charset="0"/>
              </a:rPr>
              <a:t>Is it possible to estimate the likelihood of fraud for new claims using historical data?</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b="1" dirty="0" smtClean="0">
                <a:latin typeface="Times New Roman" pitchFamily="18" charset="0"/>
                <a:cs typeface="Times New Roman" pitchFamily="18" charset="0"/>
              </a:rPr>
              <a:t>Response:</a:t>
            </a:r>
            <a:r>
              <a:rPr lang="en-US" sz="1600" dirty="0" smtClean="0">
                <a:latin typeface="Times New Roman" pitchFamily="18" charset="0"/>
                <a:cs typeface="Times New Roman" pitchFamily="18" charset="0"/>
              </a:rPr>
              <a:t> Yes, the Random Forest model </a:t>
            </a:r>
            <a:r>
              <a:rPr lang="en-US" sz="1600" dirty="0" smtClean="0">
                <a:latin typeface="Times New Roman" pitchFamily="18" charset="0"/>
                <a:cs typeface="Times New Roman" pitchFamily="18" charset="0"/>
              </a:rPr>
              <a:t>and Logistic regression model achieves good classification report , </a:t>
            </a:r>
            <a:r>
              <a:rPr lang="en-US" sz="1600" dirty="0" smtClean="0">
                <a:latin typeface="Times New Roman" pitchFamily="18" charset="0"/>
                <a:cs typeface="Times New Roman" pitchFamily="18" charset="0"/>
              </a:rPr>
              <a:t>making it suitable for estimating the probability of fraud in new insurance claims based on historical </a:t>
            </a:r>
            <a:r>
              <a:rPr lang="en-US" sz="1600" dirty="0" smtClean="0">
                <a:latin typeface="Times New Roman" pitchFamily="18" charset="0"/>
                <a:cs typeface="Times New Roman" pitchFamily="18" charset="0"/>
              </a:rPr>
              <a:t>data.</a:t>
            </a:r>
          </a:p>
          <a:p>
            <a:pPr>
              <a:lnSpc>
                <a:spcPct val="150000"/>
              </a:lnSpc>
            </a:pPr>
            <a:r>
              <a:rPr lang="en-US" sz="1400" b="1" dirty="0" smtClean="0">
                <a:latin typeface="Times New Roman" pitchFamily="18" charset="0"/>
                <a:cs typeface="Times New Roman" pitchFamily="18" charset="0"/>
              </a:rPr>
              <a:t>What insights can be drawn from the model that can help in improving the fraud detection process</a:t>
            </a:r>
            <a:r>
              <a:rPr lang="en-US" sz="1400" b="1" dirty="0" smtClean="0">
                <a:latin typeface="Times New Roman" pitchFamily="18" charset="0"/>
                <a:cs typeface="Times New Roman" pitchFamily="18" charset="0"/>
              </a:rPr>
              <a:t>?</a:t>
            </a:r>
          </a:p>
          <a:p>
            <a:pPr>
              <a:lnSpc>
                <a:spcPct val="150000"/>
              </a:lnSpc>
              <a:buNone/>
            </a:pPr>
            <a:r>
              <a:rPr lang="en-US" sz="1400" dirty="0" smtClean="0"/>
              <a:t>Based on the final model outputs, the following key insights were identified</a:t>
            </a:r>
            <a:r>
              <a:rPr lang="en-US" sz="1400" dirty="0" smtClean="0"/>
              <a:t>:</a:t>
            </a:r>
          </a:p>
          <a:p>
            <a:pPr marL="425196" indent="-342900">
              <a:lnSpc>
                <a:spcPct val="170000"/>
              </a:lnSpc>
              <a:buFont typeface="+mj-lt"/>
              <a:buAutoNum type="arabicPeriod"/>
            </a:pPr>
            <a:r>
              <a:rPr lang="en-US" sz="1500" b="1" dirty="0" smtClean="0">
                <a:latin typeface="Times New Roman" pitchFamily="18" charset="0"/>
                <a:cs typeface="Times New Roman" pitchFamily="18" charset="0"/>
              </a:rPr>
              <a:t>Hobby: </a:t>
            </a:r>
            <a:r>
              <a:rPr lang="en-US" sz="1500" b="1" dirty="0" smtClean="0">
                <a:latin typeface="Times New Roman" pitchFamily="18" charset="0"/>
                <a:cs typeface="Times New Roman" pitchFamily="18" charset="0"/>
              </a:rPr>
              <a:t>Cross-Fit: </a:t>
            </a:r>
            <a:r>
              <a:rPr lang="en-US" sz="1500" dirty="0" smtClean="0">
                <a:latin typeface="Times New Roman" pitchFamily="18" charset="0"/>
                <a:cs typeface="Times New Roman" pitchFamily="18" charset="0"/>
              </a:rPr>
              <a:t>Claims </a:t>
            </a:r>
            <a:r>
              <a:rPr lang="en-US" sz="1500" dirty="0" smtClean="0">
                <a:latin typeface="Times New Roman" pitchFamily="18" charset="0"/>
                <a:cs typeface="Times New Roman" pitchFamily="18" charset="0"/>
              </a:rPr>
              <a:t>from individuals with </a:t>
            </a:r>
            <a:r>
              <a:rPr lang="en-US" sz="1500" b="1" dirty="0" smtClean="0">
                <a:latin typeface="Times New Roman" pitchFamily="18" charset="0"/>
                <a:cs typeface="Times New Roman" pitchFamily="18" charset="0"/>
              </a:rPr>
              <a:t>cross-fit</a:t>
            </a:r>
            <a:r>
              <a:rPr lang="en-US" sz="1500" dirty="0" smtClean="0">
                <a:latin typeface="Times New Roman" pitchFamily="18" charset="0"/>
                <a:cs typeface="Times New Roman" pitchFamily="18" charset="0"/>
              </a:rPr>
              <a:t> as a hobby show a strong link to fraud, with a high coefficient </a:t>
            </a:r>
            <a:r>
              <a:rPr lang="en-US" sz="1500" dirty="0" smtClean="0">
                <a:latin typeface="Times New Roman" pitchFamily="18" charset="0"/>
                <a:cs typeface="Times New Roman" pitchFamily="18" charset="0"/>
              </a:rPr>
              <a:t>indicating </a:t>
            </a:r>
            <a:r>
              <a:rPr lang="en-US" sz="1500" dirty="0" smtClean="0">
                <a:latin typeface="Times New Roman" pitchFamily="18" charset="0"/>
                <a:cs typeface="Times New Roman" pitchFamily="18" charset="0"/>
              </a:rPr>
              <a:t>increased fraud likelihood.</a:t>
            </a:r>
          </a:p>
          <a:p>
            <a:pPr marL="425196" indent="-342900">
              <a:lnSpc>
                <a:spcPct val="170000"/>
              </a:lnSpc>
              <a:buFont typeface="+mj-lt"/>
              <a:buAutoNum type="arabicPeriod"/>
            </a:pPr>
            <a:r>
              <a:rPr lang="en-US" sz="1500" b="1" dirty="0" smtClean="0">
                <a:latin typeface="Times New Roman" pitchFamily="18" charset="0"/>
                <a:cs typeface="Times New Roman" pitchFamily="18" charset="0"/>
              </a:rPr>
              <a:t>Hobby: </a:t>
            </a:r>
            <a:r>
              <a:rPr lang="en-US" sz="1500" b="1" dirty="0" smtClean="0">
                <a:latin typeface="Times New Roman" pitchFamily="18" charset="0"/>
                <a:cs typeface="Times New Roman" pitchFamily="18" charset="0"/>
              </a:rPr>
              <a:t>Chess </a:t>
            </a:r>
            <a:r>
              <a:rPr lang="en-US" sz="1500" dirty="0" smtClean="0">
                <a:latin typeface="Times New Roman" pitchFamily="18" charset="0"/>
                <a:cs typeface="Times New Roman" pitchFamily="18" charset="0"/>
              </a:rPr>
              <a:t>hobby is also </a:t>
            </a:r>
            <a:r>
              <a:rPr lang="en-US" sz="1500" dirty="0" smtClean="0">
                <a:latin typeface="Times New Roman" pitchFamily="18" charset="0"/>
                <a:cs typeface="Times New Roman" pitchFamily="18" charset="0"/>
              </a:rPr>
              <a:t>show a higher likelihood of fraudulent claims, with a coefficient </a:t>
            </a:r>
            <a:r>
              <a:rPr lang="en-US" sz="1500" dirty="0" smtClean="0">
                <a:latin typeface="Times New Roman" pitchFamily="18" charset="0"/>
                <a:cs typeface="Times New Roman" pitchFamily="18" charset="0"/>
              </a:rPr>
              <a:t> </a:t>
            </a:r>
            <a:r>
              <a:rPr lang="en-US" sz="1500" dirty="0" smtClean="0">
                <a:latin typeface="Times New Roman" pitchFamily="18" charset="0"/>
                <a:cs typeface="Times New Roman" pitchFamily="18" charset="0"/>
              </a:rPr>
              <a:t>suggesting greater fraud risk.</a:t>
            </a:r>
          </a:p>
          <a:p>
            <a:pPr marL="425196" indent="-342900">
              <a:lnSpc>
                <a:spcPct val="170000"/>
              </a:lnSpc>
              <a:buFont typeface="+mj-lt"/>
              <a:buAutoNum type="arabicPeriod"/>
            </a:pPr>
            <a:r>
              <a:rPr lang="en-US" sz="1500" b="1" dirty="0" smtClean="0">
                <a:latin typeface="Times New Roman" pitchFamily="18" charset="0"/>
                <a:cs typeface="Times New Roman" pitchFamily="18" charset="0"/>
              </a:rPr>
              <a:t>Incident Severity: </a:t>
            </a:r>
            <a:r>
              <a:rPr lang="en-US" sz="1500" b="1" dirty="0" smtClean="0">
                <a:latin typeface="Times New Roman" pitchFamily="18" charset="0"/>
                <a:cs typeface="Times New Roman" pitchFamily="18" charset="0"/>
              </a:rPr>
              <a:t>Minor Damage</a:t>
            </a:r>
            <a:r>
              <a:rPr lang="en-US" sz="1500" dirty="0" smtClean="0">
                <a:latin typeface="Times New Roman" pitchFamily="18" charset="0"/>
                <a:cs typeface="Times New Roman" pitchFamily="18" charset="0"/>
              </a:rPr>
              <a:t> </a:t>
            </a:r>
            <a:r>
              <a:rPr lang="en-US" sz="1500" dirty="0" smtClean="0">
                <a:latin typeface="Times New Roman" pitchFamily="18" charset="0"/>
                <a:cs typeface="Times New Roman" pitchFamily="18" charset="0"/>
              </a:rPr>
              <a:t>claims are less likely to be fraudulent, as indicated by a negative coefficient </a:t>
            </a:r>
            <a:r>
              <a:rPr lang="en-US" sz="1500" dirty="0" smtClean="0">
                <a:latin typeface="Times New Roman" pitchFamily="18" charset="0"/>
                <a:cs typeface="Times New Roman" pitchFamily="18" charset="0"/>
              </a:rPr>
              <a:t>.</a:t>
            </a:r>
            <a:endParaRPr lang="en-US" sz="1500" dirty="0" smtClean="0">
              <a:latin typeface="Times New Roman" pitchFamily="18" charset="0"/>
              <a:cs typeface="Times New Roman" pitchFamily="18" charset="0"/>
            </a:endParaRPr>
          </a:p>
          <a:p>
            <a:pPr marL="425196" indent="-342900">
              <a:lnSpc>
                <a:spcPct val="170000"/>
              </a:lnSpc>
              <a:buFont typeface="+mj-lt"/>
              <a:buAutoNum type="arabicPeriod"/>
            </a:pPr>
            <a:r>
              <a:rPr lang="en-US" sz="1500" b="1" dirty="0" smtClean="0">
                <a:latin typeface="Times New Roman" pitchFamily="18" charset="0"/>
                <a:cs typeface="Times New Roman" pitchFamily="18" charset="0"/>
              </a:rPr>
              <a:t>Incident </a:t>
            </a:r>
            <a:r>
              <a:rPr lang="en-US" sz="1500" b="1" dirty="0" smtClean="0">
                <a:latin typeface="Times New Roman" pitchFamily="18" charset="0"/>
                <a:cs typeface="Times New Roman" pitchFamily="18" charset="0"/>
              </a:rPr>
              <a:t>Severity: Total </a:t>
            </a:r>
            <a:r>
              <a:rPr lang="en-US" sz="1500" b="1" dirty="0" smtClean="0">
                <a:latin typeface="Times New Roman" pitchFamily="18" charset="0"/>
                <a:cs typeface="Times New Roman" pitchFamily="18" charset="0"/>
              </a:rPr>
              <a:t>Loss</a:t>
            </a:r>
            <a:r>
              <a:rPr lang="en-US" sz="1500" dirty="0" smtClean="0">
                <a:latin typeface="Times New Roman" pitchFamily="18" charset="0"/>
                <a:cs typeface="Times New Roman" pitchFamily="18" charset="0"/>
              </a:rPr>
              <a:t> claims have a negative association with fraud, with a coefficient </a:t>
            </a:r>
            <a:r>
              <a:rPr lang="en-US" sz="1500" dirty="0" smtClean="0">
                <a:latin typeface="Times New Roman" pitchFamily="18" charset="0"/>
                <a:cs typeface="Times New Roman" pitchFamily="18" charset="0"/>
              </a:rPr>
              <a:t> </a:t>
            </a:r>
            <a:r>
              <a:rPr lang="en-US" sz="1500" dirty="0" smtClean="0">
                <a:latin typeface="Times New Roman" pitchFamily="18" charset="0"/>
                <a:cs typeface="Times New Roman" pitchFamily="18" charset="0"/>
              </a:rPr>
              <a:t>suggesting lower fraud risk.</a:t>
            </a:r>
          </a:p>
          <a:p>
            <a:pPr>
              <a:lnSpc>
                <a:spcPct val="150000"/>
              </a:lnSpc>
              <a:buNone/>
            </a:pPr>
            <a:endParaRPr lang="en-US" sz="1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latin typeface="Times New Roman" pitchFamily="18" charset="0"/>
                <a:cs typeface="Times New Roman" pitchFamily="18" charset="0"/>
              </a:rPr>
              <a:t>Recommendations</a:t>
            </a:r>
            <a:br>
              <a:rPr lang="en-US" sz="4400"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a:bodyPr>
          <a:lstStyle/>
          <a:p>
            <a:pPr>
              <a:lnSpc>
                <a:spcPct val="150000"/>
              </a:lnSpc>
            </a:pPr>
            <a:r>
              <a:rPr lang="en-US" sz="1500" b="1" dirty="0" smtClean="0">
                <a:latin typeface="Times New Roman" pitchFamily="18" charset="0"/>
                <a:cs typeface="Times New Roman" pitchFamily="18" charset="0"/>
              </a:rPr>
              <a:t>Flag High-Risk Hobbies</a:t>
            </a:r>
            <a:endParaRPr lang="en-US" sz="1500" dirty="0" smtClean="0">
              <a:latin typeface="Times New Roman" pitchFamily="18" charset="0"/>
              <a:cs typeface="Times New Roman" pitchFamily="18" charset="0"/>
            </a:endParaRPr>
          </a:p>
          <a:p>
            <a:pPr>
              <a:lnSpc>
                <a:spcPct val="150000"/>
              </a:lnSpc>
              <a:buNone/>
            </a:pPr>
            <a:r>
              <a:rPr lang="en-US" sz="1500" dirty="0" smtClean="0">
                <a:latin typeface="Times New Roman" pitchFamily="18" charset="0"/>
                <a:cs typeface="Times New Roman" pitchFamily="18" charset="0"/>
              </a:rPr>
              <a:t>	 Prioritize </a:t>
            </a:r>
            <a:r>
              <a:rPr lang="en-US" sz="1500" dirty="0" smtClean="0">
                <a:latin typeface="Times New Roman" pitchFamily="18" charset="0"/>
                <a:cs typeface="Times New Roman" pitchFamily="18" charset="0"/>
              </a:rPr>
              <a:t>claims with </a:t>
            </a:r>
            <a:r>
              <a:rPr lang="en-US" sz="1500" b="1" dirty="0" smtClean="0">
                <a:latin typeface="Times New Roman" pitchFamily="18" charset="0"/>
                <a:cs typeface="Times New Roman" pitchFamily="18" charset="0"/>
              </a:rPr>
              <a:t>chess</a:t>
            </a:r>
            <a:r>
              <a:rPr lang="en-US" sz="1500" dirty="0" smtClean="0">
                <a:latin typeface="Times New Roman" pitchFamily="18" charset="0"/>
                <a:cs typeface="Times New Roman" pitchFamily="18" charset="0"/>
              </a:rPr>
              <a:t> or </a:t>
            </a:r>
            <a:r>
              <a:rPr lang="en-US" sz="1500" b="1" dirty="0" smtClean="0">
                <a:latin typeface="Times New Roman" pitchFamily="18" charset="0"/>
                <a:cs typeface="Times New Roman" pitchFamily="18" charset="0"/>
              </a:rPr>
              <a:t>cross-fit</a:t>
            </a:r>
            <a:r>
              <a:rPr lang="en-US" sz="1500" dirty="0" smtClean="0">
                <a:latin typeface="Times New Roman" pitchFamily="18" charset="0"/>
                <a:cs typeface="Times New Roman" pitchFamily="18" charset="0"/>
              </a:rPr>
              <a:t> hobbies for additional verification due to their strong fraud correlation.</a:t>
            </a:r>
          </a:p>
          <a:p>
            <a:pPr>
              <a:lnSpc>
                <a:spcPct val="150000"/>
              </a:lnSpc>
            </a:pPr>
            <a:r>
              <a:rPr lang="en-US" sz="1500" b="1" dirty="0" smtClean="0">
                <a:latin typeface="Times New Roman" pitchFamily="18" charset="0"/>
                <a:cs typeface="Times New Roman" pitchFamily="18" charset="0"/>
              </a:rPr>
              <a:t>Streamline Minor Damage Claims</a:t>
            </a:r>
            <a:endParaRPr lang="en-US" sz="1500" dirty="0" smtClean="0">
              <a:latin typeface="Times New Roman" pitchFamily="18" charset="0"/>
              <a:cs typeface="Times New Roman" pitchFamily="18" charset="0"/>
            </a:endParaRPr>
          </a:p>
          <a:p>
            <a:pPr>
              <a:lnSpc>
                <a:spcPct val="150000"/>
              </a:lnSpc>
              <a:buNone/>
            </a:pPr>
            <a:r>
              <a:rPr lang="en-US" sz="1500" b="1" dirty="0" smtClean="0">
                <a:latin typeface="Times New Roman" pitchFamily="18" charset="0"/>
                <a:cs typeface="Times New Roman" pitchFamily="18" charset="0"/>
              </a:rPr>
              <a:t>	 Fast-track</a:t>
            </a:r>
            <a:r>
              <a:rPr lang="en-US" sz="1500" dirty="0" smtClean="0">
                <a:latin typeface="Times New Roman" pitchFamily="18" charset="0"/>
                <a:cs typeface="Times New Roman" pitchFamily="18" charset="0"/>
              </a:rPr>
              <a:t> </a:t>
            </a:r>
            <a:r>
              <a:rPr lang="en-US" sz="1500" dirty="0" smtClean="0">
                <a:latin typeface="Times New Roman" pitchFamily="18" charset="0"/>
                <a:cs typeface="Times New Roman" pitchFamily="18" charset="0"/>
              </a:rPr>
              <a:t>and automate </a:t>
            </a:r>
            <a:r>
              <a:rPr lang="en-US" sz="1500" b="1" dirty="0" smtClean="0">
                <a:latin typeface="Times New Roman" pitchFamily="18" charset="0"/>
                <a:cs typeface="Times New Roman" pitchFamily="18" charset="0"/>
              </a:rPr>
              <a:t>minor damage</a:t>
            </a:r>
            <a:r>
              <a:rPr lang="en-US" sz="1500" dirty="0" smtClean="0">
                <a:latin typeface="Times New Roman" pitchFamily="18" charset="0"/>
                <a:cs typeface="Times New Roman" pitchFamily="18" charset="0"/>
              </a:rPr>
              <a:t> claims to improve efficiency, as they show low fraud risk.</a:t>
            </a:r>
          </a:p>
          <a:p>
            <a:pPr>
              <a:lnSpc>
                <a:spcPct val="150000"/>
              </a:lnSpc>
            </a:pPr>
            <a:r>
              <a:rPr lang="en-US" sz="1500" b="1" dirty="0" smtClean="0">
                <a:latin typeface="Times New Roman" pitchFamily="18" charset="0"/>
                <a:cs typeface="Times New Roman" pitchFamily="18" charset="0"/>
              </a:rPr>
              <a:t>Optimize Total Loss Processing</a:t>
            </a:r>
            <a:endParaRPr lang="en-US" sz="1500" dirty="0" smtClean="0">
              <a:latin typeface="Times New Roman" pitchFamily="18" charset="0"/>
              <a:cs typeface="Times New Roman" pitchFamily="18" charset="0"/>
            </a:endParaRPr>
          </a:p>
          <a:p>
            <a:pPr>
              <a:lnSpc>
                <a:spcPct val="150000"/>
              </a:lnSpc>
              <a:buNone/>
            </a:pPr>
            <a:r>
              <a:rPr lang="en-US" sz="1500" dirty="0" smtClean="0">
                <a:latin typeface="Times New Roman" pitchFamily="18" charset="0"/>
                <a:cs typeface="Times New Roman" pitchFamily="18" charset="0"/>
              </a:rPr>
              <a:t>	 With </a:t>
            </a:r>
            <a:r>
              <a:rPr lang="en-US" sz="1500" b="1" dirty="0" smtClean="0">
                <a:latin typeface="Times New Roman" pitchFamily="18" charset="0"/>
                <a:cs typeface="Times New Roman" pitchFamily="18" charset="0"/>
              </a:rPr>
              <a:t>total loss</a:t>
            </a:r>
            <a:r>
              <a:rPr lang="en-US" sz="1500" dirty="0" smtClean="0">
                <a:latin typeface="Times New Roman" pitchFamily="18" charset="0"/>
                <a:cs typeface="Times New Roman" pitchFamily="18" charset="0"/>
              </a:rPr>
              <a:t> claims having low fraud risk, reduce manual checks and reallocate resources to higher-risk cases.</a:t>
            </a:r>
          </a:p>
          <a:p>
            <a:pPr>
              <a:lnSpc>
                <a:spcPct val="150000"/>
              </a:lnSpc>
            </a:pPr>
            <a:r>
              <a:rPr lang="en-US" sz="1500" b="1" dirty="0" smtClean="0">
                <a:latin typeface="Times New Roman" pitchFamily="18" charset="0"/>
                <a:cs typeface="Times New Roman" pitchFamily="18" charset="0"/>
              </a:rPr>
              <a:t>Focus on Intermediate Severity Claims</a:t>
            </a:r>
            <a:endParaRPr lang="en-US" sz="1500" dirty="0" smtClean="0">
              <a:latin typeface="Times New Roman" pitchFamily="18" charset="0"/>
              <a:cs typeface="Times New Roman" pitchFamily="18" charset="0"/>
            </a:endParaRPr>
          </a:p>
          <a:p>
            <a:pPr>
              <a:lnSpc>
                <a:spcPct val="150000"/>
              </a:lnSpc>
              <a:buNone/>
            </a:pPr>
            <a:r>
              <a:rPr lang="en-US" sz="1500" dirty="0" smtClean="0">
                <a:latin typeface="Times New Roman" pitchFamily="18" charset="0"/>
                <a:cs typeface="Times New Roman" pitchFamily="18" charset="0"/>
              </a:rPr>
              <a:t>	 Give </a:t>
            </a:r>
            <a:r>
              <a:rPr lang="en-US" sz="1500" dirty="0" smtClean="0">
                <a:latin typeface="Times New Roman" pitchFamily="18" charset="0"/>
                <a:cs typeface="Times New Roman" pitchFamily="18" charset="0"/>
              </a:rPr>
              <a:t>extra attention to claims with moderate severity, as they may present a higher fraud risk and require enhanced detection.</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latin typeface="Times New Roman" pitchFamily="18" charset="0"/>
                <a:cs typeface="Times New Roman" pitchFamily="18" charset="0"/>
              </a:rPr>
              <a:t>Business Implications </a:t>
            </a:r>
            <a:br>
              <a:rPr lang="en-US" sz="4400"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a:bodyPr>
          <a:lstStyle/>
          <a:p>
            <a:pPr>
              <a:lnSpc>
                <a:spcPct val="150000"/>
              </a:lnSpc>
            </a:pPr>
            <a:r>
              <a:rPr lang="en-US" sz="1800" dirty="0" smtClean="0">
                <a:latin typeface="Times New Roman" pitchFamily="18" charset="0"/>
                <a:cs typeface="Times New Roman" pitchFamily="18" charset="0"/>
              </a:rPr>
              <a:t>The </a:t>
            </a:r>
            <a:r>
              <a:rPr lang="en-US" sz="1800" b="1" dirty="0" smtClean="0">
                <a:latin typeface="Times New Roman" pitchFamily="18" charset="0"/>
                <a:cs typeface="Times New Roman" pitchFamily="18" charset="0"/>
              </a:rPr>
              <a:t>Random Forest model</a:t>
            </a:r>
            <a:r>
              <a:rPr lang="en-US" sz="1800" dirty="0" smtClean="0">
                <a:latin typeface="Times New Roman" pitchFamily="18" charset="0"/>
                <a:cs typeface="Times New Roman" pitchFamily="18" charset="0"/>
              </a:rPr>
              <a:t> offers a more robust and reliable approach to detecting fraudulent claims.</a:t>
            </a:r>
          </a:p>
          <a:p>
            <a:pPr>
              <a:lnSpc>
                <a:spcPct val="150000"/>
              </a:lnSpc>
            </a:pPr>
            <a:r>
              <a:rPr lang="en-US" sz="1800" b="1" dirty="0" smtClean="0">
                <a:latin typeface="Times New Roman" pitchFamily="18" charset="0"/>
                <a:cs typeface="Times New Roman" pitchFamily="18" charset="0"/>
              </a:rPr>
              <a:t>Logistic Regression</a:t>
            </a:r>
            <a:r>
              <a:rPr lang="en-US" sz="1800" dirty="0" smtClean="0">
                <a:latin typeface="Times New Roman" pitchFamily="18" charset="0"/>
                <a:cs typeface="Times New Roman" pitchFamily="18" charset="0"/>
              </a:rPr>
              <a:t> appears less suitable in this context, primarily due to its tendency to </a:t>
            </a:r>
            <a:r>
              <a:rPr lang="en-US" sz="1800" dirty="0" err="1" smtClean="0">
                <a:latin typeface="Times New Roman" pitchFamily="18" charset="0"/>
                <a:cs typeface="Times New Roman" pitchFamily="18" charset="0"/>
              </a:rPr>
              <a:t>overfit</a:t>
            </a:r>
            <a:r>
              <a:rPr lang="en-US" sz="1800" dirty="0" smtClean="0">
                <a:latin typeface="Times New Roman" pitchFamily="18" charset="0"/>
                <a:cs typeface="Times New Roman" pitchFamily="18" charset="0"/>
              </a:rPr>
              <a:t> the data.</a:t>
            </a:r>
          </a:p>
          <a:p>
            <a:pPr>
              <a:lnSpc>
                <a:spcPct val="150000"/>
              </a:lnSpc>
            </a:pPr>
            <a:r>
              <a:rPr lang="en-US" sz="1800" dirty="0" smtClean="0">
                <a:latin typeface="Times New Roman" pitchFamily="18" charset="0"/>
                <a:cs typeface="Times New Roman" pitchFamily="18" charset="0"/>
              </a:rPr>
              <a:t>By deploying a </a:t>
            </a:r>
            <a:r>
              <a:rPr lang="en-US" sz="1800" b="1" dirty="0" smtClean="0">
                <a:latin typeface="Times New Roman" pitchFamily="18" charset="0"/>
                <a:cs typeface="Times New Roman" pitchFamily="18" charset="0"/>
              </a:rPr>
              <a:t>Random Forest-based fraud detection system</a:t>
            </a:r>
            <a:r>
              <a:rPr lang="en-US" sz="1800" dirty="0" smtClean="0">
                <a:latin typeface="Times New Roman" pitchFamily="18" charset="0"/>
                <a:cs typeface="Times New Roman" pitchFamily="18" charset="0"/>
              </a:rPr>
              <a:t>, Global Insure can improve early fraud identification, streamline processes, reduce customer inconvenience, and boost overall detection efficiency.</a:t>
            </a:r>
          </a:p>
          <a:p>
            <a:pPr>
              <a:lnSpc>
                <a:spcPct val="150000"/>
              </a:lnSpc>
            </a:pPr>
            <a:r>
              <a:rPr lang="en-US" sz="1800" dirty="0" smtClean="0">
                <a:latin typeface="Times New Roman" pitchFamily="18" charset="0"/>
                <a:cs typeface="Times New Roman" pitchFamily="18" charset="0"/>
              </a:rPr>
              <a:t>With a solid </a:t>
            </a:r>
            <a:r>
              <a:rPr lang="en-US" sz="1800" b="1" dirty="0" smtClean="0">
                <a:latin typeface="Times New Roman" pitchFamily="18" charset="0"/>
                <a:cs typeface="Times New Roman" pitchFamily="18" charset="0"/>
              </a:rPr>
              <a:t>recall rate of </a:t>
            </a:r>
            <a:r>
              <a:rPr lang="en-US" sz="1800" b="1" dirty="0" smtClean="0">
                <a:latin typeface="Times New Roman" pitchFamily="18" charset="0"/>
                <a:cs typeface="Times New Roman" pitchFamily="18" charset="0"/>
              </a:rPr>
              <a:t>77%</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the model effectively captures true fraud cases, indicating strong potential for ongoing training and improved performance over time.</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lnSpc>
                <a:spcPct val="150000"/>
              </a:lnSpc>
            </a:pPr>
            <a:r>
              <a:rPr lang="en-US" sz="1600" dirty="0" smtClean="0">
                <a:latin typeface="Times New Roman" pitchFamily="18" charset="0"/>
                <a:cs typeface="Times New Roman" pitchFamily="18" charset="0"/>
              </a:rPr>
              <a:t>The Random Forest model demonstrates strong performance with an </a:t>
            </a:r>
            <a:r>
              <a:rPr lang="en-US" sz="1600" dirty="0" smtClean="0">
                <a:latin typeface="Times New Roman" pitchFamily="18" charset="0"/>
                <a:cs typeface="Times New Roman" pitchFamily="18" charset="0"/>
              </a:rPr>
              <a:t>77% </a:t>
            </a:r>
            <a:r>
              <a:rPr lang="en-US" sz="1600" dirty="0" smtClean="0">
                <a:latin typeface="Times New Roman" pitchFamily="18" charset="0"/>
                <a:cs typeface="Times New Roman" pitchFamily="18" charset="0"/>
              </a:rPr>
              <a:t>recall, indicating its effectiveness in accurately identifying fraudulent claims</a:t>
            </a:r>
            <a:r>
              <a:rPr lang="en-US" sz="1600" dirty="0" smtClean="0">
                <a:latin typeface="Times New Roman" pitchFamily="18" charset="0"/>
                <a:cs typeface="Times New Roman" pitchFamily="18" charset="0"/>
              </a:rPr>
              <a:t>.</a:t>
            </a:r>
          </a:p>
          <a:p>
            <a:pPr>
              <a:lnSpc>
                <a:spcPct val="150000"/>
              </a:lnSpc>
            </a:pP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Implementing this model can significantly strengthen Global </a:t>
            </a:r>
            <a:r>
              <a:rPr lang="en-US" sz="1600" dirty="0" err="1" smtClean="0">
                <a:latin typeface="Times New Roman" pitchFamily="18" charset="0"/>
                <a:cs typeface="Times New Roman" pitchFamily="18" charset="0"/>
              </a:rPr>
              <a:t>Insure’s</a:t>
            </a:r>
            <a:r>
              <a:rPr lang="en-US" sz="1600" dirty="0" smtClean="0">
                <a:latin typeface="Times New Roman" pitchFamily="18" charset="0"/>
                <a:cs typeface="Times New Roman" pitchFamily="18" charset="0"/>
              </a:rPr>
              <a:t> fraud detection capabilities. </a:t>
            </a:r>
            <a:endParaRPr lang="en-US" sz="1600" dirty="0" smtClean="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By </a:t>
            </a:r>
            <a:r>
              <a:rPr lang="en-US" sz="1600" dirty="0" smtClean="0">
                <a:latin typeface="Times New Roman" pitchFamily="18" charset="0"/>
                <a:cs typeface="Times New Roman" pitchFamily="18" charset="0"/>
              </a:rPr>
              <a:t>proactively detecting suspicious claims, the company can reduce unnecessary processing delays, enhance customer experience, and improve the overall efficiency of fraud prevention efforts.</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1428728" y="1857364"/>
            <a:ext cx="7498080" cy="4800600"/>
          </a:xfrm>
        </p:spPr>
        <p:txBody>
          <a:bodyPr>
            <a:normAutofit/>
          </a:bodyPr>
          <a:lstStyle/>
          <a:p>
            <a:pPr>
              <a:lnSpc>
                <a:spcPct val="150000"/>
              </a:lnSpc>
            </a:pPr>
            <a:r>
              <a:rPr lang="en-US" sz="2000" dirty="0" smtClean="0">
                <a:latin typeface="Times New Roman" pitchFamily="18" charset="0"/>
                <a:cs typeface="Times New Roman" pitchFamily="18" charset="0"/>
              </a:rPr>
              <a:t>Problem </a:t>
            </a:r>
            <a:r>
              <a:rPr lang="en-US" sz="2000" dirty="0" smtClean="0">
                <a:latin typeface="Times New Roman" pitchFamily="18" charset="0"/>
                <a:cs typeface="Times New Roman" pitchFamily="18" charset="0"/>
              </a:rPr>
              <a:t>statement </a:t>
            </a: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Business Objective</a:t>
            </a:r>
          </a:p>
          <a:p>
            <a:pPr>
              <a:lnSpc>
                <a:spcPct val="150000"/>
              </a:lnSpc>
            </a:pPr>
            <a:r>
              <a:rPr lang="en-US" sz="2000" dirty="0" smtClean="0">
                <a:latin typeface="Times New Roman" pitchFamily="18" charset="0"/>
                <a:cs typeface="Times New Roman" pitchFamily="18" charset="0"/>
              </a:rPr>
              <a:t> Approach </a:t>
            </a:r>
          </a:p>
          <a:p>
            <a:pPr>
              <a:lnSpc>
                <a:spcPct val="150000"/>
              </a:lnSpc>
            </a:pPr>
            <a:r>
              <a:rPr lang="en-US" sz="2000" dirty="0" smtClean="0">
                <a:latin typeface="Times New Roman" pitchFamily="18" charset="0"/>
                <a:cs typeface="Times New Roman" pitchFamily="18" charset="0"/>
              </a:rPr>
              <a:t>Summary </a:t>
            </a:r>
          </a:p>
          <a:p>
            <a:pPr>
              <a:lnSpc>
                <a:spcPct val="150000"/>
              </a:lnSpc>
            </a:pPr>
            <a:r>
              <a:rPr lang="en-US" sz="2000" dirty="0" smtClean="0">
                <a:latin typeface="Times New Roman" pitchFamily="18" charset="0"/>
                <a:cs typeface="Times New Roman" pitchFamily="18" charset="0"/>
              </a:rPr>
              <a:t>Questions </a:t>
            </a:r>
            <a:r>
              <a:rPr lang="en-US" sz="2000" dirty="0" smtClean="0">
                <a:latin typeface="Times New Roman" pitchFamily="18" charset="0"/>
                <a:cs typeface="Times New Roman" pitchFamily="18" charset="0"/>
              </a:rPr>
              <a:t>asked in Case Study </a:t>
            </a: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Recommendations</a:t>
            </a:r>
          </a:p>
          <a:p>
            <a:pPr>
              <a:lnSpc>
                <a:spcPct val="150000"/>
              </a:lnSpc>
            </a:pPr>
            <a:r>
              <a:rPr lang="en-US" sz="2000" dirty="0" smtClean="0">
                <a:latin typeface="Times New Roman" pitchFamily="18" charset="0"/>
                <a:cs typeface="Times New Roman" pitchFamily="18" charset="0"/>
              </a:rPr>
              <a:t>Business </a:t>
            </a:r>
            <a:r>
              <a:rPr lang="en-US" sz="2000" dirty="0" smtClean="0">
                <a:latin typeface="Times New Roman" pitchFamily="18" charset="0"/>
                <a:cs typeface="Times New Roman" pitchFamily="18" charset="0"/>
              </a:rPr>
              <a:t>Implications </a:t>
            </a: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Conclusion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 Statement</a:t>
            </a:r>
            <a:br>
              <a:rPr lang="en-US" dirty="0" smtClean="0"/>
            </a:br>
            <a:endParaRPr lang="en-US" dirty="0"/>
          </a:p>
        </p:txBody>
      </p:sp>
      <p:sp>
        <p:nvSpPr>
          <p:cNvPr id="3" name="Content Placeholder 2"/>
          <p:cNvSpPr>
            <a:spLocks noGrp="1"/>
          </p:cNvSpPr>
          <p:nvPr>
            <p:ph idx="1"/>
          </p:nvPr>
        </p:nvSpPr>
        <p:spPr>
          <a:xfrm>
            <a:off x="1428728" y="1214422"/>
            <a:ext cx="7494110" cy="5124472"/>
          </a:xfrm>
        </p:spPr>
        <p:txBody>
          <a:bodyPr>
            <a:noAutofit/>
          </a:bodyPr>
          <a:lstStyle/>
          <a:p>
            <a:pPr>
              <a:lnSpc>
                <a:spcPct val="150000"/>
              </a:lnSpc>
            </a:pP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Global Insure</a:t>
            </a:r>
            <a:r>
              <a:rPr lang="en-US" sz="1400" dirty="0" smtClean="0">
                <a:latin typeface="Times New Roman" pitchFamily="18" charset="0"/>
                <a:cs typeface="Times New Roman" pitchFamily="18" charset="0"/>
              </a:rPr>
              <a:t>, a leading insurance provider, processes thousands of claims every year.</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However, a </a:t>
            </a:r>
            <a:r>
              <a:rPr lang="en-US" sz="1400" b="1" dirty="0" smtClean="0">
                <a:latin typeface="Times New Roman" pitchFamily="18" charset="0"/>
                <a:cs typeface="Times New Roman" pitchFamily="18" charset="0"/>
              </a:rPr>
              <a:t>significant percentage of these claims are fraudulent</a:t>
            </a:r>
            <a:r>
              <a:rPr lang="en-US" sz="1400" dirty="0" smtClean="0">
                <a:latin typeface="Times New Roman" pitchFamily="18" charset="0"/>
                <a:cs typeface="Times New Roman" pitchFamily="18" charset="0"/>
              </a:rPr>
              <a:t>, leading to substantial financial losses</a:t>
            </a:r>
            <a:r>
              <a:rPr lang="en-US" sz="1400" dirty="0" smtClean="0">
                <a:latin typeface="Times New Roman" pitchFamily="18" charset="0"/>
                <a:cs typeface="Times New Roman" pitchFamily="18" charset="0"/>
              </a:rPr>
              <a:t>.</a:t>
            </a:r>
          </a:p>
          <a:p>
            <a:pPr>
              <a:lnSpc>
                <a:spcPct val="150000"/>
              </a:lnSpc>
              <a:buNone/>
            </a:pPr>
            <a:endParaRPr lang="en-US" sz="1400" dirty="0" smtClean="0">
              <a:latin typeface="Times New Roman" pitchFamily="18" charset="0"/>
              <a:cs typeface="Times New Roman" pitchFamily="18" charset="0"/>
            </a:endParaRPr>
          </a:p>
          <a:p>
            <a:pPr>
              <a:lnSpc>
                <a:spcPct val="150000"/>
              </a:lnSpc>
              <a:buNone/>
            </a:pPr>
            <a:r>
              <a:rPr lang="en-US" sz="1400" b="1"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Current Challenges</a:t>
            </a:r>
          </a:p>
          <a:p>
            <a:pPr>
              <a:lnSpc>
                <a:spcPct val="150000"/>
              </a:lnSpc>
            </a:pPr>
            <a:r>
              <a:rPr lang="en-US" sz="1400" b="1" dirty="0" smtClean="0">
                <a:latin typeface="Times New Roman" pitchFamily="18" charset="0"/>
                <a:cs typeface="Times New Roman" pitchFamily="18" charset="0"/>
              </a:rPr>
              <a:t>Manual inspections</a:t>
            </a:r>
            <a:r>
              <a:rPr lang="en-US" sz="1400" dirty="0" smtClean="0">
                <a:latin typeface="Times New Roman" pitchFamily="18" charset="0"/>
                <a:cs typeface="Times New Roman" pitchFamily="18" charset="0"/>
              </a:rPr>
              <a:t> are used to detect fraud.</a:t>
            </a:r>
          </a:p>
          <a:p>
            <a:pPr>
              <a:lnSpc>
                <a:spcPct val="150000"/>
              </a:lnSpc>
            </a:pPr>
            <a:r>
              <a:rPr lang="en-US" sz="1400" dirty="0" smtClean="0">
                <a:latin typeface="Times New Roman" pitchFamily="18" charset="0"/>
                <a:cs typeface="Times New Roman" pitchFamily="18" charset="0"/>
              </a:rPr>
              <a:t>The process is </a:t>
            </a:r>
            <a:r>
              <a:rPr lang="en-US" sz="1400" b="1" dirty="0" smtClean="0">
                <a:latin typeface="Times New Roman" pitchFamily="18" charset="0"/>
                <a:cs typeface="Times New Roman" pitchFamily="18" charset="0"/>
              </a:rPr>
              <a:t>time-consuming and inefficient</a:t>
            </a:r>
            <a:r>
              <a:rPr lang="en-US" sz="1400" dirty="0" smtClean="0">
                <a:latin typeface="Times New Roman" pitchFamily="18" charset="0"/>
                <a:cs typeface="Times New Roman" pitchFamily="18" charset="0"/>
              </a:rPr>
              <a:t>.</a:t>
            </a:r>
          </a:p>
          <a:p>
            <a:pPr>
              <a:lnSpc>
                <a:spcPct val="150000"/>
              </a:lnSpc>
            </a:pPr>
            <a:r>
              <a:rPr lang="en-US" sz="1400" dirty="0" smtClean="0">
                <a:latin typeface="Times New Roman" pitchFamily="18" charset="0"/>
                <a:cs typeface="Times New Roman" pitchFamily="18" charset="0"/>
              </a:rPr>
              <a:t>Fraud is often detected </a:t>
            </a:r>
            <a:r>
              <a:rPr lang="en-US" sz="1400" b="1" dirty="0" smtClean="0">
                <a:latin typeface="Times New Roman" pitchFamily="18" charset="0"/>
                <a:cs typeface="Times New Roman" pitchFamily="18" charset="0"/>
              </a:rPr>
              <a:t>after payouts are made</a:t>
            </a:r>
            <a:r>
              <a:rPr lang="en-US" sz="1400" dirty="0" smtClean="0">
                <a:latin typeface="Times New Roman" pitchFamily="18" charset="0"/>
                <a:cs typeface="Times New Roman" pitchFamily="18" charset="0"/>
              </a:rPr>
              <a:t>, resulting in avoidable losses.</a:t>
            </a:r>
          </a:p>
          <a:p>
            <a:pPr>
              <a:lnSpc>
                <a:spcPct val="150000"/>
              </a:lnSpc>
              <a:buNone/>
            </a:pPr>
            <a:r>
              <a:rPr lang="en-US" sz="1400" b="1"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Business Objective</a:t>
            </a:r>
          </a:p>
          <a:p>
            <a:pPr>
              <a:lnSpc>
                <a:spcPct val="150000"/>
              </a:lnSpc>
              <a:buNone/>
            </a:pPr>
            <a:r>
              <a:rPr lang="en-US" sz="1400" dirty="0" smtClean="0">
                <a:latin typeface="Times New Roman" pitchFamily="18" charset="0"/>
                <a:cs typeface="Times New Roman" pitchFamily="18" charset="0"/>
              </a:rPr>
              <a:t>Leverage </a:t>
            </a:r>
            <a:r>
              <a:rPr lang="en-US" sz="1400" b="1" dirty="0" smtClean="0">
                <a:latin typeface="Times New Roman" pitchFamily="18" charset="0"/>
                <a:cs typeface="Times New Roman" pitchFamily="18" charset="0"/>
              </a:rPr>
              <a:t>data-driven techniques</a:t>
            </a:r>
            <a:r>
              <a:rPr lang="en-US" sz="1400" dirty="0" smtClean="0">
                <a:latin typeface="Times New Roman" pitchFamily="18" charset="0"/>
                <a:cs typeface="Times New Roman" pitchFamily="18" charset="0"/>
              </a:rPr>
              <a:t> to:</a:t>
            </a:r>
          </a:p>
          <a:p>
            <a:pPr>
              <a:lnSpc>
                <a:spcPct val="150000"/>
              </a:lnSpc>
            </a:pPr>
            <a:r>
              <a:rPr lang="en-US" sz="1400" dirty="0" smtClean="0">
                <a:latin typeface="Times New Roman" pitchFamily="18" charset="0"/>
                <a:cs typeface="Times New Roman" pitchFamily="18" charset="0"/>
              </a:rPr>
              <a:t>Classify claims as </a:t>
            </a:r>
            <a:r>
              <a:rPr lang="en-US" sz="1400" b="1" dirty="0" smtClean="0">
                <a:latin typeface="Times New Roman" pitchFamily="18" charset="0"/>
                <a:cs typeface="Times New Roman" pitchFamily="18" charset="0"/>
              </a:rPr>
              <a:t>fraudulent or legitimate</a:t>
            </a:r>
            <a:r>
              <a:rPr lang="en-US" sz="1400" dirty="0" smtClean="0">
                <a:latin typeface="Times New Roman" pitchFamily="18" charset="0"/>
                <a:cs typeface="Times New Roman" pitchFamily="18" charset="0"/>
              </a:rPr>
              <a:t> early in the process.</a:t>
            </a:r>
          </a:p>
          <a:p>
            <a:pPr>
              <a:lnSpc>
                <a:spcPct val="150000"/>
              </a:lnSpc>
            </a:pPr>
            <a:r>
              <a:rPr lang="en-US" sz="1400" b="1" dirty="0" smtClean="0">
                <a:latin typeface="Times New Roman" pitchFamily="18" charset="0"/>
                <a:cs typeface="Times New Roman" pitchFamily="18" charset="0"/>
              </a:rPr>
              <a:t>Minimize </a:t>
            </a:r>
            <a:r>
              <a:rPr lang="en-US" sz="1400" b="1" dirty="0" smtClean="0">
                <a:latin typeface="Times New Roman" pitchFamily="18" charset="0"/>
                <a:cs typeface="Times New Roman" pitchFamily="18" charset="0"/>
              </a:rPr>
              <a:t>financial losses</a:t>
            </a:r>
            <a:r>
              <a:rPr lang="en-US" sz="1400" dirty="0" smtClean="0">
                <a:latin typeface="Times New Roman" pitchFamily="18" charset="0"/>
                <a:cs typeface="Times New Roman" pitchFamily="18" charset="0"/>
              </a:rPr>
              <a:t>.</a:t>
            </a:r>
          </a:p>
          <a:p>
            <a:pPr>
              <a:lnSpc>
                <a:spcPct val="150000"/>
              </a:lnSpc>
            </a:pPr>
            <a:r>
              <a:rPr lang="en-US" sz="1400" b="1" dirty="0" smtClean="0">
                <a:latin typeface="Times New Roman" pitchFamily="18" charset="0"/>
                <a:cs typeface="Times New Roman" pitchFamily="18" charset="0"/>
              </a:rPr>
              <a:t>Optimize</a:t>
            </a: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the claims handling workflow for faster, more accurate decisions.</a:t>
            </a:r>
          </a:p>
          <a:p>
            <a:pPr>
              <a:lnSpc>
                <a:spcPct val="150000"/>
              </a:lnSpc>
              <a:buNone/>
            </a:pP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latin typeface="Times New Roman" pitchFamily="18" charset="0"/>
                <a:cs typeface="Times New Roman" pitchFamily="18" charset="0"/>
              </a:rPr>
              <a:t>Business Objective</a:t>
            </a:r>
            <a:br>
              <a:rPr lang="en-US" sz="4400"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a:bodyPr>
          <a:lstStyle/>
          <a:p>
            <a:pPr>
              <a:lnSpc>
                <a:spcPct val="150000"/>
              </a:lnSpc>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Global Insure</a:t>
            </a:r>
            <a:r>
              <a:rPr lang="en-US" sz="1600" dirty="0" smtClean="0">
                <a:latin typeface="Times New Roman" pitchFamily="18" charset="0"/>
                <a:cs typeface="Times New Roman" pitchFamily="18" charset="0"/>
              </a:rPr>
              <a:t> aims to develop a </a:t>
            </a:r>
            <a:r>
              <a:rPr lang="en-US" sz="1600" b="1" dirty="0" smtClean="0">
                <a:latin typeface="Times New Roman" pitchFamily="18" charset="0"/>
                <a:cs typeface="Times New Roman" pitchFamily="18" charset="0"/>
              </a:rPr>
              <a:t>predictive model</a:t>
            </a:r>
            <a:r>
              <a:rPr lang="en-US" sz="1600" dirty="0" smtClean="0">
                <a:latin typeface="Times New Roman" pitchFamily="18" charset="0"/>
                <a:cs typeface="Times New Roman" pitchFamily="18" charset="0"/>
              </a:rPr>
              <a:t> that classifies insurance claims as either </a:t>
            </a:r>
            <a:r>
              <a:rPr lang="en-US" sz="1600" b="1" dirty="0" smtClean="0">
                <a:latin typeface="Times New Roman" pitchFamily="18" charset="0"/>
                <a:cs typeface="Times New Roman" pitchFamily="18" charset="0"/>
              </a:rPr>
              <a:t>fraudulent</a:t>
            </a:r>
            <a:r>
              <a:rPr lang="en-US" sz="1600" dirty="0" smtClean="0">
                <a:latin typeface="Times New Roman" pitchFamily="18" charset="0"/>
                <a:cs typeface="Times New Roman" pitchFamily="18" charset="0"/>
              </a:rPr>
              <a:t> or </a:t>
            </a:r>
            <a:r>
              <a:rPr lang="en-US" sz="1600" b="1" dirty="0" smtClean="0">
                <a:latin typeface="Times New Roman" pitchFamily="18" charset="0"/>
                <a:cs typeface="Times New Roman" pitchFamily="18" charset="0"/>
              </a:rPr>
              <a:t>legitimate</a:t>
            </a:r>
            <a:r>
              <a:rPr lang="en-US" sz="1600" dirty="0" smtClean="0">
                <a:latin typeface="Times New Roman" pitchFamily="18" charset="0"/>
                <a:cs typeface="Times New Roman" pitchFamily="18" charset="0"/>
              </a:rPr>
              <a:t>, leveraging historical claim data and customer profiles.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By analyzing features such as </a:t>
            </a:r>
            <a:r>
              <a:rPr lang="en-US" sz="1600" b="1" dirty="0" smtClean="0">
                <a:latin typeface="Times New Roman" pitchFamily="18" charset="0"/>
                <a:cs typeface="Times New Roman" pitchFamily="18" charset="0"/>
              </a:rPr>
              <a:t>claim amount</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customer demographics</a:t>
            </a:r>
            <a:r>
              <a:rPr lang="en-US" sz="1600" dirty="0" smtClean="0">
                <a:latin typeface="Times New Roman" pitchFamily="18" charset="0"/>
                <a:cs typeface="Times New Roman" pitchFamily="18" charset="0"/>
              </a:rPr>
              <a:t>, and </a:t>
            </a:r>
            <a:r>
              <a:rPr lang="en-US" sz="1600" b="1" dirty="0" smtClean="0">
                <a:latin typeface="Times New Roman" pitchFamily="18" charset="0"/>
                <a:cs typeface="Times New Roman" pitchFamily="18" charset="0"/>
              </a:rPr>
              <a:t>incident details</a:t>
            </a:r>
            <a:r>
              <a:rPr lang="en-US" sz="1600" dirty="0" smtClean="0">
                <a:latin typeface="Times New Roman" pitchFamily="18" charset="0"/>
                <a:cs typeface="Times New Roman" pitchFamily="18" charset="0"/>
              </a:rPr>
              <a:t>, the company seeks to:</a:t>
            </a:r>
          </a:p>
          <a:p>
            <a:pPr>
              <a:lnSpc>
                <a:spcPct val="150000"/>
              </a:lnSpc>
            </a:pPr>
            <a:r>
              <a:rPr lang="en-US" sz="1600" b="1" dirty="0" smtClean="0">
                <a:latin typeface="Times New Roman" pitchFamily="18" charset="0"/>
                <a:cs typeface="Times New Roman" pitchFamily="18" charset="0"/>
              </a:rPr>
              <a:t>Identify fraudulent claims early</a:t>
            </a:r>
            <a:r>
              <a:rPr lang="en-US" sz="1600" dirty="0" smtClean="0">
                <a:latin typeface="Times New Roman" pitchFamily="18" charset="0"/>
                <a:cs typeface="Times New Roman" pitchFamily="18" charset="0"/>
              </a:rPr>
              <a:t> in the process,</a:t>
            </a:r>
          </a:p>
          <a:p>
            <a:pPr>
              <a:lnSpc>
                <a:spcPct val="150000"/>
              </a:lnSpc>
            </a:pPr>
            <a:r>
              <a:rPr lang="en-US" sz="1600" b="1" dirty="0" smtClean="0">
                <a:latin typeface="Times New Roman" pitchFamily="18" charset="0"/>
                <a:cs typeface="Times New Roman" pitchFamily="18" charset="0"/>
              </a:rPr>
              <a:t>Minimize financial losses</a:t>
            </a:r>
            <a:r>
              <a:rPr lang="en-US" sz="1600" dirty="0" smtClean="0">
                <a:latin typeface="Times New Roman" pitchFamily="18" charset="0"/>
                <a:cs typeface="Times New Roman" pitchFamily="18" charset="0"/>
              </a:rPr>
              <a:t>, and</a:t>
            </a:r>
          </a:p>
          <a:p>
            <a:pPr>
              <a:lnSpc>
                <a:spcPct val="150000"/>
              </a:lnSpc>
            </a:pPr>
            <a:r>
              <a:rPr lang="en-US" sz="1600" b="1" dirty="0" smtClean="0">
                <a:latin typeface="Times New Roman" pitchFamily="18" charset="0"/>
                <a:cs typeface="Times New Roman" pitchFamily="18" charset="0"/>
              </a:rPr>
              <a:t>Improve decision-making efficiency</a:t>
            </a:r>
            <a:r>
              <a:rPr lang="en-US" sz="1600" dirty="0" smtClean="0">
                <a:latin typeface="Times New Roman" pitchFamily="18" charset="0"/>
                <a:cs typeface="Times New Roman" pitchFamily="18" charset="0"/>
              </a:rPr>
              <a:t> within the claims approval workflow.</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latin typeface="Times New Roman" pitchFamily="18" charset="0"/>
                <a:cs typeface="Times New Roman" pitchFamily="18" charset="0"/>
              </a:rPr>
              <a:t> Approach </a:t>
            </a:r>
            <a:br>
              <a:rPr lang="en-US" sz="4400"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285852" y="1000108"/>
            <a:ext cx="7715304" cy="5643602"/>
          </a:xfrm>
        </p:spPr>
        <p:txBody>
          <a:bodyPr>
            <a:normAutofit/>
          </a:bodyPr>
          <a:lstStyle/>
          <a:p>
            <a:pPr>
              <a:lnSpc>
                <a:spcPct val="150000"/>
              </a:lnSpc>
              <a:buNone/>
            </a:pPr>
            <a:r>
              <a:rPr lang="en-US" sz="1400" b="1" dirty="0" smtClean="0">
                <a:latin typeface="Times New Roman" pitchFamily="18" charset="0"/>
                <a:cs typeface="Times New Roman" pitchFamily="18" charset="0"/>
              </a:rPr>
              <a:t>📥 Data Loading</a:t>
            </a:r>
          </a:p>
          <a:p>
            <a:pPr>
              <a:lnSpc>
                <a:spcPct val="150000"/>
              </a:lnSpc>
            </a:pPr>
            <a:r>
              <a:rPr lang="en-US" sz="1400" dirty="0" smtClean="0">
                <a:latin typeface="Times New Roman" pitchFamily="18" charset="0"/>
                <a:cs typeface="Times New Roman" pitchFamily="18" charset="0"/>
              </a:rPr>
              <a:t>Import and inspect the dataset</a:t>
            </a:r>
            <a:r>
              <a:rPr lang="en-US" sz="1400" dirty="0" smtClean="0">
                <a:latin typeface="Times New Roman" pitchFamily="18" charset="0"/>
                <a:cs typeface="Times New Roman" pitchFamily="18" charset="0"/>
              </a:rPr>
              <a:t>.</a:t>
            </a:r>
          </a:p>
          <a:p>
            <a:pPr>
              <a:lnSpc>
                <a:spcPct val="150000"/>
              </a:lnSpc>
              <a:buNone/>
            </a:pPr>
            <a:endParaRPr lang="en-US" sz="1400" dirty="0" smtClean="0">
              <a:latin typeface="Times New Roman" pitchFamily="18" charset="0"/>
              <a:cs typeface="Times New Roman" pitchFamily="18" charset="0"/>
            </a:endParaRPr>
          </a:p>
          <a:p>
            <a:pPr>
              <a:lnSpc>
                <a:spcPct val="150000"/>
              </a:lnSpc>
              <a:buNone/>
            </a:pPr>
            <a:r>
              <a:rPr lang="en-US" sz="1400" b="1" dirty="0" smtClean="0">
                <a:latin typeface="Times New Roman" pitchFamily="18" charset="0"/>
                <a:cs typeface="Times New Roman" pitchFamily="18" charset="0"/>
              </a:rPr>
              <a:t>🧹 Data Cleaning</a:t>
            </a:r>
          </a:p>
          <a:p>
            <a:pPr>
              <a:lnSpc>
                <a:spcPct val="150000"/>
              </a:lnSpc>
            </a:pPr>
            <a:r>
              <a:rPr lang="en-US" sz="1400" dirty="0" smtClean="0">
                <a:latin typeface="Times New Roman" pitchFamily="18" charset="0"/>
                <a:cs typeface="Times New Roman" pitchFamily="18" charset="0"/>
              </a:rPr>
              <a:t>Handle missing values and inconsistent entries.</a:t>
            </a:r>
          </a:p>
          <a:p>
            <a:pPr>
              <a:lnSpc>
                <a:spcPct val="150000"/>
              </a:lnSpc>
            </a:pPr>
            <a:r>
              <a:rPr lang="en-US" sz="1400" dirty="0" smtClean="0">
                <a:latin typeface="Times New Roman" pitchFamily="18" charset="0"/>
                <a:cs typeface="Times New Roman" pitchFamily="18" charset="0"/>
              </a:rPr>
              <a:t>Special focus on NULL and '?' values.</a:t>
            </a:r>
          </a:p>
          <a:p>
            <a:pPr>
              <a:lnSpc>
                <a:spcPct val="150000"/>
              </a:lnSpc>
            </a:pPr>
            <a:r>
              <a:rPr lang="en-US" sz="1400" dirty="0" smtClean="0">
                <a:latin typeface="Times New Roman" pitchFamily="18" charset="0"/>
                <a:cs typeface="Times New Roman" pitchFamily="18" charset="0"/>
              </a:rPr>
              <a:t>Replace '?' in categorical columns with 'UNK'.</a:t>
            </a:r>
          </a:p>
          <a:p>
            <a:pPr>
              <a:lnSpc>
                <a:spcPct val="150000"/>
              </a:lnSpc>
            </a:pPr>
            <a:r>
              <a:rPr lang="en-US" sz="1400" dirty="0" smtClean="0">
                <a:latin typeface="Times New Roman" pitchFamily="18" charset="0"/>
                <a:cs typeface="Times New Roman" pitchFamily="18" charset="0"/>
              </a:rPr>
              <a:t>Visualize distributions and assess data quality</a:t>
            </a:r>
            <a:r>
              <a:rPr lang="en-US" sz="1400" dirty="0" smtClean="0">
                <a:latin typeface="Times New Roman" pitchFamily="18" charset="0"/>
                <a:cs typeface="Times New Roman" pitchFamily="18" charset="0"/>
              </a:rPr>
              <a:t>.</a:t>
            </a:r>
          </a:p>
          <a:p>
            <a:pPr>
              <a:lnSpc>
                <a:spcPct val="150000"/>
              </a:lnSpc>
              <a:buNone/>
            </a:pPr>
            <a:endParaRPr lang="en-US" sz="1400" dirty="0" smtClean="0">
              <a:latin typeface="Times New Roman" pitchFamily="18" charset="0"/>
              <a:cs typeface="Times New Roman" pitchFamily="18" charset="0"/>
            </a:endParaRPr>
          </a:p>
          <a:p>
            <a:pPr>
              <a:lnSpc>
                <a:spcPct val="150000"/>
              </a:lnSpc>
              <a:buNone/>
            </a:pPr>
            <a:r>
              <a:rPr lang="en-US" sz="1400" b="1" dirty="0" smtClean="0">
                <a:latin typeface="Times New Roman" pitchFamily="18" charset="0"/>
                <a:cs typeface="Times New Roman" pitchFamily="18" charset="0"/>
              </a:rPr>
              <a:t>📊 Exploratory Data Analysis (EDA)</a:t>
            </a:r>
          </a:p>
          <a:p>
            <a:pPr>
              <a:lnSpc>
                <a:spcPct val="150000"/>
              </a:lnSpc>
            </a:pPr>
            <a:r>
              <a:rPr lang="en-US" sz="1400" b="1" dirty="0" err="1" smtClean="0">
                <a:latin typeface="Times New Roman" pitchFamily="18" charset="0"/>
                <a:cs typeface="Times New Roman" pitchFamily="18" charset="0"/>
              </a:rPr>
              <a:t>Univariate</a:t>
            </a:r>
            <a:r>
              <a:rPr lang="en-US" sz="1400" b="1" dirty="0" smtClean="0">
                <a:latin typeface="Times New Roman" pitchFamily="18" charset="0"/>
                <a:cs typeface="Times New Roman" pitchFamily="18" charset="0"/>
              </a:rPr>
              <a:t> Analysis</a:t>
            </a:r>
            <a:r>
              <a:rPr lang="en-US" sz="1400" dirty="0" smtClean="0">
                <a:latin typeface="Times New Roman" pitchFamily="18" charset="0"/>
                <a:cs typeface="Times New Roman" pitchFamily="18" charset="0"/>
              </a:rPr>
              <a:t> to understand individual feature distributions.</a:t>
            </a:r>
          </a:p>
          <a:p>
            <a:pPr>
              <a:lnSpc>
                <a:spcPct val="150000"/>
              </a:lnSpc>
            </a:pPr>
            <a:r>
              <a:rPr lang="en-US" sz="1400" b="1" dirty="0" smtClean="0">
                <a:latin typeface="Times New Roman" pitchFamily="18" charset="0"/>
                <a:cs typeface="Times New Roman" pitchFamily="18" charset="0"/>
              </a:rPr>
              <a:t>Correlation Analysis</a:t>
            </a:r>
            <a:r>
              <a:rPr lang="en-US" sz="1400" dirty="0" smtClean="0">
                <a:latin typeface="Times New Roman" pitchFamily="18" charset="0"/>
                <a:cs typeface="Times New Roman" pitchFamily="18" charset="0"/>
              </a:rPr>
              <a:t> to identify relationships among features.</a:t>
            </a:r>
          </a:p>
          <a:p>
            <a:pPr>
              <a:lnSpc>
                <a:spcPct val="150000"/>
              </a:lnSpc>
            </a:pPr>
            <a:r>
              <a:rPr lang="en-US" sz="1400" b="1" dirty="0" smtClean="0">
                <a:latin typeface="Times New Roman" pitchFamily="18" charset="0"/>
                <a:cs typeface="Times New Roman" pitchFamily="18" charset="0"/>
              </a:rPr>
              <a:t>Target Likelihood Analysis</a:t>
            </a:r>
            <a:r>
              <a:rPr lang="en-US" sz="1400" dirty="0" smtClean="0">
                <a:latin typeface="Times New Roman" pitchFamily="18" charset="0"/>
                <a:cs typeface="Times New Roman" pitchFamily="18" charset="0"/>
              </a:rPr>
              <a:t> to evaluate feature impact on fraud.</a:t>
            </a:r>
          </a:p>
          <a:p>
            <a:pPr>
              <a:lnSpc>
                <a:spcPct val="120000"/>
              </a:lnSpc>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6779730" cy="796908"/>
          </a:xfrm>
        </p:spPr>
        <p:txBody>
          <a:bodyPr/>
          <a:lstStyle/>
          <a:p>
            <a:r>
              <a:rPr lang="en-US" sz="4000" dirty="0" smtClean="0">
                <a:latin typeface="Times New Roman" pitchFamily="18" charset="0"/>
                <a:cs typeface="Times New Roman" pitchFamily="18" charset="0"/>
              </a:rPr>
              <a:t>Approach</a:t>
            </a:r>
            <a:endParaRPr lang="en-US" dirty="0"/>
          </a:p>
        </p:txBody>
      </p:sp>
      <p:sp>
        <p:nvSpPr>
          <p:cNvPr id="3" name="Content Placeholder 2"/>
          <p:cNvSpPr>
            <a:spLocks noGrp="1"/>
          </p:cNvSpPr>
          <p:nvPr>
            <p:ph idx="1"/>
          </p:nvPr>
        </p:nvSpPr>
        <p:spPr>
          <a:xfrm>
            <a:off x="1214414" y="1142984"/>
            <a:ext cx="7786742" cy="5572164"/>
          </a:xfrm>
        </p:spPr>
        <p:txBody>
          <a:bodyPr>
            <a:normAutofit fontScale="77500" lnSpcReduction="20000"/>
          </a:bodyPr>
          <a:lstStyle/>
          <a:p>
            <a:pPr>
              <a:lnSpc>
                <a:spcPct val="150000"/>
              </a:lnSpc>
              <a:buNone/>
            </a:pPr>
            <a:r>
              <a:rPr lang="en-US" sz="1400" b="1" dirty="0" smtClean="0">
                <a:latin typeface="Times New Roman" pitchFamily="18" charset="0"/>
                <a:cs typeface="Times New Roman" pitchFamily="18" charset="0"/>
              </a:rPr>
              <a:t>🏗 Data Preparation</a:t>
            </a:r>
          </a:p>
          <a:p>
            <a:pPr>
              <a:lnSpc>
                <a:spcPct val="150000"/>
              </a:lnSpc>
            </a:pPr>
            <a:r>
              <a:rPr lang="en-US" sz="1400" dirty="0" smtClean="0">
                <a:latin typeface="Times New Roman" pitchFamily="18" charset="0"/>
                <a:cs typeface="Times New Roman" pitchFamily="18" charset="0"/>
              </a:rPr>
              <a:t>Split data into </a:t>
            </a:r>
            <a:r>
              <a:rPr lang="en-US" sz="1400" b="1" dirty="0" smtClean="0">
                <a:latin typeface="Times New Roman" pitchFamily="18" charset="0"/>
                <a:cs typeface="Times New Roman" pitchFamily="18" charset="0"/>
              </a:rPr>
              <a:t>training</a:t>
            </a:r>
            <a:r>
              <a:rPr lang="en-US" sz="1400" dirty="0" smtClean="0">
                <a:latin typeface="Times New Roman" pitchFamily="18" charset="0"/>
                <a:cs typeface="Times New Roman" pitchFamily="18" charset="0"/>
              </a:rPr>
              <a:t> and </a:t>
            </a:r>
            <a:r>
              <a:rPr lang="en-US" sz="1400" b="1" dirty="0" smtClean="0">
                <a:latin typeface="Times New Roman" pitchFamily="18" charset="0"/>
                <a:cs typeface="Times New Roman" pitchFamily="18" charset="0"/>
              </a:rPr>
              <a:t>testing</a:t>
            </a:r>
            <a:r>
              <a:rPr lang="en-US" sz="1400" dirty="0" smtClean="0">
                <a:latin typeface="Times New Roman" pitchFamily="18" charset="0"/>
                <a:cs typeface="Times New Roman" pitchFamily="18" charset="0"/>
              </a:rPr>
              <a:t> sets.</a:t>
            </a:r>
          </a:p>
          <a:p>
            <a:pPr>
              <a:lnSpc>
                <a:spcPct val="150000"/>
              </a:lnSpc>
            </a:pPr>
            <a:r>
              <a:rPr lang="en-US" sz="1400" dirty="0" smtClean="0">
                <a:latin typeface="Times New Roman" pitchFamily="18" charset="0"/>
                <a:cs typeface="Times New Roman" pitchFamily="18" charset="0"/>
              </a:rPr>
              <a:t>Engineer features to capture meaningful patterns.</a:t>
            </a:r>
          </a:p>
          <a:p>
            <a:pPr>
              <a:lnSpc>
                <a:spcPct val="150000"/>
              </a:lnSpc>
            </a:pPr>
            <a:r>
              <a:rPr lang="en-US" sz="1400" dirty="0" smtClean="0">
                <a:latin typeface="Times New Roman" pitchFamily="18" charset="0"/>
                <a:cs typeface="Times New Roman" pitchFamily="18" charset="0"/>
              </a:rPr>
              <a:t>Address </a:t>
            </a:r>
            <a:r>
              <a:rPr lang="en-US" sz="1400" b="1" dirty="0" smtClean="0">
                <a:latin typeface="Times New Roman" pitchFamily="18" charset="0"/>
                <a:cs typeface="Times New Roman" pitchFamily="18" charset="0"/>
              </a:rPr>
              <a:t>class imbalance</a:t>
            </a:r>
            <a:r>
              <a:rPr lang="en-US" sz="1400" dirty="0" smtClean="0">
                <a:latin typeface="Times New Roman" pitchFamily="18" charset="0"/>
                <a:cs typeface="Times New Roman" pitchFamily="18" charset="0"/>
              </a:rPr>
              <a:t> with </a:t>
            </a:r>
            <a:r>
              <a:rPr lang="en-US" sz="1400" dirty="0" err="1" smtClean="0">
                <a:latin typeface="Times New Roman" pitchFamily="18" charset="0"/>
                <a:cs typeface="Times New Roman" pitchFamily="18" charset="0"/>
              </a:rPr>
              <a:t>resampling</a:t>
            </a:r>
            <a:r>
              <a:rPr lang="en-US" sz="1400" dirty="0" smtClean="0">
                <a:latin typeface="Times New Roman" pitchFamily="18" charset="0"/>
                <a:cs typeface="Times New Roman" pitchFamily="18" charset="0"/>
              </a:rPr>
              <a:t> techniques.</a:t>
            </a:r>
          </a:p>
          <a:p>
            <a:pPr>
              <a:lnSpc>
                <a:spcPct val="150000"/>
              </a:lnSpc>
            </a:pPr>
            <a:r>
              <a:rPr lang="en-US" sz="1400" dirty="0" smtClean="0">
                <a:latin typeface="Times New Roman" pitchFamily="18" charset="0"/>
                <a:cs typeface="Times New Roman" pitchFamily="18" charset="0"/>
              </a:rPr>
              <a:t>Use </a:t>
            </a:r>
            <a:r>
              <a:rPr lang="en-US" sz="1400" b="1" dirty="0" smtClean="0">
                <a:latin typeface="Times New Roman" pitchFamily="18" charset="0"/>
                <a:cs typeface="Times New Roman" pitchFamily="18" charset="0"/>
              </a:rPr>
              <a:t>VIF (Variance Inflation Factor)</a:t>
            </a:r>
            <a:r>
              <a:rPr lang="en-US" sz="1400" dirty="0" smtClean="0">
                <a:latin typeface="Times New Roman" pitchFamily="18" charset="0"/>
                <a:cs typeface="Times New Roman" pitchFamily="18" charset="0"/>
              </a:rPr>
              <a:t> to check for </a:t>
            </a:r>
            <a:r>
              <a:rPr lang="en-US" sz="1400" dirty="0" err="1" smtClean="0">
                <a:latin typeface="Times New Roman" pitchFamily="18" charset="0"/>
                <a:cs typeface="Times New Roman" pitchFamily="18" charset="0"/>
              </a:rPr>
              <a:t>multicollinearity</a:t>
            </a:r>
            <a:r>
              <a:rPr lang="en-US" sz="1400" dirty="0" smtClean="0">
                <a:latin typeface="Times New Roman" pitchFamily="18" charset="0"/>
                <a:cs typeface="Times New Roman" pitchFamily="18" charset="0"/>
              </a:rPr>
              <a:t>.</a:t>
            </a:r>
          </a:p>
          <a:p>
            <a:pPr>
              <a:lnSpc>
                <a:spcPct val="150000"/>
              </a:lnSpc>
            </a:pPr>
            <a:r>
              <a:rPr lang="en-US" sz="1400" dirty="0" smtClean="0">
                <a:latin typeface="Times New Roman" pitchFamily="18" charset="0"/>
                <a:cs typeface="Times New Roman" pitchFamily="18" charset="0"/>
              </a:rPr>
              <a:t>Create </a:t>
            </a:r>
            <a:r>
              <a:rPr lang="en-US" sz="1400" b="1" dirty="0" smtClean="0">
                <a:latin typeface="Times New Roman" pitchFamily="18" charset="0"/>
                <a:cs typeface="Times New Roman" pitchFamily="18" charset="0"/>
              </a:rPr>
              <a:t>dummy variables</a:t>
            </a:r>
            <a:r>
              <a:rPr lang="en-US" sz="1400" dirty="0" smtClean="0">
                <a:latin typeface="Times New Roman" pitchFamily="18" charset="0"/>
                <a:cs typeface="Times New Roman" pitchFamily="18" charset="0"/>
              </a:rPr>
              <a:t> for categorical features.</a:t>
            </a:r>
          </a:p>
          <a:p>
            <a:pPr>
              <a:lnSpc>
                <a:spcPct val="150000"/>
              </a:lnSpc>
            </a:pPr>
            <a:r>
              <a:rPr lang="en-US" sz="1400" dirty="0" smtClean="0">
                <a:latin typeface="Times New Roman" pitchFamily="18" charset="0"/>
                <a:cs typeface="Times New Roman" pitchFamily="18" charset="0"/>
              </a:rPr>
              <a:t>Apply </a:t>
            </a:r>
            <a:r>
              <a:rPr lang="en-US" sz="1400" b="1" dirty="0" smtClean="0">
                <a:latin typeface="Times New Roman" pitchFamily="18" charset="0"/>
                <a:cs typeface="Times New Roman" pitchFamily="18" charset="0"/>
              </a:rPr>
              <a:t>feature scaling</a:t>
            </a:r>
            <a:r>
              <a:rPr lang="en-US" sz="1400" dirty="0" smtClean="0">
                <a:latin typeface="Times New Roman" pitchFamily="18" charset="0"/>
                <a:cs typeface="Times New Roman" pitchFamily="18" charset="0"/>
              </a:rPr>
              <a:t> where necessary.</a:t>
            </a:r>
          </a:p>
          <a:p>
            <a:pPr>
              <a:lnSpc>
                <a:spcPct val="150000"/>
              </a:lnSpc>
              <a:buNone/>
            </a:pPr>
            <a:endParaRPr lang="en-US" sz="1400" b="1" dirty="0" smtClean="0">
              <a:latin typeface="Times New Roman" pitchFamily="18" charset="0"/>
              <a:cs typeface="Times New Roman" pitchFamily="18" charset="0"/>
            </a:endParaRPr>
          </a:p>
          <a:p>
            <a:pPr>
              <a:lnSpc>
                <a:spcPct val="150000"/>
              </a:lnSpc>
              <a:buNone/>
            </a:pPr>
            <a:r>
              <a:rPr lang="en-US" sz="1400" b="1" dirty="0" smtClean="0">
                <a:latin typeface="Times New Roman" pitchFamily="18" charset="0"/>
                <a:cs typeface="Times New Roman" pitchFamily="18" charset="0"/>
              </a:rPr>
              <a:t>✅ Feature Selection</a:t>
            </a:r>
          </a:p>
          <a:p>
            <a:pPr>
              <a:lnSpc>
                <a:spcPct val="150000"/>
              </a:lnSpc>
            </a:pPr>
            <a:r>
              <a:rPr lang="en-US" sz="1400" dirty="0" smtClean="0">
                <a:latin typeface="Times New Roman" pitchFamily="18" charset="0"/>
                <a:cs typeface="Times New Roman" pitchFamily="18" charset="0"/>
              </a:rPr>
              <a:t>Use </a:t>
            </a:r>
            <a:r>
              <a:rPr lang="en-US" sz="1400" b="1" dirty="0" smtClean="0">
                <a:latin typeface="Times New Roman" pitchFamily="18" charset="0"/>
                <a:cs typeface="Times New Roman" pitchFamily="18" charset="0"/>
              </a:rPr>
              <a:t>RFECV (Recursive Feature Elimination with Cross-Validation)</a:t>
            </a:r>
            <a:r>
              <a:rPr lang="en-US" sz="1400" dirty="0" smtClean="0">
                <a:latin typeface="Times New Roman" pitchFamily="18" charset="0"/>
                <a:cs typeface="Times New Roman" pitchFamily="18" charset="0"/>
              </a:rPr>
              <a:t> to select top predictors.</a:t>
            </a:r>
          </a:p>
          <a:p>
            <a:pPr>
              <a:lnSpc>
                <a:spcPct val="150000"/>
              </a:lnSpc>
              <a:buNone/>
            </a:pPr>
            <a:endParaRPr lang="en-US" sz="1400" dirty="0" smtClean="0">
              <a:latin typeface="Times New Roman" pitchFamily="18" charset="0"/>
              <a:cs typeface="Times New Roman" pitchFamily="18" charset="0"/>
            </a:endParaRPr>
          </a:p>
          <a:p>
            <a:pPr>
              <a:lnSpc>
                <a:spcPct val="150000"/>
              </a:lnSpc>
              <a:buNone/>
            </a:pPr>
            <a:r>
              <a:rPr lang="en-US" sz="1400" b="1" dirty="0" smtClean="0">
                <a:latin typeface="Times New Roman" pitchFamily="18" charset="0"/>
                <a:cs typeface="Times New Roman" pitchFamily="18" charset="0"/>
              </a:rPr>
              <a:t>🤖 Model Building</a:t>
            </a:r>
          </a:p>
          <a:p>
            <a:pPr>
              <a:lnSpc>
                <a:spcPct val="150000"/>
              </a:lnSpc>
            </a:pPr>
            <a:r>
              <a:rPr lang="en-US" sz="1400" b="1" dirty="0" smtClean="0">
                <a:latin typeface="Times New Roman" pitchFamily="18" charset="0"/>
                <a:cs typeface="Times New Roman" pitchFamily="18" charset="0"/>
              </a:rPr>
              <a:t>Logistic Regression</a:t>
            </a:r>
            <a:r>
              <a:rPr lang="en-US" sz="1400" dirty="0" smtClean="0">
                <a:latin typeface="Times New Roman" pitchFamily="18" charset="0"/>
                <a:cs typeface="Times New Roman" pitchFamily="18" charset="0"/>
              </a:rPr>
              <a:t>: Tune cutoff using ROC curve.</a:t>
            </a:r>
          </a:p>
          <a:p>
            <a:pPr>
              <a:lnSpc>
                <a:spcPct val="150000"/>
              </a:lnSpc>
            </a:pPr>
            <a:r>
              <a:rPr lang="en-US" sz="1400" b="1" dirty="0" smtClean="0">
                <a:latin typeface="Times New Roman" pitchFamily="18" charset="0"/>
                <a:cs typeface="Times New Roman" pitchFamily="18" charset="0"/>
              </a:rPr>
              <a:t>Random Forest Classifier</a:t>
            </a:r>
            <a:r>
              <a:rPr lang="en-US" sz="1400" dirty="0" smtClean="0">
                <a:latin typeface="Times New Roman" pitchFamily="18" charset="0"/>
                <a:cs typeface="Times New Roman" pitchFamily="18" charset="0"/>
              </a:rPr>
              <a:t> as an additional model.</a:t>
            </a:r>
          </a:p>
          <a:p>
            <a:pPr>
              <a:lnSpc>
                <a:spcPct val="150000"/>
              </a:lnSpc>
              <a:buNone/>
            </a:pPr>
            <a:endParaRPr lang="en-US" sz="1400" dirty="0" smtClean="0">
              <a:latin typeface="Times New Roman" pitchFamily="18" charset="0"/>
              <a:cs typeface="Times New Roman" pitchFamily="18" charset="0"/>
            </a:endParaRPr>
          </a:p>
          <a:p>
            <a:pPr>
              <a:lnSpc>
                <a:spcPct val="150000"/>
              </a:lnSpc>
              <a:buNone/>
            </a:pPr>
            <a:r>
              <a:rPr lang="en-US" sz="1400" b="1" dirty="0" smtClean="0">
                <a:latin typeface="Times New Roman" pitchFamily="18" charset="0"/>
                <a:cs typeface="Times New Roman" pitchFamily="18" charset="0"/>
              </a:rPr>
              <a:t>📈 Model Evaluation</a:t>
            </a:r>
          </a:p>
          <a:p>
            <a:pPr>
              <a:lnSpc>
                <a:spcPct val="150000"/>
              </a:lnSpc>
            </a:pPr>
            <a:r>
              <a:rPr lang="en-US" sz="1400" dirty="0" smtClean="0">
                <a:latin typeface="Times New Roman" pitchFamily="18" charset="0"/>
                <a:cs typeface="Times New Roman" pitchFamily="18" charset="0"/>
              </a:rPr>
              <a:t>Evaluate models using </a:t>
            </a:r>
            <a:r>
              <a:rPr lang="en-US" sz="1400" b="1" dirty="0" smtClean="0">
                <a:latin typeface="Times New Roman" pitchFamily="18" charset="0"/>
                <a:cs typeface="Times New Roman" pitchFamily="18" charset="0"/>
              </a:rPr>
              <a:t>Accuracy</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Sensitivity </a:t>
            </a:r>
            <a:r>
              <a:rPr lang="en-US" sz="1400" dirty="0" smtClean="0">
                <a:latin typeface="Times New Roman" pitchFamily="18" charset="0"/>
                <a:cs typeface="Times New Roman" pitchFamily="18" charset="0"/>
              </a:rPr>
              <a:t>,</a:t>
            </a:r>
            <a:r>
              <a:rPr lang="en-US" sz="1400" b="1" dirty="0" smtClean="0">
                <a:latin typeface="Times New Roman" pitchFamily="18" charset="0"/>
                <a:cs typeface="Times New Roman" pitchFamily="18" charset="0"/>
              </a:rPr>
              <a:t> Specificity</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Precision</a:t>
            </a:r>
            <a:r>
              <a:rPr lang="en-US" sz="1400" dirty="0" smtClean="0">
                <a:latin typeface="Times New Roman" pitchFamily="18" charset="0"/>
                <a:cs typeface="Times New Roman" pitchFamily="18" charset="0"/>
              </a:rPr>
              <a:t>, and </a:t>
            </a:r>
            <a:r>
              <a:rPr lang="en-US" sz="1400" b="1" dirty="0" smtClean="0">
                <a:latin typeface="Times New Roman" pitchFamily="18" charset="0"/>
                <a:cs typeface="Times New Roman" pitchFamily="18" charset="0"/>
              </a:rPr>
              <a:t>Recall and F1- Score.</a:t>
            </a:r>
            <a:endParaRPr lang="en-US" sz="1400" dirty="0" smtClean="0">
              <a:latin typeface="Times New Roman" pitchFamily="18" charset="0"/>
              <a:cs typeface="Times New Roman" pitchFamily="18" charset="0"/>
            </a:endParaRPr>
          </a:p>
          <a:p>
            <a:pPr>
              <a:lnSpc>
                <a:spcPct val="150000"/>
              </a:lnSpc>
            </a:pPr>
            <a:r>
              <a:rPr lang="en-US" sz="1400" dirty="0" smtClean="0">
                <a:latin typeface="Times New Roman" pitchFamily="18" charset="0"/>
                <a:cs typeface="Times New Roman" pitchFamily="18" charset="0"/>
              </a:rPr>
              <a:t>Generate actionable insights to improve fraud detection strategies.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4110" cy="939784"/>
          </a:xfrm>
        </p:spPr>
        <p:txBody>
          <a:bodyPr/>
          <a:lstStyle/>
          <a:p>
            <a:r>
              <a:rPr lang="en-US" dirty="0" smtClean="0">
                <a:latin typeface="Times New Roman" pitchFamily="18" charset="0"/>
                <a:cs typeface="Times New Roman" pitchFamily="18" charset="0"/>
              </a:rPr>
              <a:t>Summary- </a:t>
            </a:r>
            <a:r>
              <a:rPr lang="en-US" dirty="0" smtClean="0">
                <a:latin typeface="Times New Roman" pitchFamily="18" charset="0"/>
                <a:cs typeface="Times New Roman" pitchFamily="18" charset="0"/>
              </a:rPr>
              <a:t>Logistic Regression</a:t>
            </a:r>
          </a:p>
        </p:txBody>
      </p:sp>
      <p:pic>
        <p:nvPicPr>
          <p:cNvPr id="1027" name="Picture 3"/>
          <p:cNvPicPr>
            <a:picLocks noGrp="1" noChangeAspect="1" noChangeArrowheads="1"/>
          </p:cNvPicPr>
          <p:nvPr>
            <p:ph idx="1"/>
          </p:nvPr>
        </p:nvPicPr>
        <p:blipFill>
          <a:blip r:embed="rId2"/>
          <a:srcRect/>
          <a:stretch>
            <a:fillRect/>
          </a:stretch>
        </p:blipFill>
        <p:spPr bwMode="auto">
          <a:xfrm>
            <a:off x="6072198" y="1357298"/>
            <a:ext cx="2645164" cy="2119786"/>
          </a:xfrm>
          <a:prstGeom prst="rect">
            <a:avLst/>
          </a:prstGeom>
          <a:noFill/>
          <a:ln w="9525">
            <a:noFill/>
            <a:miter lim="800000"/>
            <a:headEnd/>
            <a:tailEnd/>
          </a:ln>
          <a:effectLst/>
        </p:spPr>
      </p:pic>
      <p:sp>
        <p:nvSpPr>
          <p:cNvPr id="7" name="TextBox 6"/>
          <p:cNvSpPr txBox="1"/>
          <p:nvPr/>
        </p:nvSpPr>
        <p:spPr>
          <a:xfrm>
            <a:off x="1500166" y="1785926"/>
            <a:ext cx="4500594" cy="4639732"/>
          </a:xfrm>
          <a:prstGeom prst="rect">
            <a:avLst/>
          </a:prstGeom>
          <a:noFill/>
        </p:spPr>
        <p:txBody>
          <a:bodyPr wrap="square" rtlCol="0">
            <a:spAutoFit/>
          </a:bodyPr>
          <a:lstStyle/>
          <a:p>
            <a:pPr>
              <a:lnSpc>
                <a:spcPct val="150000"/>
              </a:lnSpc>
            </a:pPr>
            <a:r>
              <a:rPr lang="en-US" sz="1400" dirty="0" smtClean="0">
                <a:latin typeface="Times New Roman" pitchFamily="18" charset="0"/>
                <a:cs typeface="Times New Roman" pitchFamily="18" charset="0"/>
              </a:rPr>
              <a:t>The </a:t>
            </a:r>
            <a:r>
              <a:rPr lang="en-US" sz="1400" b="1" dirty="0" smtClean="0">
                <a:latin typeface="Times New Roman" pitchFamily="18" charset="0"/>
                <a:cs typeface="Times New Roman" pitchFamily="18" charset="0"/>
              </a:rPr>
              <a:t>Receiver Operating Characteristic (ROC) Curve</a:t>
            </a:r>
            <a:r>
              <a:rPr lang="en-US" sz="1400" dirty="0" smtClean="0">
                <a:latin typeface="Times New Roman" pitchFamily="18" charset="0"/>
                <a:cs typeface="Times New Roman" pitchFamily="18" charset="0"/>
              </a:rPr>
              <a:t> above illustrates the diagnostic ability of the logistic regression model used for fraud detection</a:t>
            </a:r>
            <a:r>
              <a:rPr lang="en-US" sz="1400" dirty="0" smtClean="0">
                <a:latin typeface="Times New Roman" pitchFamily="18" charset="0"/>
                <a:cs typeface="Times New Roman" pitchFamily="18" charset="0"/>
              </a:rPr>
              <a:t>.</a:t>
            </a:r>
          </a:p>
          <a:p>
            <a:pPr>
              <a:lnSpc>
                <a:spcPct val="150000"/>
              </a:lnSpc>
            </a:pPr>
            <a:endParaRPr lang="en-US" sz="1400" dirty="0" smtClean="0">
              <a:latin typeface="Times New Roman" pitchFamily="18" charset="0"/>
              <a:cs typeface="Times New Roman" pitchFamily="18" charset="0"/>
            </a:endParaRPr>
          </a:p>
          <a:p>
            <a:pPr>
              <a:lnSpc>
                <a:spcPct val="150000"/>
              </a:lnSpc>
            </a:pPr>
            <a:r>
              <a:rPr lang="en-US" sz="1300" dirty="0" smtClean="0">
                <a:latin typeface="Times New Roman" pitchFamily="18" charset="0"/>
                <a:cs typeface="Times New Roman" pitchFamily="18" charset="0"/>
              </a:rPr>
              <a:t>The </a:t>
            </a:r>
            <a:r>
              <a:rPr lang="en-US" sz="1300" b="1" dirty="0" smtClean="0">
                <a:latin typeface="Times New Roman" pitchFamily="18" charset="0"/>
                <a:cs typeface="Times New Roman" pitchFamily="18" charset="0"/>
              </a:rPr>
              <a:t>optimal cutoff </a:t>
            </a:r>
            <a:r>
              <a:rPr lang="en-US" sz="1300" dirty="0" smtClean="0">
                <a:latin typeface="Times New Roman" pitchFamily="18" charset="0"/>
                <a:cs typeface="Times New Roman" pitchFamily="18" charset="0"/>
              </a:rPr>
              <a:t>chart </a:t>
            </a:r>
            <a:r>
              <a:rPr lang="en-US" sz="1300" dirty="0" smtClean="0">
                <a:latin typeface="Times New Roman" pitchFamily="18" charset="0"/>
                <a:cs typeface="Times New Roman" pitchFamily="18" charset="0"/>
              </a:rPr>
              <a:t>shows how changes in the probability threshold impact key performance metrics—accuracy (blue), sensitivity (orange), and specificity (green)—for the logistic regression model used in fraud detection. This visual helps in selecting a threshold that strikes the right balance between correctly identifying fraud and minimizing false positives. We selected 0.4 as the cut-off value for the model, as thresholds between 0.2 and 0.8 produce similar prediction probabilities, making 0.4 a balanced and reliable choice</a:t>
            </a:r>
          </a:p>
          <a:p>
            <a:r>
              <a:rPr lang="en-US" dirty="0" smtClean="0"/>
              <a:t/>
            </a:r>
            <a:br>
              <a:rPr lang="en-US" dirty="0" smtClean="0"/>
            </a:br>
            <a:endParaRPr lang="en-US" dirty="0"/>
          </a:p>
        </p:txBody>
      </p:sp>
      <p:pic>
        <p:nvPicPr>
          <p:cNvPr id="1028" name="Picture 4"/>
          <p:cNvPicPr>
            <a:picLocks noChangeAspect="1" noChangeArrowheads="1"/>
          </p:cNvPicPr>
          <p:nvPr/>
        </p:nvPicPr>
        <p:blipFill>
          <a:blip r:embed="rId3"/>
          <a:srcRect/>
          <a:stretch>
            <a:fillRect/>
          </a:stretch>
        </p:blipFill>
        <p:spPr bwMode="auto">
          <a:xfrm>
            <a:off x="5905041" y="3857628"/>
            <a:ext cx="3238959" cy="22860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Summary- Logistic Regression</a:t>
            </a:r>
            <a:endParaRPr lang="en-US" dirty="0"/>
          </a:p>
        </p:txBody>
      </p:sp>
      <p:graphicFrame>
        <p:nvGraphicFramePr>
          <p:cNvPr id="4" name="Content Placeholder 3"/>
          <p:cNvGraphicFramePr>
            <a:graphicFrameLocks noGrp="1"/>
          </p:cNvGraphicFramePr>
          <p:nvPr>
            <p:ph idx="1"/>
          </p:nvPr>
        </p:nvGraphicFramePr>
        <p:xfrm>
          <a:off x="1500166" y="2357430"/>
          <a:ext cx="7499349" cy="2595880"/>
        </p:xfrm>
        <a:graphic>
          <a:graphicData uri="http://schemas.openxmlformats.org/drawingml/2006/table">
            <a:tbl>
              <a:tblPr firstRow="1" bandRow="1">
                <a:tableStyleId>{5C22544A-7EE6-4342-B048-85BDC9FD1C3A}</a:tableStyleId>
              </a:tblPr>
              <a:tblGrid>
                <a:gridCol w="2499783"/>
                <a:gridCol w="2499783"/>
                <a:gridCol w="2499783"/>
              </a:tblGrid>
              <a:tr h="370840">
                <a:tc>
                  <a:txBody>
                    <a:bodyPr/>
                    <a:lstStyle/>
                    <a:p>
                      <a:r>
                        <a:rPr lang="en-US" dirty="0" smtClean="0"/>
                        <a:t>Metric</a:t>
                      </a:r>
                      <a:endParaRPr lang="en-US" dirty="0"/>
                    </a:p>
                  </a:txBody>
                  <a:tcPr/>
                </a:tc>
                <a:tc>
                  <a:txBody>
                    <a:bodyPr/>
                    <a:lstStyle/>
                    <a:p>
                      <a:r>
                        <a:rPr lang="en-US" dirty="0" smtClean="0"/>
                        <a:t>Train dataset</a:t>
                      </a:r>
                      <a:endParaRPr lang="en-US" dirty="0"/>
                    </a:p>
                  </a:txBody>
                  <a:tcPr/>
                </a:tc>
                <a:tc>
                  <a:txBody>
                    <a:bodyPr/>
                    <a:lstStyle/>
                    <a:p>
                      <a:r>
                        <a:rPr lang="en-US" dirty="0" smtClean="0"/>
                        <a:t>Test dataset</a:t>
                      </a:r>
                      <a:endParaRPr lang="en-US" dirty="0"/>
                    </a:p>
                  </a:txBody>
                  <a:tcPr/>
                </a:tc>
              </a:tr>
              <a:tr h="370840">
                <a:tc>
                  <a:txBody>
                    <a:bodyPr/>
                    <a:lstStyle/>
                    <a:p>
                      <a:r>
                        <a:rPr lang="en-US" dirty="0" smtClean="0"/>
                        <a:t>Accuracy</a:t>
                      </a:r>
                      <a:endParaRPr lang="en-US" dirty="0"/>
                    </a:p>
                  </a:txBody>
                  <a:tcPr/>
                </a:tc>
                <a:tc>
                  <a:txBody>
                    <a:bodyPr/>
                    <a:lstStyle/>
                    <a:p>
                      <a:r>
                        <a:rPr lang="en-US" dirty="0" smtClean="0"/>
                        <a:t>88%</a:t>
                      </a:r>
                      <a:endParaRPr lang="en-US" dirty="0"/>
                    </a:p>
                  </a:txBody>
                  <a:tcPr/>
                </a:tc>
                <a:tc>
                  <a:txBody>
                    <a:bodyPr/>
                    <a:lstStyle/>
                    <a:p>
                      <a:r>
                        <a:rPr lang="en-US" dirty="0" smtClean="0"/>
                        <a:t>83%</a:t>
                      </a:r>
                      <a:endParaRPr lang="en-US" dirty="0"/>
                    </a:p>
                  </a:txBody>
                  <a:tcPr/>
                </a:tc>
              </a:tr>
              <a:tr h="370840">
                <a:tc>
                  <a:txBody>
                    <a:bodyPr/>
                    <a:lstStyle/>
                    <a:p>
                      <a:r>
                        <a:rPr lang="en-US" dirty="0" smtClean="0"/>
                        <a:t>Sensitivity</a:t>
                      </a:r>
                      <a:endParaRPr lang="en-US" dirty="0"/>
                    </a:p>
                  </a:txBody>
                  <a:tcPr/>
                </a:tc>
                <a:tc>
                  <a:txBody>
                    <a:bodyPr/>
                    <a:lstStyle/>
                    <a:p>
                      <a:r>
                        <a:rPr lang="en-US" dirty="0" smtClean="0"/>
                        <a:t>91%</a:t>
                      </a:r>
                      <a:endParaRPr lang="en-US" dirty="0"/>
                    </a:p>
                  </a:txBody>
                  <a:tcPr/>
                </a:tc>
                <a:tc>
                  <a:txBody>
                    <a:bodyPr/>
                    <a:lstStyle/>
                    <a:p>
                      <a:r>
                        <a:rPr lang="en-US" dirty="0" smtClean="0"/>
                        <a:t>71%</a:t>
                      </a:r>
                      <a:endParaRPr lang="en-US" dirty="0"/>
                    </a:p>
                  </a:txBody>
                  <a:tcPr/>
                </a:tc>
              </a:tr>
              <a:tr h="370840">
                <a:tc>
                  <a:txBody>
                    <a:bodyPr/>
                    <a:lstStyle/>
                    <a:p>
                      <a:r>
                        <a:rPr lang="en-US" dirty="0" smtClean="0"/>
                        <a:t>Specificity</a:t>
                      </a:r>
                      <a:endParaRPr lang="en-US" dirty="0"/>
                    </a:p>
                  </a:txBody>
                  <a:tcPr/>
                </a:tc>
                <a:tc>
                  <a:txBody>
                    <a:bodyPr/>
                    <a:lstStyle/>
                    <a:p>
                      <a:r>
                        <a:rPr lang="en-US" dirty="0" smtClean="0"/>
                        <a:t>84%</a:t>
                      </a:r>
                      <a:endParaRPr lang="en-US" dirty="0"/>
                    </a:p>
                  </a:txBody>
                  <a:tcPr/>
                </a:tc>
                <a:tc>
                  <a:txBody>
                    <a:bodyPr/>
                    <a:lstStyle/>
                    <a:p>
                      <a:r>
                        <a:rPr lang="en-US" dirty="0" smtClean="0"/>
                        <a:t>87%</a:t>
                      </a:r>
                      <a:endParaRPr lang="en-US" dirty="0"/>
                    </a:p>
                  </a:txBody>
                  <a:tcPr/>
                </a:tc>
              </a:tr>
              <a:tr h="370840">
                <a:tc>
                  <a:txBody>
                    <a:bodyPr/>
                    <a:lstStyle/>
                    <a:p>
                      <a:r>
                        <a:rPr lang="en-US" dirty="0" smtClean="0"/>
                        <a:t>Precision</a:t>
                      </a:r>
                      <a:endParaRPr lang="en-US" dirty="0"/>
                    </a:p>
                  </a:txBody>
                  <a:tcPr/>
                </a:tc>
                <a:tc>
                  <a:txBody>
                    <a:bodyPr/>
                    <a:lstStyle/>
                    <a:p>
                      <a:r>
                        <a:rPr lang="en-US" dirty="0" smtClean="0"/>
                        <a:t>85%</a:t>
                      </a:r>
                      <a:endParaRPr lang="en-US" dirty="0"/>
                    </a:p>
                  </a:txBody>
                  <a:tcPr/>
                </a:tc>
                <a:tc>
                  <a:txBody>
                    <a:bodyPr/>
                    <a:lstStyle/>
                    <a:p>
                      <a:r>
                        <a:rPr lang="en-US" dirty="0" smtClean="0"/>
                        <a:t>65%</a:t>
                      </a:r>
                      <a:endParaRPr lang="en-US" dirty="0"/>
                    </a:p>
                  </a:txBody>
                  <a:tcPr/>
                </a:tc>
              </a:tr>
              <a:tr h="370840">
                <a:tc>
                  <a:txBody>
                    <a:bodyPr/>
                    <a:lstStyle/>
                    <a:p>
                      <a:r>
                        <a:rPr lang="en-US" dirty="0" smtClean="0"/>
                        <a:t>Recall</a:t>
                      </a:r>
                      <a:endParaRPr lang="en-US" dirty="0"/>
                    </a:p>
                  </a:txBody>
                  <a:tcPr/>
                </a:tc>
                <a:tc>
                  <a:txBody>
                    <a:bodyPr/>
                    <a:lstStyle/>
                    <a:p>
                      <a:r>
                        <a:rPr lang="en-US" dirty="0" smtClean="0"/>
                        <a:t>91%</a:t>
                      </a:r>
                      <a:endParaRPr lang="en-US" dirty="0"/>
                    </a:p>
                  </a:txBody>
                  <a:tcPr/>
                </a:tc>
                <a:tc>
                  <a:txBody>
                    <a:bodyPr/>
                    <a:lstStyle/>
                    <a:p>
                      <a:r>
                        <a:rPr lang="en-US" dirty="0" smtClean="0"/>
                        <a:t>71%</a:t>
                      </a:r>
                      <a:endParaRPr lang="en-US" dirty="0"/>
                    </a:p>
                  </a:txBody>
                  <a:tcPr/>
                </a:tc>
              </a:tr>
              <a:tr h="370840">
                <a:tc>
                  <a:txBody>
                    <a:bodyPr/>
                    <a:lstStyle/>
                    <a:p>
                      <a:r>
                        <a:rPr lang="en-US" dirty="0" smtClean="0"/>
                        <a:t>F1-Score</a:t>
                      </a:r>
                      <a:endParaRPr lang="en-US" dirty="0"/>
                    </a:p>
                  </a:txBody>
                  <a:tcPr/>
                </a:tc>
                <a:tc>
                  <a:txBody>
                    <a:bodyPr/>
                    <a:lstStyle/>
                    <a:p>
                      <a:r>
                        <a:rPr lang="en-US" dirty="0" smtClean="0"/>
                        <a:t>88%</a:t>
                      </a:r>
                      <a:endParaRPr lang="en-US" dirty="0"/>
                    </a:p>
                  </a:txBody>
                  <a:tcPr/>
                </a:tc>
                <a:tc>
                  <a:txBody>
                    <a:bodyPr/>
                    <a:lstStyle/>
                    <a:p>
                      <a:r>
                        <a:rPr lang="en-US" dirty="0" smtClean="0"/>
                        <a:t>68%</a:t>
                      </a:r>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Summary- Random Forest</a:t>
            </a:r>
            <a:endParaRPr lang="en-US" dirty="0"/>
          </a:p>
        </p:txBody>
      </p:sp>
      <p:graphicFrame>
        <p:nvGraphicFramePr>
          <p:cNvPr id="4" name="Content Placeholder 3"/>
          <p:cNvGraphicFramePr>
            <a:graphicFrameLocks noGrp="1"/>
          </p:cNvGraphicFramePr>
          <p:nvPr>
            <p:ph idx="1"/>
          </p:nvPr>
        </p:nvGraphicFramePr>
        <p:xfrm>
          <a:off x="1500166" y="2571744"/>
          <a:ext cx="7499349" cy="2595880"/>
        </p:xfrm>
        <a:graphic>
          <a:graphicData uri="http://schemas.openxmlformats.org/drawingml/2006/table">
            <a:tbl>
              <a:tblPr firstRow="1" bandRow="1">
                <a:tableStyleId>{5C22544A-7EE6-4342-B048-85BDC9FD1C3A}</a:tableStyleId>
              </a:tblPr>
              <a:tblGrid>
                <a:gridCol w="2499783"/>
                <a:gridCol w="2499783"/>
                <a:gridCol w="2499783"/>
              </a:tblGrid>
              <a:tr h="370840">
                <a:tc>
                  <a:txBody>
                    <a:bodyPr/>
                    <a:lstStyle/>
                    <a:p>
                      <a:r>
                        <a:rPr lang="en-US" dirty="0" smtClean="0"/>
                        <a:t>Metric</a:t>
                      </a:r>
                      <a:endParaRPr lang="en-US" dirty="0"/>
                    </a:p>
                  </a:txBody>
                  <a:tcPr/>
                </a:tc>
                <a:tc>
                  <a:txBody>
                    <a:bodyPr/>
                    <a:lstStyle/>
                    <a:p>
                      <a:r>
                        <a:rPr lang="en-US" dirty="0" smtClean="0"/>
                        <a:t>Train dataset</a:t>
                      </a:r>
                      <a:endParaRPr lang="en-US" dirty="0"/>
                    </a:p>
                  </a:txBody>
                  <a:tcPr/>
                </a:tc>
                <a:tc>
                  <a:txBody>
                    <a:bodyPr/>
                    <a:lstStyle/>
                    <a:p>
                      <a:r>
                        <a:rPr lang="en-US" dirty="0" smtClean="0"/>
                        <a:t>Test dataset</a:t>
                      </a:r>
                      <a:endParaRPr lang="en-US" dirty="0"/>
                    </a:p>
                  </a:txBody>
                  <a:tcPr/>
                </a:tc>
              </a:tr>
              <a:tr h="370840">
                <a:tc>
                  <a:txBody>
                    <a:bodyPr/>
                    <a:lstStyle/>
                    <a:p>
                      <a:r>
                        <a:rPr lang="en-US" dirty="0" smtClean="0"/>
                        <a:t>Accuracy</a:t>
                      </a:r>
                      <a:endParaRPr lang="en-US" dirty="0"/>
                    </a:p>
                  </a:txBody>
                  <a:tcPr/>
                </a:tc>
                <a:tc>
                  <a:txBody>
                    <a:bodyPr/>
                    <a:lstStyle/>
                    <a:p>
                      <a:r>
                        <a:rPr lang="en-US" dirty="0" smtClean="0"/>
                        <a:t>88%</a:t>
                      </a:r>
                      <a:endParaRPr lang="en-US" dirty="0"/>
                    </a:p>
                  </a:txBody>
                  <a:tcPr/>
                </a:tc>
                <a:tc>
                  <a:txBody>
                    <a:bodyPr/>
                    <a:lstStyle/>
                    <a:p>
                      <a:r>
                        <a:rPr lang="en-US" dirty="0" smtClean="0"/>
                        <a:t>83%</a:t>
                      </a:r>
                      <a:endParaRPr lang="en-US" dirty="0"/>
                    </a:p>
                  </a:txBody>
                  <a:tcPr/>
                </a:tc>
              </a:tr>
              <a:tr h="370840">
                <a:tc>
                  <a:txBody>
                    <a:bodyPr/>
                    <a:lstStyle/>
                    <a:p>
                      <a:r>
                        <a:rPr lang="en-US" dirty="0" smtClean="0"/>
                        <a:t>Sensitivity</a:t>
                      </a:r>
                      <a:endParaRPr lang="en-US" dirty="0"/>
                    </a:p>
                  </a:txBody>
                  <a:tcPr/>
                </a:tc>
                <a:tc>
                  <a:txBody>
                    <a:bodyPr/>
                    <a:lstStyle/>
                    <a:p>
                      <a:r>
                        <a:rPr lang="en-US" dirty="0" smtClean="0"/>
                        <a:t>90%</a:t>
                      </a:r>
                      <a:endParaRPr lang="en-US" dirty="0"/>
                    </a:p>
                  </a:txBody>
                  <a:tcPr/>
                </a:tc>
                <a:tc>
                  <a:txBody>
                    <a:bodyPr/>
                    <a:lstStyle/>
                    <a:p>
                      <a:r>
                        <a:rPr lang="en-US" dirty="0" smtClean="0"/>
                        <a:t>77%</a:t>
                      </a:r>
                    </a:p>
                  </a:txBody>
                  <a:tcPr/>
                </a:tc>
              </a:tr>
              <a:tr h="370840">
                <a:tc>
                  <a:txBody>
                    <a:bodyPr/>
                    <a:lstStyle/>
                    <a:p>
                      <a:r>
                        <a:rPr lang="en-US" dirty="0" smtClean="0"/>
                        <a:t>Specificity</a:t>
                      </a:r>
                      <a:endParaRPr lang="en-US" dirty="0"/>
                    </a:p>
                  </a:txBody>
                  <a:tcPr/>
                </a:tc>
                <a:tc>
                  <a:txBody>
                    <a:bodyPr/>
                    <a:lstStyle/>
                    <a:p>
                      <a:r>
                        <a:rPr lang="en-US" dirty="0" smtClean="0"/>
                        <a:t>85%</a:t>
                      </a:r>
                      <a:endParaRPr lang="en-US" dirty="0"/>
                    </a:p>
                  </a:txBody>
                  <a:tcPr/>
                </a:tc>
                <a:tc>
                  <a:txBody>
                    <a:bodyPr/>
                    <a:lstStyle/>
                    <a:p>
                      <a:r>
                        <a:rPr lang="en-US" dirty="0" smtClean="0"/>
                        <a:t>84%</a:t>
                      </a:r>
                      <a:endParaRPr lang="en-US" dirty="0"/>
                    </a:p>
                  </a:txBody>
                  <a:tcPr/>
                </a:tc>
              </a:tr>
              <a:tr h="370840">
                <a:tc>
                  <a:txBody>
                    <a:bodyPr/>
                    <a:lstStyle/>
                    <a:p>
                      <a:r>
                        <a:rPr lang="en-US" dirty="0" smtClean="0"/>
                        <a:t>Precision</a:t>
                      </a:r>
                      <a:endParaRPr lang="en-US" dirty="0"/>
                    </a:p>
                  </a:txBody>
                  <a:tcPr/>
                </a:tc>
                <a:tc>
                  <a:txBody>
                    <a:bodyPr/>
                    <a:lstStyle/>
                    <a:p>
                      <a:r>
                        <a:rPr lang="en-US" dirty="0" smtClean="0"/>
                        <a:t>85%</a:t>
                      </a:r>
                      <a:endParaRPr lang="en-US" dirty="0"/>
                    </a:p>
                  </a:txBody>
                  <a:tcPr/>
                </a:tc>
                <a:tc>
                  <a:txBody>
                    <a:bodyPr/>
                    <a:lstStyle/>
                    <a:p>
                      <a:r>
                        <a:rPr lang="en-US" dirty="0" smtClean="0"/>
                        <a:t>62%</a:t>
                      </a:r>
                      <a:endParaRPr lang="en-US" dirty="0"/>
                    </a:p>
                  </a:txBody>
                  <a:tcPr/>
                </a:tc>
              </a:tr>
              <a:tr h="370840">
                <a:tc>
                  <a:txBody>
                    <a:bodyPr/>
                    <a:lstStyle/>
                    <a:p>
                      <a:r>
                        <a:rPr lang="en-US" dirty="0" smtClean="0"/>
                        <a:t>Recall</a:t>
                      </a:r>
                      <a:endParaRPr lang="en-US" dirty="0"/>
                    </a:p>
                  </a:txBody>
                  <a:tcPr/>
                </a:tc>
                <a:tc>
                  <a:txBody>
                    <a:bodyPr/>
                    <a:lstStyle/>
                    <a:p>
                      <a:r>
                        <a:rPr lang="en-US" dirty="0" smtClean="0"/>
                        <a:t>90%</a:t>
                      </a:r>
                      <a:endParaRPr lang="en-US" dirty="0"/>
                    </a:p>
                  </a:txBody>
                  <a:tcPr/>
                </a:tc>
                <a:tc>
                  <a:txBody>
                    <a:bodyPr/>
                    <a:lstStyle/>
                    <a:p>
                      <a:r>
                        <a:rPr lang="en-US" dirty="0" smtClean="0"/>
                        <a:t>77%</a:t>
                      </a:r>
                      <a:endParaRPr lang="en-US" dirty="0"/>
                    </a:p>
                  </a:txBody>
                  <a:tcPr/>
                </a:tc>
              </a:tr>
              <a:tr h="370840">
                <a:tc>
                  <a:txBody>
                    <a:bodyPr/>
                    <a:lstStyle/>
                    <a:p>
                      <a:r>
                        <a:rPr lang="en-US" dirty="0" smtClean="0"/>
                        <a:t>F1-Score</a:t>
                      </a:r>
                      <a:endParaRPr lang="en-US" dirty="0"/>
                    </a:p>
                  </a:txBody>
                  <a:tcPr/>
                </a:tc>
                <a:tc>
                  <a:txBody>
                    <a:bodyPr/>
                    <a:lstStyle/>
                    <a:p>
                      <a:r>
                        <a:rPr lang="en-US" dirty="0" smtClean="0"/>
                        <a:t>88%</a:t>
                      </a:r>
                      <a:endParaRPr lang="en-US" dirty="0"/>
                    </a:p>
                  </a:txBody>
                  <a:tcPr/>
                </a:tc>
                <a:tc>
                  <a:txBody>
                    <a:bodyPr/>
                    <a:lstStyle/>
                    <a:p>
                      <a:r>
                        <a:rPr lang="en-US" dirty="0" smtClean="0"/>
                        <a:t>69%</a:t>
                      </a:r>
                      <a:endParaRPr lang="en-US" dirty="0"/>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92</TotalTime>
  <Words>611</Words>
  <Application>Microsoft Office PowerPoint</Application>
  <PresentationFormat>On-screen Show (4:3)</PresentationFormat>
  <Paragraphs>161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Solstice</vt:lpstr>
      <vt:lpstr>Fraudulent Claim Detection </vt:lpstr>
      <vt:lpstr>Contents</vt:lpstr>
      <vt:lpstr>Problem Statement </vt:lpstr>
      <vt:lpstr>Business Objective </vt:lpstr>
      <vt:lpstr> Approach  </vt:lpstr>
      <vt:lpstr>Approach</vt:lpstr>
      <vt:lpstr>Summary- Logistic Regression</vt:lpstr>
      <vt:lpstr>Summary- Logistic Regression</vt:lpstr>
      <vt:lpstr>Summary- Random Forest</vt:lpstr>
      <vt:lpstr>Summary</vt:lpstr>
      <vt:lpstr>Questions asked in Case Study  </vt:lpstr>
      <vt:lpstr>Questions asked in Case Study</vt:lpstr>
      <vt:lpstr>Recommendations </vt:lpstr>
      <vt:lpstr>Business Implications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Fraudulent Claim Detection</dc:title>
  <dc:creator>hp</dc:creator>
  <cp:lastModifiedBy>hp</cp:lastModifiedBy>
  <cp:revision>10</cp:revision>
  <dcterms:created xsi:type="dcterms:W3CDTF">2025-04-22T20:32:41Z</dcterms:created>
  <dcterms:modified xsi:type="dcterms:W3CDTF">2025-04-22T22:04:58Z</dcterms:modified>
</cp:coreProperties>
</file>