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revisionInfo.xml" ContentType="application/vnd.ms-powerpoint.revision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 id="2147483752" r:id="rId5"/>
  </p:sldMasterIdLst>
  <p:notesMasterIdLst>
    <p:notesMasterId r:id="rId20"/>
  </p:notesMasterIdLst>
  <p:handoutMasterIdLst>
    <p:handoutMasterId r:id="rId21"/>
  </p:handoutMasterIdLst>
  <p:sldIdLst>
    <p:sldId id="434" r:id="rId6"/>
    <p:sldId id="458" r:id="rId7"/>
    <p:sldId id="459" r:id="rId8"/>
    <p:sldId id="447" r:id="rId9"/>
    <p:sldId id="457" r:id="rId10"/>
    <p:sldId id="456" r:id="rId11"/>
    <p:sldId id="448" r:id="rId12"/>
    <p:sldId id="449" r:id="rId13"/>
    <p:sldId id="450" r:id="rId14"/>
    <p:sldId id="451" r:id="rId15"/>
    <p:sldId id="452" r:id="rId16"/>
    <p:sldId id="460" r:id="rId17"/>
    <p:sldId id="461" r:id="rId18"/>
    <p:sldId id="45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8B6"/>
    <a:srgbClr val="8C5896"/>
    <a:srgbClr val="7C6560"/>
    <a:srgbClr val="29282D"/>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E9A6B-C184-96E5-1A36-1F8D30990F7F}" v="480" dt="2022-12-13T13:36:21.556"/>
    <p1510:client id="{986AFC8F-47B5-2230-01BF-4E033D94EAE5}" v="75" dt="2022-12-13T18:25:50.3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80" autoAdjust="0"/>
  </p:normalViewPr>
  <p:slideViewPr>
    <p:cSldViewPr snapToGrid="0">
      <p:cViewPr varScale="1">
        <p:scale>
          <a:sx n="82" d="100"/>
          <a:sy n="82" d="100"/>
        </p:scale>
        <p:origin x="-96" y="-115"/>
      </p:cViewPr>
      <p:guideLst>
        <p:guide orient="horz" pos="3672"/>
        <p:guide orient="horz" pos="4056"/>
        <p:guide orient="horz" pos="1488"/>
        <p:guide orient="horz" pos="312"/>
        <p:guide orient="horz" pos="2160"/>
        <p:guide orient="horz" pos="2304"/>
        <p:guide pos="288"/>
        <p:guide pos="3817"/>
        <p:guide pos="7417"/>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12/19/2022</a:t>
            </a:fld>
            <a:endParaRPr lang="en-US" dirty="0"/>
          </a:p>
        </p:txBody>
      </p:sp>
      <p:sp>
        <p:nvSpPr>
          <p:cNvPr id="4" name="Footer Placeholder 3">
            <a:extLst>
              <a:ext uri="{FF2B5EF4-FFF2-40B4-BE49-F238E27FC236}">
                <a16:creationId xmlns=""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79CA9-81D6-424A-8046-4B56E1D25059}"/>
              </a:ext>
            </a:extLst>
          </p:cNvPr>
          <p:cNvSpPr>
            <a:spLocks noGrp="1"/>
          </p:cNvSpPr>
          <p:nvPr>
            <p:ph type="title" hasCustomPrompt="1"/>
          </p:nvPr>
        </p:nvSpPr>
        <p:spPr>
          <a:xfrm>
            <a:off x="457201" y="2569464"/>
            <a:ext cx="3619500"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 xmlns:a16="http://schemas.microsoft.com/office/drawing/2014/main" id="{06FF689A-8221-42E8-96D4-ED4D3AD501F8}"/>
              </a:ext>
            </a:extLst>
          </p:cNvPr>
          <p:cNvSpPr>
            <a:spLocks noGrp="1"/>
          </p:cNvSpPr>
          <p:nvPr>
            <p:ph type="pic" sz="quarter" idx="14"/>
          </p:nvPr>
        </p:nvSpPr>
        <p:spPr>
          <a:xfrm>
            <a:off x="6227065"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 xmlns:a16="http://schemas.microsoft.com/office/drawing/2014/main" id="{0AF2B6E1-5738-41B1-8C15-EA6715490140}"/>
              </a:ext>
            </a:extLst>
          </p:cNvPr>
          <p:cNvSpPr>
            <a:spLocks noGrp="1"/>
          </p:cNvSpPr>
          <p:nvPr>
            <p:ph type="pic" sz="quarter" idx="16"/>
          </p:nvPr>
        </p:nvSpPr>
        <p:spPr>
          <a:xfrm>
            <a:off x="10122409"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 xmlns:a16="http://schemas.microsoft.com/office/drawing/2014/main" id="{9DFA5C56-9B47-4F87-8E12-30A936274F1B}"/>
              </a:ext>
            </a:extLst>
          </p:cNvPr>
          <p:cNvSpPr>
            <a:spLocks noGrp="1"/>
          </p:cNvSpPr>
          <p:nvPr>
            <p:ph type="pic" sz="quarter" idx="18"/>
          </p:nvPr>
        </p:nvSpPr>
        <p:spPr>
          <a:xfrm>
            <a:off x="6227065"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 xmlns:a16="http://schemas.microsoft.com/office/drawing/2014/main" id="{569C9EE3-34D1-4DE0-B06C-2F6212F7C329}"/>
              </a:ext>
            </a:extLst>
          </p:cNvPr>
          <p:cNvSpPr>
            <a:spLocks noGrp="1"/>
          </p:cNvSpPr>
          <p:nvPr>
            <p:ph type="pic" sz="quarter" idx="20"/>
          </p:nvPr>
        </p:nvSpPr>
        <p:spPr>
          <a:xfrm>
            <a:off x="10122409"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D96A5108-5EBA-43CE-BA4A-DA9EEF5D808A}"/>
              </a:ext>
            </a:extLst>
          </p:cNvPr>
          <p:cNvSpPr/>
          <p:nvPr userDrawn="1"/>
        </p:nvSpPr>
        <p:spPr>
          <a:xfrm>
            <a:off x="9271000" y="0"/>
            <a:ext cx="2921001"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E2712910-50D0-4906-AB08-F37D02F96D4A}"/>
              </a:ext>
            </a:extLst>
          </p:cNvPr>
          <p:cNvSpPr/>
          <p:nvPr userDrawn="1"/>
        </p:nvSpPr>
        <p:spPr>
          <a:xfrm>
            <a:off x="1" y="2387600"/>
            <a:ext cx="5461001"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DAC760C-BE23-4DA2-A294-3B5668F8AECA}"/>
              </a:ext>
            </a:extLst>
          </p:cNvPr>
          <p:cNvSpPr/>
          <p:nvPr userDrawn="1"/>
        </p:nvSpPr>
        <p:spPr>
          <a:xfrm>
            <a:off x="228601"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457198" y="914400"/>
            <a:ext cx="5605273"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457200" y="3072384"/>
            <a:ext cx="4946905"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 xmlns:a16="http://schemas.microsoft.com/office/drawing/2014/main" id="{9A66F217-0E52-4AD8-82BA-AB332C59638C}"/>
              </a:ext>
            </a:extLst>
          </p:cNvPr>
          <p:cNvSpPr>
            <a:spLocks noGrp="1"/>
          </p:cNvSpPr>
          <p:nvPr>
            <p:ph type="pic" sz="quarter" idx="15"/>
          </p:nvPr>
        </p:nvSpPr>
        <p:spPr>
          <a:xfrm>
            <a:off x="7178040" y="457200"/>
            <a:ext cx="4562857"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mod="1">
    <p:ext uri="{DCECCB84-F9BA-43D5-87BE-67443E8EF086}">
      <p15:sldGuideLst xmlns=""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3" y="2733709"/>
            <a:ext cx="8144133"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3" y="4394040"/>
            <a:ext cx="8144133"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7" y="2750337"/>
            <a:ext cx="1171888" cy="1356442"/>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4087950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513237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1"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6"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6" y="2869896"/>
            <a:ext cx="1154151" cy="1090789"/>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763117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7"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41703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0" y="753230"/>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4"/>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9"/>
            <a:ext cx="4698356"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6"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5" y="3030009"/>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581299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767357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961120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753227"/>
            <a:ext cx="9613860"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4"/>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3" y="2336873"/>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421600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3429001"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 xmlns:a16="http://schemas.microsoft.com/office/drawing/2014/main" id="{EC1CB8E8-F58A-4B26-B8AA-8977FC608E83}"/>
              </a:ext>
            </a:extLst>
          </p:cNvPr>
          <p:cNvSpPr>
            <a:spLocks noGrp="1"/>
          </p:cNvSpPr>
          <p:nvPr>
            <p:ph type="body" sz="quarter" idx="15" hasCustomPrompt="1"/>
          </p:nvPr>
        </p:nvSpPr>
        <p:spPr>
          <a:xfrm>
            <a:off x="630937"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4" y="753228"/>
            <a:ext cx="9613858"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4" y="2336875"/>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4" y="2336874"/>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124577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60"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8"/>
            <a:ext cx="9613860"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1" y="5169584"/>
            <a:ext cx="9613861"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6" y="4711310"/>
            <a:ext cx="1154151" cy="1090789"/>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655330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6"/>
            <a:ext cx="9613860"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6" y="4711616"/>
            <a:ext cx="1154151" cy="1090789"/>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5641568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9"/>
            <a:ext cx="8718876"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80"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6"/>
            <a:ext cx="9613860"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6" y="4709925"/>
            <a:ext cx="1154151" cy="1090789"/>
          </a:xfrm>
        </p:spPr>
        <p:txBody>
          <a:bodyPr/>
          <a:lstStyle/>
          <a:p>
            <a:fld id="{FC5FADE3-B84E-4AF7-91CC-AB47E1A43619}"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557972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4711616"/>
            <a:ext cx="9613861"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1" y="5300150"/>
            <a:ext cx="9613861"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6" y="4709925"/>
            <a:ext cx="1154151" cy="1090789"/>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9187182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1"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3" y="3022674"/>
            <a:ext cx="3049701"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6" y="2336873"/>
            <a:ext cx="3063241"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1" y="3022674"/>
            <a:ext cx="3063241"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7"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7" y="3022674"/>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2712597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9"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9"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9"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1"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1" y="2336873"/>
            <a:ext cx="3063241"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8" y="4873764"/>
            <a:ext cx="3067298"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7" y="4297503"/>
            <a:ext cx="306350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7106816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9667210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6"/>
            <a:ext cx="5106988" cy="1368197"/>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3" y="5372404"/>
            <a:ext cx="1602997" cy="1368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0" y="609597"/>
            <a:ext cx="1073803"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8"/>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5" y="5936188"/>
            <a:ext cx="2743200" cy="365125"/>
          </a:xfrm>
        </p:spPr>
        <p:txBody>
          <a:bodyPr/>
          <a:lstStyle/>
          <a:p>
            <a:fld id="{8F310904-DE8F-4B8E-99C6-5AFA03672FFA}" type="datetimeFigureOut">
              <a:rPr lang="en-US" smtClean="0"/>
              <a:t>12/19/2022</a:t>
            </a:fld>
            <a:endParaRPr lang="en-US" dirty="0"/>
          </a:p>
        </p:txBody>
      </p:sp>
      <p:sp>
        <p:nvSpPr>
          <p:cNvPr id="5" name="Footer Placeholder 4"/>
          <p:cNvSpPr>
            <a:spLocks noGrp="1"/>
          </p:cNvSpPr>
          <p:nvPr>
            <p:ph type="ftr" sz="quarter" idx="11"/>
          </p:nvPr>
        </p:nvSpPr>
        <p:spPr>
          <a:xfrm>
            <a:off x="680322" y="5936189"/>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4"/>
            <a:ext cx="1154151" cy="1090789"/>
          </a:xfrm>
        </p:spPr>
        <p:txBody>
          <a:bodyPr anchor="t"/>
          <a:lstStyle>
            <a:lvl1pPr algn="ctr">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1087187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3" y="265177"/>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 xmlns:a16="http://schemas.microsoft.com/office/drawing/2014/main" id="{96FEDCD9-19A7-423B-ABE0-DDD032DE8879}"/>
              </a:ext>
            </a:extLst>
          </p:cNvPr>
          <p:cNvSpPr>
            <a:spLocks noGrp="1"/>
          </p:cNvSpPr>
          <p:nvPr>
            <p:ph type="title"/>
          </p:nvPr>
        </p:nvSpPr>
        <p:spPr>
          <a:xfrm>
            <a:off x="457200" y="914400"/>
            <a:ext cx="7467602"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 xmlns:a16="http://schemas.microsoft.com/office/drawing/2014/main" id="{C09A28F9-9D68-48A2-A1AD-C1C318C0EC8D}"/>
              </a:ext>
            </a:extLst>
          </p:cNvPr>
          <p:cNvSpPr>
            <a:spLocks noGrp="1"/>
          </p:cNvSpPr>
          <p:nvPr>
            <p:ph type="pic" sz="quarter" idx="15"/>
          </p:nvPr>
        </p:nvSpPr>
        <p:spPr>
          <a:xfrm>
            <a:off x="8115300" y="1384300"/>
            <a:ext cx="3410713"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805729290"/>
      </p:ext>
    </p:extLst>
  </p:cSld>
  <p:clrMapOvr>
    <a:masterClrMapping/>
  </p:clrMapOvr>
  <p:extLst mod="1">
    <p:ext uri="{DCECCB84-F9BA-43D5-87BE-67443E8EF086}">
      <p15:sldGuideLst xmlns="" xmlns:p15="http://schemas.microsoft.com/office/powerpoint/2012/main">
        <p15:guide id="1" orient="horz" pos="1032">
          <p15:clr>
            <a:srgbClr val="FBAE40"/>
          </p15:clr>
        </p15:guide>
        <p15:guide id="2" pos="3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79CA9-81D6-424A-8046-4B56E1D25059}"/>
              </a:ext>
            </a:extLst>
          </p:cNvPr>
          <p:cNvSpPr>
            <a:spLocks noGrp="1"/>
          </p:cNvSpPr>
          <p:nvPr>
            <p:ph type="title" hasCustomPrompt="1"/>
          </p:nvPr>
        </p:nvSpPr>
        <p:spPr>
          <a:xfrm>
            <a:off x="457201" y="2569464"/>
            <a:ext cx="3619500"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 xmlns:a16="http://schemas.microsoft.com/office/drawing/2014/main" id="{06FF689A-8221-42E8-96D4-ED4D3AD501F8}"/>
              </a:ext>
            </a:extLst>
          </p:cNvPr>
          <p:cNvSpPr>
            <a:spLocks noGrp="1"/>
          </p:cNvSpPr>
          <p:nvPr>
            <p:ph type="pic" sz="quarter" idx="14"/>
          </p:nvPr>
        </p:nvSpPr>
        <p:spPr>
          <a:xfrm>
            <a:off x="6227065"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 xmlns:a16="http://schemas.microsoft.com/office/drawing/2014/main" id="{0AF2B6E1-5738-41B1-8C15-EA6715490140}"/>
              </a:ext>
            </a:extLst>
          </p:cNvPr>
          <p:cNvSpPr>
            <a:spLocks noGrp="1"/>
          </p:cNvSpPr>
          <p:nvPr>
            <p:ph type="pic" sz="quarter" idx="16"/>
          </p:nvPr>
        </p:nvSpPr>
        <p:spPr>
          <a:xfrm>
            <a:off x="10122409"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 xmlns:a16="http://schemas.microsoft.com/office/drawing/2014/main" id="{9DFA5C56-9B47-4F87-8E12-30A936274F1B}"/>
              </a:ext>
            </a:extLst>
          </p:cNvPr>
          <p:cNvSpPr>
            <a:spLocks noGrp="1"/>
          </p:cNvSpPr>
          <p:nvPr>
            <p:ph type="pic" sz="quarter" idx="18"/>
          </p:nvPr>
        </p:nvSpPr>
        <p:spPr>
          <a:xfrm>
            <a:off x="6227065"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 xmlns:a16="http://schemas.microsoft.com/office/drawing/2014/main" id="{569C9EE3-34D1-4DE0-B06C-2F6212F7C329}"/>
              </a:ext>
            </a:extLst>
          </p:cNvPr>
          <p:cNvSpPr>
            <a:spLocks noGrp="1"/>
          </p:cNvSpPr>
          <p:nvPr>
            <p:ph type="pic" sz="quarter" idx="20"/>
          </p:nvPr>
        </p:nvSpPr>
        <p:spPr>
          <a:xfrm>
            <a:off x="10122409"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3003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457201" y="1399032"/>
            <a:ext cx="3619500"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457201" y="2779776"/>
            <a:ext cx="3465577"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 xmlns:a16="http://schemas.microsoft.com/office/drawing/2014/main" id="{9A66F217-0E52-4AD8-82BA-AB332C59638C}"/>
              </a:ext>
            </a:extLst>
          </p:cNvPr>
          <p:cNvSpPr>
            <a:spLocks noGrp="1"/>
          </p:cNvSpPr>
          <p:nvPr>
            <p:ph type="pic" sz="quarter" idx="15"/>
          </p:nvPr>
        </p:nvSpPr>
        <p:spPr>
          <a:xfrm>
            <a:off x="4254501"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 xmlns:a16="http://schemas.microsoft.com/office/drawing/2014/main" id="{E75D44F0-DADD-4DCC-82EC-FDB3E9878AA9}"/>
              </a:ext>
            </a:extLst>
          </p:cNvPr>
          <p:cNvSpPr/>
          <p:nvPr userDrawn="1"/>
        </p:nvSpPr>
        <p:spPr>
          <a:xfrm>
            <a:off x="11734801"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28CFE2C9-8B6E-4DDA-A5EA-04581F7629F0}"/>
              </a:ext>
            </a:extLst>
          </p:cNvPr>
          <p:cNvSpPr/>
          <p:nvPr userDrawn="1"/>
        </p:nvSpPr>
        <p:spPr>
          <a:xfrm>
            <a:off x="11734801"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mod="1">
    <p:ext uri="{DCECCB84-F9BA-43D5-87BE-67443E8EF086}">
      <p15:sldGuideLst xmlns=""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3" y="265177"/>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 xmlns:a16="http://schemas.microsoft.com/office/drawing/2014/main" id="{96FEDCD9-19A7-423B-ABE0-DDD032DE8879}"/>
              </a:ext>
            </a:extLst>
          </p:cNvPr>
          <p:cNvSpPr>
            <a:spLocks noGrp="1"/>
          </p:cNvSpPr>
          <p:nvPr>
            <p:ph type="title"/>
          </p:nvPr>
        </p:nvSpPr>
        <p:spPr>
          <a:xfrm>
            <a:off x="457200" y="914400"/>
            <a:ext cx="7467602"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 xmlns:a16="http://schemas.microsoft.com/office/drawing/2014/main" id="{C09A28F9-9D68-48A2-A1AD-C1C318C0EC8D}"/>
              </a:ext>
            </a:extLst>
          </p:cNvPr>
          <p:cNvSpPr>
            <a:spLocks noGrp="1"/>
          </p:cNvSpPr>
          <p:nvPr>
            <p:ph type="pic" sz="quarter" idx="15"/>
          </p:nvPr>
        </p:nvSpPr>
        <p:spPr>
          <a:xfrm>
            <a:off x="8115300" y="1384300"/>
            <a:ext cx="3410713"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mod="1">
    <p:ext uri="{DCECCB84-F9BA-43D5-87BE-67443E8EF086}">
      <p15:sldGuideLst xmlns=""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79CA9-81D6-424A-8046-4B56E1D25059}"/>
              </a:ext>
            </a:extLst>
          </p:cNvPr>
          <p:cNvSpPr>
            <a:spLocks noGrp="1"/>
          </p:cNvSpPr>
          <p:nvPr>
            <p:ph type="title" hasCustomPrompt="1"/>
          </p:nvPr>
        </p:nvSpPr>
        <p:spPr>
          <a:xfrm>
            <a:off x="457201" y="2569464"/>
            <a:ext cx="3619500"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 xmlns:a16="http://schemas.microsoft.com/office/drawing/2014/main" id="{06FF689A-8221-42E8-96D4-ED4D3AD501F8}"/>
              </a:ext>
            </a:extLst>
          </p:cNvPr>
          <p:cNvSpPr>
            <a:spLocks noGrp="1"/>
          </p:cNvSpPr>
          <p:nvPr>
            <p:ph type="pic" sz="quarter" idx="14"/>
          </p:nvPr>
        </p:nvSpPr>
        <p:spPr>
          <a:xfrm>
            <a:off x="6227065"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 xmlns:a16="http://schemas.microsoft.com/office/drawing/2014/main" id="{0AF2B6E1-5738-41B1-8C15-EA6715490140}"/>
              </a:ext>
            </a:extLst>
          </p:cNvPr>
          <p:cNvSpPr>
            <a:spLocks noGrp="1"/>
          </p:cNvSpPr>
          <p:nvPr>
            <p:ph type="pic" sz="quarter" idx="16"/>
          </p:nvPr>
        </p:nvSpPr>
        <p:spPr>
          <a:xfrm>
            <a:off x="10122409"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 xmlns:a16="http://schemas.microsoft.com/office/drawing/2014/main" id="{9DFA5C56-9B47-4F87-8E12-30A936274F1B}"/>
              </a:ext>
            </a:extLst>
          </p:cNvPr>
          <p:cNvSpPr>
            <a:spLocks noGrp="1"/>
          </p:cNvSpPr>
          <p:nvPr>
            <p:ph type="pic" sz="quarter" idx="18"/>
          </p:nvPr>
        </p:nvSpPr>
        <p:spPr>
          <a:xfrm>
            <a:off x="6227065"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 xmlns:a16="http://schemas.microsoft.com/office/drawing/2014/main" id="{569C9EE3-34D1-4DE0-B06C-2F6212F7C329}"/>
              </a:ext>
            </a:extLst>
          </p:cNvPr>
          <p:cNvSpPr>
            <a:spLocks noGrp="1"/>
          </p:cNvSpPr>
          <p:nvPr>
            <p:ph type="pic" sz="quarter" idx="20"/>
          </p:nvPr>
        </p:nvSpPr>
        <p:spPr>
          <a:xfrm>
            <a:off x="10122409"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186ECD6-DF3C-4CA6-9A77-ED32AC37F81F}"/>
              </a:ext>
            </a:extLst>
          </p:cNvPr>
          <p:cNvSpPr/>
          <p:nvPr userDrawn="1"/>
        </p:nvSpPr>
        <p:spPr>
          <a:xfrm>
            <a:off x="1"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8D3F081E-4462-4B33-A41E-0432A3B439D9}"/>
              </a:ext>
            </a:extLst>
          </p:cNvPr>
          <p:cNvSpPr/>
          <p:nvPr userDrawn="1"/>
        </p:nvSpPr>
        <p:spPr>
          <a:xfrm rot="5400000">
            <a:off x="10740657"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457201" y="2779776"/>
            <a:ext cx="3465577"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 xmlns:a16="http://schemas.microsoft.com/office/drawing/2014/main" id="{9A66F217-0E52-4AD8-82BA-AB332C59638C}"/>
              </a:ext>
            </a:extLst>
          </p:cNvPr>
          <p:cNvSpPr>
            <a:spLocks noGrp="1"/>
          </p:cNvSpPr>
          <p:nvPr>
            <p:ph type="pic" sz="quarter" idx="15"/>
          </p:nvPr>
        </p:nvSpPr>
        <p:spPr>
          <a:xfrm>
            <a:off x="4709160" y="960120"/>
            <a:ext cx="6574537"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 xmlns:a16="http://schemas.microsoft.com/office/drawing/2014/main" id="{FDF3E524-6AEB-4529-804C-0B9CD9992050}"/>
              </a:ext>
            </a:extLst>
          </p:cNvPr>
          <p:cNvSpPr/>
          <p:nvPr userDrawn="1"/>
        </p:nvSpPr>
        <p:spPr>
          <a:xfrm>
            <a:off x="228601"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457201" y="1371600"/>
            <a:ext cx="3619500"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mod="1">
    <p:ext uri="{DCECCB84-F9BA-43D5-87BE-67443E8EF086}">
      <p15:sldGuideLst xmlns=""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79CA9-81D6-424A-8046-4B56E1D25059}"/>
              </a:ext>
            </a:extLst>
          </p:cNvPr>
          <p:cNvSpPr>
            <a:spLocks noGrp="1"/>
          </p:cNvSpPr>
          <p:nvPr>
            <p:ph type="title" hasCustomPrompt="1"/>
          </p:nvPr>
        </p:nvSpPr>
        <p:spPr>
          <a:xfrm>
            <a:off x="457201" y="2569464"/>
            <a:ext cx="3619500"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 xmlns:a16="http://schemas.microsoft.com/office/drawing/2014/main" id="{06FF689A-8221-42E8-96D4-ED4D3AD501F8}"/>
              </a:ext>
            </a:extLst>
          </p:cNvPr>
          <p:cNvSpPr>
            <a:spLocks noGrp="1"/>
          </p:cNvSpPr>
          <p:nvPr>
            <p:ph type="pic" sz="quarter" idx="14"/>
          </p:nvPr>
        </p:nvSpPr>
        <p:spPr>
          <a:xfrm>
            <a:off x="6227065"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 xmlns:a16="http://schemas.microsoft.com/office/drawing/2014/main" id="{0AF2B6E1-5738-41B1-8C15-EA6715490140}"/>
              </a:ext>
            </a:extLst>
          </p:cNvPr>
          <p:cNvSpPr>
            <a:spLocks noGrp="1"/>
          </p:cNvSpPr>
          <p:nvPr>
            <p:ph type="pic" sz="quarter" idx="16"/>
          </p:nvPr>
        </p:nvSpPr>
        <p:spPr>
          <a:xfrm>
            <a:off x="10122409"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 xmlns:a16="http://schemas.microsoft.com/office/drawing/2014/main" id="{9DFA5C56-9B47-4F87-8E12-30A936274F1B}"/>
              </a:ext>
            </a:extLst>
          </p:cNvPr>
          <p:cNvSpPr>
            <a:spLocks noGrp="1"/>
          </p:cNvSpPr>
          <p:nvPr>
            <p:ph type="pic" sz="quarter" idx="18"/>
          </p:nvPr>
        </p:nvSpPr>
        <p:spPr>
          <a:xfrm>
            <a:off x="6227065"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 xmlns:a16="http://schemas.microsoft.com/office/drawing/2014/main" id="{569C9EE3-34D1-4DE0-B06C-2F6212F7C329}"/>
              </a:ext>
            </a:extLst>
          </p:cNvPr>
          <p:cNvSpPr>
            <a:spLocks noGrp="1"/>
          </p:cNvSpPr>
          <p:nvPr>
            <p:ph type="pic" sz="quarter" idx="20"/>
          </p:nvPr>
        </p:nvSpPr>
        <p:spPr>
          <a:xfrm>
            <a:off x="10122409"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462B86F-90E5-425E-9F83-8477D8111E1D}"/>
              </a:ext>
            </a:extLst>
          </p:cNvPr>
          <p:cNvSpPr/>
          <p:nvPr userDrawn="1"/>
        </p:nvSpPr>
        <p:spPr>
          <a:xfrm>
            <a:off x="1"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F5269853-3C2C-4F9C-B1BB-E00F7A1DB9E1}"/>
              </a:ext>
            </a:extLst>
          </p:cNvPr>
          <p:cNvSpPr/>
          <p:nvPr userDrawn="1"/>
        </p:nvSpPr>
        <p:spPr>
          <a:xfrm>
            <a:off x="6530704" y="495300"/>
            <a:ext cx="2931588"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93759D58-52AF-4785-8A33-F528F46D88A3}"/>
              </a:ext>
            </a:extLst>
          </p:cNvPr>
          <p:cNvSpPr/>
          <p:nvPr userDrawn="1"/>
        </p:nvSpPr>
        <p:spPr>
          <a:xfrm>
            <a:off x="8852618" y="3863713"/>
            <a:ext cx="2921001"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6AD3E0F4-EC0D-43C2-AC84-A53134C8566E}"/>
              </a:ext>
            </a:extLst>
          </p:cNvPr>
          <p:cNvSpPr/>
          <p:nvPr userDrawn="1"/>
        </p:nvSpPr>
        <p:spPr>
          <a:xfrm>
            <a:off x="228601"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457200" y="914400"/>
            <a:ext cx="5638802"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457200" y="2489200"/>
            <a:ext cx="5202937"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mod="1">
    <p:ext uri="{DCECCB84-F9BA-43D5-87BE-67443E8EF086}">
      <p15:sldGuideLst xmlns=""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85000"/>
                <a:lumOff val="15000"/>
              </a:schemeClr>
            </a:gs>
            <a:gs pos="25000">
              <a:schemeClr val="bg1">
                <a:lumMod val="85000"/>
                <a:lumOff val="15000"/>
              </a:schemeClr>
            </a:gs>
          </a:gsLst>
          <a:lin ang="252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80DF88-AC53-41A3-8067-D7E6D5DB195F}"/>
              </a:ext>
            </a:extLst>
          </p:cNvPr>
          <p:cNvSpPr>
            <a:spLocks noGrp="1"/>
          </p:cNvSpPr>
          <p:nvPr>
            <p:ph type="title"/>
          </p:nvPr>
        </p:nvSpPr>
        <p:spPr>
          <a:xfrm>
            <a:off x="457200" y="914401"/>
            <a:ext cx="11174820"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 xmlns:a16="http://schemas.microsoft.com/office/drawing/2014/main" id="{EA4755C1-18CC-4FD3-A030-3DAF469919A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12/19/2022</a:t>
            </a:fld>
            <a:endParaRPr lang="en-US" dirty="0"/>
          </a:p>
        </p:txBody>
      </p:sp>
      <p:sp>
        <p:nvSpPr>
          <p:cNvPr id="5" name="Footer Placeholder 4">
            <a:extLst>
              <a:ext uri="{FF2B5EF4-FFF2-40B4-BE49-F238E27FC236}">
                <a16:creationId xmlns="" xmlns:a16="http://schemas.microsoft.com/office/drawing/2014/main" id="{A8E029F1-B791-445F-A184-90CC7A1BEC19}"/>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AD98767-7C9E-42DE-9782-D932A0FF1BF4}"/>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85000"/>
                <a:lumOff val="15000"/>
              </a:schemeClr>
            </a:gs>
            <a:gs pos="25000">
              <a:schemeClr val="bg1">
                <a:lumMod val="85000"/>
                <a:lumOff val="15000"/>
              </a:schemeClr>
            </a:gs>
          </a:gsLst>
          <a:lin ang="252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80DF88-AC53-41A3-8067-D7E6D5DB195F}"/>
              </a:ext>
            </a:extLst>
          </p:cNvPr>
          <p:cNvSpPr>
            <a:spLocks noGrp="1"/>
          </p:cNvSpPr>
          <p:nvPr>
            <p:ph type="title"/>
          </p:nvPr>
        </p:nvSpPr>
        <p:spPr>
          <a:xfrm>
            <a:off x="457200" y="914401"/>
            <a:ext cx="11174820"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 xmlns:a16="http://schemas.microsoft.com/office/drawing/2014/main" id="{EA4755C1-18CC-4FD3-A030-3DAF469919A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12/19/2022</a:t>
            </a:fld>
            <a:endParaRPr lang="en-US" dirty="0"/>
          </a:p>
        </p:txBody>
      </p:sp>
      <p:sp>
        <p:nvSpPr>
          <p:cNvPr id="5" name="Footer Placeholder 4">
            <a:extLst>
              <a:ext uri="{FF2B5EF4-FFF2-40B4-BE49-F238E27FC236}">
                <a16:creationId xmlns="" xmlns:a16="http://schemas.microsoft.com/office/drawing/2014/main" id="{A8E029F1-B791-445F-A184-90CC7A1BEC19}"/>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AD98767-7C9E-42DE-9782-D932A0FF1BF4}"/>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85000"/>
                <a:lumOff val="15000"/>
              </a:schemeClr>
            </a:gs>
            <a:gs pos="25000">
              <a:schemeClr val="bg1">
                <a:lumMod val="85000"/>
                <a:lumOff val="15000"/>
              </a:schemeClr>
            </a:gs>
          </a:gsLst>
          <a:lin ang="252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80DF88-AC53-41A3-8067-D7E6D5DB195F}"/>
              </a:ext>
            </a:extLst>
          </p:cNvPr>
          <p:cNvSpPr>
            <a:spLocks noGrp="1"/>
          </p:cNvSpPr>
          <p:nvPr>
            <p:ph type="title"/>
          </p:nvPr>
        </p:nvSpPr>
        <p:spPr>
          <a:xfrm>
            <a:off x="457200" y="914401"/>
            <a:ext cx="11174820"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 xmlns:a16="http://schemas.microsoft.com/office/drawing/2014/main" id="{EA4755C1-18CC-4FD3-A030-3DAF469919A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12/19/2022</a:t>
            </a:fld>
            <a:endParaRPr lang="en-US" dirty="0"/>
          </a:p>
        </p:txBody>
      </p:sp>
      <p:sp>
        <p:nvSpPr>
          <p:cNvPr id="5" name="Footer Placeholder 4">
            <a:extLst>
              <a:ext uri="{FF2B5EF4-FFF2-40B4-BE49-F238E27FC236}">
                <a16:creationId xmlns="" xmlns:a16="http://schemas.microsoft.com/office/drawing/2014/main" id="{A8E029F1-B791-445F-A184-90CC7A1BEC19}"/>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AD98767-7C9E-42DE-9782-D932A0FF1BF4}"/>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85000"/>
                <a:lumOff val="15000"/>
              </a:schemeClr>
            </a:gs>
            <a:gs pos="25000">
              <a:schemeClr val="bg1">
                <a:lumMod val="85000"/>
                <a:lumOff val="15000"/>
              </a:schemeClr>
            </a:gs>
          </a:gsLst>
          <a:lin ang="252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80DF88-AC53-41A3-8067-D7E6D5DB195F}"/>
              </a:ext>
            </a:extLst>
          </p:cNvPr>
          <p:cNvSpPr>
            <a:spLocks noGrp="1"/>
          </p:cNvSpPr>
          <p:nvPr>
            <p:ph type="title"/>
          </p:nvPr>
        </p:nvSpPr>
        <p:spPr>
          <a:xfrm>
            <a:off x="457200" y="914401"/>
            <a:ext cx="11174820"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 xmlns:a16="http://schemas.microsoft.com/office/drawing/2014/main" id="{EA4755C1-18CC-4FD3-A030-3DAF469919A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12/19/2022</a:t>
            </a:fld>
            <a:endParaRPr lang="en-US" dirty="0"/>
          </a:p>
        </p:txBody>
      </p:sp>
      <p:sp>
        <p:nvSpPr>
          <p:cNvPr id="5" name="Footer Placeholder 4">
            <a:extLst>
              <a:ext uri="{FF2B5EF4-FFF2-40B4-BE49-F238E27FC236}">
                <a16:creationId xmlns="" xmlns:a16="http://schemas.microsoft.com/office/drawing/2014/main" id="{A8E029F1-B791-445F-A184-90CC7A1BEC19}"/>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AD98767-7C9E-42DE-9782-D932A0FF1BF4}"/>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85000"/>
                <a:lumOff val="15000"/>
              </a:schemeClr>
            </a:gs>
            <a:gs pos="25000">
              <a:schemeClr val="bg1">
                <a:lumMod val="85000"/>
                <a:lumOff val="15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3"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3"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8"/>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310904-DE8F-4B8E-99C6-5AFA03672FFA}" type="datetimeFigureOut">
              <a:rPr lang="en-US" smtClean="0"/>
              <a:t>12/19/2022</a:t>
            </a:fld>
            <a:endParaRPr lang="en-US" dirty="0"/>
          </a:p>
        </p:txBody>
      </p:sp>
      <p:sp>
        <p:nvSpPr>
          <p:cNvPr id="5" name="Footer Placeholder 4"/>
          <p:cNvSpPr>
            <a:spLocks noGrp="1"/>
          </p:cNvSpPr>
          <p:nvPr>
            <p:ph type="ftr" sz="quarter" idx="3"/>
          </p:nvPr>
        </p:nvSpPr>
        <p:spPr>
          <a:xfrm>
            <a:off x="680322" y="5936189"/>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6"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498629684"/>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alxmamaev/flowers-recognition" TargetMode="Externa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67C909B-0AD0-483C-AAC3-96A0A3D16BE1}"/>
              </a:ext>
            </a:extLst>
          </p:cNvPr>
          <p:cNvSpPr>
            <a:spLocks noGrp="1"/>
          </p:cNvSpPr>
          <p:nvPr>
            <p:ph type="title"/>
          </p:nvPr>
        </p:nvSpPr>
        <p:spPr>
          <a:xfrm>
            <a:off x="457201" y="1371600"/>
            <a:ext cx="3619500" cy="877824"/>
          </a:xfrm>
        </p:spPr>
        <p:txBody>
          <a:bodyPr/>
          <a:lstStyle/>
          <a:p>
            <a:r>
              <a:rPr lang="en-US" dirty="0"/>
              <a:t>TITLE</a:t>
            </a:r>
          </a:p>
        </p:txBody>
      </p:sp>
      <p:sp>
        <p:nvSpPr>
          <p:cNvPr id="8" name="Text Placeholder 7">
            <a:extLst>
              <a:ext uri="{FF2B5EF4-FFF2-40B4-BE49-F238E27FC236}">
                <a16:creationId xmlns="" xmlns:a16="http://schemas.microsoft.com/office/drawing/2014/main" id="{E154013F-D2A9-4715-ACE2-3720EA35B8D0}"/>
              </a:ext>
            </a:extLst>
          </p:cNvPr>
          <p:cNvSpPr>
            <a:spLocks noGrp="1"/>
          </p:cNvSpPr>
          <p:nvPr>
            <p:ph type="body" sz="quarter" idx="14"/>
          </p:nvPr>
        </p:nvSpPr>
        <p:spPr>
          <a:xfrm>
            <a:off x="457201" y="2779776"/>
            <a:ext cx="3465577" cy="3255264"/>
          </a:xfrm>
        </p:spPr>
        <p:txBody>
          <a:bodyPr/>
          <a:lstStyle/>
          <a:p>
            <a:r>
              <a:rPr lang="en-US" sz="4000" dirty="0"/>
              <a:t>Classification of various flowers using CNN</a:t>
            </a:r>
          </a:p>
        </p:txBody>
      </p:sp>
      <p:pic>
        <p:nvPicPr>
          <p:cNvPr id="10" name="Picture Placeholder 5" descr="Close up of white flower on black background">
            <a:extLst>
              <a:ext uri="{FF2B5EF4-FFF2-40B4-BE49-F238E27FC236}">
                <a16:creationId xmlns="" xmlns:a16="http://schemas.microsoft.com/office/drawing/2014/main" id="{025F302E-F817-4901-88E0-088AAEB6D59E}"/>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t="17178" b="17178"/>
          <a:stretch/>
        </p:blipFill>
        <p:spPr>
          <a:xfrm>
            <a:off x="4708525" y="960438"/>
            <a:ext cx="6575426" cy="5075237"/>
          </a:xfrm>
        </p:spPr>
      </p:pic>
    </p:spTree>
    <p:extLst>
      <p:ext uri="{BB962C8B-B14F-4D97-AF65-F5344CB8AC3E}">
        <p14:creationId xmlns:p14="http://schemas.microsoft.com/office/powerpoint/2010/main" val="1881260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482E586F-4AC8-432E-956F-9986E19A9387}"/>
              </a:ext>
            </a:extLst>
          </p:cNvPr>
          <p:cNvSpPr txBox="1"/>
          <p:nvPr/>
        </p:nvSpPr>
        <p:spPr>
          <a:xfrm>
            <a:off x="699714" y="5490971"/>
            <a:ext cx="6962073" cy="1159200"/>
          </a:xfrm>
          <a:prstGeom prst="rect">
            <a:avLst/>
          </a:prstGeom>
        </p:spPr>
        <p:txBody>
          <a:bodyPr vert="horz" lIns="91440" tIns="45720" rIns="91440" bIns="45720" rtlCol="0" anchor="ctr">
            <a:normAutofit/>
          </a:bodyPr>
          <a:lstStyle/>
          <a:p>
            <a:pPr marL="0" marR="0">
              <a:lnSpc>
                <a:spcPct val="90000"/>
              </a:lnSpc>
              <a:spcBef>
                <a:spcPct val="0"/>
              </a:spcBef>
              <a:spcAft>
                <a:spcPts val="800"/>
              </a:spcAft>
            </a:pPr>
            <a:r>
              <a:rPr lang="en-US" sz="4000" b="1" kern="1200">
                <a:solidFill>
                  <a:srgbClr val="FFFFFF"/>
                </a:solidFill>
                <a:effectLst/>
                <a:latin typeface="+mj-lt"/>
                <a:ea typeface="+mj-ea"/>
                <a:cs typeface="+mj-cs"/>
              </a:rPr>
              <a:t>Train and Testing diagram</a:t>
            </a:r>
            <a:endParaRPr lang="en-US" sz="4000" kern="1200">
              <a:solidFill>
                <a:srgbClr val="FFFFFF"/>
              </a:solidFill>
              <a:effectLst/>
              <a:latin typeface="+mj-lt"/>
              <a:ea typeface="+mj-ea"/>
              <a:cs typeface="+mj-cs"/>
            </a:endParaRPr>
          </a:p>
        </p:txBody>
      </p:sp>
      <p:pic>
        <p:nvPicPr>
          <p:cNvPr id="7" name="Picture 6">
            <a:extLst>
              <a:ext uri="{FF2B5EF4-FFF2-40B4-BE49-F238E27FC236}">
                <a16:creationId xmlns="" xmlns:a16="http://schemas.microsoft.com/office/drawing/2014/main" id="{B1174B67-4FB5-44B5-905C-B4A1DB6D087F}"/>
              </a:ext>
            </a:extLst>
          </p:cNvPr>
          <p:cNvPicPr>
            <a:picLocks noChangeAspect="1"/>
          </p:cNvPicPr>
          <p:nvPr/>
        </p:nvPicPr>
        <p:blipFill rotWithShape="1">
          <a:blip r:embed="rId2"/>
          <a:srcRect l="2098" t="23660" r="11266" b="35794"/>
          <a:stretch/>
        </p:blipFill>
        <p:spPr>
          <a:xfrm>
            <a:off x="392272" y="892439"/>
            <a:ext cx="11327548" cy="3671176"/>
          </a:xfrm>
          <a:prstGeom prst="rect">
            <a:avLst/>
          </a:prstGeom>
        </p:spPr>
      </p:pic>
    </p:spTree>
    <p:extLst>
      <p:ext uri="{BB962C8B-B14F-4D97-AF65-F5344CB8AC3E}">
        <p14:creationId xmlns:p14="http://schemas.microsoft.com/office/powerpoint/2010/main" val="223959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4F626E7E-2F4F-41B4-A6D3-10EED62FB718}"/>
              </a:ext>
            </a:extLst>
          </p:cNvPr>
          <p:cNvSpPr txBox="1"/>
          <p:nvPr/>
        </p:nvSpPr>
        <p:spPr>
          <a:xfrm>
            <a:off x="756822" y="647458"/>
            <a:ext cx="10801904" cy="1182824"/>
          </a:xfrm>
          <a:prstGeom prst="rect">
            <a:avLst/>
          </a:prstGeom>
          <a:noFill/>
        </p:spPr>
        <p:txBody>
          <a:bodyPr wrap="square">
            <a:spAutoFit/>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Result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model reached a validation accuracy </a:t>
            </a:r>
            <a:r>
              <a:rPr lang="en-US" sz="1800">
                <a:effectLst/>
                <a:latin typeface="Calibri" panose="020F0502020204030204" pitchFamily="34" charset="0"/>
                <a:ea typeface="Calibri" panose="020F0502020204030204" pitchFamily="34" charset="0"/>
                <a:cs typeface="Times New Roman" panose="02020603050405020304" pitchFamily="18" charset="0"/>
              </a:rPr>
              <a:t>of </a:t>
            </a:r>
            <a:r>
              <a:rPr lang="en-US" sz="1800" smtClean="0">
                <a:effectLst/>
                <a:latin typeface="Calibri" panose="020F0502020204030204" pitchFamily="34" charset="0"/>
                <a:ea typeface="Calibri" panose="020F0502020204030204" pitchFamily="34" charset="0"/>
                <a:cs typeface="Times New Roman" panose="02020603050405020304" pitchFamily="18" charset="0"/>
              </a:rPr>
              <a:t>99.94% </a:t>
            </a:r>
            <a:r>
              <a:rPr lang="en-US" sz="1800" dirty="0">
                <a:effectLst/>
                <a:latin typeface="Calibri" panose="020F0502020204030204" pitchFamily="34" charset="0"/>
                <a:ea typeface="Calibri" panose="020F0502020204030204" pitchFamily="34" charset="0"/>
                <a:cs typeface="Times New Roman" panose="02020603050405020304" pitchFamily="18" charset="0"/>
              </a:rPr>
              <a:t>which is quite decent. And we can see that the model did not overfit a lot. So it’s quite a good model.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7D9C2BC2-30C2-4B42-A798-7330264C4900}"/>
              </a:ext>
            </a:extLst>
          </p:cNvPr>
          <p:cNvPicPr>
            <a:picLocks noChangeAspect="1"/>
          </p:cNvPicPr>
          <p:nvPr/>
        </p:nvPicPr>
        <p:blipFill rotWithShape="1">
          <a:blip r:embed="rId2"/>
          <a:srcRect l="18859" t="26497" r="54782" b="39676"/>
          <a:stretch/>
        </p:blipFill>
        <p:spPr>
          <a:xfrm>
            <a:off x="756824" y="1994689"/>
            <a:ext cx="3213716" cy="2133428"/>
          </a:xfrm>
          <a:prstGeom prst="rect">
            <a:avLst/>
          </a:prstGeom>
        </p:spPr>
      </p:pic>
      <p:pic>
        <p:nvPicPr>
          <p:cNvPr id="8" name="Picture 7">
            <a:extLst>
              <a:ext uri="{FF2B5EF4-FFF2-40B4-BE49-F238E27FC236}">
                <a16:creationId xmlns="" xmlns:a16="http://schemas.microsoft.com/office/drawing/2014/main" id="{CD26D7AB-67B7-4611-9AC7-E0F12228A6CB}"/>
              </a:ext>
            </a:extLst>
          </p:cNvPr>
          <p:cNvPicPr>
            <a:picLocks noChangeAspect="1"/>
          </p:cNvPicPr>
          <p:nvPr/>
        </p:nvPicPr>
        <p:blipFill rotWithShape="1">
          <a:blip r:embed="rId2"/>
          <a:srcRect l="18349" t="60194" r="54490" b="7055"/>
          <a:stretch/>
        </p:blipFill>
        <p:spPr>
          <a:xfrm>
            <a:off x="7608163" y="2051000"/>
            <a:ext cx="3311371" cy="2133428"/>
          </a:xfrm>
          <a:prstGeom prst="rect">
            <a:avLst/>
          </a:prstGeom>
        </p:spPr>
      </p:pic>
      <p:pic>
        <p:nvPicPr>
          <p:cNvPr id="11" name="Picture 10">
            <a:extLst>
              <a:ext uri="{FF2B5EF4-FFF2-40B4-BE49-F238E27FC236}">
                <a16:creationId xmlns="" xmlns:a16="http://schemas.microsoft.com/office/drawing/2014/main" id="{5F28FE27-5B39-47B0-94E6-C8C0E6A567DE}"/>
              </a:ext>
            </a:extLst>
          </p:cNvPr>
          <p:cNvPicPr>
            <a:picLocks noChangeAspect="1"/>
          </p:cNvPicPr>
          <p:nvPr/>
        </p:nvPicPr>
        <p:blipFill rotWithShape="1">
          <a:blip r:embed="rId3"/>
          <a:srcRect l="16602" t="43107" r="15170" b="25784"/>
          <a:stretch/>
        </p:blipFill>
        <p:spPr>
          <a:xfrm>
            <a:off x="1837679" y="4361982"/>
            <a:ext cx="8318377" cy="1757779"/>
          </a:xfrm>
          <a:prstGeom prst="rect">
            <a:avLst/>
          </a:prstGeom>
        </p:spPr>
      </p:pic>
    </p:spTree>
    <p:extLst>
      <p:ext uri="{BB962C8B-B14F-4D97-AF65-F5344CB8AC3E}">
        <p14:creationId xmlns:p14="http://schemas.microsoft.com/office/powerpoint/2010/main" val="164621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EFD89BF-F8AB-AD6A-E2B8-09046C996396}"/>
              </a:ext>
            </a:extLst>
          </p:cNvPr>
          <p:cNvSpPr>
            <a:spLocks noGrp="1"/>
          </p:cNvSpPr>
          <p:nvPr>
            <p:ph type="title"/>
          </p:nvPr>
        </p:nvSpPr>
        <p:spPr/>
        <p:txBody>
          <a:bodyPr/>
          <a:lstStyle/>
          <a:p>
            <a:r>
              <a:rPr lang="en-US" b="1" dirty="0">
                <a:latin typeface="Times New Roman"/>
                <a:ea typeface="+mj-lt"/>
                <a:cs typeface="+mj-lt"/>
              </a:rPr>
              <a:t>Discussion</a:t>
            </a:r>
            <a:endParaRPr lang="en-US">
              <a:latin typeface="Times New Roman"/>
              <a:cs typeface="Times New Roman"/>
            </a:endParaRPr>
          </a:p>
        </p:txBody>
      </p:sp>
      <p:sp>
        <p:nvSpPr>
          <p:cNvPr id="4" name="Text Placeholder 3">
            <a:extLst>
              <a:ext uri="{FF2B5EF4-FFF2-40B4-BE49-F238E27FC236}">
                <a16:creationId xmlns="" xmlns:a16="http://schemas.microsoft.com/office/drawing/2014/main" id="{041C5683-E7EF-AAF6-7C75-78013F73A0C8}"/>
              </a:ext>
            </a:extLst>
          </p:cNvPr>
          <p:cNvSpPr>
            <a:spLocks noGrp="1"/>
          </p:cNvSpPr>
          <p:nvPr>
            <p:ph type="body" sz="quarter" idx="14"/>
          </p:nvPr>
        </p:nvSpPr>
        <p:spPr/>
        <p:txBody>
          <a:bodyPr lIns="91440" tIns="45720" rIns="91440" bIns="45720" anchor="t"/>
          <a:lstStyle/>
          <a:p>
            <a:pPr marL="0" indent="0" algn="just">
              <a:buNone/>
            </a:pPr>
            <a:r>
              <a:rPr lang="en-US" dirty="0">
                <a:ea typeface="+mn-lt"/>
                <a:cs typeface="+mn-lt"/>
              </a:rPr>
              <a:t>From the result</a:t>
            </a:r>
            <a:r>
              <a:rPr lang="en-US" dirty="0" smtClean="0">
                <a:ea typeface="+mn-lt"/>
                <a:cs typeface="+mn-lt"/>
              </a:rPr>
              <a:t>, it </a:t>
            </a:r>
            <a:r>
              <a:rPr lang="en-US" dirty="0">
                <a:ea typeface="+mn-lt"/>
                <a:cs typeface="+mn-lt"/>
              </a:rPr>
              <a:t>can be seen that, the accuracy of the model is not very precise. Because, we took input images as 1-channel GRAYSCALE and thus losing all the color information. For flower recognition accuracy, color information is one of the biggest factor along with the shape. The accuracy can be further optimized by taking 3-channel RGB inputs.</a:t>
            </a:r>
            <a:endParaRPr lang="en-US" dirty="0">
              <a:cs typeface="Segoe UI"/>
            </a:endParaRPr>
          </a:p>
          <a:p>
            <a:endParaRPr lang="en-US" dirty="0">
              <a:cs typeface="Segoe UI"/>
            </a:endParaRPr>
          </a:p>
        </p:txBody>
      </p:sp>
    </p:spTree>
    <p:extLst>
      <p:ext uri="{BB962C8B-B14F-4D97-AF65-F5344CB8AC3E}">
        <p14:creationId xmlns:p14="http://schemas.microsoft.com/office/powerpoint/2010/main" val="107798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C08369-498A-9549-F96A-9EB63493603D}"/>
              </a:ext>
            </a:extLst>
          </p:cNvPr>
          <p:cNvSpPr>
            <a:spLocks noGrp="1"/>
          </p:cNvSpPr>
          <p:nvPr>
            <p:ph type="title"/>
          </p:nvPr>
        </p:nvSpPr>
        <p:spPr>
          <a:xfrm>
            <a:off x="457200" y="115678"/>
            <a:ext cx="7467602" cy="764864"/>
          </a:xfrm>
        </p:spPr>
        <p:txBody>
          <a:bodyPr>
            <a:normAutofit/>
          </a:bodyPr>
          <a:lstStyle/>
          <a:p>
            <a:r>
              <a:rPr lang="en-US" sz="2800" b="1" dirty="0">
                <a:latin typeface="Times New Roman"/>
                <a:cs typeface="Segoe UI Light"/>
              </a:rPr>
              <a:t>References:</a:t>
            </a:r>
            <a:endParaRPr lang="en-US" sz="2800" b="1" dirty="0">
              <a:latin typeface="Times New Roman"/>
            </a:endParaRPr>
          </a:p>
        </p:txBody>
      </p:sp>
      <p:sp>
        <p:nvSpPr>
          <p:cNvPr id="3" name="Text Placeholder 2">
            <a:extLst>
              <a:ext uri="{FF2B5EF4-FFF2-40B4-BE49-F238E27FC236}">
                <a16:creationId xmlns="" xmlns:a16="http://schemas.microsoft.com/office/drawing/2014/main" id="{22D62F89-208E-9130-2EE8-D93A9401DE4F}"/>
              </a:ext>
            </a:extLst>
          </p:cNvPr>
          <p:cNvSpPr>
            <a:spLocks noGrp="1"/>
          </p:cNvSpPr>
          <p:nvPr>
            <p:ph type="body" sz="quarter" idx="14"/>
          </p:nvPr>
        </p:nvSpPr>
        <p:spPr>
          <a:xfrm>
            <a:off x="457201" y="878291"/>
            <a:ext cx="11558071" cy="5083671"/>
          </a:xfrm>
        </p:spPr>
        <p:txBody>
          <a:bodyPr lIns="91440" tIns="45720" rIns="91440" bIns="45720" anchor="t"/>
          <a:lstStyle/>
          <a:p>
            <a:r>
              <a:rPr lang="en-US" u="sng" dirty="0">
                <a:solidFill>
                  <a:srgbClr val="0070C0"/>
                </a:solidFill>
                <a:ea typeface="+mn-lt"/>
                <a:cs typeface="+mn-lt"/>
              </a:rPr>
              <a:t>Kenrick, P.: ‘Botany: the family tree flowers’, Nature, 1999, 402, (6760), pp. 358– 359</a:t>
            </a:r>
            <a:r>
              <a:rPr lang="en-US" dirty="0">
                <a:solidFill>
                  <a:srgbClr val="0070C0"/>
                </a:solidFill>
                <a:ea typeface="+mn-lt"/>
                <a:cs typeface="+mn-lt"/>
              </a:rPr>
              <a:t> </a:t>
            </a:r>
          </a:p>
          <a:p>
            <a:endParaRPr lang="en-US" dirty="0">
              <a:solidFill>
                <a:srgbClr val="0070C0"/>
              </a:solidFill>
              <a:ea typeface="+mn-lt"/>
              <a:cs typeface="+mn-lt"/>
            </a:endParaRPr>
          </a:p>
          <a:p>
            <a:r>
              <a:rPr lang="en-US" u="sng" dirty="0">
                <a:solidFill>
                  <a:srgbClr val="0070C0"/>
                </a:solidFill>
                <a:ea typeface="+mn-lt"/>
                <a:cs typeface="+mn-lt"/>
              </a:rPr>
              <a:t>Das, M., Manmatha, R., Riseman, E.: ‘Indexing flower patent images using domain knowledge’, IEEE Intell. Syst. Appl., 1999, 14, (5), pp. 24– 33</a:t>
            </a:r>
          </a:p>
          <a:p>
            <a:endParaRPr lang="en-US" u="sng" dirty="0">
              <a:solidFill>
                <a:srgbClr val="0070C0"/>
              </a:solidFill>
              <a:ea typeface="+mn-lt"/>
              <a:cs typeface="+mn-lt"/>
            </a:endParaRPr>
          </a:p>
          <a:p>
            <a:r>
              <a:rPr lang="en-US" u="sng" dirty="0">
                <a:solidFill>
                  <a:srgbClr val="0070C0"/>
                </a:solidFill>
                <a:ea typeface="+mn-lt"/>
                <a:cs typeface="+mn-lt"/>
              </a:rPr>
              <a:t>R. Larson (Ed.): ‘ Introduction to floriculture’ ( Academic Press, San Diego, CA, USA, 1992, 2nd </a:t>
            </a:r>
            <a:r>
              <a:rPr lang="en-US" u="sng" dirty="0" err="1">
                <a:solidFill>
                  <a:srgbClr val="0070C0"/>
                </a:solidFill>
                <a:ea typeface="+mn-lt"/>
                <a:cs typeface="+mn-lt"/>
              </a:rPr>
              <a:t>edn</a:t>
            </a:r>
            <a:r>
              <a:rPr lang="en-US" u="sng" dirty="0">
                <a:solidFill>
                  <a:srgbClr val="0070C0"/>
                </a:solidFill>
                <a:ea typeface="+mn-lt"/>
                <a:cs typeface="+mn-lt"/>
              </a:rPr>
              <a:t>.)</a:t>
            </a:r>
          </a:p>
          <a:p>
            <a:endParaRPr lang="en-US" u="sng" dirty="0">
              <a:solidFill>
                <a:srgbClr val="0070C0"/>
              </a:solidFill>
              <a:ea typeface="+mn-lt"/>
              <a:cs typeface="+mn-lt"/>
            </a:endParaRPr>
          </a:p>
          <a:p>
            <a:r>
              <a:rPr lang="en-US" u="sng" dirty="0">
                <a:solidFill>
                  <a:srgbClr val="0070C0"/>
                </a:solidFill>
                <a:ea typeface="+mn-lt"/>
                <a:cs typeface="+mn-lt"/>
              </a:rPr>
              <a:t>Chi, Z.:‘ Data management for live </a:t>
            </a:r>
            <a:r>
              <a:rPr lang="en-US" u="sng" dirty="0" err="1">
                <a:solidFill>
                  <a:srgbClr val="0070C0"/>
                </a:solidFill>
                <a:ea typeface="+mn-lt"/>
                <a:cs typeface="+mn-lt"/>
              </a:rPr>
              <a:t>plantidentification</a:t>
            </a:r>
            <a:r>
              <a:rPr lang="en-US" u="sng" dirty="0">
                <a:solidFill>
                  <a:srgbClr val="0070C0"/>
                </a:solidFill>
                <a:ea typeface="+mn-lt"/>
                <a:cs typeface="+mn-lt"/>
              </a:rPr>
              <a:t>’, in D., Feng, W.C., Siu, H.J. Zhang(ED.): ‘ </a:t>
            </a:r>
            <a:r>
              <a:rPr lang="en-US" u="sng" dirty="0" err="1">
                <a:solidFill>
                  <a:srgbClr val="0070C0"/>
                </a:solidFill>
                <a:ea typeface="+mn-lt"/>
                <a:cs typeface="+mn-lt"/>
              </a:rPr>
              <a:t>Mutimedia</a:t>
            </a:r>
            <a:r>
              <a:rPr lang="en-US" u="sng" dirty="0">
                <a:solidFill>
                  <a:srgbClr val="0070C0"/>
                </a:solidFill>
                <a:ea typeface="+mn-lt"/>
                <a:cs typeface="+mn-lt"/>
              </a:rPr>
              <a:t> information retrieval </a:t>
            </a:r>
            <a:r>
              <a:rPr lang="en-US" u="sng" dirty="0" err="1">
                <a:solidFill>
                  <a:srgbClr val="0070C0"/>
                </a:solidFill>
                <a:ea typeface="+mn-lt"/>
                <a:cs typeface="+mn-lt"/>
              </a:rPr>
              <a:t>andManagement</a:t>
            </a:r>
            <a:r>
              <a:rPr lang="en-US" u="sng" dirty="0">
                <a:solidFill>
                  <a:srgbClr val="0070C0"/>
                </a:solidFill>
                <a:ea typeface="+mn-lt"/>
                <a:cs typeface="+mn-lt"/>
              </a:rPr>
              <a:t>’(Springer, </a:t>
            </a:r>
            <a:r>
              <a:rPr lang="en-US" u="sng" dirty="0" err="1">
                <a:solidFill>
                  <a:srgbClr val="0070C0"/>
                </a:solidFill>
                <a:ea typeface="+mn-lt"/>
                <a:cs typeface="+mn-lt"/>
              </a:rPr>
              <a:t>BerlinHeidelberg</a:t>
            </a:r>
            <a:r>
              <a:rPr lang="en-US" u="sng" dirty="0">
                <a:solidFill>
                  <a:srgbClr val="0070C0"/>
                </a:solidFill>
                <a:ea typeface="+mn-lt"/>
                <a:cs typeface="+mn-lt"/>
              </a:rPr>
              <a:t>, 2003), pp. 432– 457</a:t>
            </a:r>
          </a:p>
          <a:p>
            <a:pPr>
              <a:buAutoNum type="arabicPeriod"/>
            </a:pPr>
            <a:endParaRPr lang="en-US" u="sng" dirty="0">
              <a:solidFill>
                <a:srgbClr val="0070C0"/>
              </a:solidFill>
              <a:ea typeface="+mn-lt"/>
              <a:cs typeface="+mn-lt"/>
            </a:endParaRPr>
          </a:p>
          <a:p>
            <a:pPr>
              <a:buFont typeface="Segoe UI Light"/>
              <a:buAutoNum type="arabicPeriod"/>
            </a:pPr>
            <a:r>
              <a:rPr lang="en-US" u="sng" dirty="0">
                <a:solidFill>
                  <a:srgbClr val="0070C0"/>
                </a:solidFill>
                <a:ea typeface="+mn-lt"/>
                <a:cs typeface="+mn-lt"/>
              </a:rPr>
              <a:t>Zhou, Hailing, Jianmin Zheng, and Lei Wei. "Texture aware image segmentation using graph cuts and active contours." Pattern Recognition 46, no. 6 (2013): 1719-1733</a:t>
            </a:r>
            <a:endParaRPr lang="en-US" u="sng" dirty="0">
              <a:solidFill>
                <a:srgbClr val="0070C0"/>
              </a:solidFill>
              <a:cs typeface="Segoe UI"/>
            </a:endParaRPr>
          </a:p>
        </p:txBody>
      </p:sp>
    </p:spTree>
    <p:extLst>
      <p:ext uri="{BB962C8B-B14F-4D97-AF65-F5344CB8AC3E}">
        <p14:creationId xmlns:p14="http://schemas.microsoft.com/office/powerpoint/2010/main" val="328494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 xmlns:a16="http://schemas.microsoft.com/office/drawing/2014/main" id="{CC69647F-63EE-4AD7-BB41-78515DF0A0CD}"/>
              </a:ext>
            </a:extLst>
          </p:cNvPr>
          <p:cNvPicPr>
            <a:picLocks noGrp="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prstGeom prst="rect">
            <a:avLst/>
          </a:prstGeom>
        </p:spPr>
      </p:pic>
      <p:sp>
        <p:nvSpPr>
          <p:cNvPr id="3" name="Title 2">
            <a:extLst>
              <a:ext uri="{FF2B5EF4-FFF2-40B4-BE49-F238E27FC236}">
                <a16:creationId xmlns="" xmlns:a16="http://schemas.microsoft.com/office/drawing/2014/main" id="{EF5CA475-48BD-418F-8B3D-58435F1E330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8183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F970C15-4ABE-A476-3D82-2F1E73DBB0C9}"/>
              </a:ext>
            </a:extLst>
          </p:cNvPr>
          <p:cNvSpPr>
            <a:spLocks noGrp="1"/>
          </p:cNvSpPr>
          <p:nvPr>
            <p:ph type="title"/>
          </p:nvPr>
        </p:nvSpPr>
        <p:spPr/>
        <p:txBody>
          <a:bodyPr/>
          <a:lstStyle/>
          <a:p>
            <a:r>
              <a:rPr lang="en-US" dirty="0">
                <a:solidFill>
                  <a:srgbClr val="E288B6"/>
                </a:solidFill>
                <a:latin typeface="Times New Roman"/>
                <a:cs typeface="Segoe UI Light"/>
              </a:rPr>
              <a:t>OUR Group Members</a:t>
            </a:r>
            <a:endParaRPr lang="en-US" dirty="0">
              <a:solidFill>
                <a:srgbClr val="E288B6"/>
              </a:solidFill>
              <a:latin typeface="Times New Roman"/>
              <a:cs typeface="Times New Roman"/>
            </a:endParaRPr>
          </a:p>
        </p:txBody>
      </p:sp>
      <p:graphicFrame>
        <p:nvGraphicFramePr>
          <p:cNvPr id="6" name="Table 6">
            <a:extLst>
              <a:ext uri="{FF2B5EF4-FFF2-40B4-BE49-F238E27FC236}">
                <a16:creationId xmlns="" xmlns:a16="http://schemas.microsoft.com/office/drawing/2014/main" id="{57F7E2EB-921A-04C7-BAD1-6B708AEAC928}"/>
              </a:ext>
            </a:extLst>
          </p:cNvPr>
          <p:cNvGraphicFramePr>
            <a:graphicFrameLocks noGrp="1"/>
          </p:cNvGraphicFramePr>
          <p:nvPr>
            <p:extLst>
              <p:ext uri="{D42A27DB-BD31-4B8C-83A1-F6EECF244321}">
                <p14:modId xmlns:p14="http://schemas.microsoft.com/office/powerpoint/2010/main" val="1255991361"/>
              </p:ext>
            </p:extLst>
          </p:nvPr>
        </p:nvGraphicFramePr>
        <p:xfrm>
          <a:off x="2006959" y="2661633"/>
          <a:ext cx="8162629" cy="3694242"/>
        </p:xfrm>
        <a:graphic>
          <a:graphicData uri="http://schemas.openxmlformats.org/drawingml/2006/table">
            <a:tbl>
              <a:tblPr firstRow="1" bandRow="1">
                <a:tableStyleId>{5C22544A-7EE6-4342-B048-85BDC9FD1C3A}</a:tableStyleId>
              </a:tblPr>
              <a:tblGrid>
                <a:gridCol w="4078309">
                  <a:extLst>
                    <a:ext uri="{9D8B030D-6E8A-4147-A177-3AD203B41FA5}">
                      <a16:colId xmlns="" xmlns:a16="http://schemas.microsoft.com/office/drawing/2014/main" val="1488527756"/>
                    </a:ext>
                  </a:extLst>
                </a:gridCol>
                <a:gridCol w="4084320">
                  <a:extLst>
                    <a:ext uri="{9D8B030D-6E8A-4147-A177-3AD203B41FA5}">
                      <a16:colId xmlns="" xmlns:a16="http://schemas.microsoft.com/office/drawing/2014/main" val="2900938105"/>
                    </a:ext>
                  </a:extLst>
                </a:gridCol>
              </a:tblGrid>
              <a:tr h="678057">
                <a:tc>
                  <a:txBody>
                    <a:bodyPr/>
                    <a:lstStyle/>
                    <a:p>
                      <a:r>
                        <a:rPr lang="en-US" sz="1800" dirty="0"/>
                        <a:t>Name </a:t>
                      </a:r>
                    </a:p>
                  </a:txBody>
                  <a:tcPr/>
                </a:tc>
                <a:tc>
                  <a:txBody>
                    <a:bodyPr/>
                    <a:lstStyle/>
                    <a:p>
                      <a:r>
                        <a:rPr lang="en-US" sz="1800" dirty="0"/>
                        <a:t>ID</a:t>
                      </a:r>
                    </a:p>
                  </a:txBody>
                  <a:tcPr/>
                </a:tc>
                <a:extLst>
                  <a:ext uri="{0D108BD9-81ED-4DB2-BD59-A6C34878D82A}">
                    <a16:rowId xmlns="" xmlns:a16="http://schemas.microsoft.com/office/drawing/2014/main" val="2627664670"/>
                  </a:ext>
                </a:extLst>
              </a:tr>
              <a:tr h="818345">
                <a:tc>
                  <a:txBody>
                    <a:bodyPr/>
                    <a:lstStyle/>
                    <a:p>
                      <a:pPr lvl="0">
                        <a:buNone/>
                      </a:pPr>
                      <a:r>
                        <a:rPr lang="en-US" sz="1800" b="1" i="0" u="none" strike="noStrike" cap="all" noProof="0" dirty="0">
                          <a:latin typeface="Times New Roman"/>
                        </a:rPr>
                        <a:t>ANIK DAS</a:t>
                      </a:r>
                      <a:endParaRPr lang="en-US" sz="1800">
                        <a:latin typeface="Times New Roman"/>
                      </a:endParaRPr>
                    </a:p>
                  </a:txBody>
                  <a:tcPr/>
                </a:tc>
                <a:tc>
                  <a:txBody>
                    <a:bodyPr/>
                    <a:lstStyle/>
                    <a:p>
                      <a:pPr marL="0" marR="0" lvl="0" indent="0" algn="l">
                        <a:lnSpc>
                          <a:spcPts val="3000"/>
                        </a:lnSpc>
                        <a:spcBef>
                          <a:spcPts val="0"/>
                        </a:spcBef>
                        <a:spcAft>
                          <a:spcPts val="0"/>
                        </a:spcAft>
                        <a:buNone/>
                      </a:pPr>
                      <a:r>
                        <a:rPr lang="en-US" sz="1800" b="1" i="0" u="none" strike="noStrike" cap="all" noProof="0" dirty="0">
                          <a:latin typeface="Times New Roman"/>
                        </a:rPr>
                        <a:t>[19-41048-2]</a:t>
                      </a:r>
                      <a:endParaRPr lang="en-US" sz="1800" b="1" dirty="0"/>
                    </a:p>
                  </a:txBody>
                  <a:tcPr/>
                </a:tc>
                <a:extLst>
                  <a:ext uri="{0D108BD9-81ED-4DB2-BD59-A6C34878D82A}">
                    <a16:rowId xmlns="" xmlns:a16="http://schemas.microsoft.com/office/drawing/2014/main" val="2834211522"/>
                  </a:ext>
                </a:extLst>
              </a:tr>
              <a:tr h="1098920">
                <a:tc>
                  <a:txBody>
                    <a:bodyPr/>
                    <a:lstStyle/>
                    <a:p>
                      <a:pPr marL="0" lvl="0" indent="0">
                        <a:buNone/>
                      </a:pPr>
                      <a:r>
                        <a:rPr lang="en-US" sz="1800" b="1" i="0" u="none" strike="noStrike" cap="all" noProof="0" dirty="0">
                          <a:latin typeface="Times New Roman"/>
                        </a:rPr>
                        <a:t>PRANAY ACHARJEE</a:t>
                      </a:r>
                    </a:p>
                  </a:txBody>
                  <a:tcPr/>
                </a:tc>
                <a:tc>
                  <a:txBody>
                    <a:bodyPr/>
                    <a:lstStyle/>
                    <a:p>
                      <a:pPr lvl="0" algn="l">
                        <a:lnSpc>
                          <a:spcPct val="100000"/>
                        </a:lnSpc>
                        <a:spcBef>
                          <a:spcPts val="0"/>
                        </a:spcBef>
                        <a:spcAft>
                          <a:spcPts val="0"/>
                        </a:spcAft>
                        <a:buNone/>
                      </a:pPr>
                      <a:r>
                        <a:rPr lang="en-US" sz="1800" b="1" i="0" u="none" strike="noStrike" cap="all" noProof="0" dirty="0">
                          <a:latin typeface="Times New Roman"/>
                        </a:rPr>
                        <a:t>[20-42372-1]</a:t>
                      </a:r>
                      <a:endParaRPr lang="en-US" sz="1800" b="1" i="0" u="none" strike="noStrike" noProof="0" dirty="0">
                        <a:latin typeface="Segoe UI"/>
                      </a:endParaRPr>
                    </a:p>
                    <a:p>
                      <a:pPr lvl="0">
                        <a:buNone/>
                      </a:pPr>
                      <a:endParaRPr lang="en-US" sz="1800" dirty="0"/>
                    </a:p>
                  </a:txBody>
                  <a:tcPr/>
                </a:tc>
                <a:extLst>
                  <a:ext uri="{0D108BD9-81ED-4DB2-BD59-A6C34878D82A}">
                    <a16:rowId xmlns="" xmlns:a16="http://schemas.microsoft.com/office/drawing/2014/main" val="1723733716"/>
                  </a:ext>
                </a:extLst>
              </a:tr>
              <a:tr h="1098920">
                <a:tc>
                  <a:txBody>
                    <a:bodyPr/>
                    <a:lstStyle/>
                    <a:p>
                      <a:pPr lvl="0">
                        <a:buNone/>
                      </a:pPr>
                      <a:r>
                        <a:rPr lang="en-US" sz="1800" b="1" i="0" u="none" strike="noStrike" cap="all" noProof="0" dirty="0">
                          <a:latin typeface="Times New Roman"/>
                        </a:rPr>
                        <a:t>SUDIPTA SAHA</a:t>
                      </a:r>
                      <a:endParaRPr lang="en-US" sz="1800" dirty="0">
                        <a:latin typeface="Times New Roman"/>
                      </a:endParaRPr>
                    </a:p>
                  </a:txBody>
                  <a:tcPr/>
                </a:tc>
                <a:tc>
                  <a:txBody>
                    <a:bodyPr/>
                    <a:lstStyle/>
                    <a:p>
                      <a:pPr lvl="0" algn="l">
                        <a:lnSpc>
                          <a:spcPct val="100000"/>
                        </a:lnSpc>
                        <a:spcBef>
                          <a:spcPts val="0"/>
                        </a:spcBef>
                        <a:spcAft>
                          <a:spcPts val="0"/>
                        </a:spcAft>
                        <a:buNone/>
                      </a:pPr>
                      <a:r>
                        <a:rPr lang="en-US" sz="1800" b="1" i="0" u="none" strike="noStrike" cap="all" noProof="0" dirty="0">
                          <a:latin typeface="Times New Roman"/>
                        </a:rPr>
                        <a:t>[20-42143-1]</a:t>
                      </a:r>
                      <a:endParaRPr lang="en-US" sz="1800" b="0" i="0" u="none" strike="noStrike" noProof="0" dirty="0">
                        <a:latin typeface="Segoe UI"/>
                      </a:endParaRPr>
                    </a:p>
                    <a:p>
                      <a:pPr lvl="0">
                        <a:buNone/>
                      </a:pPr>
                      <a:endParaRPr lang="en-US" sz="1800" dirty="0"/>
                    </a:p>
                  </a:txBody>
                  <a:tcPr/>
                </a:tc>
                <a:extLst>
                  <a:ext uri="{0D108BD9-81ED-4DB2-BD59-A6C34878D82A}">
                    <a16:rowId xmlns="" xmlns:a16="http://schemas.microsoft.com/office/drawing/2014/main" val="3988285983"/>
                  </a:ext>
                </a:extLst>
              </a:tr>
            </a:tbl>
          </a:graphicData>
        </a:graphic>
      </p:graphicFrame>
    </p:spTree>
    <p:extLst>
      <p:ext uri="{BB962C8B-B14F-4D97-AF65-F5344CB8AC3E}">
        <p14:creationId xmlns:p14="http://schemas.microsoft.com/office/powerpoint/2010/main" val="3309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7EFEC7-5198-41C9-8087-E0B77611469E}"/>
              </a:ext>
            </a:extLst>
          </p:cNvPr>
          <p:cNvSpPr>
            <a:spLocks noGrp="1"/>
          </p:cNvSpPr>
          <p:nvPr>
            <p:ph type="title"/>
          </p:nvPr>
        </p:nvSpPr>
        <p:spPr/>
        <p:txBody>
          <a:bodyPr/>
          <a:lstStyle/>
          <a:p>
            <a:r>
              <a:rPr lang="en-US" b="1" dirty="0">
                <a:solidFill>
                  <a:schemeClr val="tx2">
                    <a:lumMod val="10000"/>
                  </a:schemeClr>
                </a:solidFill>
                <a:highlight>
                  <a:srgbClr val="C0C0C0"/>
                </a:highlight>
                <a:cs typeface="Segoe UI Light"/>
              </a:rPr>
              <a:t>TABLE OF </a:t>
            </a:r>
            <a:r>
              <a:rPr lang="en-US" b="1" dirty="0" smtClean="0">
                <a:solidFill>
                  <a:schemeClr val="tx2">
                    <a:lumMod val="10000"/>
                  </a:schemeClr>
                </a:solidFill>
                <a:highlight>
                  <a:srgbClr val="C0C0C0"/>
                </a:highlight>
                <a:cs typeface="Segoe UI Light"/>
              </a:rPr>
              <a:t>CONTENTS</a:t>
            </a:r>
            <a:endParaRPr lang="en-US" b="1" dirty="0">
              <a:solidFill>
                <a:schemeClr val="tx2">
                  <a:lumMod val="10000"/>
                </a:schemeClr>
              </a:solidFill>
              <a:highlight>
                <a:srgbClr val="C0C0C0"/>
              </a:highlight>
              <a:cs typeface="Segoe UI Light"/>
            </a:endParaRPr>
          </a:p>
        </p:txBody>
      </p:sp>
      <p:sp>
        <p:nvSpPr>
          <p:cNvPr id="3" name="Text Placeholder 2">
            <a:extLst>
              <a:ext uri="{FF2B5EF4-FFF2-40B4-BE49-F238E27FC236}">
                <a16:creationId xmlns="" xmlns:a16="http://schemas.microsoft.com/office/drawing/2014/main" id="{1A147BFB-597C-272A-658A-CA58E337A0C0}"/>
              </a:ext>
            </a:extLst>
          </p:cNvPr>
          <p:cNvSpPr>
            <a:spLocks noGrp="1"/>
          </p:cNvSpPr>
          <p:nvPr>
            <p:ph type="body" sz="quarter" idx="14"/>
          </p:nvPr>
        </p:nvSpPr>
        <p:spPr>
          <a:xfrm>
            <a:off x="457200" y="2496868"/>
            <a:ext cx="6591300" cy="3949939"/>
          </a:xfrm>
        </p:spPr>
        <p:txBody>
          <a:bodyPr lIns="91440" tIns="45720" rIns="91440" bIns="45720" anchor="t"/>
          <a:lstStyle/>
          <a:p>
            <a:pPr marL="0" indent="0">
              <a:buNone/>
            </a:pPr>
            <a:r>
              <a:rPr lang="en-US" sz="2400" dirty="0">
                <a:solidFill>
                  <a:schemeClr val="tx2">
                    <a:lumMod val="10000"/>
                  </a:schemeClr>
                </a:solidFill>
                <a:highlight>
                  <a:srgbClr val="808080"/>
                </a:highlight>
                <a:latin typeface="Times New Roman"/>
                <a:cs typeface="Segoe UI"/>
              </a:rPr>
              <a:t>Introduction</a:t>
            </a:r>
          </a:p>
          <a:p>
            <a:pPr marL="0" indent="0">
              <a:buNone/>
            </a:pPr>
            <a:r>
              <a:rPr lang="en-US" sz="2400" dirty="0">
                <a:solidFill>
                  <a:schemeClr val="tx2">
                    <a:lumMod val="10000"/>
                  </a:schemeClr>
                </a:solidFill>
                <a:highlight>
                  <a:srgbClr val="808080"/>
                </a:highlight>
                <a:latin typeface="Times New Roman"/>
                <a:cs typeface="Segoe UI"/>
              </a:rPr>
              <a:t>Dataset</a:t>
            </a:r>
          </a:p>
          <a:p>
            <a:pPr marL="0" indent="0">
              <a:buNone/>
            </a:pPr>
            <a:r>
              <a:rPr lang="en-US" sz="2400" dirty="0">
                <a:solidFill>
                  <a:schemeClr val="tx2">
                    <a:lumMod val="10000"/>
                  </a:schemeClr>
                </a:solidFill>
                <a:highlight>
                  <a:srgbClr val="808080"/>
                </a:highlight>
                <a:latin typeface="Times New Roman"/>
                <a:cs typeface="Segoe UI"/>
              </a:rPr>
              <a:t>Data Preprocessing </a:t>
            </a:r>
          </a:p>
          <a:p>
            <a:pPr marL="0" indent="0">
              <a:buNone/>
            </a:pPr>
            <a:r>
              <a:rPr lang="en-US" sz="2400" dirty="0">
                <a:solidFill>
                  <a:schemeClr val="tx2">
                    <a:lumMod val="10000"/>
                  </a:schemeClr>
                </a:solidFill>
                <a:highlight>
                  <a:srgbClr val="808080"/>
                </a:highlight>
                <a:latin typeface="Times New Roman"/>
                <a:cs typeface="Segoe UI"/>
              </a:rPr>
              <a:t>Model Building      </a:t>
            </a:r>
          </a:p>
          <a:p>
            <a:pPr marL="0" indent="0">
              <a:buNone/>
            </a:pPr>
            <a:r>
              <a:rPr lang="en-US" sz="2400" dirty="0">
                <a:solidFill>
                  <a:schemeClr val="tx2">
                    <a:lumMod val="10000"/>
                  </a:schemeClr>
                </a:solidFill>
                <a:highlight>
                  <a:srgbClr val="808080"/>
                </a:highlight>
                <a:latin typeface="Times New Roman"/>
                <a:cs typeface="Segoe UI"/>
              </a:rPr>
              <a:t>Train and Testing </a:t>
            </a:r>
          </a:p>
          <a:p>
            <a:pPr marL="0" indent="0">
              <a:buNone/>
            </a:pPr>
            <a:r>
              <a:rPr lang="en-US" sz="2400" dirty="0">
                <a:solidFill>
                  <a:schemeClr val="tx2">
                    <a:lumMod val="10000"/>
                  </a:schemeClr>
                </a:solidFill>
                <a:highlight>
                  <a:srgbClr val="808080"/>
                </a:highlight>
                <a:latin typeface="Times New Roman"/>
                <a:cs typeface="Segoe UI"/>
              </a:rPr>
              <a:t>Result </a:t>
            </a:r>
          </a:p>
          <a:p>
            <a:pPr marL="0" indent="0">
              <a:buNone/>
            </a:pPr>
            <a:r>
              <a:rPr lang="en-US" sz="2400" dirty="0">
                <a:solidFill>
                  <a:schemeClr val="tx2">
                    <a:lumMod val="10000"/>
                  </a:schemeClr>
                </a:solidFill>
                <a:highlight>
                  <a:srgbClr val="808080"/>
                </a:highlight>
                <a:latin typeface="Times New Roman"/>
                <a:cs typeface="Segoe UI"/>
              </a:rPr>
              <a:t>Future Direction</a:t>
            </a:r>
          </a:p>
          <a:p>
            <a:pPr marL="0" indent="0">
              <a:buNone/>
            </a:pPr>
            <a:r>
              <a:rPr lang="en-US" sz="2400" dirty="0">
                <a:solidFill>
                  <a:schemeClr val="tx2">
                    <a:lumMod val="10000"/>
                  </a:schemeClr>
                </a:solidFill>
                <a:highlight>
                  <a:srgbClr val="808080"/>
                </a:highlight>
                <a:latin typeface="Times New Roman"/>
                <a:cs typeface="Segoe UI"/>
              </a:rPr>
              <a:t>Discussion</a:t>
            </a:r>
          </a:p>
          <a:p>
            <a:pPr marL="0" indent="0">
              <a:buNone/>
            </a:pPr>
            <a:r>
              <a:rPr lang="en-US" sz="2400" dirty="0" smtClean="0">
                <a:solidFill>
                  <a:schemeClr val="tx2">
                    <a:lumMod val="10000"/>
                  </a:schemeClr>
                </a:solidFill>
                <a:highlight>
                  <a:srgbClr val="808080"/>
                </a:highlight>
                <a:latin typeface="Times New Roman"/>
                <a:cs typeface="Segoe UI"/>
              </a:rPr>
              <a:t>References</a:t>
            </a:r>
            <a:endParaRPr lang="en-US" sz="2400" dirty="0">
              <a:solidFill>
                <a:schemeClr val="tx2">
                  <a:lumMod val="10000"/>
                </a:schemeClr>
              </a:solidFill>
              <a:highlight>
                <a:srgbClr val="808080"/>
              </a:highlight>
              <a:latin typeface="Times New Roman"/>
              <a:cs typeface="Segoe UI"/>
            </a:endParaRPr>
          </a:p>
          <a:p>
            <a:pPr marL="0" indent="0">
              <a:buNone/>
            </a:pPr>
            <a:endParaRPr lang="en-US" sz="2400" dirty="0">
              <a:latin typeface="Times New Roman"/>
              <a:cs typeface="Segoe UI"/>
            </a:endParaRPr>
          </a:p>
          <a:p>
            <a:pPr marL="0" indent="0">
              <a:buNone/>
            </a:pPr>
            <a:endParaRPr lang="en-US" sz="2400" dirty="0">
              <a:latin typeface="Times New Roman"/>
              <a:cs typeface="Segoe UI"/>
            </a:endParaRPr>
          </a:p>
          <a:p>
            <a:pPr marL="0" indent="0">
              <a:buNone/>
            </a:pPr>
            <a:endParaRPr lang="en-US" sz="2400" dirty="0">
              <a:latin typeface="Times New Roman"/>
              <a:cs typeface="Segoe UI"/>
            </a:endParaRPr>
          </a:p>
          <a:p>
            <a:pPr marL="0" indent="0">
              <a:buNone/>
            </a:pPr>
            <a:endParaRPr lang="en-US" sz="2400" dirty="0">
              <a:latin typeface="Times New Roman"/>
              <a:cs typeface="Segoe UI"/>
            </a:endParaRPr>
          </a:p>
        </p:txBody>
      </p:sp>
    </p:spTree>
    <p:extLst>
      <p:ext uri="{BB962C8B-B14F-4D97-AF65-F5344CB8AC3E}">
        <p14:creationId xmlns:p14="http://schemas.microsoft.com/office/powerpoint/2010/main" val="124239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501958D-11F2-168C-C95A-7AAAD35250F8}"/>
              </a:ext>
            </a:extLst>
          </p:cNvPr>
          <p:cNvSpPr>
            <a:spLocks noGrp="1"/>
          </p:cNvSpPr>
          <p:nvPr>
            <p:ph type="title"/>
          </p:nvPr>
        </p:nvSpPr>
        <p:spPr>
          <a:xfrm>
            <a:off x="640081" y="325370"/>
            <a:ext cx="4368603" cy="1956841"/>
          </a:xfrm>
        </p:spPr>
        <p:txBody>
          <a:bodyPr vert="horz" lIns="91440" tIns="45720" rIns="91440" bIns="45720" rtlCol="0" anchor="b">
            <a:normAutofit/>
          </a:bodyPr>
          <a:lstStyle/>
          <a:p>
            <a:pPr>
              <a:lnSpc>
                <a:spcPct val="90000"/>
              </a:lnSpc>
            </a:pPr>
            <a:r>
              <a:rPr lang="en-US" sz="4200" b="1" dirty="0">
                <a:solidFill>
                  <a:schemeClr val="tx1"/>
                </a:solidFill>
                <a:effectLst/>
              </a:rPr>
              <a:t>Introduction</a:t>
            </a:r>
            <a:r>
              <a:rPr lang="en-US" sz="4200" b="1" dirty="0">
                <a:solidFill>
                  <a:schemeClr val="tx1"/>
                </a:solidFill>
                <a:highlight>
                  <a:srgbClr val="FFFF00"/>
                </a:highlight>
              </a:rPr>
              <a:t> </a:t>
            </a:r>
            <a:endParaRPr lang="en-US" sz="4200" b="1" dirty="0">
              <a:solidFill>
                <a:schemeClr val="tx1"/>
              </a:solidFill>
            </a:endParaRPr>
          </a:p>
        </p:txBody>
      </p:sp>
      <p:sp>
        <p:nvSpPr>
          <p:cNvPr id="7" name="TextBox 6">
            <a:extLst>
              <a:ext uri="{FF2B5EF4-FFF2-40B4-BE49-F238E27FC236}">
                <a16:creationId xmlns="" xmlns:a16="http://schemas.microsoft.com/office/drawing/2014/main" id="{56D76C38-7E67-4E44-9586-289203549729}"/>
              </a:ext>
            </a:extLst>
          </p:cNvPr>
          <p:cNvSpPr txBox="1"/>
          <p:nvPr/>
        </p:nvSpPr>
        <p:spPr>
          <a:xfrm>
            <a:off x="640081" y="2872899"/>
            <a:ext cx="4243589" cy="3320668"/>
          </a:xfrm>
          <a:prstGeom prst="rect">
            <a:avLst/>
          </a:prstGeom>
        </p:spPr>
        <p:txBody>
          <a:bodyPr vert="horz" lIns="91440" tIns="45720" rIns="91440" bIns="45720" rtlCol="0" anchor="t">
            <a:noAutofit/>
          </a:bodyPr>
          <a:lstStyle/>
          <a:p>
            <a:pPr marL="0" marR="0" algn="just">
              <a:lnSpc>
                <a:spcPct val="90000"/>
              </a:lnSpc>
              <a:spcBef>
                <a:spcPts val="0"/>
              </a:spcBef>
              <a:spcAft>
                <a:spcPts val="800"/>
              </a:spcAft>
            </a:pPr>
            <a:r>
              <a:rPr lang="en-US" sz="2000" dirty="0">
                <a:effectLst/>
                <a:latin typeface="Times New Roman"/>
                <a:cs typeface="Times New Roman"/>
              </a:rPr>
              <a:t>We all come across numerous flowers on a daily basis. But we don’t even know their names at times. We all wonder “I wish my computer/mobile could classify this” when we come across a beautiful looking flower. That is the motive behind this article, to classify flower images. The main objective of this article is to use Convolutional Neural Networks (CNN) to classify flower images into 5 categories</a:t>
            </a:r>
            <a:r>
              <a:rPr lang="en-US" sz="2000" dirty="0">
                <a:latin typeface="Times New Roman"/>
                <a:cs typeface="Times New Roman"/>
              </a:rPr>
              <a:t>.</a:t>
            </a:r>
            <a:endParaRPr lang="en-US"/>
          </a:p>
        </p:txBody>
      </p:sp>
      <p:pic>
        <p:nvPicPr>
          <p:cNvPr id="11" name="Picture 8">
            <a:extLst>
              <a:ext uri="{FF2B5EF4-FFF2-40B4-BE49-F238E27FC236}">
                <a16:creationId xmlns="" xmlns:a16="http://schemas.microsoft.com/office/drawing/2014/main" id="{527F17E1-4214-7DB9-A046-61F5ADD498E5}"/>
              </a:ext>
            </a:extLst>
          </p:cNvPr>
          <p:cNvPicPr>
            <a:picLocks noChangeAspect="1"/>
          </p:cNvPicPr>
          <p:nvPr/>
        </p:nvPicPr>
        <p:blipFill rotWithShape="1">
          <a:blip r:embed="rId2"/>
          <a:srcRect t="302" r="7" b="7"/>
          <a:stretch/>
        </p:blipFill>
        <p:spPr>
          <a:xfrm>
            <a:off x="5311704"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9317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CA8B7C5-FD79-7EEC-0C02-72FF767202AC}"/>
              </a:ext>
            </a:extLst>
          </p:cNvPr>
          <p:cNvSpPr>
            <a:spLocks noGrp="1"/>
          </p:cNvSpPr>
          <p:nvPr>
            <p:ph type="title"/>
          </p:nvPr>
        </p:nvSpPr>
        <p:spPr/>
        <p:txBody>
          <a:bodyPr/>
          <a:lstStyle/>
          <a:p>
            <a:r>
              <a:rPr lang="en-US" b="1" dirty="0">
                <a:ea typeface="+mj-lt"/>
                <a:cs typeface="+mj-lt"/>
              </a:rPr>
              <a:t>Dataset</a:t>
            </a:r>
            <a:endParaRPr lang="en-US" dirty="0"/>
          </a:p>
        </p:txBody>
      </p:sp>
      <p:sp>
        <p:nvSpPr>
          <p:cNvPr id="4" name="Text Placeholder 3">
            <a:extLst>
              <a:ext uri="{FF2B5EF4-FFF2-40B4-BE49-F238E27FC236}">
                <a16:creationId xmlns="" xmlns:a16="http://schemas.microsoft.com/office/drawing/2014/main" id="{0672BF68-7CC5-FBD0-5E18-340D62B5DD92}"/>
              </a:ext>
            </a:extLst>
          </p:cNvPr>
          <p:cNvSpPr>
            <a:spLocks noGrp="1"/>
          </p:cNvSpPr>
          <p:nvPr>
            <p:ph type="body" sz="quarter" idx="14"/>
          </p:nvPr>
        </p:nvSpPr>
        <p:spPr/>
        <p:txBody>
          <a:bodyPr lIns="91440" tIns="45720" rIns="91440" bIns="45720" anchor="t"/>
          <a:lstStyle/>
          <a:p>
            <a:pPr marL="0" indent="0">
              <a:lnSpc>
                <a:spcPct val="107000"/>
              </a:lnSpc>
              <a:spcAft>
                <a:spcPts val="800"/>
              </a:spcAft>
              <a:buNone/>
            </a:pPr>
            <a:r>
              <a:rPr lang="en-US" b="1" dirty="0">
                <a:latin typeface="Times New Roman"/>
                <a:ea typeface="Calibri"/>
                <a:cs typeface="Calibri"/>
              </a:rPr>
              <a:t>Kaggle Dataset — </a:t>
            </a:r>
            <a:endParaRPr lang="en-US" b="1" dirty="0">
              <a:latin typeface="Times New Roman"/>
              <a:cs typeface="Segoe UI"/>
            </a:endParaRPr>
          </a:p>
          <a:p>
            <a:pPr marL="0" indent="0">
              <a:lnSpc>
                <a:spcPct val="107000"/>
              </a:lnSpc>
              <a:spcAft>
                <a:spcPts val="800"/>
              </a:spcAft>
              <a:buNone/>
            </a:pPr>
            <a:r>
              <a:rPr lang="en-US" dirty="0">
                <a:cs typeface="Segoe UI"/>
                <a:hlinkClick r:id="rId2"/>
              </a:rPr>
              <a:t>https://www.kaggle.com/alxmamaev/flowers-recognition</a:t>
            </a:r>
            <a:endParaRPr lang="en-US">
              <a:ea typeface="+mn-lt"/>
              <a:cs typeface="+mn-lt"/>
            </a:endParaRPr>
          </a:p>
          <a:p>
            <a:pPr marL="0" indent="0">
              <a:lnSpc>
                <a:spcPct val="107000"/>
              </a:lnSpc>
              <a:spcAft>
                <a:spcPts val="800"/>
              </a:spcAft>
              <a:buNone/>
            </a:pPr>
            <a:r>
              <a:rPr lang="en-US" dirty="0">
                <a:latin typeface="Times New Roman"/>
                <a:ea typeface="Calibri"/>
                <a:cs typeface="Calibri"/>
              </a:rPr>
              <a:t>The 5 classes in the dataset are:</a:t>
            </a:r>
            <a:endParaRPr lang="en-US">
              <a:latin typeface="Times New Roman"/>
              <a:ea typeface="+mn-lt"/>
              <a:cs typeface="+mn-lt"/>
            </a:endParaRPr>
          </a:p>
          <a:p>
            <a:pPr>
              <a:lnSpc>
                <a:spcPct val="107000"/>
              </a:lnSpc>
              <a:spcAft>
                <a:spcPts val="800"/>
              </a:spcAft>
              <a:buAutoNum type="arabicParenR"/>
            </a:pPr>
            <a:r>
              <a:rPr lang="en-US" dirty="0">
                <a:latin typeface="Times New Roman"/>
                <a:cs typeface="Segoe UI"/>
              </a:rPr>
              <a:t>Daisy, </a:t>
            </a:r>
            <a:r>
              <a:rPr lang="en-US" dirty="0">
                <a:latin typeface="Times New Roman"/>
                <a:ea typeface="Calibri"/>
                <a:cs typeface="Calibri"/>
              </a:rPr>
              <a:t>2)</a:t>
            </a:r>
            <a:r>
              <a:rPr lang="en-US" dirty="0">
                <a:latin typeface="Times New Roman"/>
                <a:cs typeface="Segoe UI"/>
              </a:rPr>
              <a:t> Dandelion,</a:t>
            </a:r>
            <a:r>
              <a:rPr lang="en-US" dirty="0">
                <a:latin typeface="Times New Roman"/>
                <a:ea typeface="Calibri"/>
                <a:cs typeface="Calibri"/>
              </a:rPr>
              <a:t>3)</a:t>
            </a:r>
            <a:r>
              <a:rPr lang="en-US" dirty="0">
                <a:latin typeface="Times New Roman"/>
                <a:cs typeface="Segoe UI"/>
              </a:rPr>
              <a:t> Rose,</a:t>
            </a:r>
            <a:r>
              <a:rPr lang="en-US" dirty="0">
                <a:latin typeface="Times New Roman"/>
                <a:ea typeface="Calibri"/>
                <a:cs typeface="Calibri"/>
              </a:rPr>
              <a:t>4) </a:t>
            </a:r>
            <a:r>
              <a:rPr lang="en-US" dirty="0">
                <a:latin typeface="Times New Roman"/>
                <a:cs typeface="Segoe UI"/>
              </a:rPr>
              <a:t>Sunflower and</a:t>
            </a:r>
            <a:r>
              <a:rPr lang="en-US" dirty="0">
                <a:latin typeface="Times New Roman"/>
                <a:ea typeface="Calibri"/>
                <a:cs typeface="Calibri"/>
              </a:rPr>
              <a:t> 5) </a:t>
            </a:r>
            <a:r>
              <a:rPr lang="en-US" dirty="0">
                <a:latin typeface="Times New Roman"/>
                <a:cs typeface="Segoe UI"/>
              </a:rPr>
              <a:t>Tulip.</a:t>
            </a:r>
            <a:endParaRPr lang="en-US">
              <a:latin typeface="Times New Roman"/>
              <a:ea typeface="+mn-lt"/>
              <a:cs typeface="+mn-lt"/>
            </a:endParaRPr>
          </a:p>
          <a:p>
            <a:endParaRPr lang="en-US" dirty="0">
              <a:cs typeface="Segoe UI"/>
            </a:endParaRPr>
          </a:p>
        </p:txBody>
      </p:sp>
      <p:pic>
        <p:nvPicPr>
          <p:cNvPr id="7" name="Picture 6" descr="Text&#10;&#10;Description automatically generated">
            <a:extLst>
              <a:ext uri="{FF2B5EF4-FFF2-40B4-BE49-F238E27FC236}">
                <a16:creationId xmlns="" xmlns:a16="http://schemas.microsoft.com/office/drawing/2014/main" id="{EB19FCC1-29C6-4FB3-F7DA-E5085AA1275E}"/>
              </a:ext>
            </a:extLst>
          </p:cNvPr>
          <p:cNvPicPr/>
          <p:nvPr/>
        </p:nvPicPr>
        <p:blipFill rotWithShape="1">
          <a:blip r:embed="rId3">
            <a:extLst>
              <a:ext uri="{28A0092B-C50C-407E-A947-70E740481C1C}">
                <a14:useLocalDpi xmlns:a14="http://schemas.microsoft.com/office/drawing/2010/main" val="0"/>
              </a:ext>
            </a:extLst>
          </a:blip>
          <a:srcRect l="8974" t="15727" r="40513" b="57151"/>
          <a:stretch/>
        </p:blipFill>
        <p:spPr bwMode="auto">
          <a:xfrm>
            <a:off x="7347520" y="2602789"/>
            <a:ext cx="4609493" cy="26204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062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C2E52819-5890-2CE0-1608-8CDE5E3DCD9E}"/>
              </a:ext>
            </a:extLst>
          </p:cNvPr>
          <p:cNvSpPr txBox="1"/>
          <p:nvPr/>
        </p:nvSpPr>
        <p:spPr>
          <a:xfrm>
            <a:off x="699714" y="5490971"/>
            <a:ext cx="6962073" cy="1159200"/>
          </a:xfrm>
          <a:prstGeom prst="rect">
            <a:avLst/>
          </a:prstGeom>
        </p:spPr>
        <p:txBody>
          <a:bodyPr vert="horz" lIns="91440" tIns="45720" rIns="91440" bIns="45720" rtlCol="0" anchor="ctr">
            <a:normAutofit/>
          </a:bodyPr>
          <a:lstStyle/>
          <a:p>
            <a:pPr marL="0" marR="0">
              <a:lnSpc>
                <a:spcPct val="90000"/>
              </a:lnSpc>
              <a:spcBef>
                <a:spcPct val="0"/>
              </a:spcBef>
              <a:spcAft>
                <a:spcPts val="800"/>
              </a:spcAft>
            </a:pPr>
            <a:r>
              <a:rPr lang="en-US" sz="4000" b="1" kern="1200">
                <a:solidFill>
                  <a:srgbClr val="FFFFFF"/>
                </a:solidFill>
                <a:effectLst/>
                <a:latin typeface="+mj-lt"/>
                <a:ea typeface="+mj-ea"/>
                <a:cs typeface="+mj-cs"/>
              </a:rPr>
              <a:t>Data Preprocessing</a:t>
            </a:r>
            <a:endParaRPr lang="en-US" sz="4000" kern="1200">
              <a:solidFill>
                <a:srgbClr val="FFFFFF"/>
              </a:solidFill>
              <a:effectLst/>
              <a:latin typeface="+mj-lt"/>
              <a:ea typeface="+mj-ea"/>
              <a:cs typeface="+mj-cs"/>
            </a:endParaRPr>
          </a:p>
        </p:txBody>
      </p:sp>
      <p:pic>
        <p:nvPicPr>
          <p:cNvPr id="7" name="Picture 6">
            <a:extLst>
              <a:ext uri="{FF2B5EF4-FFF2-40B4-BE49-F238E27FC236}">
                <a16:creationId xmlns="" xmlns:a16="http://schemas.microsoft.com/office/drawing/2014/main" id="{36371A4D-D31E-56EE-EE0C-6CD565B503D4}"/>
              </a:ext>
            </a:extLst>
          </p:cNvPr>
          <p:cNvPicPr>
            <a:picLocks noChangeAspect="1"/>
          </p:cNvPicPr>
          <p:nvPr/>
        </p:nvPicPr>
        <p:blipFill>
          <a:blip r:embed="rId2"/>
          <a:stretch>
            <a:fillRect/>
          </a:stretch>
        </p:blipFill>
        <p:spPr>
          <a:xfrm>
            <a:off x="478535" y="498155"/>
            <a:ext cx="11327548" cy="4304468"/>
          </a:xfrm>
          <a:prstGeom prst="rect">
            <a:avLst/>
          </a:prstGeom>
        </p:spPr>
      </p:pic>
    </p:spTree>
    <p:extLst>
      <p:ext uri="{BB962C8B-B14F-4D97-AF65-F5344CB8AC3E}">
        <p14:creationId xmlns:p14="http://schemas.microsoft.com/office/powerpoint/2010/main" val="12052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08CF5CB-812B-488E-8577-7B59FAB9BFD9}"/>
              </a:ext>
            </a:extLst>
          </p:cNvPr>
          <p:cNvSpPr txBox="1"/>
          <p:nvPr/>
        </p:nvSpPr>
        <p:spPr>
          <a:xfrm>
            <a:off x="912244" y="793563"/>
            <a:ext cx="10242612" cy="1515928"/>
          </a:xfrm>
          <a:prstGeom prst="rect">
            <a:avLst/>
          </a:prstGeom>
          <a:noFill/>
        </p:spPr>
        <p:txBody>
          <a:bodyPr wrap="square" lIns="91440" tIns="45720" rIns="91440" bIns="45720" anchor="t">
            <a:spAutoFit/>
          </a:bodyPr>
          <a:lstStyle/>
          <a:p>
            <a:pPr marL="0" marR="0">
              <a:lnSpc>
                <a:spcPct val="107000"/>
              </a:lnSpc>
              <a:spcBef>
                <a:spcPts val="0"/>
              </a:spcBef>
              <a:spcAft>
                <a:spcPts val="800"/>
              </a:spcAft>
            </a:pPr>
            <a:r>
              <a:rPr lang="en-US" sz="2400" b="1" dirty="0">
                <a:effectLst/>
                <a:latin typeface="Times New Roman"/>
                <a:ea typeface="Calibri"/>
                <a:cs typeface="Times New Roman"/>
              </a:rPr>
              <a:t>Imports Libraries</a:t>
            </a:r>
            <a:endParaRPr lang="en-US" sz="2400">
              <a:effectLst/>
              <a:latin typeface="Times New Roman"/>
              <a:ea typeface="Calibri"/>
              <a:cs typeface="Times New Roman"/>
            </a:endParaRPr>
          </a:p>
          <a:p>
            <a:pPr marL="0" marR="0">
              <a:lnSpc>
                <a:spcPct val="107000"/>
              </a:lnSpc>
              <a:spcBef>
                <a:spcPts val="0"/>
              </a:spcBef>
              <a:spcAft>
                <a:spcPts val="800"/>
              </a:spcAft>
            </a:pPr>
            <a:r>
              <a:rPr lang="en-US" sz="1800" dirty="0">
                <a:effectLst/>
                <a:latin typeface="Times New Roman"/>
                <a:ea typeface="Calibri"/>
                <a:cs typeface="Times New Roman"/>
              </a:rPr>
              <a:t>We will be using </a:t>
            </a:r>
            <a:r>
              <a:rPr lang="en-US" sz="1800" dirty="0" err="1">
                <a:effectLst/>
                <a:latin typeface="Times New Roman"/>
                <a:ea typeface="Calibri"/>
                <a:cs typeface="Times New Roman"/>
              </a:rPr>
              <a:t>Tensorflow</a:t>
            </a:r>
            <a:r>
              <a:rPr lang="en-US" sz="1800" dirty="0">
                <a:effectLst/>
                <a:latin typeface="Times New Roman"/>
                <a:ea typeface="Calibri"/>
                <a:cs typeface="Times New Roman"/>
              </a:rPr>
              <a:t> to implement the CNN, Matplotlib to plot graphs and display images, Seaborn to display the heatmap.</a:t>
            </a:r>
            <a:r>
              <a:rPr lang="en-US" sz="1200" dirty="0">
                <a:solidFill>
                  <a:srgbClr val="000000"/>
                </a:solidFill>
                <a:effectLst/>
                <a:latin typeface="Times New Roman"/>
                <a:ea typeface="Calibri"/>
                <a:cs typeface="Times New Roman"/>
              </a:rPr>
              <a:t> </a:t>
            </a:r>
            <a:r>
              <a:rPr lang="en-US" sz="1800" dirty="0">
                <a:solidFill>
                  <a:srgbClr val="000000"/>
                </a:solidFill>
                <a:effectLst/>
                <a:latin typeface="Times New Roman"/>
                <a:ea typeface="Calibri"/>
                <a:cs typeface="Times New Roman"/>
              </a:rPr>
              <a:t>The required libraries were imported in the following snippet.</a:t>
            </a:r>
          </a:p>
          <a:p>
            <a:pPr marL="0" marR="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 xmlns:a16="http://schemas.microsoft.com/office/drawing/2014/main" id="{16018DCC-7BD4-4101-8B5D-11A95591B745}"/>
              </a:ext>
            </a:extLst>
          </p:cNvPr>
          <p:cNvPicPr>
            <a:picLocks noChangeAspect="1"/>
          </p:cNvPicPr>
          <p:nvPr/>
        </p:nvPicPr>
        <p:blipFill rotWithShape="1">
          <a:blip r:embed="rId2"/>
          <a:srcRect l="13835" t="32362" r="20704" b="33527"/>
          <a:stretch/>
        </p:blipFill>
        <p:spPr>
          <a:xfrm>
            <a:off x="1686755" y="2441361"/>
            <a:ext cx="7981028" cy="2339289"/>
          </a:xfrm>
          <a:prstGeom prst="rect">
            <a:avLst/>
          </a:prstGeom>
        </p:spPr>
      </p:pic>
    </p:spTree>
    <p:extLst>
      <p:ext uri="{BB962C8B-B14F-4D97-AF65-F5344CB8AC3E}">
        <p14:creationId xmlns:p14="http://schemas.microsoft.com/office/powerpoint/2010/main" val="52719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379D9F4C-37BD-4736-8AFE-B3DFA2ED5B1A}"/>
              </a:ext>
            </a:extLst>
          </p:cNvPr>
          <p:cNvSpPr txBox="1"/>
          <p:nvPr/>
        </p:nvSpPr>
        <p:spPr>
          <a:xfrm>
            <a:off x="679223" y="874876"/>
            <a:ext cx="4611868" cy="2368277"/>
          </a:xfrm>
          <a:prstGeom prst="rect">
            <a:avLst/>
          </a:prstGeom>
          <a:noFill/>
        </p:spPr>
        <p:txBody>
          <a:bodyPr wrap="square" lIns="91440" tIns="45720" rIns="91440" bIns="45720" anchor="t">
            <a:spAutoFit/>
          </a:bodyPr>
          <a:lstStyle/>
          <a:p>
            <a:pPr marL="0" marR="0">
              <a:lnSpc>
                <a:spcPct val="107000"/>
              </a:lnSpc>
              <a:spcBef>
                <a:spcPts val="0"/>
              </a:spcBef>
              <a:spcAft>
                <a:spcPts val="800"/>
              </a:spcAft>
            </a:pPr>
            <a:r>
              <a:rPr lang="en-US" sz="2400" b="1" dirty="0">
                <a:effectLst/>
                <a:latin typeface="Times New Roman"/>
                <a:ea typeface="Calibri"/>
                <a:cs typeface="Times New Roman"/>
              </a:rPr>
              <a:t>Model</a:t>
            </a:r>
            <a:endParaRPr lang="en-US" sz="1400" dirty="0">
              <a:effectLst/>
              <a:latin typeface="Times New Roman"/>
              <a:ea typeface="Calibri"/>
              <a:cs typeface="Times New Roman"/>
            </a:endParaRPr>
          </a:p>
          <a:p>
            <a:pPr algn="just">
              <a:lnSpc>
                <a:spcPct val="107000"/>
              </a:lnSpc>
              <a:spcAft>
                <a:spcPts val="800"/>
              </a:spcAft>
            </a:pPr>
            <a:r>
              <a:rPr lang="en-US" sz="1800" dirty="0">
                <a:effectLst/>
                <a:latin typeface="Calibri"/>
                <a:ea typeface="Calibri"/>
                <a:cs typeface="Times New Roman"/>
              </a:rPr>
              <a:t>The model consists of 2 Conv2D layers of 128 neurons each along with </a:t>
            </a:r>
            <a:r>
              <a:rPr lang="en-US" sz="1800" dirty="0" err="1">
                <a:effectLst/>
                <a:latin typeface="Calibri"/>
                <a:ea typeface="Calibri"/>
                <a:cs typeface="Times New Roman"/>
              </a:rPr>
              <a:t>MaxPooling</a:t>
            </a:r>
            <a:r>
              <a:rPr lang="en-US" sz="1800" dirty="0">
                <a:effectLst/>
                <a:latin typeface="Calibri"/>
                <a:ea typeface="Calibri"/>
                <a:cs typeface="Times New Roman"/>
              </a:rPr>
              <a:t> layers and followed by 2 Dense layers.</a:t>
            </a:r>
            <a:r>
              <a:rPr lang="en-US" dirty="0">
                <a:latin typeface="Calibri"/>
                <a:ea typeface="Calibri"/>
                <a:cs typeface="Times New Roman"/>
              </a:rPr>
              <a:t> We</a:t>
            </a:r>
            <a:r>
              <a:rPr lang="en-US" sz="1800" dirty="0">
                <a:effectLst/>
                <a:latin typeface="Calibri"/>
                <a:ea typeface="Calibri"/>
                <a:cs typeface="Times New Roman"/>
              </a:rPr>
              <a:t> have used </a:t>
            </a:r>
            <a:r>
              <a:rPr lang="en-US" sz="1800" dirty="0" err="1">
                <a:effectLst/>
                <a:latin typeface="Calibri"/>
                <a:ea typeface="Calibri"/>
                <a:cs typeface="Times New Roman"/>
              </a:rPr>
              <a:t>LeakyReLU</a:t>
            </a:r>
            <a:r>
              <a:rPr lang="en-US" sz="1800" dirty="0">
                <a:effectLst/>
                <a:latin typeface="Calibri"/>
                <a:ea typeface="Calibri"/>
                <a:cs typeface="Times New Roman"/>
              </a:rPr>
              <a:t> here. </a:t>
            </a:r>
            <a:r>
              <a:rPr lang="en-US" sz="1800" dirty="0" err="1">
                <a:effectLst/>
                <a:latin typeface="Calibri"/>
                <a:ea typeface="Calibri"/>
                <a:cs typeface="Times New Roman"/>
              </a:rPr>
              <a:t>ReLU</a:t>
            </a:r>
            <a:r>
              <a:rPr lang="en-US" sz="1800" dirty="0">
                <a:effectLst/>
                <a:latin typeface="Calibri"/>
                <a:ea typeface="Calibri"/>
                <a:cs typeface="Times New Roman"/>
              </a:rPr>
              <a:t> might also provide good results here.</a:t>
            </a:r>
            <a:r>
              <a:rPr lang="en-US" dirty="0">
                <a:latin typeface="Calibri"/>
                <a:ea typeface="Calibri"/>
                <a:cs typeface="Times New Roman"/>
              </a:rPr>
              <a:t> </a:t>
            </a:r>
            <a:r>
              <a:rPr lang="en-US" sz="1800" dirty="0">
                <a:effectLst/>
                <a:latin typeface="Calibri"/>
                <a:ea typeface="Calibri"/>
                <a:cs typeface="Times New Roman"/>
              </a:rPr>
              <a:t>The Loss is Categorical </a:t>
            </a:r>
            <a:r>
              <a:rPr lang="en-US" sz="1800" dirty="0" err="1">
                <a:effectLst/>
                <a:latin typeface="Calibri"/>
                <a:ea typeface="Calibri"/>
                <a:cs typeface="Times New Roman"/>
              </a:rPr>
              <a:t>Crossentropy</a:t>
            </a:r>
            <a:r>
              <a:rPr lang="en-US" sz="1800" dirty="0">
                <a:effectLst/>
                <a:latin typeface="Calibri"/>
                <a:ea typeface="Calibri"/>
                <a:cs typeface="Times New Roman"/>
              </a:rPr>
              <a:t> and Optimizer is Adam.</a:t>
            </a:r>
            <a:endParaRPr lang="en-US" sz="1400" dirty="0">
              <a:effectLst/>
              <a:latin typeface="Calibri"/>
              <a:ea typeface="Calibri"/>
              <a:cs typeface="Times New Roman"/>
            </a:endParaRPr>
          </a:p>
        </p:txBody>
      </p:sp>
      <p:pic>
        <p:nvPicPr>
          <p:cNvPr id="3" name="Picture 2">
            <a:extLst>
              <a:ext uri="{FF2B5EF4-FFF2-40B4-BE49-F238E27FC236}">
                <a16:creationId xmlns="" xmlns:a16="http://schemas.microsoft.com/office/drawing/2014/main" id="{AA429D62-E36F-4089-82E1-EDD092BE55F0}"/>
              </a:ext>
            </a:extLst>
          </p:cNvPr>
          <p:cNvPicPr>
            <a:picLocks noChangeAspect="1"/>
          </p:cNvPicPr>
          <p:nvPr/>
        </p:nvPicPr>
        <p:blipFill rotWithShape="1">
          <a:blip r:embed="rId2"/>
          <a:srcRect l="11214" t="31198" r="16917" b="11456"/>
          <a:stretch/>
        </p:blipFill>
        <p:spPr>
          <a:xfrm>
            <a:off x="6096000" y="1083075"/>
            <a:ext cx="5267417" cy="4669655"/>
          </a:xfrm>
          <a:prstGeom prst="rect">
            <a:avLst/>
          </a:prstGeom>
        </p:spPr>
      </p:pic>
    </p:spTree>
    <p:extLst>
      <p:ext uri="{BB962C8B-B14F-4D97-AF65-F5344CB8AC3E}">
        <p14:creationId xmlns:p14="http://schemas.microsoft.com/office/powerpoint/2010/main" val="144166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62B8C5D-463B-4C92-938D-B219D6D96DDF}"/>
              </a:ext>
            </a:extLst>
          </p:cNvPr>
          <p:cNvSpPr txBox="1"/>
          <p:nvPr/>
        </p:nvSpPr>
        <p:spPr>
          <a:xfrm>
            <a:off x="641410" y="574236"/>
            <a:ext cx="6094521" cy="1980735"/>
          </a:xfrm>
          <a:prstGeom prst="rect">
            <a:avLst/>
          </a:prstGeom>
          <a:noFill/>
        </p:spPr>
        <p:txBody>
          <a:bodyPr wrap="square" lIns="91440" tIns="45720" rIns="91440" bIns="45720" anchor="t">
            <a:spAutoFit/>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Callbacks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latin typeface="Calibri"/>
                <a:ea typeface="Calibri"/>
                <a:cs typeface="Times New Roman"/>
              </a:rPr>
              <a:t>We</a:t>
            </a:r>
            <a:r>
              <a:rPr lang="en-US" sz="1800" dirty="0">
                <a:effectLst/>
                <a:latin typeface="Calibri"/>
                <a:ea typeface="Calibri"/>
                <a:cs typeface="Times New Roman"/>
              </a:rPr>
              <a:t> have defined 2 callbacks</a:t>
            </a:r>
            <a:endParaRPr lang="en-US" sz="1400" dirty="0">
              <a:effectLst/>
              <a:latin typeface="Calibri"/>
              <a:ea typeface="Calibri"/>
              <a:cs typeface="Times New Roman"/>
            </a:endParaRPr>
          </a:p>
          <a:p>
            <a:pPr marL="0" marR="0" algn="just">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ModelCheckpoint</a:t>
            </a:r>
            <a:r>
              <a:rPr lang="en-US" sz="1800" dirty="0">
                <a:effectLst/>
                <a:latin typeface="Calibri" panose="020F0502020204030204" pitchFamily="34" charset="0"/>
                <a:ea typeface="Calibri" panose="020F0502020204030204" pitchFamily="34" charset="0"/>
                <a:cs typeface="Times New Roman" panose="02020603050405020304" pitchFamily="18" charset="0"/>
              </a:rPr>
              <a:t> — To save the best model during training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ReduceLROnPlateau</a:t>
            </a:r>
            <a:r>
              <a:rPr lang="en-US" sz="1800" dirty="0">
                <a:effectLst/>
                <a:latin typeface="Calibri" panose="020F0502020204030204" pitchFamily="34" charset="0"/>
                <a:ea typeface="Calibri" panose="020F0502020204030204" pitchFamily="34" charset="0"/>
                <a:cs typeface="Times New Roman" panose="02020603050405020304" pitchFamily="18" charset="0"/>
              </a:rPr>
              <a:t> — Reduce the learning rate accordingly during training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 xmlns:a16="http://schemas.microsoft.com/office/drawing/2014/main" id="{49318A3B-E408-4BB2-BBFE-1BAA50543DE7}"/>
              </a:ext>
            </a:extLst>
          </p:cNvPr>
          <p:cNvPicPr/>
          <p:nvPr/>
        </p:nvPicPr>
        <p:blipFill rotWithShape="1">
          <a:blip r:embed="rId2">
            <a:extLst>
              <a:ext uri="{28A0092B-C50C-407E-A947-70E740481C1C}">
                <a14:useLocalDpi xmlns:a14="http://schemas.microsoft.com/office/drawing/2010/main" val="0"/>
              </a:ext>
            </a:extLst>
          </a:blip>
          <a:srcRect l="16795" t="59259" r="38461" b="27522"/>
          <a:stretch/>
        </p:blipFill>
        <p:spPr bwMode="auto">
          <a:xfrm>
            <a:off x="6777695" y="1137526"/>
            <a:ext cx="4772894" cy="1493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8" name="TextBox 7">
            <a:extLst>
              <a:ext uri="{FF2B5EF4-FFF2-40B4-BE49-F238E27FC236}">
                <a16:creationId xmlns="" xmlns:a16="http://schemas.microsoft.com/office/drawing/2014/main" id="{A00E8621-B75C-4F3E-98EF-DA466B787578}"/>
              </a:ext>
            </a:extLst>
          </p:cNvPr>
          <p:cNvSpPr txBox="1"/>
          <p:nvPr/>
        </p:nvSpPr>
        <p:spPr>
          <a:xfrm>
            <a:off x="683175" y="3290264"/>
            <a:ext cx="6094521" cy="1182824"/>
          </a:xfrm>
          <a:prstGeom prst="rect">
            <a:avLst/>
          </a:prstGeom>
          <a:noFill/>
        </p:spPr>
        <p:txBody>
          <a:bodyPr wrap="square" lIns="91440" tIns="45720" rIns="91440" bIns="45720" anchor="t">
            <a:spAutoFit/>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Train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a:ea typeface="Calibri" panose="020F0502020204030204" pitchFamily="34" charset="0"/>
                <a:cs typeface="Times New Roman"/>
              </a:rPr>
              <a:t>The model is being training with a Batch Size = 32 and for </a:t>
            </a:r>
            <a:r>
              <a:rPr lang="en-US" dirty="0">
                <a:latin typeface="Calibri"/>
                <a:ea typeface="Calibri" panose="020F0502020204030204" pitchFamily="34" charset="0"/>
                <a:cs typeface="Times New Roman"/>
              </a:rPr>
              <a:t>5 </a:t>
            </a:r>
            <a:r>
              <a:rPr lang="en-US" sz="1800" dirty="0">
                <a:effectLst/>
                <a:latin typeface="Calibri"/>
                <a:ea typeface="Calibri" panose="020F0502020204030204" pitchFamily="34" charset="0"/>
                <a:cs typeface="Times New Roman"/>
              </a:rPr>
              <a:t>Epochs</a:t>
            </a:r>
            <a:endParaRPr lang="en-US" sz="1400" dirty="0">
              <a:effectLst/>
              <a:latin typeface="Calibri"/>
              <a:ea typeface="Calibri" panose="020F0502020204030204" pitchFamily="34" charset="0"/>
              <a:cs typeface="Times New Roman"/>
            </a:endParaRPr>
          </a:p>
        </p:txBody>
      </p:sp>
      <p:pic>
        <p:nvPicPr>
          <p:cNvPr id="9" name="Picture 8">
            <a:extLst>
              <a:ext uri="{FF2B5EF4-FFF2-40B4-BE49-F238E27FC236}">
                <a16:creationId xmlns="" xmlns:a16="http://schemas.microsoft.com/office/drawing/2014/main" id="{0D80E1F6-9E2D-4904-AC36-363BAA1F4E31}"/>
              </a:ext>
            </a:extLst>
          </p:cNvPr>
          <p:cNvPicPr/>
          <p:nvPr/>
        </p:nvPicPr>
        <p:blipFill rotWithShape="1">
          <a:blip r:embed="rId3">
            <a:extLst>
              <a:ext uri="{28A0092B-C50C-407E-A947-70E740481C1C}">
                <a14:useLocalDpi xmlns:a14="http://schemas.microsoft.com/office/drawing/2010/main" val="0"/>
              </a:ext>
            </a:extLst>
          </a:blip>
          <a:srcRect l="16795" t="39202" r="42307" b="50085"/>
          <a:stretch/>
        </p:blipFill>
        <p:spPr bwMode="auto">
          <a:xfrm>
            <a:off x="6735932" y="3538194"/>
            <a:ext cx="4772894" cy="16701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68867863"/>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{DA28E3CA-CF2B-4B9E-8E66-04A79230C305}tf78479028_win32</Template>
  <TotalTime>90</TotalTime>
  <Words>311</Words>
  <Application>Microsoft Office PowerPoint</Application>
  <PresentationFormat>Custom</PresentationFormat>
  <Paragraphs>56</Paragraphs>
  <Slides>14</Slides>
  <Notes>0</Notes>
  <HiddenSlides>0</HiddenSlides>
  <MMClips>0</MMClips>
  <ScaleCrop>false</ScaleCrop>
  <HeadingPairs>
    <vt:vector size="4" baseType="variant">
      <vt:variant>
        <vt:lpstr>Theme</vt:lpstr>
      </vt:variant>
      <vt:variant>
        <vt:i4>5</vt:i4>
      </vt:variant>
      <vt:variant>
        <vt:lpstr>Slide Titles</vt:lpstr>
      </vt:variant>
      <vt:variant>
        <vt:i4>14</vt:i4>
      </vt:variant>
    </vt:vector>
  </HeadingPairs>
  <TitlesOfParts>
    <vt:vector size="19" baseType="lpstr">
      <vt:lpstr>Balancing Act</vt:lpstr>
      <vt:lpstr>Wellspring</vt:lpstr>
      <vt:lpstr>Star of the show</vt:lpstr>
      <vt:lpstr>Amusements</vt:lpstr>
      <vt:lpstr>Berlin</vt:lpstr>
      <vt:lpstr>TITLE</vt:lpstr>
      <vt:lpstr>OUR Group Members</vt:lpstr>
      <vt:lpstr>TABLE OF CONTENTS</vt:lpstr>
      <vt:lpstr>Introduction </vt:lpstr>
      <vt:lpstr>Dataset</vt:lpstr>
      <vt:lpstr>PowerPoint Presentation</vt:lpstr>
      <vt:lpstr>PowerPoint Presentation</vt:lpstr>
      <vt:lpstr>PowerPoint Presentation</vt:lpstr>
      <vt:lpstr>PowerPoint Presentation</vt:lpstr>
      <vt:lpstr>PowerPoint Presentation</vt:lpstr>
      <vt:lpstr>PowerPoint Presentation</vt:lpstr>
      <vt:lpstr>Discussion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Admin</dc:creator>
  <cp:lastModifiedBy>Asus</cp:lastModifiedBy>
  <cp:revision>254</cp:revision>
  <dcterms:created xsi:type="dcterms:W3CDTF">2022-12-12T15:52:53Z</dcterms:created>
  <dcterms:modified xsi:type="dcterms:W3CDTF">2022-12-19T16:19:34Z</dcterms:modified>
</cp:coreProperties>
</file>