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64676" y="0"/>
            <a:ext cx="3679825" cy="5143500"/>
          </a:xfrm>
          <a:custGeom>
            <a:avLst/>
            <a:gdLst/>
            <a:ahLst/>
            <a:cxnLst/>
            <a:rect l="l" t="t" r="r" b="b"/>
            <a:pathLst>
              <a:path w="3679825" h="5143500">
                <a:moveTo>
                  <a:pt x="0" y="5143499"/>
                </a:moveTo>
                <a:lnTo>
                  <a:pt x="3679322" y="5143499"/>
                </a:lnTo>
                <a:lnTo>
                  <a:pt x="3679322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64676" cy="51434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857964" y="1012786"/>
            <a:ext cx="2738120" cy="3123565"/>
          </a:xfrm>
          <a:custGeom>
            <a:avLst/>
            <a:gdLst/>
            <a:ahLst/>
            <a:cxnLst/>
            <a:rect l="l" t="t" r="r" b="b"/>
            <a:pathLst>
              <a:path w="2738120" h="3123565">
                <a:moveTo>
                  <a:pt x="1579727" y="426897"/>
                </a:moveTo>
                <a:lnTo>
                  <a:pt x="1571955" y="388353"/>
                </a:lnTo>
                <a:lnTo>
                  <a:pt x="1550746" y="356882"/>
                </a:lnTo>
                <a:lnTo>
                  <a:pt x="1519313" y="335648"/>
                </a:lnTo>
                <a:lnTo>
                  <a:pt x="1480820" y="327863"/>
                </a:lnTo>
                <a:lnTo>
                  <a:pt x="973836" y="327863"/>
                </a:lnTo>
                <a:lnTo>
                  <a:pt x="935355" y="335648"/>
                </a:lnTo>
                <a:lnTo>
                  <a:pt x="903909" y="356882"/>
                </a:lnTo>
                <a:lnTo>
                  <a:pt x="882713" y="388353"/>
                </a:lnTo>
                <a:lnTo>
                  <a:pt x="874928" y="426897"/>
                </a:lnTo>
                <a:lnTo>
                  <a:pt x="874928" y="483717"/>
                </a:lnTo>
                <a:lnTo>
                  <a:pt x="882700" y="522236"/>
                </a:lnTo>
                <a:lnTo>
                  <a:pt x="903909" y="553732"/>
                </a:lnTo>
                <a:lnTo>
                  <a:pt x="935355" y="574967"/>
                </a:lnTo>
                <a:lnTo>
                  <a:pt x="973836" y="582752"/>
                </a:lnTo>
                <a:lnTo>
                  <a:pt x="1422285" y="582752"/>
                </a:lnTo>
                <a:lnTo>
                  <a:pt x="1481201" y="690308"/>
                </a:lnTo>
                <a:lnTo>
                  <a:pt x="1481201" y="582752"/>
                </a:lnTo>
                <a:lnTo>
                  <a:pt x="1519580" y="574916"/>
                </a:lnTo>
                <a:lnTo>
                  <a:pt x="1550885" y="553694"/>
                </a:lnTo>
                <a:lnTo>
                  <a:pt x="1571980" y="522262"/>
                </a:lnTo>
                <a:lnTo>
                  <a:pt x="1579727" y="483717"/>
                </a:lnTo>
                <a:lnTo>
                  <a:pt x="1579727" y="426897"/>
                </a:lnTo>
                <a:close/>
              </a:path>
              <a:path w="2738120" h="3123565">
                <a:moveTo>
                  <a:pt x="2573502" y="894727"/>
                </a:moveTo>
                <a:lnTo>
                  <a:pt x="2540241" y="865746"/>
                </a:lnTo>
                <a:lnTo>
                  <a:pt x="2492756" y="929690"/>
                </a:lnTo>
                <a:lnTo>
                  <a:pt x="2492756" y="924979"/>
                </a:lnTo>
                <a:lnTo>
                  <a:pt x="2378354" y="924979"/>
                </a:lnTo>
                <a:lnTo>
                  <a:pt x="2378354" y="1039533"/>
                </a:lnTo>
                <a:lnTo>
                  <a:pt x="2492756" y="1039533"/>
                </a:lnTo>
                <a:lnTo>
                  <a:pt x="2492756" y="977747"/>
                </a:lnTo>
                <a:lnTo>
                  <a:pt x="2539492" y="929690"/>
                </a:lnTo>
                <a:lnTo>
                  <a:pt x="2573502" y="894727"/>
                </a:lnTo>
                <a:close/>
              </a:path>
              <a:path w="2738120" h="3123565">
                <a:moveTo>
                  <a:pt x="2738056" y="2112746"/>
                </a:moveTo>
                <a:lnTo>
                  <a:pt x="2731287" y="2070709"/>
                </a:lnTo>
                <a:lnTo>
                  <a:pt x="2712440" y="2034197"/>
                </a:lnTo>
                <a:lnTo>
                  <a:pt x="2683700" y="2005418"/>
                </a:lnTo>
                <a:lnTo>
                  <a:pt x="2679776" y="2003386"/>
                </a:lnTo>
                <a:lnTo>
                  <a:pt x="2679776" y="1979777"/>
                </a:lnTo>
                <a:lnTo>
                  <a:pt x="2679776" y="1414945"/>
                </a:lnTo>
                <a:lnTo>
                  <a:pt x="2680792" y="1232128"/>
                </a:lnTo>
                <a:lnTo>
                  <a:pt x="2673007" y="1192403"/>
                </a:lnTo>
                <a:lnTo>
                  <a:pt x="2651290" y="1159916"/>
                </a:lnTo>
                <a:lnTo>
                  <a:pt x="2618930" y="1138021"/>
                </a:lnTo>
                <a:lnTo>
                  <a:pt x="2580487" y="1130300"/>
                </a:lnTo>
                <a:lnTo>
                  <a:pt x="2579217" y="1130046"/>
                </a:lnTo>
                <a:lnTo>
                  <a:pt x="2212784" y="1130300"/>
                </a:lnTo>
                <a:lnTo>
                  <a:pt x="2229231" y="1116076"/>
                </a:lnTo>
                <a:lnTo>
                  <a:pt x="2257958" y="1072121"/>
                </a:lnTo>
                <a:lnTo>
                  <a:pt x="2273262" y="990409"/>
                </a:lnTo>
                <a:lnTo>
                  <a:pt x="2278646" y="943622"/>
                </a:lnTo>
                <a:lnTo>
                  <a:pt x="2278938" y="939355"/>
                </a:lnTo>
                <a:lnTo>
                  <a:pt x="2284501" y="906322"/>
                </a:lnTo>
                <a:lnTo>
                  <a:pt x="2296693" y="824865"/>
                </a:lnTo>
                <a:lnTo>
                  <a:pt x="2308288" y="725525"/>
                </a:lnTo>
                <a:lnTo>
                  <a:pt x="2308771" y="721385"/>
                </a:lnTo>
                <a:lnTo>
                  <a:pt x="2313978" y="622287"/>
                </a:lnTo>
                <a:lnTo>
                  <a:pt x="2313914" y="546277"/>
                </a:lnTo>
                <a:lnTo>
                  <a:pt x="2312009" y="491566"/>
                </a:lnTo>
                <a:lnTo>
                  <a:pt x="2304300" y="453885"/>
                </a:lnTo>
                <a:lnTo>
                  <a:pt x="2259990" y="406692"/>
                </a:lnTo>
                <a:lnTo>
                  <a:pt x="2225713" y="382917"/>
                </a:lnTo>
                <a:lnTo>
                  <a:pt x="2182152" y="361937"/>
                </a:lnTo>
                <a:lnTo>
                  <a:pt x="2127466" y="348068"/>
                </a:lnTo>
                <a:lnTo>
                  <a:pt x="2127466" y="333832"/>
                </a:lnTo>
                <a:lnTo>
                  <a:pt x="2137651" y="337032"/>
                </a:lnTo>
                <a:lnTo>
                  <a:pt x="2161578" y="343420"/>
                </a:lnTo>
                <a:lnTo>
                  <a:pt x="2189226" y="348157"/>
                </a:lnTo>
                <a:lnTo>
                  <a:pt x="2210625" y="346417"/>
                </a:lnTo>
                <a:lnTo>
                  <a:pt x="2207361" y="333832"/>
                </a:lnTo>
                <a:lnTo>
                  <a:pt x="2204250" y="318262"/>
                </a:lnTo>
                <a:lnTo>
                  <a:pt x="2203831" y="315023"/>
                </a:lnTo>
                <a:lnTo>
                  <a:pt x="2201951" y="300685"/>
                </a:lnTo>
                <a:lnTo>
                  <a:pt x="2201113" y="282092"/>
                </a:lnTo>
                <a:lnTo>
                  <a:pt x="2201240" y="260731"/>
                </a:lnTo>
                <a:lnTo>
                  <a:pt x="2202027" y="234835"/>
                </a:lnTo>
                <a:lnTo>
                  <a:pt x="2204389" y="205359"/>
                </a:lnTo>
                <a:lnTo>
                  <a:pt x="2209215" y="173393"/>
                </a:lnTo>
                <a:lnTo>
                  <a:pt x="2212949" y="139788"/>
                </a:lnTo>
                <a:lnTo>
                  <a:pt x="2203894" y="75844"/>
                </a:lnTo>
                <a:lnTo>
                  <a:pt x="2170239" y="26809"/>
                </a:lnTo>
                <a:lnTo>
                  <a:pt x="2103462" y="673"/>
                </a:lnTo>
                <a:lnTo>
                  <a:pt x="2058517" y="0"/>
                </a:lnTo>
                <a:lnTo>
                  <a:pt x="2012188" y="3530"/>
                </a:lnTo>
                <a:lnTo>
                  <a:pt x="1971370" y="10033"/>
                </a:lnTo>
                <a:lnTo>
                  <a:pt x="1913648" y="58978"/>
                </a:lnTo>
                <a:lnTo>
                  <a:pt x="1900377" y="98437"/>
                </a:lnTo>
                <a:lnTo>
                  <a:pt x="1897722" y="130543"/>
                </a:lnTo>
                <a:lnTo>
                  <a:pt x="1904301" y="155473"/>
                </a:lnTo>
                <a:lnTo>
                  <a:pt x="1918728" y="173393"/>
                </a:lnTo>
                <a:lnTo>
                  <a:pt x="1905533" y="188722"/>
                </a:lnTo>
                <a:lnTo>
                  <a:pt x="1898065" y="198208"/>
                </a:lnTo>
                <a:lnTo>
                  <a:pt x="1894560" y="204558"/>
                </a:lnTo>
                <a:lnTo>
                  <a:pt x="1893214" y="210515"/>
                </a:lnTo>
                <a:lnTo>
                  <a:pt x="1896338" y="217131"/>
                </a:lnTo>
                <a:lnTo>
                  <a:pt x="1904339" y="223012"/>
                </a:lnTo>
                <a:lnTo>
                  <a:pt x="1912543" y="227215"/>
                </a:lnTo>
                <a:lnTo>
                  <a:pt x="1916315" y="228828"/>
                </a:lnTo>
                <a:lnTo>
                  <a:pt x="1916709" y="239776"/>
                </a:lnTo>
                <a:lnTo>
                  <a:pt x="1924837" y="292163"/>
                </a:lnTo>
                <a:lnTo>
                  <a:pt x="1955355" y="316255"/>
                </a:lnTo>
                <a:lnTo>
                  <a:pt x="1979790" y="317322"/>
                </a:lnTo>
                <a:lnTo>
                  <a:pt x="2000669" y="316039"/>
                </a:lnTo>
                <a:lnTo>
                  <a:pt x="2009508" y="315023"/>
                </a:lnTo>
                <a:lnTo>
                  <a:pt x="2006968" y="357225"/>
                </a:lnTo>
                <a:lnTo>
                  <a:pt x="1942160" y="376199"/>
                </a:lnTo>
                <a:lnTo>
                  <a:pt x="1890102" y="406565"/>
                </a:lnTo>
                <a:lnTo>
                  <a:pt x="1850682" y="456768"/>
                </a:lnTo>
                <a:lnTo>
                  <a:pt x="1824964" y="533412"/>
                </a:lnTo>
                <a:lnTo>
                  <a:pt x="1803069" y="621944"/>
                </a:lnTo>
                <a:lnTo>
                  <a:pt x="1787829" y="695071"/>
                </a:lnTo>
                <a:lnTo>
                  <a:pt x="1782114" y="725525"/>
                </a:lnTo>
                <a:lnTo>
                  <a:pt x="1778635" y="723747"/>
                </a:lnTo>
                <a:lnTo>
                  <a:pt x="1768894" y="720420"/>
                </a:lnTo>
                <a:lnTo>
                  <a:pt x="1753997" y="718489"/>
                </a:lnTo>
                <a:lnTo>
                  <a:pt x="1735010" y="720940"/>
                </a:lnTo>
                <a:lnTo>
                  <a:pt x="1708619" y="728586"/>
                </a:lnTo>
                <a:lnTo>
                  <a:pt x="1675561" y="740270"/>
                </a:lnTo>
                <a:lnTo>
                  <a:pt x="1643024" y="755942"/>
                </a:lnTo>
                <a:lnTo>
                  <a:pt x="1618195" y="775614"/>
                </a:lnTo>
                <a:lnTo>
                  <a:pt x="1413649" y="775614"/>
                </a:lnTo>
                <a:lnTo>
                  <a:pt x="1408963" y="780313"/>
                </a:lnTo>
                <a:lnTo>
                  <a:pt x="1408963" y="1124953"/>
                </a:lnTo>
                <a:lnTo>
                  <a:pt x="1411617" y="1128649"/>
                </a:lnTo>
                <a:lnTo>
                  <a:pt x="1415300" y="1130300"/>
                </a:lnTo>
                <a:lnTo>
                  <a:pt x="985520" y="1130300"/>
                </a:lnTo>
                <a:lnTo>
                  <a:pt x="985520" y="883920"/>
                </a:lnTo>
                <a:lnTo>
                  <a:pt x="570077" y="883920"/>
                </a:lnTo>
                <a:lnTo>
                  <a:pt x="550494" y="887869"/>
                </a:lnTo>
                <a:lnTo>
                  <a:pt x="534517" y="898652"/>
                </a:lnTo>
                <a:lnTo>
                  <a:pt x="523748" y="914654"/>
                </a:lnTo>
                <a:lnTo>
                  <a:pt x="519798" y="934262"/>
                </a:lnTo>
                <a:lnTo>
                  <a:pt x="519798" y="1130173"/>
                </a:lnTo>
                <a:lnTo>
                  <a:pt x="356019" y="1130173"/>
                </a:lnTo>
                <a:lnTo>
                  <a:pt x="320294" y="1137399"/>
                </a:lnTo>
                <a:lnTo>
                  <a:pt x="291122" y="1157109"/>
                </a:lnTo>
                <a:lnTo>
                  <a:pt x="271437" y="1186319"/>
                </a:lnTo>
                <a:lnTo>
                  <a:pt x="264223" y="1222082"/>
                </a:lnTo>
                <a:lnTo>
                  <a:pt x="264223" y="2608808"/>
                </a:lnTo>
                <a:lnTo>
                  <a:pt x="38849" y="2608808"/>
                </a:lnTo>
                <a:lnTo>
                  <a:pt x="23723" y="2611869"/>
                </a:lnTo>
                <a:lnTo>
                  <a:pt x="11379" y="2620200"/>
                </a:lnTo>
                <a:lnTo>
                  <a:pt x="3048" y="2632570"/>
                </a:lnTo>
                <a:lnTo>
                  <a:pt x="0" y="2647708"/>
                </a:lnTo>
                <a:lnTo>
                  <a:pt x="0" y="2854541"/>
                </a:lnTo>
                <a:lnTo>
                  <a:pt x="3048" y="2869692"/>
                </a:lnTo>
                <a:lnTo>
                  <a:pt x="11379" y="2882049"/>
                </a:lnTo>
                <a:lnTo>
                  <a:pt x="23723" y="2890393"/>
                </a:lnTo>
                <a:lnTo>
                  <a:pt x="38849" y="2893453"/>
                </a:lnTo>
                <a:lnTo>
                  <a:pt x="1272209" y="2893453"/>
                </a:lnTo>
                <a:lnTo>
                  <a:pt x="1272209" y="3049308"/>
                </a:lnTo>
                <a:lnTo>
                  <a:pt x="1115021" y="3049308"/>
                </a:lnTo>
                <a:lnTo>
                  <a:pt x="1107770" y="3050781"/>
                </a:lnTo>
                <a:lnTo>
                  <a:pt x="1101839" y="3054794"/>
                </a:lnTo>
                <a:lnTo>
                  <a:pt x="1097838" y="3060738"/>
                </a:lnTo>
                <a:lnTo>
                  <a:pt x="1096365" y="3067989"/>
                </a:lnTo>
                <a:lnTo>
                  <a:pt x="1096365" y="3104858"/>
                </a:lnTo>
                <a:lnTo>
                  <a:pt x="1097838" y="3112122"/>
                </a:lnTo>
                <a:lnTo>
                  <a:pt x="1101839" y="3118066"/>
                </a:lnTo>
                <a:lnTo>
                  <a:pt x="1107770" y="3122079"/>
                </a:lnTo>
                <a:lnTo>
                  <a:pt x="1115021" y="3123552"/>
                </a:lnTo>
                <a:lnTo>
                  <a:pt x="1828838" y="3123552"/>
                </a:lnTo>
                <a:lnTo>
                  <a:pt x="1836089" y="3122079"/>
                </a:lnTo>
                <a:lnTo>
                  <a:pt x="1842033" y="3118066"/>
                </a:lnTo>
                <a:lnTo>
                  <a:pt x="1846033" y="3112122"/>
                </a:lnTo>
                <a:lnTo>
                  <a:pt x="1847507" y="3104858"/>
                </a:lnTo>
                <a:lnTo>
                  <a:pt x="1847507" y="3067989"/>
                </a:lnTo>
                <a:lnTo>
                  <a:pt x="1846033" y="3060738"/>
                </a:lnTo>
                <a:lnTo>
                  <a:pt x="1842033" y="3054794"/>
                </a:lnTo>
                <a:lnTo>
                  <a:pt x="1836089" y="3050781"/>
                </a:lnTo>
                <a:lnTo>
                  <a:pt x="1828838" y="3049308"/>
                </a:lnTo>
                <a:lnTo>
                  <a:pt x="1671777" y="3049308"/>
                </a:lnTo>
                <a:lnTo>
                  <a:pt x="1671777" y="2831414"/>
                </a:lnTo>
                <a:lnTo>
                  <a:pt x="2587980" y="2831414"/>
                </a:lnTo>
                <a:lnTo>
                  <a:pt x="2623693" y="2824175"/>
                </a:lnTo>
                <a:lnTo>
                  <a:pt x="2652877" y="2804477"/>
                </a:lnTo>
                <a:lnTo>
                  <a:pt x="2672550" y="2775254"/>
                </a:lnTo>
                <a:lnTo>
                  <a:pt x="2679776" y="2739491"/>
                </a:lnTo>
                <a:lnTo>
                  <a:pt x="2679776" y="2245728"/>
                </a:lnTo>
                <a:lnTo>
                  <a:pt x="2679776" y="2222106"/>
                </a:lnTo>
                <a:lnTo>
                  <a:pt x="2683700" y="2220087"/>
                </a:lnTo>
                <a:lnTo>
                  <a:pt x="2712440" y="2191296"/>
                </a:lnTo>
                <a:lnTo>
                  <a:pt x="2731287" y="2154796"/>
                </a:lnTo>
                <a:lnTo>
                  <a:pt x="2738056" y="2112746"/>
                </a:lnTo>
                <a:close/>
              </a:path>
            </a:pathLst>
          </a:custGeom>
          <a:solidFill>
            <a:srgbClr val="F5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40361" y="1403324"/>
            <a:ext cx="2764790" cy="2444115"/>
          </a:xfrm>
          <a:custGeom>
            <a:avLst/>
            <a:gdLst/>
            <a:ahLst/>
            <a:cxnLst/>
            <a:rect l="l" t="t" r="r" b="b"/>
            <a:pathLst>
              <a:path w="2764790" h="2444115">
                <a:moveTo>
                  <a:pt x="174713" y="2340826"/>
                </a:moveTo>
                <a:lnTo>
                  <a:pt x="114401" y="2332050"/>
                </a:lnTo>
                <a:lnTo>
                  <a:pt x="87350" y="2277262"/>
                </a:lnTo>
                <a:lnTo>
                  <a:pt x="60312" y="2332050"/>
                </a:lnTo>
                <a:lnTo>
                  <a:pt x="0" y="2340826"/>
                </a:lnTo>
                <a:lnTo>
                  <a:pt x="43675" y="2383409"/>
                </a:lnTo>
                <a:lnTo>
                  <a:pt x="33401" y="2443543"/>
                </a:lnTo>
                <a:lnTo>
                  <a:pt x="87350" y="2415070"/>
                </a:lnTo>
                <a:lnTo>
                  <a:pt x="141312" y="2443543"/>
                </a:lnTo>
                <a:lnTo>
                  <a:pt x="136448" y="2415070"/>
                </a:lnTo>
                <a:lnTo>
                  <a:pt x="131038" y="2383409"/>
                </a:lnTo>
                <a:lnTo>
                  <a:pt x="174713" y="2340826"/>
                </a:lnTo>
                <a:close/>
              </a:path>
              <a:path w="2764790" h="2444115">
                <a:moveTo>
                  <a:pt x="422808" y="2340826"/>
                </a:moveTo>
                <a:lnTo>
                  <a:pt x="362496" y="2332050"/>
                </a:lnTo>
                <a:lnTo>
                  <a:pt x="335445" y="2277262"/>
                </a:lnTo>
                <a:lnTo>
                  <a:pt x="308406" y="2332050"/>
                </a:lnTo>
                <a:lnTo>
                  <a:pt x="248094" y="2340826"/>
                </a:lnTo>
                <a:lnTo>
                  <a:pt x="291769" y="2383409"/>
                </a:lnTo>
                <a:lnTo>
                  <a:pt x="281495" y="2443543"/>
                </a:lnTo>
                <a:lnTo>
                  <a:pt x="335445" y="2415070"/>
                </a:lnTo>
                <a:lnTo>
                  <a:pt x="389407" y="2443543"/>
                </a:lnTo>
                <a:lnTo>
                  <a:pt x="384543" y="2415070"/>
                </a:lnTo>
                <a:lnTo>
                  <a:pt x="379133" y="2383409"/>
                </a:lnTo>
                <a:lnTo>
                  <a:pt x="422808" y="2340826"/>
                </a:lnTo>
                <a:close/>
              </a:path>
              <a:path w="2764790" h="2444115">
                <a:moveTo>
                  <a:pt x="581266" y="718908"/>
                </a:moveTo>
                <a:lnTo>
                  <a:pt x="546087" y="718908"/>
                </a:lnTo>
                <a:lnTo>
                  <a:pt x="546087" y="839685"/>
                </a:lnTo>
                <a:lnTo>
                  <a:pt x="581266" y="839685"/>
                </a:lnTo>
                <a:lnTo>
                  <a:pt x="581266" y="718908"/>
                </a:lnTo>
                <a:close/>
              </a:path>
              <a:path w="2764790" h="2444115">
                <a:moveTo>
                  <a:pt x="670902" y="2340826"/>
                </a:moveTo>
                <a:lnTo>
                  <a:pt x="610590" y="2332050"/>
                </a:lnTo>
                <a:lnTo>
                  <a:pt x="583539" y="2277262"/>
                </a:lnTo>
                <a:lnTo>
                  <a:pt x="556501" y="2332050"/>
                </a:lnTo>
                <a:lnTo>
                  <a:pt x="496189" y="2340826"/>
                </a:lnTo>
                <a:lnTo>
                  <a:pt x="539864" y="2383409"/>
                </a:lnTo>
                <a:lnTo>
                  <a:pt x="529590" y="2443543"/>
                </a:lnTo>
                <a:lnTo>
                  <a:pt x="583539" y="2415070"/>
                </a:lnTo>
                <a:lnTo>
                  <a:pt x="637501" y="2443543"/>
                </a:lnTo>
                <a:lnTo>
                  <a:pt x="632637" y="2415070"/>
                </a:lnTo>
                <a:lnTo>
                  <a:pt x="627227" y="2383409"/>
                </a:lnTo>
                <a:lnTo>
                  <a:pt x="670902" y="2340826"/>
                </a:lnTo>
                <a:close/>
              </a:path>
              <a:path w="2764790" h="2444115">
                <a:moveTo>
                  <a:pt x="731964" y="639584"/>
                </a:moveTo>
                <a:lnTo>
                  <a:pt x="696798" y="639584"/>
                </a:lnTo>
                <a:lnTo>
                  <a:pt x="696798" y="839558"/>
                </a:lnTo>
                <a:lnTo>
                  <a:pt x="731964" y="839558"/>
                </a:lnTo>
                <a:lnTo>
                  <a:pt x="731964" y="639584"/>
                </a:lnTo>
                <a:close/>
              </a:path>
              <a:path w="2764790" h="2444115">
                <a:moveTo>
                  <a:pt x="918997" y="2340826"/>
                </a:moveTo>
                <a:lnTo>
                  <a:pt x="858685" y="2332050"/>
                </a:lnTo>
                <a:lnTo>
                  <a:pt x="831634" y="2277262"/>
                </a:lnTo>
                <a:lnTo>
                  <a:pt x="804595" y="2332050"/>
                </a:lnTo>
                <a:lnTo>
                  <a:pt x="744283" y="2340826"/>
                </a:lnTo>
                <a:lnTo>
                  <a:pt x="787958" y="2383409"/>
                </a:lnTo>
                <a:lnTo>
                  <a:pt x="777684" y="2443543"/>
                </a:lnTo>
                <a:lnTo>
                  <a:pt x="831634" y="2415070"/>
                </a:lnTo>
                <a:lnTo>
                  <a:pt x="885596" y="2443543"/>
                </a:lnTo>
                <a:lnTo>
                  <a:pt x="880732" y="2415070"/>
                </a:lnTo>
                <a:lnTo>
                  <a:pt x="875322" y="2383409"/>
                </a:lnTo>
                <a:lnTo>
                  <a:pt x="918997" y="2340826"/>
                </a:lnTo>
                <a:close/>
              </a:path>
              <a:path w="2764790" h="2444115">
                <a:moveTo>
                  <a:pt x="977150" y="43218"/>
                </a:moveTo>
                <a:lnTo>
                  <a:pt x="973759" y="26390"/>
                </a:lnTo>
                <a:lnTo>
                  <a:pt x="964514" y="12649"/>
                </a:lnTo>
                <a:lnTo>
                  <a:pt x="950785" y="3390"/>
                </a:lnTo>
                <a:lnTo>
                  <a:pt x="933970" y="0"/>
                </a:lnTo>
                <a:lnTo>
                  <a:pt x="917155" y="3390"/>
                </a:lnTo>
                <a:lnTo>
                  <a:pt x="903439" y="12649"/>
                </a:lnTo>
                <a:lnTo>
                  <a:pt x="894194" y="26390"/>
                </a:lnTo>
                <a:lnTo>
                  <a:pt x="890803" y="43218"/>
                </a:lnTo>
                <a:lnTo>
                  <a:pt x="894194" y="60058"/>
                </a:lnTo>
                <a:lnTo>
                  <a:pt x="903439" y="73799"/>
                </a:lnTo>
                <a:lnTo>
                  <a:pt x="917155" y="83058"/>
                </a:lnTo>
                <a:lnTo>
                  <a:pt x="933970" y="86448"/>
                </a:lnTo>
                <a:lnTo>
                  <a:pt x="950785" y="83058"/>
                </a:lnTo>
                <a:lnTo>
                  <a:pt x="964514" y="73799"/>
                </a:lnTo>
                <a:lnTo>
                  <a:pt x="973759" y="60058"/>
                </a:lnTo>
                <a:lnTo>
                  <a:pt x="977150" y="43218"/>
                </a:lnTo>
                <a:close/>
              </a:path>
              <a:path w="2764790" h="2444115">
                <a:moveTo>
                  <a:pt x="1079728" y="2277389"/>
                </a:moveTo>
                <a:lnTo>
                  <a:pt x="1052690" y="2332177"/>
                </a:lnTo>
                <a:lnTo>
                  <a:pt x="992378" y="2340953"/>
                </a:lnTo>
                <a:lnTo>
                  <a:pt x="1036053" y="2383536"/>
                </a:lnTo>
                <a:lnTo>
                  <a:pt x="1025779" y="2443670"/>
                </a:lnTo>
                <a:lnTo>
                  <a:pt x="1079728" y="2415197"/>
                </a:lnTo>
                <a:lnTo>
                  <a:pt x="1079728" y="2277389"/>
                </a:lnTo>
                <a:close/>
              </a:path>
              <a:path w="2764790" h="2444115">
                <a:moveTo>
                  <a:pt x="2261298" y="1127125"/>
                </a:moveTo>
                <a:lnTo>
                  <a:pt x="1787194" y="1244968"/>
                </a:lnTo>
                <a:lnTo>
                  <a:pt x="1896389" y="1361668"/>
                </a:lnTo>
                <a:lnTo>
                  <a:pt x="1457718" y="1696148"/>
                </a:lnTo>
                <a:lnTo>
                  <a:pt x="1438922" y="1669453"/>
                </a:lnTo>
                <a:lnTo>
                  <a:pt x="1357287" y="1553514"/>
                </a:lnTo>
                <a:lnTo>
                  <a:pt x="1340713" y="1546834"/>
                </a:lnTo>
                <a:lnTo>
                  <a:pt x="1333665" y="1536217"/>
                </a:lnTo>
                <a:lnTo>
                  <a:pt x="1333334" y="1535734"/>
                </a:lnTo>
                <a:lnTo>
                  <a:pt x="1331556" y="1525320"/>
                </a:lnTo>
                <a:lnTo>
                  <a:pt x="1331760" y="1520710"/>
                </a:lnTo>
                <a:lnTo>
                  <a:pt x="1331633" y="1520710"/>
                </a:lnTo>
                <a:lnTo>
                  <a:pt x="1269682" y="1535328"/>
                </a:lnTo>
                <a:lnTo>
                  <a:pt x="1264475" y="1536217"/>
                </a:lnTo>
                <a:lnTo>
                  <a:pt x="1253426" y="1533169"/>
                </a:lnTo>
                <a:lnTo>
                  <a:pt x="1246124" y="1530946"/>
                </a:lnTo>
                <a:lnTo>
                  <a:pt x="1240929" y="1526755"/>
                </a:lnTo>
                <a:lnTo>
                  <a:pt x="1238059" y="1517408"/>
                </a:lnTo>
                <a:lnTo>
                  <a:pt x="1237678" y="1499730"/>
                </a:lnTo>
                <a:lnTo>
                  <a:pt x="1245374" y="1478876"/>
                </a:lnTo>
                <a:lnTo>
                  <a:pt x="1261071" y="1462747"/>
                </a:lnTo>
                <a:lnTo>
                  <a:pt x="1276540" y="1452321"/>
                </a:lnTo>
                <a:lnTo>
                  <a:pt x="1283512" y="1448625"/>
                </a:lnTo>
                <a:lnTo>
                  <a:pt x="1212037" y="1347177"/>
                </a:lnTo>
                <a:lnTo>
                  <a:pt x="449846" y="1953971"/>
                </a:lnTo>
                <a:lnTo>
                  <a:pt x="1146898" y="1669453"/>
                </a:lnTo>
                <a:lnTo>
                  <a:pt x="1414678" y="2054148"/>
                </a:lnTo>
                <a:lnTo>
                  <a:pt x="1807032" y="1696148"/>
                </a:lnTo>
                <a:lnTo>
                  <a:pt x="2024113" y="1498079"/>
                </a:lnTo>
                <a:lnTo>
                  <a:pt x="2132546" y="1613903"/>
                </a:lnTo>
                <a:lnTo>
                  <a:pt x="2163178" y="1498079"/>
                </a:lnTo>
                <a:lnTo>
                  <a:pt x="2261298" y="1127125"/>
                </a:lnTo>
                <a:close/>
              </a:path>
              <a:path w="2764790" h="2444115">
                <a:moveTo>
                  <a:pt x="2491232" y="504190"/>
                </a:moveTo>
                <a:lnTo>
                  <a:pt x="2457843" y="475081"/>
                </a:lnTo>
                <a:lnTo>
                  <a:pt x="2365667" y="599287"/>
                </a:lnTo>
                <a:lnTo>
                  <a:pt x="2337473" y="563435"/>
                </a:lnTo>
                <a:lnTo>
                  <a:pt x="2309799" y="587590"/>
                </a:lnTo>
                <a:lnTo>
                  <a:pt x="2366302" y="632460"/>
                </a:lnTo>
                <a:lnTo>
                  <a:pt x="2398611" y="599287"/>
                </a:lnTo>
                <a:lnTo>
                  <a:pt x="2491232" y="504190"/>
                </a:lnTo>
                <a:close/>
              </a:path>
              <a:path w="2764790" h="2444115">
                <a:moveTo>
                  <a:pt x="2597924" y="1703311"/>
                </a:moveTo>
                <a:lnTo>
                  <a:pt x="2595054" y="1695386"/>
                </a:lnTo>
                <a:lnTo>
                  <a:pt x="2586456" y="1671739"/>
                </a:lnTo>
                <a:lnTo>
                  <a:pt x="2561526" y="1664169"/>
                </a:lnTo>
                <a:lnTo>
                  <a:pt x="2541320" y="1673555"/>
                </a:lnTo>
                <a:lnTo>
                  <a:pt x="2527782" y="1687944"/>
                </a:lnTo>
                <a:lnTo>
                  <a:pt x="2522842" y="1695386"/>
                </a:lnTo>
                <a:lnTo>
                  <a:pt x="2517902" y="1687944"/>
                </a:lnTo>
                <a:lnTo>
                  <a:pt x="2504376" y="1673555"/>
                </a:lnTo>
                <a:lnTo>
                  <a:pt x="2484170" y="1664169"/>
                </a:lnTo>
                <a:lnTo>
                  <a:pt x="2459240" y="1671739"/>
                </a:lnTo>
                <a:lnTo>
                  <a:pt x="2447772" y="1703311"/>
                </a:lnTo>
                <a:lnTo>
                  <a:pt x="2464231" y="1743138"/>
                </a:lnTo>
                <a:lnTo>
                  <a:pt x="2494102" y="1777276"/>
                </a:lnTo>
                <a:lnTo>
                  <a:pt x="2522842" y="1791754"/>
                </a:lnTo>
                <a:lnTo>
                  <a:pt x="2551582" y="1777276"/>
                </a:lnTo>
                <a:lnTo>
                  <a:pt x="2581465" y="1743138"/>
                </a:lnTo>
                <a:lnTo>
                  <a:pt x="2597924" y="1703311"/>
                </a:lnTo>
                <a:close/>
              </a:path>
              <a:path w="2764790" h="2444115">
                <a:moveTo>
                  <a:pt x="2764701" y="1490865"/>
                </a:moveTo>
                <a:lnTo>
                  <a:pt x="2762643" y="1485239"/>
                </a:lnTo>
                <a:lnTo>
                  <a:pt x="2756471" y="1468335"/>
                </a:lnTo>
                <a:lnTo>
                  <a:pt x="2738653" y="1462938"/>
                </a:lnTo>
                <a:lnTo>
                  <a:pt x="2724213" y="1469644"/>
                </a:lnTo>
                <a:lnTo>
                  <a:pt x="2714548" y="1479918"/>
                </a:lnTo>
                <a:lnTo>
                  <a:pt x="2711018" y="1485239"/>
                </a:lnTo>
                <a:lnTo>
                  <a:pt x="2707487" y="1479918"/>
                </a:lnTo>
                <a:lnTo>
                  <a:pt x="2697810" y="1469644"/>
                </a:lnTo>
                <a:lnTo>
                  <a:pt x="2683370" y="1462938"/>
                </a:lnTo>
                <a:lnTo>
                  <a:pt x="2665565" y="1468335"/>
                </a:lnTo>
                <a:lnTo>
                  <a:pt x="2657322" y="1490916"/>
                </a:lnTo>
                <a:lnTo>
                  <a:pt x="2669095" y="1519389"/>
                </a:lnTo>
                <a:lnTo>
                  <a:pt x="2690457" y="1543773"/>
                </a:lnTo>
                <a:lnTo>
                  <a:pt x="2711018" y="1554149"/>
                </a:lnTo>
                <a:lnTo>
                  <a:pt x="2731566" y="1543773"/>
                </a:lnTo>
                <a:lnTo>
                  <a:pt x="2752928" y="1519351"/>
                </a:lnTo>
                <a:lnTo>
                  <a:pt x="2764701" y="1490865"/>
                </a:lnTo>
                <a:close/>
              </a:path>
            </a:pathLst>
          </a:custGeom>
          <a:solidFill>
            <a:srgbClr val="00C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4540" y="1009088"/>
            <a:ext cx="2854022" cy="31273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6899" y="800211"/>
            <a:ext cx="3820795" cy="243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1260311"/>
            <a:ext cx="3209290" cy="108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94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4603" y="1606348"/>
            <a:ext cx="6214792" cy="288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899" y="479313"/>
            <a:ext cx="25647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00694B"/>
                </a:solidFill>
                <a:latin typeface="Trebuchet MS"/>
                <a:cs typeface="Trebuchet MS"/>
              </a:rPr>
              <a:t>Presented</a:t>
            </a:r>
            <a:r>
              <a:rPr sz="1500" spc="-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00694B"/>
                </a:solidFill>
                <a:latin typeface="Trebuchet MS"/>
                <a:cs typeface="Trebuchet MS"/>
              </a:rPr>
              <a:t>by</a:t>
            </a:r>
            <a:r>
              <a:rPr sz="1500" spc="-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500" spc="45" dirty="0">
                <a:solidFill>
                  <a:srgbClr val="00694B"/>
                </a:solidFill>
                <a:latin typeface="Trebuchet MS"/>
                <a:cs typeface="Trebuchet MS"/>
              </a:rPr>
              <a:t>Pranay</a:t>
            </a:r>
            <a:r>
              <a:rPr sz="1500" spc="-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00694B"/>
                </a:solidFill>
                <a:latin typeface="Trebuchet MS"/>
                <a:cs typeface="Trebuchet MS"/>
              </a:rPr>
              <a:t>Bangar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1725"/>
              </a:spcBef>
            </a:pPr>
            <a:r>
              <a:rPr spc="360" dirty="0"/>
              <a:t>AIRLINE </a:t>
            </a:r>
            <a:r>
              <a:rPr spc="365" dirty="0"/>
              <a:t> </a:t>
            </a:r>
            <a:r>
              <a:rPr spc="484" dirty="0"/>
              <a:t>DATA </a:t>
            </a:r>
            <a:r>
              <a:rPr spc="490" dirty="0"/>
              <a:t> </a:t>
            </a:r>
            <a:r>
              <a:rPr spc="545" dirty="0"/>
              <a:t>A</a:t>
            </a:r>
            <a:r>
              <a:rPr spc="819" dirty="0"/>
              <a:t>N</a:t>
            </a:r>
            <a:r>
              <a:rPr spc="545" dirty="0"/>
              <a:t>A</a:t>
            </a:r>
            <a:r>
              <a:rPr spc="484" dirty="0"/>
              <a:t>L</a:t>
            </a:r>
            <a:r>
              <a:rPr spc="530" dirty="0"/>
              <a:t>Y</a:t>
            </a:r>
            <a:r>
              <a:rPr spc="795" dirty="0"/>
              <a:t>S</a:t>
            </a:r>
            <a:r>
              <a:rPr spc="-114" dirty="0"/>
              <a:t>I</a:t>
            </a:r>
            <a:r>
              <a:rPr spc="80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899" y="3212988"/>
            <a:ext cx="4105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>
                <a:solidFill>
                  <a:srgbClr val="00694B"/>
                </a:solidFill>
                <a:latin typeface="Trebuchet MS"/>
                <a:cs typeface="Trebuchet MS"/>
              </a:rPr>
              <a:t>Trends</a:t>
            </a:r>
            <a:r>
              <a:rPr sz="3000" spc="-18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3000" spc="-18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00694B"/>
                </a:solidFill>
                <a:latin typeface="Trebuchet MS"/>
                <a:cs typeface="Trebuchet MS"/>
              </a:rPr>
              <a:t>challenges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302" y="507701"/>
            <a:ext cx="7972424" cy="4486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5171" y="106533"/>
            <a:ext cx="226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00694B"/>
                </a:solidFill>
                <a:latin typeface="Trebuchet MS"/>
                <a:cs typeface="Trebuchet MS"/>
              </a:rPr>
              <a:t>LE</a:t>
            </a:r>
            <a:r>
              <a:rPr sz="1800" b="1" spc="95" dirty="0">
                <a:solidFill>
                  <a:srgbClr val="00694B"/>
                </a:solidFill>
                <a:latin typeface="Trebuchet MS"/>
                <a:cs typeface="Trebuchet MS"/>
              </a:rPr>
              <a:t>V</a:t>
            </a:r>
            <a:r>
              <a:rPr sz="1800" b="1" spc="55" dirty="0">
                <a:solidFill>
                  <a:srgbClr val="00694B"/>
                </a:solidFill>
                <a:latin typeface="Trebuchet MS"/>
                <a:cs typeface="Trebuchet MS"/>
              </a:rPr>
              <a:t>EL</a:t>
            </a:r>
            <a:r>
              <a:rPr sz="1800" b="1" spc="-11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800" b="1" spc="-170" dirty="0">
                <a:solidFill>
                  <a:srgbClr val="00694B"/>
                </a:solidFill>
                <a:latin typeface="Trebuchet MS"/>
                <a:cs typeface="Trebuchet MS"/>
              </a:rPr>
              <a:t>1</a:t>
            </a:r>
            <a:r>
              <a:rPr sz="1800" b="1" spc="-11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800" b="1" spc="6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800" b="1" spc="170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800" b="1" spc="6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800" b="1" spc="55" dirty="0">
                <a:solidFill>
                  <a:srgbClr val="00694B"/>
                </a:solidFill>
                <a:latin typeface="Trebuchet MS"/>
                <a:cs typeface="Trebuchet MS"/>
              </a:rPr>
              <a:t>L</a:t>
            </a:r>
            <a:r>
              <a:rPr sz="1800" b="1" spc="80" dirty="0">
                <a:solidFill>
                  <a:srgbClr val="00694B"/>
                </a:solidFill>
                <a:latin typeface="Trebuchet MS"/>
                <a:cs typeface="Trebuchet MS"/>
              </a:rPr>
              <a:t>Y</a:t>
            </a:r>
            <a:r>
              <a:rPr sz="1800" b="1" spc="18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800" b="1" spc="1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800" b="1" spc="18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800" b="1" spc="-11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800" b="1" spc="-220" dirty="0">
                <a:solidFill>
                  <a:srgbClr val="00694B"/>
                </a:solidFill>
                <a:latin typeface="Trebuchet MS"/>
                <a:cs typeface="Trebuchet MS"/>
              </a:rPr>
              <a:t>:</a:t>
            </a:r>
            <a:r>
              <a:rPr sz="1800" b="1" spc="90" dirty="0">
                <a:solidFill>
                  <a:srgbClr val="00694B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5873" y="3536216"/>
            <a:ext cx="661035" cy="356235"/>
          </a:xfrm>
          <a:custGeom>
            <a:avLst/>
            <a:gdLst/>
            <a:ahLst/>
            <a:cxnLst/>
            <a:rect l="l" t="t" r="r" b="b"/>
            <a:pathLst>
              <a:path w="661035" h="356235">
                <a:moveTo>
                  <a:pt x="0" y="355914"/>
                </a:moveTo>
                <a:lnTo>
                  <a:pt x="660559" y="355914"/>
                </a:lnTo>
                <a:lnTo>
                  <a:pt x="660559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20B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6432" y="2849809"/>
            <a:ext cx="724535" cy="280035"/>
          </a:xfrm>
          <a:custGeom>
            <a:avLst/>
            <a:gdLst/>
            <a:ahLst/>
            <a:cxnLst/>
            <a:rect l="l" t="t" r="r" b="b"/>
            <a:pathLst>
              <a:path w="724535" h="280035">
                <a:moveTo>
                  <a:pt x="0" y="279647"/>
                </a:moveTo>
                <a:lnTo>
                  <a:pt x="724074" y="279647"/>
                </a:lnTo>
                <a:lnTo>
                  <a:pt x="724074" y="0"/>
                </a:lnTo>
                <a:lnTo>
                  <a:pt x="0" y="0"/>
                </a:lnTo>
                <a:lnTo>
                  <a:pt x="0" y="279647"/>
                </a:lnTo>
                <a:close/>
              </a:path>
            </a:pathLst>
          </a:custGeom>
          <a:solidFill>
            <a:srgbClr val="20B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0507" y="2150691"/>
            <a:ext cx="737235" cy="356235"/>
          </a:xfrm>
          <a:custGeom>
            <a:avLst/>
            <a:gdLst/>
            <a:ahLst/>
            <a:cxnLst/>
            <a:rect l="l" t="t" r="r" b="b"/>
            <a:pathLst>
              <a:path w="737234" h="356235">
                <a:moveTo>
                  <a:pt x="0" y="355914"/>
                </a:moveTo>
                <a:lnTo>
                  <a:pt x="736777" y="355914"/>
                </a:lnTo>
                <a:lnTo>
                  <a:pt x="736777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20B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7284" y="1464284"/>
            <a:ext cx="724535" cy="559435"/>
          </a:xfrm>
          <a:custGeom>
            <a:avLst/>
            <a:gdLst/>
            <a:ahLst/>
            <a:cxnLst/>
            <a:rect l="l" t="t" r="r" b="b"/>
            <a:pathLst>
              <a:path w="724534" h="559435">
                <a:moveTo>
                  <a:pt x="0" y="559294"/>
                </a:moveTo>
                <a:lnTo>
                  <a:pt x="724074" y="559294"/>
                </a:lnTo>
                <a:lnTo>
                  <a:pt x="724074" y="0"/>
                </a:lnTo>
                <a:lnTo>
                  <a:pt x="0" y="0"/>
                </a:lnTo>
                <a:lnTo>
                  <a:pt x="0" y="559294"/>
                </a:lnTo>
                <a:close/>
              </a:path>
            </a:pathLst>
          </a:custGeom>
          <a:solidFill>
            <a:srgbClr val="20B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1359" y="841434"/>
            <a:ext cx="713740" cy="483234"/>
          </a:xfrm>
          <a:custGeom>
            <a:avLst/>
            <a:gdLst/>
            <a:ahLst/>
            <a:cxnLst/>
            <a:rect l="l" t="t" r="r" b="b"/>
            <a:pathLst>
              <a:path w="713740" h="483234">
                <a:moveTo>
                  <a:pt x="0" y="483026"/>
                </a:moveTo>
                <a:lnTo>
                  <a:pt x="713658" y="483026"/>
                </a:lnTo>
                <a:lnTo>
                  <a:pt x="713658" y="0"/>
                </a:lnTo>
                <a:lnTo>
                  <a:pt x="0" y="0"/>
                </a:lnTo>
                <a:lnTo>
                  <a:pt x="0" y="483026"/>
                </a:lnTo>
                <a:close/>
              </a:path>
            </a:pathLst>
          </a:custGeom>
          <a:solidFill>
            <a:srgbClr val="20B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5873" y="3892131"/>
            <a:ext cx="661035" cy="415925"/>
          </a:xfrm>
          <a:custGeom>
            <a:avLst/>
            <a:gdLst/>
            <a:ahLst/>
            <a:cxnLst/>
            <a:rect l="l" t="t" r="r" b="b"/>
            <a:pathLst>
              <a:path w="661035" h="415925">
                <a:moveTo>
                  <a:pt x="0" y="415403"/>
                </a:moveTo>
                <a:lnTo>
                  <a:pt x="660559" y="415403"/>
                </a:lnTo>
                <a:lnTo>
                  <a:pt x="660559" y="0"/>
                </a:lnTo>
                <a:lnTo>
                  <a:pt x="0" y="0"/>
                </a:lnTo>
                <a:lnTo>
                  <a:pt x="0" y="415403"/>
                </a:lnTo>
                <a:close/>
              </a:path>
            </a:pathLst>
          </a:custGeom>
          <a:solidFill>
            <a:srgbClr val="28D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646432" y="1324461"/>
            <a:ext cx="2898775" cy="2983230"/>
            <a:chOff x="5646432" y="1324461"/>
            <a:chExt cx="2898775" cy="2983230"/>
          </a:xfrm>
        </p:grpSpPr>
        <p:sp>
          <p:nvSpPr>
            <p:cNvPr id="9" name="object 9"/>
            <p:cNvSpPr/>
            <p:nvPr/>
          </p:nvSpPr>
          <p:spPr>
            <a:xfrm>
              <a:off x="5646420" y="1324469"/>
              <a:ext cx="2898775" cy="2352040"/>
            </a:xfrm>
            <a:custGeom>
              <a:avLst/>
              <a:gdLst/>
              <a:ahLst/>
              <a:cxnLst/>
              <a:rect l="l" t="t" r="r" b="b"/>
              <a:pathLst>
                <a:path w="2898775" h="2352040">
                  <a:moveTo>
                    <a:pt x="2898597" y="0"/>
                  </a:moveTo>
                  <a:lnTo>
                    <a:pt x="2184933" y="0"/>
                  </a:lnTo>
                  <a:lnTo>
                    <a:pt x="2184933" y="699109"/>
                  </a:lnTo>
                  <a:lnTo>
                    <a:pt x="1460855" y="699109"/>
                  </a:lnTo>
                  <a:lnTo>
                    <a:pt x="1460855" y="1182141"/>
                  </a:lnTo>
                  <a:lnTo>
                    <a:pt x="724077" y="1182141"/>
                  </a:lnTo>
                  <a:lnTo>
                    <a:pt x="724077" y="1665173"/>
                  </a:lnTo>
                  <a:lnTo>
                    <a:pt x="724077" y="1804987"/>
                  </a:lnTo>
                  <a:lnTo>
                    <a:pt x="0" y="1804987"/>
                  </a:lnTo>
                  <a:lnTo>
                    <a:pt x="0" y="1868551"/>
                  </a:lnTo>
                  <a:lnTo>
                    <a:pt x="0" y="2351582"/>
                  </a:lnTo>
                  <a:lnTo>
                    <a:pt x="774890" y="2351582"/>
                  </a:lnTo>
                  <a:lnTo>
                    <a:pt x="774890" y="1868551"/>
                  </a:lnTo>
                  <a:lnTo>
                    <a:pt x="1511668" y="1868551"/>
                  </a:lnTo>
                  <a:lnTo>
                    <a:pt x="1511668" y="1665173"/>
                  </a:lnTo>
                  <a:lnTo>
                    <a:pt x="2235746" y="1665173"/>
                  </a:lnTo>
                  <a:lnTo>
                    <a:pt x="2235746" y="1385519"/>
                  </a:lnTo>
                  <a:lnTo>
                    <a:pt x="2898597" y="1385519"/>
                  </a:lnTo>
                  <a:lnTo>
                    <a:pt x="2898597" y="0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6420" y="2709989"/>
              <a:ext cx="2898775" cy="1597660"/>
            </a:xfrm>
            <a:custGeom>
              <a:avLst/>
              <a:gdLst/>
              <a:ahLst/>
              <a:cxnLst/>
              <a:rect l="l" t="t" r="r" b="b"/>
              <a:pathLst>
                <a:path w="2898775" h="1597660">
                  <a:moveTo>
                    <a:pt x="2898597" y="0"/>
                  </a:moveTo>
                  <a:lnTo>
                    <a:pt x="2184933" y="0"/>
                  </a:lnTo>
                  <a:lnTo>
                    <a:pt x="2184933" y="279654"/>
                  </a:lnTo>
                  <a:lnTo>
                    <a:pt x="1460855" y="279654"/>
                  </a:lnTo>
                  <a:lnTo>
                    <a:pt x="1460855" y="483031"/>
                  </a:lnTo>
                  <a:lnTo>
                    <a:pt x="724077" y="483031"/>
                  </a:lnTo>
                  <a:lnTo>
                    <a:pt x="724077" y="966063"/>
                  </a:lnTo>
                  <a:lnTo>
                    <a:pt x="0" y="966063"/>
                  </a:lnTo>
                  <a:lnTo>
                    <a:pt x="0" y="1597545"/>
                  </a:lnTo>
                  <a:lnTo>
                    <a:pt x="724077" y="1597545"/>
                  </a:lnTo>
                  <a:lnTo>
                    <a:pt x="774890" y="1597545"/>
                  </a:lnTo>
                  <a:lnTo>
                    <a:pt x="2898597" y="1597545"/>
                  </a:lnTo>
                  <a:lnTo>
                    <a:pt x="2898597" y="0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6898" y="838824"/>
            <a:ext cx="2977067" cy="6822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5215"/>
              </a:lnSpc>
              <a:spcBef>
                <a:spcPts val="120"/>
              </a:spcBef>
            </a:pPr>
            <a:r>
              <a:rPr sz="4800" spc="395" dirty="0"/>
              <a:t>LEVEL</a:t>
            </a:r>
            <a:r>
              <a:rPr sz="5000" spc="100" dirty="0"/>
              <a:t> </a:t>
            </a:r>
            <a:r>
              <a:rPr sz="5000" spc="60" dirty="0"/>
              <a:t>2</a:t>
            </a:r>
            <a:r>
              <a:rPr lang="en-IN" sz="5000" dirty="0"/>
              <a:t> </a:t>
            </a:r>
            <a:r>
              <a:rPr lang="en-IN" sz="5000" spc="-830" dirty="0"/>
              <a:t>:</a:t>
            </a:r>
            <a:endParaRPr sz="5000" dirty="0"/>
          </a:p>
        </p:txBody>
      </p:sp>
      <p:sp>
        <p:nvSpPr>
          <p:cNvPr id="12" name="object 12"/>
          <p:cNvSpPr txBox="1"/>
          <p:nvPr/>
        </p:nvSpPr>
        <p:spPr>
          <a:xfrm>
            <a:off x="595126" y="1339172"/>
            <a:ext cx="2755901" cy="790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530" dirty="0" err="1">
                <a:solidFill>
                  <a:srgbClr val="00694B"/>
                </a:solidFill>
                <a:latin typeface="Trebuchet MS"/>
                <a:cs typeface="Trebuchet MS"/>
              </a:rPr>
              <a:t>B</a:t>
            </a:r>
            <a:r>
              <a:rPr sz="4800" spc="-275" dirty="0" err="1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4800" spc="250" dirty="0" err="1">
                <a:solidFill>
                  <a:srgbClr val="00694B"/>
                </a:solidFill>
                <a:latin typeface="Trebuchet MS"/>
                <a:cs typeface="Trebuchet MS"/>
              </a:rPr>
              <a:t>v</a:t>
            </a:r>
            <a:r>
              <a:rPr sz="4800" spc="145" dirty="0" err="1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4800" spc="-130" dirty="0" err="1">
                <a:solidFill>
                  <a:srgbClr val="00694B"/>
                </a:solidFill>
                <a:latin typeface="Trebuchet MS"/>
                <a:cs typeface="Trebuchet MS"/>
              </a:rPr>
              <a:t>r</a:t>
            </a:r>
            <a:r>
              <a:rPr sz="4800" spc="-275" dirty="0" err="1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4800" spc="145" dirty="0" err="1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4800" spc="-220" dirty="0" err="1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lang="en-IN" sz="5000" spc="-22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126" y="1919414"/>
            <a:ext cx="2485390" cy="790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0" spc="200" dirty="0">
                <a:solidFill>
                  <a:srgbClr val="00694B"/>
                </a:solidFill>
                <a:latin typeface="Trebuchet MS"/>
                <a:cs typeface="Trebuchet MS"/>
              </a:rPr>
              <a:t>Analysis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126" y="2986718"/>
            <a:ext cx="38347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Bivariate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analysis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is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statistical 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method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that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involves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100" b="1" spc="-3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an</a:t>
            </a:r>
            <a:r>
              <a:rPr lang="en-IN"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lysis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two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variables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simultaneously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to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determine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038" y="3370524"/>
            <a:ext cx="364490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r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l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100" b="1" spc="6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50" dirty="0">
                <a:solidFill>
                  <a:srgbClr val="00694B"/>
                </a:solidFill>
                <a:latin typeface="Trebuchet MS"/>
                <a:cs typeface="Trebuchet MS"/>
              </a:rPr>
              <a:t>p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b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w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ee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spc="65" dirty="0">
                <a:solidFill>
                  <a:srgbClr val="00694B"/>
                </a:solidFill>
                <a:latin typeface="Trebuchet MS"/>
                <a:cs typeface="Trebuchet MS"/>
              </a:rPr>
              <a:t>m</a:t>
            </a:r>
            <a:r>
              <a:rPr sz="1100" b="1" spc="-170" dirty="0">
                <a:solidFill>
                  <a:srgbClr val="00694B"/>
                </a:solidFill>
                <a:latin typeface="Trebuchet MS"/>
                <a:cs typeface="Trebuchet MS"/>
              </a:rPr>
              <a:t>.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Th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p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r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65" dirty="0">
                <a:solidFill>
                  <a:srgbClr val="00694B"/>
                </a:solidFill>
                <a:latin typeface="Trebuchet MS"/>
                <a:cs typeface="Trebuchet MS"/>
              </a:rPr>
              <a:t>m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r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y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30" dirty="0">
                <a:solidFill>
                  <a:srgbClr val="00694B"/>
                </a:solidFill>
                <a:latin typeface="Trebuchet MS"/>
                <a:cs typeface="Trebuchet MS"/>
              </a:rPr>
              <a:t>g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l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65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o 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investigate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whether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there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is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65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gnificant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association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or </a:t>
            </a:r>
            <a:r>
              <a:rPr sz="1100" b="1" spc="-3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correlation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between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two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variables.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This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analysis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is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 crucial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for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understanding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100" b="1" spc="-20" dirty="0">
                <a:solidFill>
                  <a:srgbClr val="00694B"/>
                </a:solidFill>
                <a:latin typeface="Trebuchet MS"/>
                <a:cs typeface="Trebuchet MS"/>
              </a:rPr>
              <a:t>patterns, trends,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dependencies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that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may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exist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between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variables.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4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22296" y="800099"/>
            <a:ext cx="523875" cy="523875"/>
            <a:chOff x="622296" y="800099"/>
            <a:chExt cx="523875" cy="523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503" y="800099"/>
              <a:ext cx="314324" cy="314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296" y="800099"/>
              <a:ext cx="523874" cy="52387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2326" y="1557385"/>
            <a:ext cx="4876799" cy="28384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6826" y="645763"/>
            <a:ext cx="6438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80" dirty="0">
                <a:latin typeface="Trebuchet MS"/>
                <a:cs typeface="Trebuchet MS"/>
              </a:rPr>
              <a:t>S</a:t>
            </a:r>
            <a:r>
              <a:rPr sz="2800" b="1" spc="200" dirty="0">
                <a:latin typeface="Trebuchet MS"/>
                <a:cs typeface="Trebuchet MS"/>
              </a:rPr>
              <a:t>C</a:t>
            </a:r>
            <a:r>
              <a:rPr sz="2800" b="1" spc="145" dirty="0">
                <a:latin typeface="Trebuchet MS"/>
                <a:cs typeface="Trebuchet MS"/>
              </a:rPr>
              <a:t>R</a:t>
            </a:r>
            <a:r>
              <a:rPr sz="2800" b="1" spc="85" dirty="0">
                <a:latin typeface="Trebuchet MS"/>
                <a:cs typeface="Trebuchet MS"/>
              </a:rPr>
              <a:t>EE</a:t>
            </a:r>
            <a:r>
              <a:rPr sz="2800" b="1" spc="260" dirty="0">
                <a:latin typeface="Trebuchet MS"/>
                <a:cs typeface="Trebuchet MS"/>
              </a:rPr>
              <a:t>N</a:t>
            </a:r>
            <a:r>
              <a:rPr sz="2800" b="1" spc="280" dirty="0">
                <a:latin typeface="Trebuchet MS"/>
                <a:cs typeface="Trebuchet MS"/>
              </a:rPr>
              <a:t>S</a:t>
            </a:r>
            <a:r>
              <a:rPr sz="2800" b="1" spc="165" dirty="0">
                <a:latin typeface="Trebuchet MS"/>
                <a:cs typeface="Trebuchet MS"/>
              </a:rPr>
              <a:t>H</a:t>
            </a:r>
            <a:r>
              <a:rPr sz="2800" b="1" spc="140" dirty="0">
                <a:latin typeface="Trebuchet MS"/>
                <a:cs typeface="Trebuchet MS"/>
              </a:rPr>
              <a:t>O</a:t>
            </a:r>
            <a:r>
              <a:rPr sz="2800" b="1" spc="15" dirty="0">
                <a:latin typeface="Trebuchet MS"/>
                <a:cs typeface="Trebuchet MS"/>
              </a:rPr>
              <a:t>T</a:t>
            </a:r>
            <a:r>
              <a:rPr sz="2800" b="1" spc="285" dirty="0">
                <a:latin typeface="Trebuchet MS"/>
                <a:cs typeface="Trebuchet MS"/>
              </a:rPr>
              <a:t>S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140" dirty="0">
                <a:latin typeface="Trebuchet MS"/>
                <a:cs typeface="Trebuchet MS"/>
              </a:rPr>
              <a:t>O</a:t>
            </a:r>
            <a:r>
              <a:rPr sz="2800" b="1" spc="-30" dirty="0">
                <a:latin typeface="Trebuchet MS"/>
                <a:cs typeface="Trebuchet MS"/>
              </a:rPr>
              <a:t>F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80" dirty="0">
                <a:latin typeface="Trebuchet MS"/>
                <a:cs typeface="Trebuchet MS"/>
              </a:rPr>
              <a:t>LE</a:t>
            </a:r>
            <a:r>
              <a:rPr sz="2800" b="1" spc="145" dirty="0">
                <a:latin typeface="Trebuchet MS"/>
                <a:cs typeface="Trebuchet MS"/>
              </a:rPr>
              <a:t>V</a:t>
            </a:r>
            <a:r>
              <a:rPr sz="2800" b="1" spc="85" dirty="0">
                <a:latin typeface="Trebuchet MS"/>
                <a:cs typeface="Trebuchet MS"/>
              </a:rPr>
              <a:t>EL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2</a:t>
            </a:r>
            <a:r>
              <a:rPr sz="2800" b="1" spc="-175" dirty="0">
                <a:latin typeface="Trebuchet MS"/>
                <a:cs typeface="Trebuchet MS"/>
              </a:rPr>
              <a:t> </a:t>
            </a:r>
            <a:r>
              <a:rPr sz="2800" b="1" spc="100" dirty="0">
                <a:latin typeface="Trebuchet MS"/>
                <a:cs typeface="Trebuchet MS"/>
              </a:rPr>
              <a:t>A</a:t>
            </a:r>
            <a:r>
              <a:rPr sz="2800" b="1" spc="260" dirty="0">
                <a:latin typeface="Trebuchet MS"/>
                <a:cs typeface="Trebuchet MS"/>
              </a:rPr>
              <a:t>N</a:t>
            </a:r>
            <a:r>
              <a:rPr sz="2800" b="1" spc="100" dirty="0">
                <a:latin typeface="Trebuchet MS"/>
                <a:cs typeface="Trebuchet MS"/>
              </a:rPr>
              <a:t>A</a:t>
            </a:r>
            <a:r>
              <a:rPr sz="2800" b="1" spc="80" dirty="0">
                <a:latin typeface="Trebuchet MS"/>
                <a:cs typeface="Trebuchet MS"/>
              </a:rPr>
              <a:t>L</a:t>
            </a:r>
            <a:r>
              <a:rPr sz="2800" b="1" spc="125" dirty="0">
                <a:latin typeface="Trebuchet MS"/>
                <a:cs typeface="Trebuchet MS"/>
              </a:rPr>
              <a:t>Y</a:t>
            </a:r>
            <a:r>
              <a:rPr sz="2800" b="1" spc="280" dirty="0">
                <a:latin typeface="Trebuchet MS"/>
                <a:cs typeface="Trebuchet MS"/>
              </a:rPr>
              <a:t>S</a:t>
            </a:r>
            <a:r>
              <a:rPr sz="2800" b="1" spc="20" dirty="0">
                <a:latin typeface="Trebuchet MS"/>
                <a:cs typeface="Trebuchet MS"/>
              </a:rPr>
              <a:t>I</a:t>
            </a:r>
            <a:r>
              <a:rPr sz="2800" b="1" spc="28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6826" y="1489656"/>
            <a:ext cx="1854835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00694B"/>
                </a:solidFill>
                <a:latin typeface="Tahoma"/>
                <a:cs typeface="Tahoma"/>
              </a:rPr>
              <a:t>Here</a:t>
            </a:r>
            <a:r>
              <a:rPr sz="1300" spc="-90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00694B"/>
                </a:solidFill>
                <a:latin typeface="Tahoma"/>
                <a:cs typeface="Tahoma"/>
              </a:rPr>
              <a:t>i</a:t>
            </a:r>
            <a:r>
              <a:rPr sz="1300" spc="-90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00694B"/>
                </a:solidFill>
                <a:latin typeface="Tahoma"/>
                <a:cs typeface="Tahoma"/>
              </a:rPr>
              <a:t>did</a:t>
            </a:r>
            <a:r>
              <a:rPr sz="1300" spc="-90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00694B"/>
                </a:solidFill>
                <a:latin typeface="Tahoma"/>
                <a:cs typeface="Tahoma"/>
              </a:rPr>
              <a:t>analysis</a:t>
            </a:r>
            <a:r>
              <a:rPr sz="1300" spc="-90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ahoma"/>
                <a:cs typeface="Tahoma"/>
              </a:rPr>
              <a:t>of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82700"/>
              </a:lnSpc>
            </a:pPr>
            <a:r>
              <a:rPr sz="1300" spc="25" dirty="0">
                <a:solidFill>
                  <a:srgbClr val="00694B"/>
                </a:solidFill>
                <a:latin typeface="Tahoma"/>
                <a:cs typeface="Tahoma"/>
              </a:rPr>
              <a:t>Dissatisﬁed</a:t>
            </a:r>
            <a:r>
              <a:rPr sz="1300" spc="-100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00694B"/>
                </a:solidFill>
                <a:latin typeface="Tahoma"/>
                <a:cs typeface="Tahoma"/>
              </a:rPr>
              <a:t>or</a:t>
            </a:r>
            <a:r>
              <a:rPr sz="1300" spc="-95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ahoma"/>
                <a:cs typeface="Tahoma"/>
              </a:rPr>
              <a:t>neutral</a:t>
            </a:r>
            <a:r>
              <a:rPr sz="1300" spc="-95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ahoma"/>
                <a:cs typeface="Tahoma"/>
              </a:rPr>
              <a:t>vs </a:t>
            </a:r>
            <a:r>
              <a:rPr sz="1300" spc="-390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ahoma"/>
                <a:cs typeface="Tahoma"/>
              </a:rPr>
              <a:t>Gender and </a:t>
            </a:r>
            <a:r>
              <a:rPr sz="1300" dirty="0">
                <a:solidFill>
                  <a:srgbClr val="00694B"/>
                </a:solidFill>
                <a:latin typeface="Tahoma"/>
                <a:cs typeface="Tahoma"/>
              </a:rPr>
              <a:t>i </a:t>
            </a:r>
            <a:r>
              <a:rPr sz="1300" spc="15" dirty="0">
                <a:solidFill>
                  <a:srgbClr val="00694B"/>
                </a:solidFill>
                <a:latin typeface="Tahoma"/>
                <a:cs typeface="Tahoma"/>
              </a:rPr>
              <a:t>found </a:t>
            </a:r>
            <a:r>
              <a:rPr sz="1300" spc="10" dirty="0">
                <a:solidFill>
                  <a:srgbClr val="00694B"/>
                </a:solidFill>
                <a:latin typeface="Tahoma"/>
                <a:cs typeface="Tahoma"/>
              </a:rPr>
              <a:t>out </a:t>
            </a:r>
            <a:r>
              <a:rPr sz="1300" spc="15" dirty="0">
                <a:solidFill>
                  <a:srgbClr val="00694B"/>
                </a:solidFill>
                <a:latin typeface="Tahoma"/>
                <a:cs typeface="Tahoma"/>
              </a:rPr>
              <a:t> T</a:t>
            </a:r>
            <a:r>
              <a:rPr sz="1300" spc="5" dirty="0">
                <a:solidFill>
                  <a:srgbClr val="00694B"/>
                </a:solidFill>
                <a:latin typeface="Tahoma"/>
                <a:cs typeface="Tahoma"/>
              </a:rPr>
              <a:t>h</a:t>
            </a:r>
            <a:r>
              <a:rPr sz="1300" dirty="0">
                <a:solidFill>
                  <a:srgbClr val="00694B"/>
                </a:solidFill>
                <a:latin typeface="Tahoma"/>
                <a:cs typeface="Tahoma"/>
              </a:rPr>
              <a:t>a</a:t>
            </a:r>
            <a:r>
              <a:rPr sz="1300" spc="20" dirty="0">
                <a:solidFill>
                  <a:srgbClr val="00694B"/>
                </a:solidFill>
                <a:latin typeface="Tahoma"/>
                <a:cs typeface="Tahoma"/>
              </a:rPr>
              <a:t>t</a:t>
            </a:r>
            <a:r>
              <a:rPr sz="1300" spc="-75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ahoma"/>
                <a:cs typeface="Tahoma"/>
              </a:rPr>
              <a:t>t</a:t>
            </a:r>
            <a:r>
              <a:rPr sz="1300" spc="5" dirty="0">
                <a:solidFill>
                  <a:srgbClr val="00694B"/>
                </a:solidFill>
                <a:latin typeface="Tahoma"/>
                <a:cs typeface="Tahoma"/>
              </a:rPr>
              <a:t>h</a:t>
            </a:r>
            <a:r>
              <a:rPr sz="1300" dirty="0">
                <a:solidFill>
                  <a:srgbClr val="00694B"/>
                </a:solidFill>
                <a:latin typeface="Tahoma"/>
                <a:cs typeface="Tahoma"/>
              </a:rPr>
              <a:t>e</a:t>
            </a:r>
            <a:r>
              <a:rPr sz="1300" spc="-10" dirty="0">
                <a:solidFill>
                  <a:srgbClr val="00694B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00694B"/>
                </a:solidFill>
                <a:latin typeface="Tahoma"/>
                <a:cs typeface="Tahoma"/>
              </a:rPr>
              <a:t>e</a:t>
            </a:r>
            <a:r>
              <a:rPr sz="1300" spc="-75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00694B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00694B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00694B"/>
                </a:solidFill>
                <a:latin typeface="Tahoma"/>
                <a:cs typeface="Tahoma"/>
              </a:rPr>
              <a:t>e</a:t>
            </a:r>
            <a:r>
              <a:rPr sz="1300" spc="-75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00694B"/>
                </a:solidFill>
                <a:latin typeface="Tahoma"/>
                <a:cs typeface="Tahoma"/>
              </a:rPr>
              <a:t>4</a:t>
            </a:r>
            <a:r>
              <a:rPr sz="1300" spc="70" dirty="0">
                <a:solidFill>
                  <a:srgbClr val="00694B"/>
                </a:solidFill>
                <a:latin typeface="Tahoma"/>
                <a:cs typeface="Tahoma"/>
              </a:rPr>
              <a:t>4</a:t>
            </a:r>
            <a:r>
              <a:rPr sz="1300" spc="-75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spc="-65" dirty="0">
                <a:solidFill>
                  <a:srgbClr val="00694B"/>
                </a:solidFill>
                <a:latin typeface="Tahoma"/>
                <a:cs typeface="Tahoma"/>
              </a:rPr>
              <a:t>%</a:t>
            </a:r>
            <a:r>
              <a:rPr sz="1300" spc="-75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ahoma"/>
                <a:cs typeface="Tahoma"/>
              </a:rPr>
              <a:t>o</a:t>
            </a:r>
            <a:r>
              <a:rPr sz="1300" spc="15" dirty="0">
                <a:solidFill>
                  <a:srgbClr val="00694B"/>
                </a:solidFill>
                <a:latin typeface="Tahoma"/>
                <a:cs typeface="Tahoma"/>
              </a:rPr>
              <a:t>f  </a:t>
            </a:r>
            <a:r>
              <a:rPr sz="1300" spc="25" dirty="0">
                <a:solidFill>
                  <a:srgbClr val="00694B"/>
                </a:solidFill>
                <a:latin typeface="Tahoma"/>
                <a:cs typeface="Tahoma"/>
              </a:rPr>
              <a:t>Dissatisﬁed </a:t>
            </a:r>
            <a:r>
              <a:rPr sz="1300" spc="30" dirty="0">
                <a:solidFill>
                  <a:srgbClr val="00694B"/>
                </a:solidFill>
                <a:latin typeface="Tahoma"/>
                <a:cs typeface="Tahoma"/>
              </a:rPr>
              <a:t>males </a:t>
            </a:r>
            <a:r>
              <a:rPr sz="1300" spc="15" dirty="0">
                <a:solidFill>
                  <a:srgbClr val="00694B"/>
                </a:solidFill>
                <a:latin typeface="Tahoma"/>
                <a:cs typeface="Tahoma"/>
              </a:rPr>
              <a:t>and </a:t>
            </a:r>
            <a:r>
              <a:rPr sz="1300" spc="20" dirty="0">
                <a:solidFill>
                  <a:srgbClr val="00694B"/>
                </a:solidFill>
                <a:latin typeface="Tahoma"/>
                <a:cs typeface="Tahoma"/>
              </a:rPr>
              <a:t> 56%</a:t>
            </a:r>
            <a:r>
              <a:rPr sz="1300" spc="-80" dirty="0">
                <a:solidFill>
                  <a:srgbClr val="00694B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00694B"/>
                </a:solidFill>
                <a:latin typeface="Tahoma"/>
                <a:cs typeface="Tahoma"/>
              </a:rPr>
              <a:t>females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4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399"/>
            <a:ext cx="8839199" cy="3000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4572" y="3315820"/>
            <a:ext cx="7606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solidFill>
                  <a:srgbClr val="414141"/>
                </a:solidFill>
                <a:latin typeface="Trebuchet MS"/>
                <a:cs typeface="Trebuchet MS"/>
              </a:rPr>
              <a:t>There</a:t>
            </a:r>
            <a:r>
              <a:rPr sz="1600" spc="-7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414141"/>
                </a:solidFill>
                <a:latin typeface="Trebuchet MS"/>
                <a:cs typeface="Trebuchet MS"/>
              </a:rPr>
              <a:t>are</a:t>
            </a:r>
            <a:r>
              <a:rPr sz="1600" spc="-65" dirty="0">
                <a:solidFill>
                  <a:srgbClr val="414141"/>
                </a:solidFill>
                <a:latin typeface="Trebuchet MS"/>
                <a:cs typeface="Trebuchet MS"/>
              </a:rPr>
              <a:t> 51 </a:t>
            </a:r>
            <a:r>
              <a:rPr sz="1600" spc="180" dirty="0">
                <a:solidFill>
                  <a:srgbClr val="414141"/>
                </a:solidFill>
                <a:latin typeface="Trebuchet MS"/>
                <a:cs typeface="Trebuchet MS"/>
              </a:rPr>
              <a:t>%</a:t>
            </a:r>
            <a:r>
              <a:rPr sz="1600" spc="-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14141"/>
                </a:solidFill>
                <a:latin typeface="Trebuchet MS"/>
                <a:cs typeface="Trebuchet MS"/>
              </a:rPr>
              <a:t>dissatisﬁed</a:t>
            </a:r>
            <a:r>
              <a:rPr sz="1600" spc="-7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14141"/>
                </a:solidFill>
                <a:latin typeface="Trebuchet MS"/>
                <a:cs typeface="Trebuchet MS"/>
              </a:rPr>
              <a:t>loyal</a:t>
            </a:r>
            <a:r>
              <a:rPr sz="1600" spc="-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Trebuchet MS"/>
                <a:cs typeface="Trebuchet MS"/>
              </a:rPr>
              <a:t>Customer</a:t>
            </a:r>
            <a:r>
              <a:rPr sz="1600" spc="-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414141"/>
                </a:solidFill>
                <a:latin typeface="Trebuchet MS"/>
                <a:cs typeface="Trebuchet MS"/>
              </a:rPr>
              <a:t>and</a:t>
            </a:r>
            <a:r>
              <a:rPr sz="1600" spc="-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414141"/>
                </a:solidFill>
                <a:latin typeface="Trebuchet MS"/>
                <a:cs typeface="Trebuchet MS"/>
              </a:rPr>
              <a:t>74%</a:t>
            </a:r>
            <a:r>
              <a:rPr sz="1600" spc="-7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14141"/>
                </a:solidFill>
                <a:latin typeface="Trebuchet MS"/>
                <a:cs typeface="Trebuchet MS"/>
              </a:rPr>
              <a:t>dissatisﬁed</a:t>
            </a:r>
            <a:r>
              <a:rPr sz="1600" spc="-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414141"/>
                </a:solidFill>
                <a:latin typeface="Trebuchet MS"/>
                <a:cs typeface="Trebuchet MS"/>
              </a:rPr>
              <a:t>disloyal</a:t>
            </a:r>
            <a:r>
              <a:rPr sz="1600" spc="-6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Trebuchet MS"/>
                <a:cs typeface="Trebuchet MS"/>
              </a:rPr>
              <a:t>Customer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4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998" y="237877"/>
            <a:ext cx="4133849" cy="304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6823" y="3601452"/>
            <a:ext cx="665099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90"/>
              </a:lnSpc>
              <a:spcBef>
                <a:spcPts val="100"/>
              </a:spcBef>
            </a:pP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Total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18038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travel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purpose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In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00694B"/>
                </a:solidFill>
                <a:latin typeface="Trebuchet MS"/>
                <a:cs typeface="Trebuchet MS"/>
              </a:rPr>
              <a:t>that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490"/>
              </a:lnSpc>
            </a:pP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Total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11,979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travel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purpose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ans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using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means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00694B"/>
                </a:solidFill>
                <a:latin typeface="Trebuchet MS"/>
                <a:cs typeface="Trebuchet MS"/>
              </a:rPr>
              <a:t>66.40%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474980">
              <a:lnSpc>
                <a:spcPts val="1430"/>
              </a:lnSpc>
            </a:pPr>
            <a:r>
              <a:rPr sz="1300" spc="40" dirty="0">
                <a:solidFill>
                  <a:srgbClr val="00694B"/>
                </a:solidFill>
                <a:latin typeface="Trebuchet MS"/>
                <a:cs typeface="Trebuchet MS"/>
              </a:rPr>
              <a:t>5047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00694B"/>
                </a:solidFill>
                <a:latin typeface="Trebuchet MS"/>
                <a:cs typeface="Trebuchet MS"/>
              </a:rPr>
              <a:t>who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travelling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purpose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using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00694B"/>
                </a:solidFill>
                <a:latin typeface="Trebuchet MS"/>
                <a:cs typeface="Trebuchet MS"/>
              </a:rPr>
              <a:t>Eco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which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is </a:t>
            </a:r>
            <a:r>
              <a:rPr sz="1300" spc="-37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27.97%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300" spc="-40" dirty="0">
                <a:solidFill>
                  <a:srgbClr val="00694B"/>
                </a:solidFill>
                <a:latin typeface="Trebuchet MS"/>
                <a:cs typeface="Trebuchet MS"/>
              </a:rPr>
              <a:t>1012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00694B"/>
                </a:solidFill>
                <a:latin typeface="Trebuchet MS"/>
                <a:cs typeface="Trebuchet MS"/>
              </a:rPr>
              <a:t>wwho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travelling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purpose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using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EcoPlus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means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00694B"/>
                </a:solidFill>
                <a:latin typeface="Trebuchet MS"/>
                <a:cs typeface="Trebuchet MS"/>
              </a:rPr>
              <a:t>5.61%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4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4844" y="152399"/>
            <a:ext cx="4267199" cy="3200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2979" y="3552598"/>
            <a:ext cx="673100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90"/>
              </a:lnSpc>
              <a:spcBef>
                <a:spcPts val="100"/>
              </a:spcBef>
            </a:pP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7938</a:t>
            </a:r>
            <a:r>
              <a:rPr sz="1300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travel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personal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reasons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5"/>
              </a:spcBef>
            </a:pPr>
            <a:r>
              <a:rPr sz="1300" spc="25" dirty="0">
                <a:solidFill>
                  <a:srgbClr val="00694B"/>
                </a:solidFill>
                <a:latin typeface="Trebuchet MS"/>
                <a:cs typeface="Trebuchet MS"/>
              </a:rPr>
              <a:t>There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516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travelling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personal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reasons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using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means </a:t>
            </a:r>
            <a:r>
              <a:rPr sz="1300" spc="-38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00694B"/>
                </a:solidFill>
                <a:latin typeface="Trebuchet MS"/>
                <a:cs typeface="Trebuchet MS"/>
              </a:rPr>
              <a:t>6.50%</a:t>
            </a:r>
            <a:endParaRPr sz="1300">
              <a:latin typeface="Trebuchet MS"/>
              <a:cs typeface="Trebuchet MS"/>
            </a:endParaRPr>
          </a:p>
          <a:p>
            <a:pPr marL="12700" marR="293370">
              <a:lnSpc>
                <a:spcPts val="2850"/>
              </a:lnSpc>
              <a:spcBef>
                <a:spcPts val="80"/>
              </a:spcBef>
            </a:pP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6517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people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travelling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personal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reasons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using </a:t>
            </a:r>
            <a:r>
              <a:rPr sz="1300" spc="75" dirty="0">
                <a:solidFill>
                  <a:srgbClr val="00694B"/>
                </a:solidFill>
                <a:latin typeface="Trebuchet MS"/>
                <a:cs typeface="Trebuchet MS"/>
              </a:rPr>
              <a:t>Eco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class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means </a:t>
            </a:r>
            <a:r>
              <a:rPr sz="1300" spc="35" dirty="0">
                <a:solidFill>
                  <a:srgbClr val="00694B"/>
                </a:solidFill>
                <a:latin typeface="Trebuchet MS"/>
                <a:cs typeface="Trebuchet MS"/>
              </a:rPr>
              <a:t>82.098% </a:t>
            </a:r>
            <a:r>
              <a:rPr sz="1300" spc="-38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00694B"/>
                </a:solidFill>
                <a:latin typeface="Trebuchet MS"/>
                <a:cs typeface="Trebuchet MS"/>
              </a:rPr>
              <a:t>905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travelling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personal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reasons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using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Ecoplus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means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00694B"/>
                </a:solidFill>
                <a:latin typeface="Trebuchet MS"/>
                <a:cs typeface="Trebuchet MS"/>
              </a:rPr>
              <a:t>11.40%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4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8839199" cy="2971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1048" y="3362774"/>
            <a:ext cx="8065770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59"/>
              </a:spcBef>
            </a:pPr>
            <a:r>
              <a:rPr sz="1600" spc="30" dirty="0">
                <a:solidFill>
                  <a:srgbClr val="00694B"/>
                </a:solidFill>
                <a:latin typeface="Trebuchet MS"/>
                <a:cs typeface="Trebuchet MS"/>
              </a:rPr>
              <a:t>There</a:t>
            </a:r>
            <a:r>
              <a:rPr sz="1600" spc="4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600" spc="114" dirty="0">
                <a:solidFill>
                  <a:srgbClr val="00694B"/>
                </a:solidFill>
                <a:latin typeface="Trebuchet MS"/>
                <a:cs typeface="Trebuchet MS"/>
              </a:rPr>
              <a:t>40%</a:t>
            </a:r>
            <a:r>
              <a:rPr sz="1600" spc="4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00694B"/>
                </a:solidFill>
                <a:latin typeface="Trebuchet MS"/>
                <a:cs typeface="Trebuchet MS"/>
              </a:rPr>
              <a:t>dissatisﬁed</a:t>
            </a:r>
            <a:r>
              <a:rPr sz="1600" spc="4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600" spc="4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0694B"/>
                </a:solidFill>
                <a:latin typeface="Trebuchet MS"/>
                <a:cs typeface="Trebuchet MS"/>
              </a:rPr>
              <a:t>travel</a:t>
            </a:r>
            <a:r>
              <a:rPr sz="1600" spc="4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600" spc="4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600" spc="4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00694B"/>
                </a:solidFill>
                <a:latin typeface="Trebuchet MS"/>
                <a:cs typeface="Trebuchet MS"/>
              </a:rPr>
              <a:t>90%</a:t>
            </a:r>
            <a:r>
              <a:rPr sz="1600" spc="4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00694B"/>
                </a:solidFill>
                <a:latin typeface="Trebuchet MS"/>
                <a:cs typeface="Trebuchet MS"/>
              </a:rPr>
              <a:t>dissatisﬁed</a:t>
            </a:r>
            <a:r>
              <a:rPr sz="1600" spc="4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00694B"/>
                </a:solidFill>
                <a:latin typeface="Trebuchet MS"/>
                <a:cs typeface="Trebuchet MS"/>
              </a:rPr>
              <a:t>personal </a:t>
            </a:r>
            <a:r>
              <a:rPr sz="1600" spc="-4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0694B"/>
                </a:solidFill>
                <a:latin typeface="Trebuchet MS"/>
                <a:cs typeface="Trebuchet MS"/>
              </a:rPr>
              <a:t>travel</a:t>
            </a:r>
            <a:r>
              <a:rPr sz="1600" spc="-8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4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399"/>
            <a:ext cx="4210049" cy="3086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8402" y="152399"/>
            <a:ext cx="4476749" cy="2867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4272" y="3334599"/>
            <a:ext cx="7826375" cy="4044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54"/>
              </a:spcBef>
            </a:pPr>
            <a:r>
              <a:rPr sz="1300" spc="35" dirty="0">
                <a:solidFill>
                  <a:srgbClr val="00694B"/>
                </a:solidFill>
                <a:latin typeface="Trebuchet MS"/>
                <a:cs typeface="Trebuchet MS"/>
              </a:rPr>
              <a:t>There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30%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from</a:t>
            </a:r>
            <a:r>
              <a:rPr sz="1300" spc="1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00694B"/>
                </a:solidFill>
                <a:latin typeface="Trebuchet MS"/>
                <a:cs typeface="Trebuchet MS"/>
              </a:rPr>
              <a:t>dissatisﬁed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85" dirty="0">
                <a:solidFill>
                  <a:srgbClr val="00694B"/>
                </a:solidFill>
                <a:latin typeface="Trebuchet MS"/>
                <a:cs typeface="Trebuchet MS"/>
              </a:rPr>
              <a:t>,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20" dirty="0">
                <a:solidFill>
                  <a:srgbClr val="00694B"/>
                </a:solidFill>
                <a:latin typeface="Trebuchet MS"/>
                <a:cs typeface="Trebuchet MS"/>
              </a:rPr>
              <a:t>80%</a:t>
            </a:r>
            <a:r>
              <a:rPr sz="1300" spc="1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from</a:t>
            </a:r>
            <a:r>
              <a:rPr sz="1300" spc="19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00694B"/>
                </a:solidFill>
                <a:latin typeface="Trebuchet MS"/>
                <a:cs typeface="Trebuchet MS"/>
              </a:rPr>
              <a:t>Eco </a:t>
            </a:r>
            <a:r>
              <a:rPr sz="1300" spc="-38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300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00694B"/>
                </a:solidFill>
                <a:latin typeface="Trebuchet MS"/>
                <a:cs typeface="Trebuchet MS"/>
              </a:rPr>
              <a:t>dissatisﬁed</a:t>
            </a:r>
            <a:r>
              <a:rPr sz="1300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300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00694B"/>
                </a:solidFill>
                <a:latin typeface="Trebuchet MS"/>
                <a:cs typeface="Trebuchet MS"/>
              </a:rPr>
              <a:t>75%</a:t>
            </a:r>
            <a:r>
              <a:rPr sz="1300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300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300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from</a:t>
            </a:r>
            <a:r>
              <a:rPr sz="1300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00694B"/>
                </a:solidFill>
                <a:latin typeface="Trebuchet MS"/>
                <a:cs typeface="Trebuchet MS"/>
              </a:rPr>
              <a:t>Eco</a:t>
            </a:r>
            <a:r>
              <a:rPr sz="1300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plus</a:t>
            </a:r>
            <a:r>
              <a:rPr sz="1300" spc="-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300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00694B"/>
                </a:solidFill>
                <a:latin typeface="Trebuchet MS"/>
                <a:cs typeface="Trebuchet MS"/>
              </a:rPr>
              <a:t>dissatisﬁed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4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0" y="152399"/>
            <a:ext cx="5276849" cy="3686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7200" y="4334124"/>
            <a:ext cx="8093709" cy="4044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54"/>
              </a:spcBef>
            </a:pP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While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checking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relation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of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departure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time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delay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dissatisﬁed </a:t>
            </a:r>
            <a:r>
              <a:rPr sz="1300" spc="80" dirty="0">
                <a:solidFill>
                  <a:srgbClr val="00694B"/>
                </a:solidFill>
                <a:latin typeface="Trebuchet MS"/>
                <a:cs typeface="Trebuchet MS"/>
              </a:rPr>
              <a:t>passengers </a:t>
            </a:r>
            <a:r>
              <a:rPr sz="1300" spc="-9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300" spc="-8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found </a:t>
            </a:r>
            <a:r>
              <a:rPr sz="1300" spc="25" dirty="0">
                <a:solidFill>
                  <a:srgbClr val="00694B"/>
                </a:solidFill>
                <a:latin typeface="Trebuchet MS"/>
                <a:cs typeface="Trebuchet MS"/>
              </a:rPr>
              <a:t>out </a:t>
            </a:r>
            <a:r>
              <a:rPr sz="1300" spc="-15" dirty="0">
                <a:solidFill>
                  <a:srgbClr val="00694B"/>
                </a:solidFill>
                <a:latin typeface="Trebuchet MS"/>
                <a:cs typeface="Trebuchet MS"/>
              </a:rPr>
              <a:t>that</a:t>
            </a:r>
            <a:r>
              <a:rPr sz="1300" spc="3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most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of </a:t>
            </a:r>
            <a:r>
              <a:rPr sz="1300" spc="-38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sz="13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ﬂight</a:t>
            </a:r>
            <a:r>
              <a:rPr sz="13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00694B"/>
                </a:solidFill>
                <a:latin typeface="Trebuchet MS"/>
                <a:cs typeface="Trebuchet MS"/>
              </a:rPr>
              <a:t>on</a:t>
            </a:r>
            <a:r>
              <a:rPr sz="13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time</a:t>
            </a:r>
            <a:r>
              <a:rPr sz="13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so</a:t>
            </a:r>
            <a:r>
              <a:rPr sz="13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this</a:t>
            </a:r>
            <a:r>
              <a:rPr sz="1300" spc="-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will</a:t>
            </a:r>
            <a:r>
              <a:rPr sz="13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00694B"/>
                </a:solidFill>
                <a:latin typeface="Trebuchet MS"/>
                <a:cs typeface="Trebuchet MS"/>
              </a:rPr>
              <a:t>not</a:t>
            </a:r>
            <a:r>
              <a:rPr sz="13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affect</a:t>
            </a:r>
            <a:r>
              <a:rPr sz="13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00694B"/>
                </a:solidFill>
                <a:latin typeface="Trebuchet MS"/>
                <a:cs typeface="Trebuchet MS"/>
              </a:rPr>
              <a:t>on</a:t>
            </a:r>
            <a:r>
              <a:rPr sz="13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customer</a:t>
            </a:r>
            <a:r>
              <a:rPr sz="13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satisfaction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025" y="152399"/>
            <a:ext cx="5543549" cy="36861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0749" y="4089894"/>
            <a:ext cx="8410575" cy="4044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54"/>
              </a:spcBef>
            </a:pP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While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checking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relation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Arrival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time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00694B"/>
                </a:solidFill>
                <a:latin typeface="Trebuchet MS"/>
                <a:cs typeface="Trebuchet MS"/>
              </a:rPr>
              <a:t>delay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00694B"/>
                </a:solidFill>
                <a:latin typeface="Trebuchet MS"/>
                <a:cs typeface="Trebuchet MS"/>
              </a:rPr>
              <a:t>dissatisﬁed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9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found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00694B"/>
                </a:solidFill>
                <a:latin typeface="Trebuchet MS"/>
                <a:cs typeface="Trebuchet MS"/>
              </a:rPr>
              <a:t>out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00694B"/>
                </a:solidFill>
                <a:latin typeface="Trebuchet MS"/>
                <a:cs typeface="Trebuchet MS"/>
              </a:rPr>
              <a:t>that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most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ﬂight </a:t>
            </a:r>
            <a:r>
              <a:rPr sz="1300" spc="-38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on</a:t>
            </a:r>
            <a:r>
              <a:rPr sz="1300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time</a:t>
            </a:r>
            <a:r>
              <a:rPr sz="1300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90" dirty="0">
                <a:solidFill>
                  <a:srgbClr val="00694B"/>
                </a:solidFill>
                <a:latin typeface="Trebuchet MS"/>
                <a:cs typeface="Trebuchet MS"/>
              </a:rPr>
              <a:t>so</a:t>
            </a:r>
            <a:r>
              <a:rPr sz="1300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this</a:t>
            </a:r>
            <a:r>
              <a:rPr sz="1300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00694B"/>
                </a:solidFill>
                <a:latin typeface="Trebuchet MS"/>
                <a:cs typeface="Trebuchet MS"/>
              </a:rPr>
              <a:t>will</a:t>
            </a:r>
            <a:r>
              <a:rPr sz="1300" spc="-4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not</a:t>
            </a:r>
            <a:r>
              <a:rPr sz="1300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affect</a:t>
            </a:r>
            <a:r>
              <a:rPr sz="1300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on</a:t>
            </a:r>
            <a:r>
              <a:rPr sz="1300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customer</a:t>
            </a:r>
            <a:r>
              <a:rPr sz="1300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satisfaction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7121" y="960037"/>
            <a:ext cx="3120863" cy="32179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558448"/>
            <a:ext cx="3862704" cy="2093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4395"/>
              </a:lnSpc>
              <a:spcBef>
                <a:spcPts val="90"/>
              </a:spcBef>
            </a:pPr>
            <a:r>
              <a:rPr sz="4200" spc="415" dirty="0"/>
              <a:t>WHAT</a:t>
            </a:r>
            <a:r>
              <a:rPr sz="4200" spc="-250" dirty="0"/>
              <a:t> </a:t>
            </a:r>
            <a:r>
              <a:rPr sz="4200" spc="225" dirty="0"/>
              <a:t>IS</a:t>
            </a:r>
            <a:endParaRPr sz="4200"/>
          </a:p>
          <a:p>
            <a:pPr marL="12700">
              <a:lnSpc>
                <a:spcPts val="3750"/>
              </a:lnSpc>
            </a:pPr>
            <a:r>
              <a:rPr sz="4200" spc="295" dirty="0"/>
              <a:t>EXPLORATORY</a:t>
            </a:r>
            <a:endParaRPr sz="4200"/>
          </a:p>
          <a:p>
            <a:pPr marL="12700" marR="873760">
              <a:lnSpc>
                <a:spcPct val="74400"/>
              </a:lnSpc>
              <a:spcBef>
                <a:spcPts val="645"/>
              </a:spcBef>
            </a:pPr>
            <a:r>
              <a:rPr sz="4200" spc="315" dirty="0"/>
              <a:t>DATA </a:t>
            </a:r>
            <a:r>
              <a:rPr sz="4200" spc="320" dirty="0"/>
              <a:t> </a:t>
            </a:r>
            <a:r>
              <a:rPr sz="4200" spc="360" dirty="0"/>
              <a:t>ANALYSIS</a:t>
            </a:r>
            <a:r>
              <a:rPr sz="4200" spc="-285" dirty="0"/>
              <a:t> </a:t>
            </a:r>
            <a:r>
              <a:rPr sz="4200" spc="465" dirty="0"/>
              <a:t>?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596899" y="2849334"/>
            <a:ext cx="381254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00694B"/>
                </a:solidFill>
                <a:latin typeface="Trebuchet MS"/>
                <a:cs typeface="Trebuchet MS"/>
              </a:rPr>
              <a:t>Exploratory</a:t>
            </a:r>
            <a:r>
              <a:rPr sz="115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20" dirty="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sz="115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15" dirty="0">
                <a:solidFill>
                  <a:srgbClr val="00694B"/>
                </a:solidFill>
                <a:latin typeface="Trebuchet MS"/>
                <a:cs typeface="Trebuchet MS"/>
              </a:rPr>
              <a:t>Analysis</a:t>
            </a:r>
            <a:r>
              <a:rPr sz="115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00694B"/>
                </a:solidFill>
                <a:latin typeface="Trebuchet MS"/>
                <a:cs typeface="Trebuchet MS"/>
              </a:rPr>
              <a:t>(EDA)</a:t>
            </a:r>
            <a:r>
              <a:rPr sz="115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-5" dirty="0">
                <a:solidFill>
                  <a:srgbClr val="00694B"/>
                </a:solidFill>
                <a:latin typeface="Trebuchet MS"/>
                <a:cs typeface="Trebuchet MS"/>
              </a:rPr>
              <a:t>is</a:t>
            </a:r>
            <a:r>
              <a:rPr sz="115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10" dirty="0">
                <a:solidFill>
                  <a:srgbClr val="00694B"/>
                </a:solidFill>
                <a:latin typeface="Trebuchet MS"/>
                <a:cs typeface="Trebuchet MS"/>
              </a:rPr>
              <a:t>an</a:t>
            </a:r>
            <a:r>
              <a:rPr sz="115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15" dirty="0">
                <a:solidFill>
                  <a:srgbClr val="00694B"/>
                </a:solidFill>
                <a:latin typeface="Trebuchet MS"/>
                <a:cs typeface="Trebuchet MS"/>
              </a:rPr>
              <a:t>analysis</a:t>
            </a:r>
            <a:r>
              <a:rPr sz="115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15" dirty="0">
                <a:solidFill>
                  <a:srgbClr val="00694B"/>
                </a:solidFill>
                <a:latin typeface="Trebuchet MS"/>
                <a:cs typeface="Trebuchet MS"/>
              </a:rPr>
              <a:t>approach </a:t>
            </a:r>
            <a:r>
              <a:rPr sz="1150" b="1" spc="-3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-15" dirty="0">
                <a:solidFill>
                  <a:srgbClr val="00694B"/>
                </a:solidFill>
                <a:latin typeface="Trebuchet MS"/>
                <a:cs typeface="Trebuchet MS"/>
              </a:rPr>
              <a:t>that identifies </a:t>
            </a:r>
            <a:r>
              <a:rPr sz="1150" b="1" spc="15" dirty="0">
                <a:solidFill>
                  <a:srgbClr val="00694B"/>
                </a:solidFill>
                <a:latin typeface="Trebuchet MS"/>
                <a:cs typeface="Trebuchet MS"/>
              </a:rPr>
              <a:t>general </a:t>
            </a:r>
            <a:r>
              <a:rPr sz="1150" b="1" dirty="0">
                <a:solidFill>
                  <a:srgbClr val="00694B"/>
                </a:solidFill>
                <a:latin typeface="Trebuchet MS"/>
                <a:cs typeface="Trebuchet MS"/>
              </a:rPr>
              <a:t>patterns </a:t>
            </a:r>
            <a:r>
              <a:rPr sz="1150" b="1" spc="-35" dirty="0">
                <a:solidFill>
                  <a:srgbClr val="00694B"/>
                </a:solidFill>
                <a:latin typeface="Trebuchet MS"/>
                <a:cs typeface="Trebuchet MS"/>
              </a:rPr>
              <a:t>in </a:t>
            </a:r>
            <a:r>
              <a:rPr sz="1150" b="1" spc="-10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150" b="1" spc="-25" dirty="0">
                <a:solidFill>
                  <a:srgbClr val="00694B"/>
                </a:solidFill>
                <a:latin typeface="Trebuchet MS"/>
                <a:cs typeface="Trebuchet MS"/>
              </a:rPr>
              <a:t>data. </a:t>
            </a:r>
            <a:r>
              <a:rPr sz="1150" b="1" spc="15" dirty="0">
                <a:solidFill>
                  <a:srgbClr val="00694B"/>
                </a:solidFill>
                <a:latin typeface="Trebuchet MS"/>
                <a:cs typeface="Trebuchet MS"/>
              </a:rPr>
              <a:t>These </a:t>
            </a:r>
            <a:r>
              <a:rPr sz="1150" b="1" spc="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dirty="0">
                <a:solidFill>
                  <a:srgbClr val="00694B"/>
                </a:solidFill>
                <a:latin typeface="Trebuchet MS"/>
                <a:cs typeface="Trebuchet MS"/>
              </a:rPr>
              <a:t>patterns </a:t>
            </a:r>
            <a:r>
              <a:rPr sz="1150" b="1" spc="5" dirty="0">
                <a:solidFill>
                  <a:srgbClr val="00694B"/>
                </a:solidFill>
                <a:latin typeface="Trebuchet MS"/>
                <a:cs typeface="Trebuchet MS"/>
              </a:rPr>
              <a:t>include </a:t>
            </a:r>
            <a:r>
              <a:rPr sz="1150" b="1" spc="-10" dirty="0">
                <a:solidFill>
                  <a:srgbClr val="00694B"/>
                </a:solidFill>
                <a:latin typeface="Trebuchet MS"/>
                <a:cs typeface="Trebuchet MS"/>
              </a:rPr>
              <a:t>outliers </a:t>
            </a:r>
            <a:r>
              <a:rPr sz="1150" b="1" spc="25" dirty="0">
                <a:solidFill>
                  <a:srgbClr val="00694B"/>
                </a:solidFill>
                <a:latin typeface="Trebuchet MS"/>
                <a:cs typeface="Trebuchet MS"/>
              </a:rPr>
              <a:t>and </a:t>
            </a:r>
            <a:r>
              <a:rPr sz="1150" b="1" dirty="0">
                <a:solidFill>
                  <a:srgbClr val="00694B"/>
                </a:solidFill>
                <a:latin typeface="Trebuchet MS"/>
                <a:cs typeface="Trebuchet MS"/>
              </a:rPr>
              <a:t>features </a:t>
            </a:r>
            <a:r>
              <a:rPr sz="1150" b="1" spc="5" dirty="0">
                <a:solidFill>
                  <a:srgbClr val="00694B"/>
                </a:solidFill>
                <a:latin typeface="Trebuchet MS"/>
                <a:cs typeface="Trebuchet MS"/>
              </a:rPr>
              <a:t>of </a:t>
            </a:r>
            <a:r>
              <a:rPr sz="1150" b="1" spc="-10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150" b="1" spc="15" dirty="0">
                <a:solidFill>
                  <a:srgbClr val="00694B"/>
                </a:solidFill>
                <a:latin typeface="Trebuchet MS"/>
                <a:cs typeface="Trebuchet MS"/>
              </a:rPr>
              <a:t>data </a:t>
            </a:r>
            <a:r>
              <a:rPr sz="1150" b="1" spc="-15" dirty="0">
                <a:solidFill>
                  <a:srgbClr val="00694B"/>
                </a:solidFill>
                <a:latin typeface="Trebuchet MS"/>
                <a:cs typeface="Trebuchet MS"/>
              </a:rPr>
              <a:t>that </a:t>
            </a:r>
            <a:r>
              <a:rPr sz="1150" b="1" spc="-1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15" dirty="0">
                <a:solidFill>
                  <a:srgbClr val="00694B"/>
                </a:solidFill>
                <a:latin typeface="Trebuchet MS"/>
                <a:cs typeface="Trebuchet MS"/>
              </a:rPr>
              <a:t>might </a:t>
            </a:r>
            <a:r>
              <a:rPr sz="1150" b="1" spc="30" dirty="0">
                <a:solidFill>
                  <a:srgbClr val="00694B"/>
                </a:solidFill>
                <a:latin typeface="Trebuchet MS"/>
                <a:cs typeface="Trebuchet MS"/>
              </a:rPr>
              <a:t>be </a:t>
            </a:r>
            <a:r>
              <a:rPr sz="1150" b="1" spc="-10" dirty="0">
                <a:solidFill>
                  <a:srgbClr val="00694B"/>
                </a:solidFill>
                <a:latin typeface="Trebuchet MS"/>
                <a:cs typeface="Trebuchet MS"/>
              </a:rPr>
              <a:t>unexpected. </a:t>
            </a:r>
            <a:r>
              <a:rPr sz="1150" b="1" spc="45" dirty="0">
                <a:solidFill>
                  <a:srgbClr val="00694B"/>
                </a:solidFill>
                <a:latin typeface="Trebuchet MS"/>
                <a:cs typeface="Trebuchet MS"/>
              </a:rPr>
              <a:t>EDA </a:t>
            </a:r>
            <a:r>
              <a:rPr sz="1150" b="1" spc="-5" dirty="0">
                <a:solidFill>
                  <a:srgbClr val="00694B"/>
                </a:solidFill>
                <a:latin typeface="Trebuchet MS"/>
                <a:cs typeface="Trebuchet MS"/>
              </a:rPr>
              <a:t>is </a:t>
            </a:r>
            <a:r>
              <a:rPr sz="1150" b="1" spc="10" dirty="0">
                <a:solidFill>
                  <a:srgbClr val="00694B"/>
                </a:solidFill>
                <a:latin typeface="Trebuchet MS"/>
                <a:cs typeface="Trebuchet MS"/>
              </a:rPr>
              <a:t>an </a:t>
            </a:r>
            <a:r>
              <a:rPr sz="1150" b="1" spc="-5" dirty="0">
                <a:solidFill>
                  <a:srgbClr val="00694B"/>
                </a:solidFill>
                <a:latin typeface="Trebuchet MS"/>
                <a:cs typeface="Trebuchet MS"/>
              </a:rPr>
              <a:t>important </a:t>
            </a:r>
            <a:r>
              <a:rPr sz="1150" b="1" spc="-25" dirty="0">
                <a:solidFill>
                  <a:srgbClr val="00694B"/>
                </a:solidFill>
                <a:latin typeface="Trebuchet MS"/>
                <a:cs typeface="Trebuchet MS"/>
              </a:rPr>
              <a:t>first </a:t>
            </a:r>
            <a:r>
              <a:rPr sz="1150" b="1" spc="20" dirty="0">
                <a:solidFill>
                  <a:srgbClr val="00694B"/>
                </a:solidFill>
                <a:latin typeface="Trebuchet MS"/>
                <a:cs typeface="Trebuchet MS"/>
              </a:rPr>
              <a:t>step </a:t>
            </a:r>
            <a:r>
              <a:rPr sz="1150" b="1" spc="-35" dirty="0">
                <a:solidFill>
                  <a:srgbClr val="00694B"/>
                </a:solidFill>
                <a:latin typeface="Trebuchet MS"/>
                <a:cs typeface="Trebuchet MS"/>
              </a:rPr>
              <a:t>in </a:t>
            </a:r>
            <a:r>
              <a:rPr sz="1150" b="1" spc="-3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10" dirty="0">
                <a:solidFill>
                  <a:srgbClr val="00694B"/>
                </a:solidFill>
                <a:latin typeface="Trebuchet MS"/>
                <a:cs typeface="Trebuchet MS"/>
              </a:rPr>
              <a:t>any</a:t>
            </a:r>
            <a:r>
              <a:rPr sz="115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15" dirty="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sz="115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00694B"/>
                </a:solidFill>
                <a:latin typeface="Trebuchet MS"/>
                <a:cs typeface="Trebuchet MS"/>
              </a:rPr>
              <a:t>analysis.</a:t>
            </a:r>
            <a:endParaRPr sz="1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9348" y="976324"/>
            <a:ext cx="1665605" cy="1459230"/>
          </a:xfrm>
          <a:custGeom>
            <a:avLst/>
            <a:gdLst/>
            <a:ahLst/>
            <a:cxnLst/>
            <a:rect l="l" t="t" r="r" b="b"/>
            <a:pathLst>
              <a:path w="1665604" h="1459230">
                <a:moveTo>
                  <a:pt x="1665211" y="0"/>
                </a:moveTo>
                <a:lnTo>
                  <a:pt x="139573" y="0"/>
                </a:lnTo>
                <a:lnTo>
                  <a:pt x="139573" y="1027747"/>
                </a:lnTo>
                <a:lnTo>
                  <a:pt x="139573" y="1421091"/>
                </a:lnTo>
                <a:lnTo>
                  <a:pt x="0" y="1421091"/>
                </a:lnTo>
                <a:lnTo>
                  <a:pt x="0" y="1459153"/>
                </a:lnTo>
                <a:lnTo>
                  <a:pt x="431393" y="1459153"/>
                </a:lnTo>
                <a:lnTo>
                  <a:pt x="431393" y="1421091"/>
                </a:lnTo>
                <a:lnTo>
                  <a:pt x="431393" y="1027747"/>
                </a:lnTo>
                <a:lnTo>
                  <a:pt x="1665211" y="1027747"/>
                </a:lnTo>
                <a:lnTo>
                  <a:pt x="1665211" y="0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26972" y="2004072"/>
            <a:ext cx="2667635" cy="2160270"/>
            <a:chOff x="5726972" y="2004072"/>
            <a:chExt cx="2667635" cy="2160270"/>
          </a:xfrm>
        </p:grpSpPr>
        <p:sp>
          <p:nvSpPr>
            <p:cNvPr id="4" name="object 4"/>
            <p:cNvSpPr/>
            <p:nvPr/>
          </p:nvSpPr>
          <p:spPr>
            <a:xfrm>
              <a:off x="7160742" y="2004072"/>
              <a:ext cx="1234440" cy="1967230"/>
            </a:xfrm>
            <a:custGeom>
              <a:avLst/>
              <a:gdLst/>
              <a:ahLst/>
              <a:cxnLst/>
              <a:rect l="l" t="t" r="r" b="b"/>
              <a:pathLst>
                <a:path w="1234440" h="1967229">
                  <a:moveTo>
                    <a:pt x="1233817" y="0"/>
                  </a:moveTo>
                  <a:lnTo>
                    <a:pt x="0" y="0"/>
                  </a:lnTo>
                  <a:lnTo>
                    <a:pt x="0" y="1116584"/>
                  </a:lnTo>
                  <a:lnTo>
                    <a:pt x="647115" y="1116584"/>
                  </a:lnTo>
                  <a:lnTo>
                    <a:pt x="647115" y="1966696"/>
                  </a:lnTo>
                  <a:lnTo>
                    <a:pt x="1233817" y="1966696"/>
                  </a:lnTo>
                  <a:lnTo>
                    <a:pt x="1233817" y="1116584"/>
                  </a:lnTo>
                  <a:lnTo>
                    <a:pt x="1233817" y="0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26972" y="3120645"/>
              <a:ext cx="2080895" cy="1043940"/>
            </a:xfrm>
            <a:custGeom>
              <a:avLst/>
              <a:gdLst/>
              <a:ahLst/>
              <a:cxnLst/>
              <a:rect l="l" t="t" r="r" b="b"/>
              <a:pathLst>
                <a:path w="2080895" h="1043939">
                  <a:moveTo>
                    <a:pt x="0" y="0"/>
                  </a:moveTo>
                  <a:lnTo>
                    <a:pt x="2080886" y="0"/>
                  </a:lnTo>
                  <a:lnTo>
                    <a:pt x="2080886" y="1043488"/>
                  </a:lnTo>
                  <a:lnTo>
                    <a:pt x="0" y="1043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206750" y="976317"/>
            <a:ext cx="1662430" cy="2956560"/>
            <a:chOff x="5206750" y="976317"/>
            <a:chExt cx="1662430" cy="2956560"/>
          </a:xfrm>
        </p:grpSpPr>
        <p:sp>
          <p:nvSpPr>
            <p:cNvPr id="7" name="object 7"/>
            <p:cNvSpPr/>
            <p:nvPr/>
          </p:nvSpPr>
          <p:spPr>
            <a:xfrm>
              <a:off x="5206746" y="1927948"/>
              <a:ext cx="1193165" cy="2005330"/>
            </a:xfrm>
            <a:custGeom>
              <a:avLst/>
              <a:gdLst/>
              <a:ahLst/>
              <a:cxnLst/>
              <a:rect l="l" t="t" r="r" b="b"/>
              <a:pathLst>
                <a:path w="1193164" h="2005329">
                  <a:moveTo>
                    <a:pt x="1192707" y="469468"/>
                  </a:moveTo>
                  <a:lnTo>
                    <a:pt x="12687" y="469468"/>
                  </a:lnTo>
                  <a:lnTo>
                    <a:pt x="12687" y="0"/>
                  </a:lnTo>
                  <a:lnTo>
                    <a:pt x="0" y="0"/>
                  </a:lnTo>
                  <a:lnTo>
                    <a:pt x="0" y="469468"/>
                  </a:lnTo>
                  <a:lnTo>
                    <a:pt x="0" y="2004758"/>
                  </a:lnTo>
                  <a:lnTo>
                    <a:pt x="1192707" y="2004758"/>
                  </a:lnTo>
                  <a:lnTo>
                    <a:pt x="1192707" y="469468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9439" y="976317"/>
              <a:ext cx="1649730" cy="1421130"/>
            </a:xfrm>
            <a:custGeom>
              <a:avLst/>
              <a:gdLst/>
              <a:ahLst/>
              <a:cxnLst/>
              <a:rect l="l" t="t" r="r" b="b"/>
              <a:pathLst>
                <a:path w="1649729" h="1421130">
                  <a:moveTo>
                    <a:pt x="0" y="0"/>
                  </a:moveTo>
                  <a:lnTo>
                    <a:pt x="1649483" y="0"/>
                  </a:lnTo>
                  <a:lnTo>
                    <a:pt x="1649483" y="1421093"/>
                  </a:lnTo>
                  <a:lnTo>
                    <a:pt x="0" y="14210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60"/>
              </a:lnSpc>
              <a:spcBef>
                <a:spcPts val="100"/>
              </a:spcBef>
            </a:pPr>
            <a:r>
              <a:rPr spc="305" dirty="0"/>
              <a:t>LEVEL</a:t>
            </a:r>
          </a:p>
          <a:p>
            <a:pPr marL="12700">
              <a:lnSpc>
                <a:spcPts val="4160"/>
              </a:lnSpc>
            </a:pPr>
            <a:r>
              <a:rPr spc="-10" dirty="0"/>
              <a:t>3:Multivariate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6899" y="2155661"/>
            <a:ext cx="1922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20" dirty="0">
                <a:solidFill>
                  <a:srgbClr val="00694B"/>
                </a:solidFill>
                <a:latin typeface="Trebuchet MS"/>
                <a:cs typeface="Trebuchet MS"/>
              </a:rPr>
              <a:t>analysis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899" y="2802902"/>
            <a:ext cx="38220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Multivariate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analysis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is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based </a:t>
            </a:r>
            <a:r>
              <a:rPr sz="1100" b="1" spc="-30" dirty="0">
                <a:solidFill>
                  <a:srgbClr val="00694B"/>
                </a:solidFill>
                <a:latin typeface="Trebuchet MS"/>
                <a:cs typeface="Trebuchet MS"/>
              </a:rPr>
              <a:t>in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observation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analysis </a:t>
            </a:r>
            <a:r>
              <a:rPr sz="1100" b="1" spc="-3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more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than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one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statistical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outcome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variable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at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00694B"/>
                </a:solidFill>
                <a:latin typeface="Trebuchet MS"/>
                <a:cs typeface="Trebuchet MS"/>
              </a:rPr>
              <a:t>time.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In </a:t>
            </a:r>
            <a:r>
              <a:rPr sz="1100" b="1" spc="-3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design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analysis,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technique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is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used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to perform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trade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studies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across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multiple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dimensions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while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taking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00694B"/>
                </a:solidFill>
                <a:latin typeface="Trebuchet MS"/>
                <a:cs typeface="Trebuchet MS"/>
              </a:rPr>
              <a:t>into 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account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effects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of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all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variables 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on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responses </a:t>
            </a:r>
            <a:r>
              <a:rPr sz="1100" b="1" spc="-3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00694B"/>
                </a:solidFill>
                <a:latin typeface="Trebuchet MS"/>
                <a:cs typeface="Trebuchet MS"/>
              </a:rPr>
              <a:t>interest.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424" y="21679"/>
            <a:ext cx="5172074" cy="3581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8572" y="3625874"/>
            <a:ext cx="844296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90"/>
              </a:lnSpc>
              <a:spcBef>
                <a:spcPts val="100"/>
              </a:spcBef>
            </a:pPr>
            <a:r>
              <a:rPr sz="1300" spc="20" dirty="0">
                <a:solidFill>
                  <a:srgbClr val="00694B"/>
                </a:solidFill>
                <a:latin typeface="Trebuchet MS"/>
                <a:cs typeface="Trebuchet MS"/>
              </a:rPr>
              <a:t>This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graph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is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showing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distribution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00694B"/>
                </a:solidFill>
                <a:latin typeface="Trebuchet MS"/>
                <a:cs typeface="Trebuchet MS"/>
              </a:rPr>
              <a:t>type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travel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dissatisﬁed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passangers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5"/>
              </a:spcBef>
            </a:pP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Which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showing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00694B"/>
                </a:solidFill>
                <a:latin typeface="Trebuchet MS"/>
                <a:cs typeface="Trebuchet MS"/>
              </a:rPr>
              <a:t>who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dissatisﬁed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traveling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00694B"/>
                </a:solidFill>
                <a:latin typeface="Trebuchet MS"/>
                <a:cs typeface="Trebuchet MS"/>
              </a:rPr>
              <a:t>from</a:t>
            </a:r>
            <a:r>
              <a:rPr sz="1300" spc="2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3342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254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business </a:t>
            </a:r>
            <a:r>
              <a:rPr sz="1300" spc="-37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purpose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00694B"/>
                </a:solidFill>
                <a:latin typeface="Trebuchet MS"/>
                <a:cs typeface="Trebuchet MS"/>
              </a:rPr>
              <a:t>467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personal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00694B"/>
                </a:solidFill>
                <a:latin typeface="Trebuchet MS"/>
                <a:cs typeface="Trebuchet MS"/>
              </a:rPr>
              <a:t>reason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325"/>
              </a:lnSpc>
            </a:pP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00694B"/>
                </a:solidFill>
                <a:latin typeface="Trebuchet MS"/>
                <a:cs typeface="Trebuchet MS"/>
              </a:rPr>
              <a:t>who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dissatisﬁed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traveling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00694B"/>
                </a:solidFill>
                <a:latin typeface="Trebuchet MS"/>
                <a:cs typeface="Trebuchet MS"/>
              </a:rPr>
              <a:t>from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00694B"/>
                </a:solidFill>
                <a:latin typeface="Trebuchet MS"/>
                <a:cs typeface="Trebuchet MS"/>
              </a:rPr>
              <a:t>Eco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purpose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3468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00694B"/>
                </a:solidFill>
                <a:latin typeface="Trebuchet MS"/>
                <a:cs typeface="Trebuchet MS"/>
              </a:rPr>
              <a:t>5853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ts val="1425"/>
              </a:lnSpc>
            </a:pP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personal</a:t>
            </a:r>
            <a:r>
              <a:rPr sz="1300" spc="-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reasons</a:t>
            </a:r>
            <a:endParaRPr sz="1300">
              <a:latin typeface="Trebuchet MS"/>
              <a:cs typeface="Trebuchet MS"/>
            </a:endParaRPr>
          </a:p>
          <a:p>
            <a:pPr marL="12700" marR="661670">
              <a:lnSpc>
                <a:spcPts val="1430"/>
              </a:lnSpc>
              <a:spcBef>
                <a:spcPts val="90"/>
              </a:spcBef>
            </a:pP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00694B"/>
                </a:solidFill>
                <a:latin typeface="Trebuchet MS"/>
                <a:cs typeface="Trebuchet MS"/>
              </a:rPr>
              <a:t>who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dissatisﬁed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traveling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00694B"/>
                </a:solidFill>
                <a:latin typeface="Trebuchet MS"/>
                <a:cs typeface="Trebuchet MS"/>
              </a:rPr>
              <a:t>from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Ecoplus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purpose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617</a:t>
            </a:r>
            <a:r>
              <a:rPr sz="1300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00694B"/>
                </a:solidFill>
                <a:latin typeface="Trebuchet MS"/>
                <a:cs typeface="Trebuchet MS"/>
              </a:rPr>
              <a:t>for </a:t>
            </a:r>
            <a:r>
              <a:rPr sz="1300" spc="-37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personal</a:t>
            </a:r>
            <a:r>
              <a:rPr sz="1300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reasons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00694B"/>
                </a:solidFill>
                <a:latin typeface="Trebuchet MS"/>
                <a:cs typeface="Trebuchet MS"/>
              </a:rPr>
              <a:t>825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564" y="115776"/>
            <a:ext cx="5438774" cy="36861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7495" y="4041050"/>
            <a:ext cx="8018145" cy="4044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54"/>
              </a:spcBef>
            </a:pPr>
            <a:r>
              <a:rPr sz="1300" spc="40" dirty="0">
                <a:solidFill>
                  <a:srgbClr val="00694B"/>
                </a:solidFill>
                <a:latin typeface="Trebuchet MS"/>
                <a:cs typeface="Trebuchet MS"/>
              </a:rPr>
              <a:t>This</a:t>
            </a:r>
            <a:r>
              <a:rPr sz="1300" spc="3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00694B"/>
                </a:solidFill>
                <a:latin typeface="Trebuchet MS"/>
                <a:cs typeface="Trebuchet MS"/>
              </a:rPr>
              <a:t>graph</a:t>
            </a:r>
            <a:r>
              <a:rPr sz="1300" spc="3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is</a:t>
            </a:r>
            <a:r>
              <a:rPr sz="1300" spc="3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00694B"/>
                </a:solidFill>
                <a:latin typeface="Trebuchet MS"/>
                <a:cs typeface="Trebuchet MS"/>
              </a:rPr>
              <a:t>showing</a:t>
            </a:r>
            <a:r>
              <a:rPr sz="1300" spc="3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90" dirty="0">
                <a:solidFill>
                  <a:srgbClr val="00694B"/>
                </a:solidFill>
                <a:latin typeface="Trebuchet MS"/>
                <a:cs typeface="Trebuchet MS"/>
              </a:rPr>
              <a:t>us</a:t>
            </a:r>
            <a:r>
              <a:rPr sz="1300" spc="3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that</a:t>
            </a:r>
            <a:r>
              <a:rPr sz="1300" spc="3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00694B"/>
                </a:solidFill>
                <a:latin typeface="Trebuchet MS"/>
                <a:cs typeface="Trebuchet MS"/>
              </a:rPr>
              <a:t>most</a:t>
            </a:r>
            <a:r>
              <a:rPr sz="1300" spc="3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300" spc="3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300" spc="3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giving</a:t>
            </a:r>
            <a:r>
              <a:rPr sz="1300" spc="3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3</a:t>
            </a:r>
            <a:r>
              <a:rPr sz="1300" spc="3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00694B"/>
                </a:solidFill>
                <a:latin typeface="Trebuchet MS"/>
                <a:cs typeface="Trebuchet MS"/>
              </a:rPr>
              <a:t>&amp;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00694B"/>
                </a:solidFill>
                <a:latin typeface="Trebuchet MS"/>
                <a:cs typeface="Trebuchet MS"/>
              </a:rPr>
              <a:t>4</a:t>
            </a:r>
            <a:r>
              <a:rPr sz="1300" spc="3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star</a:t>
            </a:r>
            <a:r>
              <a:rPr sz="1300" spc="3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00694B"/>
                </a:solidFill>
                <a:latin typeface="Trebuchet MS"/>
                <a:cs typeface="Trebuchet MS"/>
              </a:rPr>
              <a:t>rating</a:t>
            </a:r>
            <a:r>
              <a:rPr sz="1300" spc="3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3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3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travel</a:t>
            </a:r>
            <a:r>
              <a:rPr sz="1300" spc="3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00694B"/>
                </a:solidFill>
                <a:latin typeface="Trebuchet MS"/>
                <a:cs typeface="Trebuchet MS"/>
              </a:rPr>
              <a:t>and </a:t>
            </a:r>
            <a:r>
              <a:rPr sz="1300" spc="-38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personal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travel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giving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highest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00694B"/>
                </a:solidFill>
                <a:latin typeface="Trebuchet MS"/>
                <a:cs typeface="Trebuchet MS"/>
              </a:rPr>
              <a:t>4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00694B"/>
                </a:solidFill>
                <a:latin typeface="Trebuchet MS"/>
                <a:cs typeface="Trebuchet MS"/>
              </a:rPr>
              <a:t>star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00694B"/>
                </a:solidFill>
                <a:latin typeface="Trebuchet MS"/>
                <a:cs typeface="Trebuchet MS"/>
              </a:rPr>
              <a:t>rating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913" y="127978"/>
            <a:ext cx="4895849" cy="36004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7825" y="3955572"/>
            <a:ext cx="7900034" cy="4044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54"/>
              </a:spcBef>
            </a:pPr>
            <a:r>
              <a:rPr sz="1300" spc="25" dirty="0">
                <a:solidFill>
                  <a:srgbClr val="00694B"/>
                </a:solidFill>
                <a:latin typeface="Trebuchet MS"/>
                <a:cs typeface="Trebuchet MS"/>
              </a:rPr>
              <a:t>This</a:t>
            </a:r>
            <a:r>
              <a:rPr sz="1300" spc="9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graph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is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00694B"/>
                </a:solidFill>
                <a:latin typeface="Trebuchet MS"/>
                <a:cs typeface="Trebuchet MS"/>
              </a:rPr>
              <a:t>showing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00694B"/>
                </a:solidFill>
                <a:latin typeface="Trebuchet MS"/>
                <a:cs typeface="Trebuchet MS"/>
              </a:rPr>
              <a:t>us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00694B"/>
                </a:solidFill>
                <a:latin typeface="Trebuchet MS"/>
                <a:cs typeface="Trebuchet MS"/>
              </a:rPr>
              <a:t>that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most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00694B"/>
                </a:solidFill>
                <a:latin typeface="Trebuchet MS"/>
                <a:cs typeface="Trebuchet MS"/>
              </a:rPr>
              <a:t>giving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00694B"/>
                </a:solidFill>
                <a:latin typeface="Trebuchet MS"/>
                <a:cs typeface="Trebuchet MS"/>
              </a:rPr>
              <a:t>2&amp;3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rating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00694B"/>
                </a:solidFill>
                <a:latin typeface="Trebuchet MS"/>
                <a:cs typeface="Trebuchet MS"/>
              </a:rPr>
              <a:t>food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drink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00694B"/>
                </a:solidFill>
                <a:latin typeface="Trebuchet MS"/>
                <a:cs typeface="Trebuchet MS"/>
              </a:rPr>
              <a:t>in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300" spc="10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travel </a:t>
            </a:r>
            <a:r>
              <a:rPr sz="1300" spc="-38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00694B"/>
                </a:solidFill>
                <a:latin typeface="Trebuchet MS"/>
                <a:cs typeface="Trebuchet MS"/>
              </a:rPr>
              <a:t>in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00694B"/>
                </a:solidFill>
                <a:latin typeface="Trebuchet MS"/>
                <a:cs typeface="Trebuchet MS"/>
              </a:rPr>
              <a:t>personal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travel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00694B"/>
                </a:solidFill>
                <a:latin typeface="Trebuchet MS"/>
                <a:cs typeface="Trebuchet MS"/>
              </a:rPr>
              <a:t>giving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65" dirty="0">
                <a:solidFill>
                  <a:srgbClr val="00694B"/>
                </a:solidFill>
                <a:latin typeface="Trebuchet MS"/>
                <a:cs typeface="Trebuchet MS"/>
              </a:rPr>
              <a:t>2,3,4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star</a:t>
            </a:r>
            <a:r>
              <a:rPr sz="1300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00694B"/>
                </a:solidFill>
                <a:latin typeface="Trebuchet MS"/>
                <a:cs typeface="Trebuchet MS"/>
              </a:rPr>
              <a:t>rating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00694B"/>
                </a:solidFill>
                <a:latin typeface="Trebuchet MS"/>
                <a:cs typeface="Trebuchet MS"/>
              </a:rPr>
              <a:t>maximum</a:t>
            </a:r>
            <a:r>
              <a:rPr sz="1300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00694B"/>
                </a:solidFill>
                <a:latin typeface="Trebuchet MS"/>
                <a:cs typeface="Trebuchet MS"/>
              </a:rPr>
              <a:t>time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212" y="0"/>
            <a:ext cx="5286374" cy="38576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9224" y="4030201"/>
            <a:ext cx="8569960" cy="4044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54"/>
              </a:spcBef>
            </a:pPr>
            <a:r>
              <a:rPr sz="1300" spc="15" dirty="0">
                <a:solidFill>
                  <a:srgbClr val="414141"/>
                </a:solidFill>
                <a:latin typeface="Trebuchet MS"/>
                <a:cs typeface="Trebuchet MS"/>
              </a:rPr>
              <a:t>This 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graph </a:t>
            </a:r>
            <a:r>
              <a:rPr sz="1300" spc="15" dirty="0">
                <a:solidFill>
                  <a:srgbClr val="414141"/>
                </a:solidFill>
                <a:latin typeface="Trebuchet MS"/>
                <a:cs typeface="Trebuchet MS"/>
              </a:rPr>
              <a:t>is </a:t>
            </a:r>
            <a:r>
              <a:rPr sz="1300" spc="45" dirty="0">
                <a:solidFill>
                  <a:srgbClr val="414141"/>
                </a:solidFill>
                <a:latin typeface="Trebuchet MS"/>
                <a:cs typeface="Trebuchet MS"/>
              </a:rPr>
              <a:t>showing </a:t>
            </a:r>
            <a:r>
              <a:rPr sz="1300" spc="-25" dirty="0">
                <a:solidFill>
                  <a:srgbClr val="414141"/>
                </a:solidFill>
                <a:latin typeface="Trebuchet MS"/>
                <a:cs typeface="Trebuchet MS"/>
              </a:rPr>
              <a:t>in </a:t>
            </a:r>
            <a:r>
              <a:rPr sz="1300" spc="10" dirty="0">
                <a:solidFill>
                  <a:srgbClr val="414141"/>
                </a:solidFill>
                <a:latin typeface="Trebuchet MS"/>
                <a:cs typeface="Trebuchet MS"/>
              </a:rPr>
              <a:t>Eco </a:t>
            </a:r>
            <a:r>
              <a:rPr sz="1300" spc="25" dirty="0">
                <a:solidFill>
                  <a:srgbClr val="414141"/>
                </a:solidFill>
                <a:latin typeface="Trebuchet MS"/>
                <a:cs typeface="Trebuchet MS"/>
              </a:rPr>
              <a:t>class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2,3 </a:t>
            </a:r>
            <a:r>
              <a:rPr sz="1300" spc="-5" dirty="0">
                <a:solidFill>
                  <a:srgbClr val="414141"/>
                </a:solidFill>
                <a:latin typeface="Trebuchet MS"/>
                <a:cs typeface="Trebuchet MS"/>
              </a:rPr>
              <a:t>star 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rating </a:t>
            </a:r>
            <a:r>
              <a:rPr sz="1300" spc="-25" dirty="0">
                <a:solidFill>
                  <a:srgbClr val="414141"/>
                </a:solidFill>
                <a:latin typeface="Trebuchet MS"/>
                <a:cs typeface="Trebuchet MS"/>
              </a:rPr>
              <a:t>are 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high </a:t>
            </a:r>
            <a:r>
              <a:rPr sz="1300" spc="15" dirty="0">
                <a:solidFill>
                  <a:srgbClr val="414141"/>
                </a:solidFill>
                <a:latin typeface="Trebuchet MS"/>
                <a:cs typeface="Trebuchet MS"/>
              </a:rPr>
              <a:t>and </a:t>
            </a:r>
            <a:r>
              <a:rPr sz="1300" spc="30" dirty="0">
                <a:solidFill>
                  <a:srgbClr val="414141"/>
                </a:solidFill>
                <a:latin typeface="Trebuchet MS"/>
                <a:cs typeface="Trebuchet MS"/>
              </a:rPr>
              <a:t>also </a:t>
            </a:r>
            <a:r>
              <a:rPr sz="1300" spc="-30" dirty="0">
                <a:solidFill>
                  <a:srgbClr val="414141"/>
                </a:solidFill>
                <a:latin typeface="Trebuchet MS"/>
                <a:cs typeface="Trebuchet MS"/>
              </a:rPr>
              <a:t>there </a:t>
            </a:r>
            <a:r>
              <a:rPr sz="1300" spc="-25" dirty="0">
                <a:solidFill>
                  <a:srgbClr val="414141"/>
                </a:solidFill>
                <a:latin typeface="Trebuchet MS"/>
                <a:cs typeface="Trebuchet MS"/>
              </a:rPr>
              <a:t>are 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many </a:t>
            </a:r>
            <a:r>
              <a:rPr sz="1300" spc="95" dirty="0">
                <a:solidFill>
                  <a:srgbClr val="414141"/>
                </a:solidFill>
                <a:latin typeface="Trebuchet MS"/>
                <a:cs typeface="Trebuchet MS"/>
              </a:rPr>
              <a:t>1 </a:t>
            </a:r>
            <a:r>
              <a:rPr sz="1300" spc="-5" dirty="0">
                <a:solidFill>
                  <a:srgbClr val="414141"/>
                </a:solidFill>
                <a:latin typeface="Trebuchet MS"/>
                <a:cs typeface="Trebuchet MS"/>
              </a:rPr>
              <a:t>star </a:t>
            </a:r>
            <a:r>
              <a:rPr sz="1300" spc="-35" dirty="0">
                <a:solidFill>
                  <a:srgbClr val="414141"/>
                </a:solidFill>
                <a:latin typeface="Trebuchet MS"/>
                <a:cs typeface="Trebuchet MS"/>
              </a:rPr>
              <a:t>rating.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In </a:t>
            </a:r>
            <a:r>
              <a:rPr sz="1300" spc="30" dirty="0">
                <a:solidFill>
                  <a:srgbClr val="414141"/>
                </a:solidFill>
                <a:latin typeface="Trebuchet MS"/>
                <a:cs typeface="Trebuchet MS"/>
              </a:rPr>
              <a:t>business </a:t>
            </a:r>
            <a:r>
              <a:rPr sz="1300" spc="25" dirty="0">
                <a:solidFill>
                  <a:srgbClr val="414141"/>
                </a:solidFill>
                <a:latin typeface="Trebuchet MS"/>
                <a:cs typeface="Trebuchet MS"/>
              </a:rPr>
              <a:t>class </a:t>
            </a:r>
            <a:r>
              <a:rPr sz="1300" spc="3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most</a:t>
            </a:r>
            <a:r>
              <a:rPr sz="1300" spc="-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414141"/>
                </a:solidFill>
                <a:latin typeface="Trebuchet MS"/>
                <a:cs typeface="Trebuchet MS"/>
              </a:rPr>
              <a:t>of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people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giving</a:t>
            </a:r>
            <a:r>
              <a:rPr sz="1300" spc="-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414141"/>
                </a:solidFill>
                <a:latin typeface="Trebuchet MS"/>
                <a:cs typeface="Trebuchet MS"/>
              </a:rPr>
              <a:t>2&amp;3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414141"/>
                </a:solidFill>
                <a:latin typeface="Trebuchet MS"/>
                <a:cs typeface="Trebuchet MS"/>
              </a:rPr>
              <a:t>star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rating</a:t>
            </a:r>
            <a:r>
              <a:rPr sz="1300" spc="-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414141"/>
                </a:solidFill>
                <a:latin typeface="Trebuchet MS"/>
                <a:cs typeface="Trebuchet MS"/>
              </a:rPr>
              <a:t>for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food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414141"/>
                </a:solidFill>
                <a:latin typeface="Trebuchet MS"/>
                <a:cs typeface="Trebuchet MS"/>
              </a:rPr>
              <a:t>and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414141"/>
                </a:solidFill>
                <a:latin typeface="Trebuchet MS"/>
                <a:cs typeface="Trebuchet MS"/>
              </a:rPr>
              <a:t>drink</a:t>
            </a:r>
            <a:r>
              <a:rPr sz="1300" spc="-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185" dirty="0">
                <a:solidFill>
                  <a:srgbClr val="414141"/>
                </a:solidFill>
                <a:latin typeface="Trebuchet MS"/>
                <a:cs typeface="Trebuchet MS"/>
              </a:rPr>
              <a:t>.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414141"/>
                </a:solidFill>
                <a:latin typeface="Trebuchet MS"/>
                <a:cs typeface="Trebuchet MS"/>
              </a:rPr>
              <a:t>In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414141"/>
                </a:solidFill>
                <a:latin typeface="Trebuchet MS"/>
                <a:cs typeface="Trebuchet MS"/>
              </a:rPr>
              <a:t>Eco</a:t>
            </a:r>
            <a:r>
              <a:rPr sz="1300" spc="-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414141"/>
                </a:solidFill>
                <a:latin typeface="Trebuchet MS"/>
                <a:cs typeface="Trebuchet MS"/>
              </a:rPr>
              <a:t>Plus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414141"/>
                </a:solidFill>
                <a:latin typeface="Trebuchet MS"/>
                <a:cs typeface="Trebuchet MS"/>
              </a:rPr>
              <a:t>class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most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414141"/>
                </a:solidFill>
                <a:latin typeface="Trebuchet MS"/>
                <a:cs typeface="Trebuchet MS"/>
              </a:rPr>
              <a:t>of</a:t>
            </a:r>
            <a:r>
              <a:rPr sz="1300" spc="-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414141"/>
                </a:solidFill>
                <a:latin typeface="Trebuchet MS"/>
                <a:cs typeface="Trebuchet MS"/>
              </a:rPr>
              <a:t>people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414141"/>
                </a:solidFill>
                <a:latin typeface="Trebuchet MS"/>
                <a:cs typeface="Trebuchet MS"/>
              </a:rPr>
              <a:t>are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414141"/>
                </a:solidFill>
                <a:latin typeface="Trebuchet MS"/>
                <a:cs typeface="Trebuchet MS"/>
              </a:rPr>
              <a:t>giving</a:t>
            </a:r>
            <a:r>
              <a:rPr sz="1300" spc="-60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414141"/>
                </a:solidFill>
                <a:latin typeface="Trebuchet MS"/>
                <a:cs typeface="Trebuchet MS"/>
              </a:rPr>
              <a:t>2&amp;3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414141"/>
                </a:solidFill>
                <a:latin typeface="Trebuchet MS"/>
                <a:cs typeface="Trebuchet MS"/>
              </a:rPr>
              <a:t>star</a:t>
            </a:r>
            <a:r>
              <a:rPr sz="1300" spc="-55" dirty="0">
                <a:solidFill>
                  <a:srgbClr val="414141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414141"/>
                </a:solidFill>
                <a:latin typeface="Trebuchet MS"/>
                <a:cs typeface="Trebuchet MS"/>
              </a:rPr>
              <a:t>rating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729914" y="4057712"/>
            <a:ext cx="2157095" cy="1085850"/>
            <a:chOff x="6729914" y="4057712"/>
            <a:chExt cx="2157095" cy="1085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9914" y="4057712"/>
              <a:ext cx="2134730" cy="1085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699" y="4064002"/>
              <a:ext cx="2143124" cy="10763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66874" cy="11842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67984" y="741775"/>
            <a:ext cx="4528185" cy="790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0" spc="445" dirty="0"/>
              <a:t>CONCLUSION</a:t>
            </a:r>
            <a:r>
              <a:rPr sz="5000" spc="-315" dirty="0"/>
              <a:t> </a:t>
            </a:r>
            <a:r>
              <a:rPr sz="5000" spc="-830" dirty="0"/>
              <a:t>: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1464603" y="1606348"/>
            <a:ext cx="5812155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85090" algn="ctr">
              <a:lnSpc>
                <a:spcPct val="113599"/>
              </a:lnSpc>
              <a:spcBef>
                <a:spcPts val="100"/>
              </a:spcBef>
            </a:pP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After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performing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Exploratory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Analysis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(EDA)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on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00694B"/>
                </a:solidFill>
                <a:latin typeface="Trebuchet MS"/>
                <a:cs typeface="Trebuchet MS"/>
              </a:rPr>
              <a:t>airline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conclude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that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there </a:t>
            </a:r>
            <a:r>
              <a:rPr sz="1100" b="1" spc="-3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dissatisfied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neutral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100" b="1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more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than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satisfied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100" b="1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most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them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travel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from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Eco class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or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Eco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plus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class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 most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of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personal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travel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passengers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dissatisfied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or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neutral</a:t>
            </a:r>
            <a:endParaRPr sz="1100">
              <a:latin typeface="Trebuchet MS"/>
              <a:cs typeface="Trebuchet MS"/>
            </a:endParaRPr>
          </a:p>
          <a:p>
            <a:pPr marL="12700" marR="5080" algn="ctr">
              <a:lnSpc>
                <a:spcPct val="113599"/>
              </a:lnSpc>
            </a:pP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Also 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i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found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out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that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many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business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travel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passengers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dissatisfied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or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neural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for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many</a:t>
            </a:r>
            <a:r>
              <a:rPr sz="1100" b="1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personal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travel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100" b="1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dissatisfied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or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neutral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with</a:t>
            </a:r>
            <a:r>
              <a:rPr sz="1100" b="1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eco </a:t>
            </a:r>
            <a:r>
              <a:rPr sz="1100" b="1" spc="-3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endParaRPr sz="1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l</a:t>
            </a:r>
            <a:r>
              <a:rPr sz="1100" b="1" spc="6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w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k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l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6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100" b="1" spc="65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w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6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6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6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100" b="1" spc="-20" dirty="0">
                <a:solidFill>
                  <a:srgbClr val="00694B"/>
                </a:solidFill>
                <a:latin typeface="Trebuchet MS"/>
                <a:cs typeface="Trebuchet MS"/>
              </a:rPr>
              <a:t>f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1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p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60" dirty="0">
                <a:solidFill>
                  <a:srgbClr val="00694B"/>
                </a:solidFill>
                <a:latin typeface="Trebuchet MS"/>
                <a:cs typeface="Trebuchet MS"/>
              </a:rPr>
              <a:t>ss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100" b="1" spc="135" dirty="0">
                <a:solidFill>
                  <a:srgbClr val="00694B"/>
                </a:solidFill>
                <a:latin typeface="Trebuchet MS"/>
                <a:cs typeface="Trebuchet MS"/>
              </a:rPr>
              <a:t>g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r</a:t>
            </a:r>
            <a:r>
              <a:rPr sz="1100" b="1" spc="65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  <a:p>
            <a:pPr marL="36195" marR="27940" indent="-635" algn="ctr">
              <a:lnSpc>
                <a:spcPct val="113599"/>
              </a:lnSpc>
            </a:pPr>
            <a:r>
              <a:rPr sz="1100" b="1" spc="-20" dirty="0">
                <a:solidFill>
                  <a:srgbClr val="00694B"/>
                </a:solidFill>
                <a:latin typeface="Trebuchet MS"/>
                <a:cs typeface="Trebuchet MS"/>
              </a:rPr>
              <a:t>30.48%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of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passengers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dissatified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with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business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class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means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total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3809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passengers </a:t>
            </a:r>
            <a:r>
              <a:rPr sz="1100" b="1" spc="-3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0" dirty="0">
                <a:solidFill>
                  <a:srgbClr val="00694B"/>
                </a:solidFill>
                <a:latin typeface="Trebuchet MS"/>
                <a:cs typeface="Trebuchet MS"/>
              </a:rPr>
              <a:t>80.61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80" dirty="0">
                <a:solidFill>
                  <a:srgbClr val="00694B"/>
                </a:solidFill>
                <a:latin typeface="Trebuchet MS"/>
                <a:cs typeface="Trebuchet MS"/>
              </a:rPr>
              <a:t>%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100" b="1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dissatisfied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with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Eco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total</a:t>
            </a:r>
            <a:r>
              <a:rPr sz="1100" b="1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00694B"/>
                </a:solidFill>
                <a:latin typeface="Trebuchet MS"/>
                <a:cs typeface="Trebuchet MS"/>
              </a:rPr>
              <a:t>9322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75.22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80" dirty="0">
                <a:solidFill>
                  <a:srgbClr val="00694B"/>
                </a:solidFill>
                <a:latin typeface="Trebuchet MS"/>
                <a:cs typeface="Trebuchet MS"/>
              </a:rPr>
              <a:t>% </a:t>
            </a:r>
            <a:r>
              <a:rPr sz="1100" b="1" spc="-3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people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dissatisfid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with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Ecoplus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means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1442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paasengers</a:t>
            </a:r>
            <a:endParaRPr sz="1100">
              <a:latin typeface="Trebuchet MS"/>
              <a:cs typeface="Trebuchet MS"/>
            </a:endParaRPr>
          </a:p>
          <a:p>
            <a:pPr marL="100965" marR="93345" algn="ctr">
              <a:lnSpc>
                <a:spcPct val="113599"/>
              </a:lnSpc>
            </a:pP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Also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there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very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average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rating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food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drinks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30" dirty="0">
                <a:solidFill>
                  <a:srgbClr val="00694B"/>
                </a:solidFill>
                <a:latin typeface="Trebuchet MS"/>
                <a:cs typeface="Trebuchet MS"/>
              </a:rPr>
              <a:t>in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business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eco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class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 </a:t>
            </a:r>
            <a:r>
              <a:rPr sz="1100" b="1" spc="-3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ecoplus </a:t>
            </a:r>
            <a:r>
              <a:rPr sz="1100" b="1" spc="40" dirty="0">
                <a:solidFill>
                  <a:srgbClr val="00694B"/>
                </a:solidFill>
                <a:latin typeface="Trebuchet MS"/>
                <a:cs typeface="Trebuchet MS"/>
              </a:rPr>
              <a:t>class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this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can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be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reason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for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many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passenger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giving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dissatisfied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or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neutral review 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as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flight departure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arrival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time are 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one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time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and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there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very </a:t>
            </a:r>
            <a:r>
              <a:rPr sz="1100" b="1" spc="65" dirty="0">
                <a:solidFill>
                  <a:srgbClr val="00694B"/>
                </a:solidFill>
                <a:latin typeface="Trebuchet MS"/>
                <a:cs typeface="Trebuchet MS"/>
              </a:rPr>
              <a:t>good </a:t>
            </a:r>
            <a:r>
              <a:rPr sz="1100" b="1" spc="-3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rating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75" dirty="0">
                <a:solidFill>
                  <a:srgbClr val="00694B"/>
                </a:solidFill>
                <a:latin typeface="Trebuchet MS"/>
                <a:cs typeface="Trebuchet MS"/>
              </a:rPr>
              <a:t>baggage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handling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64676" cy="5143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3854" y="691860"/>
            <a:ext cx="2749478" cy="37546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1036480"/>
            <a:ext cx="3821429" cy="283083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 marR="5080">
              <a:lnSpc>
                <a:spcPct val="74300"/>
              </a:lnSpc>
              <a:spcBef>
                <a:spcPts val="2385"/>
              </a:spcBef>
            </a:pPr>
            <a:r>
              <a:rPr sz="7400" spc="270" dirty="0"/>
              <a:t>Thank </a:t>
            </a:r>
            <a:r>
              <a:rPr sz="7400" spc="275" dirty="0"/>
              <a:t> </a:t>
            </a:r>
            <a:r>
              <a:rPr sz="7400" spc="415" dirty="0"/>
              <a:t>you</a:t>
            </a:r>
            <a:r>
              <a:rPr sz="7400" spc="-445" dirty="0"/>
              <a:t> </a:t>
            </a:r>
            <a:r>
              <a:rPr sz="7400" spc="220" dirty="0"/>
              <a:t>very </a:t>
            </a:r>
            <a:r>
              <a:rPr sz="7400" spc="-2215" dirty="0"/>
              <a:t> </a:t>
            </a:r>
            <a:r>
              <a:rPr sz="7400" spc="215" dirty="0"/>
              <a:t>much!</a:t>
            </a:r>
            <a:endParaRPr sz="7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7751" y="2014136"/>
            <a:ext cx="2646045" cy="2473325"/>
          </a:xfrm>
          <a:custGeom>
            <a:avLst/>
            <a:gdLst/>
            <a:ahLst/>
            <a:cxnLst/>
            <a:rect l="l" t="t" r="r" b="b"/>
            <a:pathLst>
              <a:path w="2646045" h="2473325">
                <a:moveTo>
                  <a:pt x="2645442" y="2473281"/>
                </a:moveTo>
                <a:lnTo>
                  <a:pt x="0" y="2473281"/>
                </a:lnTo>
                <a:lnTo>
                  <a:pt x="0" y="0"/>
                </a:lnTo>
                <a:lnTo>
                  <a:pt x="2645442" y="0"/>
                </a:lnTo>
                <a:lnTo>
                  <a:pt x="2645442" y="2473281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81048" y="2014136"/>
            <a:ext cx="2646045" cy="2473325"/>
          </a:xfrm>
          <a:custGeom>
            <a:avLst/>
            <a:gdLst/>
            <a:ahLst/>
            <a:cxnLst/>
            <a:rect l="l" t="t" r="r" b="b"/>
            <a:pathLst>
              <a:path w="2646045" h="2473325">
                <a:moveTo>
                  <a:pt x="2645442" y="2473281"/>
                </a:moveTo>
                <a:lnTo>
                  <a:pt x="0" y="2473281"/>
                </a:lnTo>
                <a:lnTo>
                  <a:pt x="0" y="0"/>
                </a:lnTo>
                <a:lnTo>
                  <a:pt x="2645442" y="0"/>
                </a:lnTo>
                <a:lnTo>
                  <a:pt x="2645442" y="2473281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5840" y="3156394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42024" y="18288"/>
                </a:moveTo>
                <a:lnTo>
                  <a:pt x="39357" y="10414"/>
                </a:lnTo>
                <a:lnTo>
                  <a:pt x="33896" y="4191"/>
                </a:lnTo>
                <a:lnTo>
                  <a:pt x="26543" y="508"/>
                </a:lnTo>
                <a:lnTo>
                  <a:pt x="18288" y="0"/>
                </a:lnTo>
                <a:lnTo>
                  <a:pt x="10414" y="2667"/>
                </a:lnTo>
                <a:lnTo>
                  <a:pt x="4191" y="8128"/>
                </a:lnTo>
                <a:lnTo>
                  <a:pt x="508" y="15494"/>
                </a:lnTo>
                <a:lnTo>
                  <a:pt x="0" y="23749"/>
                </a:lnTo>
                <a:lnTo>
                  <a:pt x="2667" y="31635"/>
                </a:lnTo>
                <a:lnTo>
                  <a:pt x="8128" y="37858"/>
                </a:lnTo>
                <a:lnTo>
                  <a:pt x="15494" y="41541"/>
                </a:lnTo>
                <a:lnTo>
                  <a:pt x="23749" y="42049"/>
                </a:lnTo>
                <a:lnTo>
                  <a:pt x="31623" y="39382"/>
                </a:lnTo>
                <a:lnTo>
                  <a:pt x="37833" y="33921"/>
                </a:lnTo>
                <a:lnTo>
                  <a:pt x="41516" y="26543"/>
                </a:lnTo>
                <a:lnTo>
                  <a:pt x="42024" y="21082"/>
                </a:lnTo>
                <a:lnTo>
                  <a:pt x="42024" y="18288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4067" y="3153473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119" y="17399"/>
                </a:moveTo>
                <a:lnTo>
                  <a:pt x="37579" y="9906"/>
                </a:lnTo>
                <a:lnTo>
                  <a:pt x="32372" y="3937"/>
                </a:lnTo>
                <a:lnTo>
                  <a:pt x="25260" y="508"/>
                </a:lnTo>
                <a:lnTo>
                  <a:pt x="17386" y="0"/>
                </a:lnTo>
                <a:lnTo>
                  <a:pt x="9893" y="2540"/>
                </a:lnTo>
                <a:lnTo>
                  <a:pt x="3937" y="7747"/>
                </a:lnTo>
                <a:lnTo>
                  <a:pt x="508" y="14859"/>
                </a:lnTo>
                <a:lnTo>
                  <a:pt x="0" y="22733"/>
                </a:lnTo>
                <a:lnTo>
                  <a:pt x="2540" y="30226"/>
                </a:lnTo>
                <a:lnTo>
                  <a:pt x="7747" y="36207"/>
                </a:lnTo>
                <a:lnTo>
                  <a:pt x="14846" y="39636"/>
                </a:lnTo>
                <a:lnTo>
                  <a:pt x="22720" y="40144"/>
                </a:lnTo>
                <a:lnTo>
                  <a:pt x="30213" y="37604"/>
                </a:lnTo>
                <a:lnTo>
                  <a:pt x="36182" y="32397"/>
                </a:lnTo>
                <a:lnTo>
                  <a:pt x="39611" y="25273"/>
                </a:lnTo>
                <a:lnTo>
                  <a:pt x="40119" y="20066"/>
                </a:lnTo>
                <a:lnTo>
                  <a:pt x="40119" y="17399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9958" y="740679"/>
            <a:ext cx="6602730" cy="790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0" spc="350" dirty="0"/>
              <a:t>DETAILS</a:t>
            </a:r>
            <a:r>
              <a:rPr sz="5000" spc="-280" dirty="0"/>
              <a:t> </a:t>
            </a:r>
            <a:r>
              <a:rPr sz="5000" spc="340" dirty="0"/>
              <a:t>OF</a:t>
            </a:r>
            <a:r>
              <a:rPr sz="5000" spc="-280" dirty="0"/>
              <a:t> </a:t>
            </a:r>
            <a:r>
              <a:rPr sz="5000" spc="300" dirty="0"/>
              <a:t>PROJECT</a:t>
            </a:r>
            <a:endParaRPr sz="5000"/>
          </a:p>
        </p:txBody>
      </p:sp>
      <p:sp>
        <p:nvSpPr>
          <p:cNvPr id="7" name="object 7"/>
          <p:cNvSpPr txBox="1"/>
          <p:nvPr/>
        </p:nvSpPr>
        <p:spPr>
          <a:xfrm>
            <a:off x="514326" y="2014136"/>
            <a:ext cx="2646045" cy="2473325"/>
          </a:xfrm>
          <a:prstGeom prst="rect">
            <a:avLst/>
          </a:prstGeom>
          <a:solidFill>
            <a:srgbClr val="A8DED0"/>
          </a:solidFill>
        </p:spPr>
        <p:txBody>
          <a:bodyPr vert="horz" wrap="square" lIns="0" tIns="5715" rIns="0" bIns="0" rtlCol="0">
            <a:spAutoFit/>
          </a:bodyPr>
          <a:lstStyle/>
          <a:p>
            <a:pPr marL="875665">
              <a:lnSpc>
                <a:spcPct val="100000"/>
              </a:lnSpc>
              <a:spcBef>
                <a:spcPts val="45"/>
              </a:spcBef>
            </a:pPr>
            <a:r>
              <a:rPr sz="6000" spc="-300" dirty="0">
                <a:solidFill>
                  <a:srgbClr val="00694B"/>
                </a:solidFill>
                <a:latin typeface="Trebuchet MS"/>
                <a:cs typeface="Trebuchet MS"/>
              </a:rPr>
              <a:t>01.</a:t>
            </a:r>
            <a:endParaRPr sz="6000">
              <a:latin typeface="Trebuchet MS"/>
              <a:cs typeface="Trebuchet MS"/>
            </a:endParaRPr>
          </a:p>
          <a:p>
            <a:pPr marL="246379" marR="291465" algn="just">
              <a:lnSpc>
                <a:spcPct val="111100"/>
              </a:lnSpc>
              <a:spcBef>
                <a:spcPts val="1050"/>
              </a:spcBef>
            </a:pPr>
            <a:r>
              <a:rPr sz="900" b="1" spc="5" dirty="0">
                <a:solidFill>
                  <a:srgbClr val="00694B"/>
                </a:solidFill>
                <a:latin typeface="Trebuchet MS"/>
                <a:cs typeface="Trebuchet MS"/>
              </a:rPr>
              <a:t>For</a:t>
            </a:r>
            <a:r>
              <a:rPr sz="900" b="1" spc="28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694B"/>
                </a:solidFill>
                <a:latin typeface="Trebuchet MS"/>
                <a:cs typeface="Trebuchet MS"/>
              </a:rPr>
              <a:t>this</a:t>
            </a:r>
            <a:r>
              <a:rPr sz="900" b="1" spc="28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694B"/>
                </a:solidFill>
                <a:latin typeface="Trebuchet MS"/>
                <a:cs typeface="Trebuchet MS"/>
              </a:rPr>
              <a:t>project</a:t>
            </a:r>
            <a:r>
              <a:rPr sz="900" b="1" spc="28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30" dirty="0">
                <a:solidFill>
                  <a:srgbClr val="00694B"/>
                </a:solidFill>
                <a:latin typeface="Trebuchet MS"/>
                <a:cs typeface="Trebuchet MS"/>
              </a:rPr>
              <a:t>dataset</a:t>
            </a:r>
            <a:r>
              <a:rPr sz="900" b="1" spc="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40" dirty="0">
                <a:solidFill>
                  <a:srgbClr val="00694B"/>
                </a:solidFill>
                <a:latin typeface="Trebuchet MS"/>
                <a:cs typeface="Trebuchet MS"/>
              </a:rPr>
              <a:t>sourced </a:t>
            </a:r>
            <a:r>
              <a:rPr sz="900" b="1" spc="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694B"/>
                </a:solidFill>
                <a:latin typeface="Trebuchet MS"/>
                <a:cs typeface="Trebuchet MS"/>
              </a:rPr>
              <a:t>from</a:t>
            </a:r>
            <a:r>
              <a:rPr sz="900" b="1" spc="-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45" dirty="0">
                <a:solidFill>
                  <a:srgbClr val="00694B"/>
                </a:solidFill>
                <a:latin typeface="Trebuchet MS"/>
                <a:cs typeface="Trebuchet MS"/>
              </a:rPr>
              <a:t>kaggle.com</a:t>
            </a:r>
            <a:endParaRPr sz="900">
              <a:latin typeface="Trebuchet MS"/>
              <a:cs typeface="Trebuchet MS"/>
            </a:endParaRPr>
          </a:p>
          <a:p>
            <a:pPr marL="246379" marR="290195" algn="just">
              <a:lnSpc>
                <a:spcPct val="111100"/>
              </a:lnSpc>
            </a:pPr>
            <a:r>
              <a:rPr sz="900" b="1" spc="10" dirty="0">
                <a:solidFill>
                  <a:srgbClr val="00694B"/>
                </a:solidFill>
                <a:latin typeface="Trebuchet MS"/>
                <a:cs typeface="Trebuchet MS"/>
              </a:rPr>
              <a:t>This</a:t>
            </a:r>
            <a:r>
              <a:rPr sz="900" b="1" spc="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694B"/>
                </a:solidFill>
                <a:latin typeface="Trebuchet MS"/>
                <a:cs typeface="Trebuchet MS"/>
              </a:rPr>
              <a:t>dataset</a:t>
            </a:r>
            <a:r>
              <a:rPr sz="900" b="1" spc="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694B"/>
                </a:solidFill>
                <a:latin typeface="Trebuchet MS"/>
                <a:cs typeface="Trebuchet MS"/>
              </a:rPr>
              <a:t>contains</a:t>
            </a:r>
            <a:r>
              <a:rPr sz="900" b="1" spc="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25" dirty="0">
                <a:solidFill>
                  <a:srgbClr val="00694B"/>
                </a:solidFill>
                <a:latin typeface="Trebuchet MS"/>
                <a:cs typeface="Trebuchet MS"/>
              </a:rPr>
              <a:t>an</a:t>
            </a:r>
            <a:r>
              <a:rPr sz="900" b="1" spc="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-10" dirty="0">
                <a:solidFill>
                  <a:srgbClr val="00694B"/>
                </a:solidFill>
                <a:latin typeface="Trebuchet MS"/>
                <a:cs typeface="Trebuchet MS"/>
              </a:rPr>
              <a:t>airline </a:t>
            </a:r>
            <a:r>
              <a:rPr sz="900" b="1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40" dirty="0">
                <a:solidFill>
                  <a:srgbClr val="00694B"/>
                </a:solidFill>
                <a:latin typeface="Trebuchet MS"/>
                <a:cs typeface="Trebuchet MS"/>
              </a:rPr>
              <a:t>passenger </a:t>
            </a:r>
            <a:r>
              <a:rPr sz="900" b="1" spc="10" dirty="0">
                <a:solidFill>
                  <a:srgbClr val="00694B"/>
                </a:solidFill>
                <a:latin typeface="Trebuchet MS"/>
                <a:cs typeface="Trebuchet MS"/>
              </a:rPr>
              <a:t>satisfaction </a:t>
            </a:r>
            <a:r>
              <a:rPr sz="900" b="1" spc="-5" dirty="0">
                <a:solidFill>
                  <a:srgbClr val="00694B"/>
                </a:solidFill>
                <a:latin typeface="Trebuchet MS"/>
                <a:cs typeface="Trebuchet MS"/>
              </a:rPr>
              <a:t>survey. </a:t>
            </a:r>
            <a:r>
              <a:rPr sz="900" b="1" spc="50" dirty="0">
                <a:solidFill>
                  <a:srgbClr val="00694B"/>
                </a:solidFill>
                <a:latin typeface="Trebuchet MS"/>
                <a:cs typeface="Trebuchet MS"/>
              </a:rPr>
              <a:t>What </a:t>
            </a:r>
            <a:r>
              <a:rPr sz="900" b="1" spc="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15" dirty="0">
                <a:solidFill>
                  <a:srgbClr val="00694B"/>
                </a:solidFill>
                <a:latin typeface="Trebuchet MS"/>
                <a:cs typeface="Trebuchet MS"/>
              </a:rPr>
              <a:t>factors</a:t>
            </a:r>
            <a:r>
              <a:rPr sz="900" b="1" spc="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900" b="1" spc="1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00694B"/>
                </a:solidFill>
                <a:latin typeface="Trebuchet MS"/>
                <a:cs typeface="Trebuchet MS"/>
              </a:rPr>
              <a:t>highly</a:t>
            </a:r>
            <a:r>
              <a:rPr sz="900" b="1" spc="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694B"/>
                </a:solidFill>
                <a:latin typeface="Trebuchet MS"/>
                <a:cs typeface="Trebuchet MS"/>
              </a:rPr>
              <a:t>correlated</a:t>
            </a:r>
            <a:r>
              <a:rPr sz="900" b="1" spc="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694B"/>
                </a:solidFill>
                <a:latin typeface="Trebuchet MS"/>
                <a:cs typeface="Trebuchet MS"/>
              </a:rPr>
              <a:t>to</a:t>
            </a:r>
            <a:r>
              <a:rPr sz="900" b="1" spc="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40" dirty="0">
                <a:solidFill>
                  <a:srgbClr val="00694B"/>
                </a:solidFill>
                <a:latin typeface="Trebuchet MS"/>
                <a:cs typeface="Trebuchet MS"/>
              </a:rPr>
              <a:t>a </a:t>
            </a:r>
            <a:r>
              <a:rPr sz="900" b="1" spc="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10" dirty="0">
                <a:solidFill>
                  <a:srgbClr val="00694B"/>
                </a:solidFill>
                <a:latin typeface="Trebuchet MS"/>
                <a:cs typeface="Trebuchet MS"/>
              </a:rPr>
              <a:t>satisfied</a:t>
            </a:r>
            <a:r>
              <a:rPr sz="900" b="1" spc="-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-20" dirty="0">
                <a:solidFill>
                  <a:srgbClr val="00694B"/>
                </a:solidFill>
                <a:latin typeface="Trebuchet MS"/>
                <a:cs typeface="Trebuchet MS"/>
              </a:rPr>
              <a:t>(or</a:t>
            </a:r>
            <a:r>
              <a:rPr sz="900" b="1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00694B"/>
                </a:solidFill>
                <a:latin typeface="Trebuchet MS"/>
                <a:cs typeface="Trebuchet MS"/>
              </a:rPr>
              <a:t>dissatisfied)</a:t>
            </a:r>
            <a:r>
              <a:rPr sz="900" b="1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00" b="1" spc="40" dirty="0">
                <a:solidFill>
                  <a:srgbClr val="00694B"/>
                </a:solidFill>
                <a:latin typeface="Trebuchet MS"/>
                <a:cs typeface="Trebuchet MS"/>
              </a:rPr>
              <a:t>passenger?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7751" y="2014136"/>
            <a:ext cx="2646045" cy="24733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43915">
              <a:lnSpc>
                <a:spcPct val="100000"/>
              </a:lnSpc>
              <a:spcBef>
                <a:spcPts val="45"/>
              </a:spcBef>
            </a:pPr>
            <a:r>
              <a:rPr sz="6000" spc="-130" dirty="0">
                <a:solidFill>
                  <a:srgbClr val="00694B"/>
                </a:solidFill>
                <a:latin typeface="Trebuchet MS"/>
                <a:cs typeface="Trebuchet MS"/>
              </a:rPr>
              <a:t>02.</a:t>
            </a:r>
            <a:endParaRPr sz="6000">
              <a:latin typeface="Trebuchet MS"/>
              <a:cs typeface="Trebuchet MS"/>
            </a:endParaRPr>
          </a:p>
          <a:p>
            <a:pPr marL="413384" marR="182245" algn="just">
              <a:lnSpc>
                <a:spcPct val="112500"/>
              </a:lnSpc>
              <a:spcBef>
                <a:spcPts val="910"/>
              </a:spcBef>
            </a:pPr>
            <a:r>
              <a:rPr sz="1000" b="1" spc="80" dirty="0">
                <a:solidFill>
                  <a:srgbClr val="00694B"/>
                </a:solidFill>
                <a:latin typeface="Trebuchet MS"/>
                <a:cs typeface="Trebuchet MS"/>
              </a:rPr>
              <a:t>We</a:t>
            </a:r>
            <a:r>
              <a:rPr sz="1000" b="1" spc="8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000" b="1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spc="40" dirty="0">
                <a:solidFill>
                  <a:srgbClr val="00694B"/>
                </a:solidFill>
                <a:latin typeface="Trebuchet MS"/>
                <a:cs typeface="Trebuchet MS"/>
              </a:rPr>
              <a:t>going</a:t>
            </a:r>
            <a:r>
              <a:rPr sz="1000" b="1" spc="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00694B"/>
                </a:solidFill>
                <a:latin typeface="Trebuchet MS"/>
                <a:cs typeface="Trebuchet MS"/>
              </a:rPr>
              <a:t>to</a:t>
            </a:r>
            <a:r>
              <a:rPr sz="1000" b="1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spc="15" dirty="0">
                <a:solidFill>
                  <a:srgbClr val="00694B"/>
                </a:solidFill>
                <a:latin typeface="Trebuchet MS"/>
                <a:cs typeface="Trebuchet MS"/>
              </a:rPr>
              <a:t>conduct</a:t>
            </a:r>
            <a:r>
              <a:rPr sz="1000" b="1" spc="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spc="10" dirty="0">
                <a:solidFill>
                  <a:srgbClr val="00694B"/>
                </a:solidFill>
                <a:latin typeface="Trebuchet MS"/>
                <a:cs typeface="Trebuchet MS"/>
              </a:rPr>
              <a:t>an </a:t>
            </a:r>
            <a:r>
              <a:rPr sz="1000" b="1" spc="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spc="10" dirty="0">
                <a:solidFill>
                  <a:srgbClr val="00694B"/>
                </a:solidFill>
                <a:latin typeface="Trebuchet MS"/>
                <a:cs typeface="Trebuchet MS"/>
              </a:rPr>
              <a:t>analysis </a:t>
            </a:r>
            <a:r>
              <a:rPr sz="1000" b="1" dirty="0">
                <a:solidFill>
                  <a:srgbClr val="00694B"/>
                </a:solidFill>
                <a:latin typeface="Trebuchet MS"/>
                <a:cs typeface="Trebuchet MS"/>
              </a:rPr>
              <a:t>of </a:t>
            </a:r>
            <a:r>
              <a:rPr sz="1000" b="1" spc="10" dirty="0">
                <a:solidFill>
                  <a:srgbClr val="00694B"/>
                </a:solidFill>
                <a:latin typeface="Trebuchet MS"/>
                <a:cs typeface="Trebuchet MS"/>
              </a:rPr>
              <a:t>customer </a:t>
            </a:r>
            <a:r>
              <a:rPr sz="1000" b="1" spc="-15" dirty="0">
                <a:solidFill>
                  <a:srgbClr val="00694B"/>
                </a:solidFill>
                <a:latin typeface="Trebuchet MS"/>
                <a:cs typeface="Trebuchet MS"/>
              </a:rPr>
              <a:t>satisfaction, </a:t>
            </a:r>
            <a:r>
              <a:rPr sz="1000" b="1" spc="-1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spc="-15" dirty="0">
                <a:solidFill>
                  <a:srgbClr val="00694B"/>
                </a:solidFill>
                <a:latin typeface="Trebuchet MS"/>
                <a:cs typeface="Trebuchet MS"/>
              </a:rPr>
              <a:t>with </a:t>
            </a:r>
            <a:r>
              <a:rPr sz="1000" b="1" spc="25" dirty="0">
                <a:solidFill>
                  <a:srgbClr val="00694B"/>
                </a:solidFill>
                <a:latin typeface="Trebuchet MS"/>
                <a:cs typeface="Trebuchet MS"/>
              </a:rPr>
              <a:t>a </a:t>
            </a:r>
            <a:r>
              <a:rPr sz="1000" b="1" spc="20" dirty="0">
                <a:solidFill>
                  <a:srgbClr val="00694B"/>
                </a:solidFill>
                <a:latin typeface="Trebuchet MS"/>
                <a:cs typeface="Trebuchet MS"/>
              </a:rPr>
              <a:t>focus </a:t>
            </a:r>
            <a:r>
              <a:rPr sz="1000" b="1" spc="10" dirty="0">
                <a:solidFill>
                  <a:srgbClr val="00694B"/>
                </a:solidFill>
                <a:latin typeface="Trebuchet MS"/>
                <a:cs typeface="Trebuchet MS"/>
              </a:rPr>
              <a:t>on </a:t>
            </a:r>
            <a:r>
              <a:rPr sz="1000" b="1" spc="15" dirty="0">
                <a:solidFill>
                  <a:srgbClr val="00694B"/>
                </a:solidFill>
                <a:latin typeface="Trebuchet MS"/>
                <a:cs typeface="Trebuchet MS"/>
              </a:rPr>
              <a:t>customers who </a:t>
            </a:r>
            <a:r>
              <a:rPr sz="1000" b="1" spc="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000" b="1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spc="5" dirty="0">
                <a:solidFill>
                  <a:srgbClr val="00694B"/>
                </a:solidFill>
                <a:latin typeface="Trebuchet MS"/>
                <a:cs typeface="Trebuchet MS"/>
              </a:rPr>
              <a:t>dissatisfied</a:t>
            </a:r>
            <a:r>
              <a:rPr sz="1000" b="1" spc="1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spc="-15" dirty="0">
                <a:solidFill>
                  <a:srgbClr val="00694B"/>
                </a:solidFill>
                <a:latin typeface="Trebuchet MS"/>
                <a:cs typeface="Trebuchet MS"/>
              </a:rPr>
              <a:t>with</a:t>
            </a:r>
            <a:r>
              <a:rPr sz="1000" b="1" spc="-10" dirty="0">
                <a:solidFill>
                  <a:srgbClr val="00694B"/>
                </a:solidFill>
                <a:latin typeface="Trebuchet MS"/>
                <a:cs typeface="Trebuchet MS"/>
              </a:rPr>
              <a:t> the</a:t>
            </a:r>
            <a:r>
              <a:rPr sz="1000" b="1" spc="-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spc="-20" dirty="0">
                <a:solidFill>
                  <a:srgbClr val="00694B"/>
                </a:solidFill>
                <a:latin typeface="Trebuchet MS"/>
                <a:cs typeface="Trebuchet MS"/>
              </a:rPr>
              <a:t>airline </a:t>
            </a:r>
            <a:r>
              <a:rPr sz="1000" b="1" spc="-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00694B"/>
                </a:solidFill>
                <a:latin typeface="Trebuchet MS"/>
                <a:cs typeface="Trebuchet MS"/>
              </a:rPr>
              <a:t>service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1048" y="2014136"/>
            <a:ext cx="2646045" cy="24733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43280">
              <a:lnSpc>
                <a:spcPct val="100000"/>
              </a:lnSpc>
              <a:spcBef>
                <a:spcPts val="45"/>
              </a:spcBef>
            </a:pPr>
            <a:r>
              <a:rPr sz="6000" spc="-120" dirty="0">
                <a:solidFill>
                  <a:srgbClr val="00694B"/>
                </a:solidFill>
                <a:latin typeface="Trebuchet MS"/>
                <a:cs typeface="Trebuchet MS"/>
              </a:rPr>
              <a:t>03.</a:t>
            </a:r>
            <a:endParaRPr sz="6000">
              <a:latin typeface="Trebuchet MS"/>
              <a:cs typeface="Trebuchet MS"/>
            </a:endParaRPr>
          </a:p>
          <a:p>
            <a:pPr marL="403860" marR="298450">
              <a:lnSpc>
                <a:spcPct val="111800"/>
              </a:lnSpc>
              <a:spcBef>
                <a:spcPts val="1055"/>
              </a:spcBef>
            </a:pPr>
            <a:r>
              <a:rPr sz="950" b="1" spc="20" dirty="0">
                <a:solidFill>
                  <a:srgbClr val="00694B"/>
                </a:solidFill>
                <a:latin typeface="Trebuchet MS"/>
                <a:cs typeface="Trebuchet MS"/>
              </a:rPr>
              <a:t>L</a:t>
            </a:r>
            <a:r>
              <a:rPr sz="950" b="1" spc="-6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950" b="1" spc="-5" dirty="0">
                <a:solidFill>
                  <a:srgbClr val="00694B"/>
                </a:solidFill>
                <a:latin typeface="Trebuchet MS"/>
                <a:cs typeface="Trebuchet MS"/>
              </a:rPr>
              <a:t>nk</a:t>
            </a:r>
            <a:r>
              <a:rPr sz="95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50" b="1" spc="25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950" b="1" spc="-15" dirty="0">
                <a:solidFill>
                  <a:srgbClr val="00694B"/>
                </a:solidFill>
                <a:latin typeface="Trebuchet MS"/>
                <a:cs typeface="Trebuchet MS"/>
              </a:rPr>
              <a:t>f</a:t>
            </a:r>
            <a:r>
              <a:rPr sz="95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50" b="1" spc="40" dirty="0">
                <a:solidFill>
                  <a:srgbClr val="00694B"/>
                </a:solidFill>
                <a:latin typeface="Trebuchet MS"/>
                <a:cs typeface="Trebuchet MS"/>
              </a:rPr>
              <a:t>d</a:t>
            </a:r>
            <a:r>
              <a:rPr sz="950" b="1" spc="20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95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950" b="1" spc="20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950" b="1" spc="45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950" b="1" spc="1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950" b="1" spc="-30" dirty="0">
                <a:solidFill>
                  <a:srgbClr val="00694B"/>
                </a:solidFill>
                <a:latin typeface="Trebuchet MS"/>
                <a:cs typeface="Trebuchet MS"/>
              </a:rPr>
              <a:t>t  </a:t>
            </a:r>
            <a:r>
              <a:rPr sz="950" b="1" spc="30" dirty="0">
                <a:solidFill>
                  <a:srgbClr val="00694B"/>
                </a:solidFill>
                <a:latin typeface="Trebuchet MS"/>
                <a:cs typeface="Trebuchet MS"/>
              </a:rPr>
              <a:t>https://</a:t>
            </a:r>
            <a:r>
              <a:rPr sz="950" b="1" spc="30" dirty="0">
                <a:solidFill>
                  <a:srgbClr val="00694B"/>
                </a:solidFill>
                <a:latin typeface="Trebuchet MS"/>
                <a:cs typeface="Trebuchet MS"/>
                <a:hlinkClick r:id="rId2"/>
              </a:rPr>
              <a:t>www.kaggle.com/datase </a:t>
            </a:r>
            <a:r>
              <a:rPr sz="950" b="1" spc="-27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50" b="1" spc="15" dirty="0">
                <a:solidFill>
                  <a:srgbClr val="00694B"/>
                </a:solidFill>
                <a:latin typeface="Trebuchet MS"/>
                <a:cs typeface="Trebuchet MS"/>
              </a:rPr>
              <a:t>ts/teejmahal20/airline- </a:t>
            </a:r>
            <a:r>
              <a:rPr sz="950" b="1" spc="2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950" b="1" spc="10" dirty="0">
                <a:solidFill>
                  <a:srgbClr val="00694B"/>
                </a:solidFill>
                <a:latin typeface="Trebuchet MS"/>
                <a:cs typeface="Trebuchet MS"/>
              </a:rPr>
              <a:t>passenger-satisfaction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0435" y="1108938"/>
            <a:ext cx="3273258" cy="29180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1345774"/>
            <a:ext cx="304927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50" dirty="0"/>
              <a:t>OBJECTIVE</a:t>
            </a:r>
            <a:endParaRPr sz="4450"/>
          </a:p>
        </p:txBody>
      </p:sp>
      <p:sp>
        <p:nvSpPr>
          <p:cNvPr id="5" name="object 5"/>
          <p:cNvSpPr txBox="1"/>
          <p:nvPr/>
        </p:nvSpPr>
        <p:spPr>
          <a:xfrm>
            <a:off x="1616246" y="3615382"/>
            <a:ext cx="305562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b="1" spc="50" dirty="0">
                <a:solidFill>
                  <a:srgbClr val="00694B"/>
                </a:solidFill>
                <a:latin typeface="Trebuchet MS"/>
                <a:cs typeface="Trebuchet MS"/>
              </a:rPr>
              <a:t>Second</a:t>
            </a:r>
            <a:r>
              <a:rPr sz="1200" b="1" spc="-7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objective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00694B"/>
                </a:solidFill>
                <a:latin typeface="Trebuchet MS"/>
                <a:cs typeface="Trebuchet MS"/>
              </a:rPr>
              <a:t>is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00694B"/>
                </a:solidFill>
                <a:latin typeface="Trebuchet MS"/>
                <a:cs typeface="Trebuchet MS"/>
              </a:rPr>
              <a:t>to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00694B"/>
                </a:solidFill>
                <a:latin typeface="Trebuchet MS"/>
                <a:cs typeface="Trebuchet MS"/>
              </a:rPr>
              <a:t>check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00694B"/>
                </a:solidFill>
                <a:latin typeface="Trebuchet MS"/>
                <a:cs typeface="Trebuchet MS"/>
              </a:rPr>
              <a:t>why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00694B"/>
                </a:solidFill>
                <a:latin typeface="Trebuchet MS"/>
                <a:cs typeface="Trebuchet MS"/>
              </a:rPr>
              <a:t>they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are </a:t>
            </a:r>
            <a:r>
              <a:rPr sz="1200" b="1" spc="-3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rgbClr val="00694B"/>
                </a:solidFill>
                <a:latin typeface="Trebuchet MS"/>
                <a:cs typeface="Trebuchet MS"/>
              </a:rPr>
              <a:t>dissatisfied</a:t>
            </a:r>
            <a:r>
              <a:rPr sz="1200" b="1" spc="-7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00694B"/>
                </a:solidFill>
                <a:latin typeface="Trebuchet MS"/>
                <a:cs typeface="Trebuchet MS"/>
              </a:rPr>
              <a:t>or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00694B"/>
                </a:solidFill>
                <a:latin typeface="Trebuchet MS"/>
                <a:cs typeface="Trebuchet MS"/>
              </a:rPr>
              <a:t>neutral.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6246" y="2704039"/>
            <a:ext cx="307213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b="1" spc="110" dirty="0">
                <a:solidFill>
                  <a:srgbClr val="00694B"/>
                </a:solidFill>
                <a:latin typeface="Trebuchet MS"/>
                <a:cs typeface="Trebuchet MS"/>
              </a:rPr>
              <a:t>We 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have </a:t>
            </a:r>
            <a:r>
              <a:rPr sz="1200" b="1" spc="-20" dirty="0">
                <a:solidFill>
                  <a:srgbClr val="00694B"/>
                </a:solidFill>
                <a:latin typeface="Trebuchet MS"/>
                <a:cs typeface="Trebuchet MS"/>
              </a:rPr>
              <a:t>airline </a:t>
            </a:r>
            <a:r>
              <a:rPr sz="1200" b="1" spc="40" dirty="0">
                <a:solidFill>
                  <a:srgbClr val="00694B"/>
                </a:solidFill>
                <a:latin typeface="Trebuchet MS"/>
                <a:cs typeface="Trebuchet MS"/>
              </a:rPr>
              <a:t>passenger 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satisfaction </a:t>
            </a:r>
            <a:r>
              <a:rPr sz="1200" b="1" spc="1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00694B"/>
                </a:solidFill>
                <a:latin typeface="Trebuchet MS"/>
                <a:cs typeface="Trebuchet MS"/>
              </a:rPr>
              <a:t>d</a:t>
            </a:r>
            <a:r>
              <a:rPr sz="1200" b="1" spc="3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2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200" b="1" spc="3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7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200" b="1" spc="4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4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u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r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00694B"/>
                </a:solidFill>
                <a:latin typeface="Trebuchet MS"/>
                <a:cs typeface="Trebuchet MS"/>
              </a:rPr>
              <a:t>f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r</a:t>
            </a:r>
            <a:r>
              <a:rPr sz="1200" b="1" spc="7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2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4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200" b="1" spc="55" dirty="0">
                <a:solidFill>
                  <a:srgbClr val="00694B"/>
                </a:solidFill>
                <a:latin typeface="Trebuchet MS"/>
                <a:cs typeface="Trebuchet MS"/>
              </a:rPr>
              <a:t>b</a:t>
            </a:r>
            <a:r>
              <a:rPr sz="1200" b="1" spc="-145" dirty="0">
                <a:solidFill>
                  <a:srgbClr val="00694B"/>
                </a:solidFill>
                <a:latin typeface="Trebuchet MS"/>
                <a:cs typeface="Trebuchet MS"/>
              </a:rPr>
              <a:t>j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200" b="1" spc="5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2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ve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i</a:t>
            </a:r>
            <a:r>
              <a:rPr sz="1200" b="1" spc="7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200" b="1" spc="4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5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200" b="1" spc="5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200" b="1" dirty="0">
                <a:solidFill>
                  <a:srgbClr val="00694B"/>
                </a:solidFill>
                <a:latin typeface="Trebuchet MS"/>
                <a:cs typeface="Trebuchet MS"/>
              </a:rPr>
              <a:t>k  </a:t>
            </a:r>
            <a:r>
              <a:rPr sz="1200" b="1" spc="45" dirty="0">
                <a:solidFill>
                  <a:srgbClr val="00694B"/>
                </a:solidFill>
                <a:latin typeface="Trebuchet MS"/>
                <a:cs typeface="Trebuchet MS"/>
              </a:rPr>
              <a:t>passengers</a:t>
            </a:r>
            <a:r>
              <a:rPr sz="1200" b="1" spc="-7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30" dirty="0">
                <a:solidFill>
                  <a:srgbClr val="00694B"/>
                </a:solidFill>
                <a:latin typeface="Trebuchet MS"/>
                <a:cs typeface="Trebuchet MS"/>
              </a:rPr>
              <a:t>who</a:t>
            </a:r>
            <a:r>
              <a:rPr sz="1200" b="1" spc="-7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200" b="1" spc="-7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rgbClr val="00694B"/>
                </a:solidFill>
                <a:latin typeface="Trebuchet MS"/>
                <a:cs typeface="Trebuchet MS"/>
              </a:rPr>
              <a:t>dissatisfied</a:t>
            </a:r>
            <a:r>
              <a:rPr sz="1200" b="1" spc="-7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00694B"/>
                </a:solidFill>
                <a:latin typeface="Trebuchet MS"/>
                <a:cs typeface="Trebuchet MS"/>
              </a:rPr>
              <a:t>or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00694B"/>
                </a:solidFill>
                <a:latin typeface="Trebuchet MS"/>
                <a:cs typeface="Trebuchet MS"/>
              </a:rPr>
              <a:t>neutral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99" y="2516053"/>
            <a:ext cx="758190" cy="1640577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5000" spc="45" dirty="0">
                <a:solidFill>
                  <a:srgbClr val="00694B"/>
                </a:solidFill>
                <a:latin typeface="Trebuchet MS"/>
                <a:cs typeface="Trebuchet MS"/>
              </a:rPr>
              <a:t>01</a:t>
            </a:r>
            <a:endParaRPr sz="5000" dirty="0">
              <a:latin typeface="Trebuchet MS"/>
              <a:cs typeface="Trebuchet MS"/>
            </a:endParaRPr>
          </a:p>
          <a:p>
            <a:pPr marL="12700" marR="5080">
              <a:lnSpc>
                <a:spcPct val="110000"/>
              </a:lnSpc>
            </a:pPr>
            <a:r>
              <a:rPr sz="5000" spc="455" dirty="0">
                <a:solidFill>
                  <a:srgbClr val="00694B"/>
                </a:solidFill>
                <a:latin typeface="Trebuchet MS"/>
                <a:cs typeface="Trebuchet MS"/>
              </a:rPr>
              <a:t>0</a:t>
            </a:r>
            <a:r>
              <a:rPr sz="5000" spc="60" dirty="0">
                <a:solidFill>
                  <a:srgbClr val="00694B"/>
                </a:solidFill>
                <a:latin typeface="Trebuchet MS"/>
                <a:cs typeface="Trebuchet MS"/>
              </a:rPr>
              <a:t>2</a:t>
            </a:r>
            <a:endParaRPr sz="5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850" y="24384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294" y="47624"/>
                </a:moveTo>
                <a:lnTo>
                  <a:pt x="25042" y="47624"/>
                </a:lnTo>
                <a:lnTo>
                  <a:pt x="17525" y="47116"/>
                </a:lnTo>
                <a:lnTo>
                  <a:pt x="9143" y="42925"/>
                </a:lnTo>
                <a:lnTo>
                  <a:pt x="2920" y="35941"/>
                </a:lnTo>
                <a:lnTo>
                  <a:pt x="0" y="26923"/>
                </a:lnTo>
                <a:lnTo>
                  <a:pt x="634" y="17653"/>
                </a:lnTo>
                <a:lnTo>
                  <a:pt x="4699" y="9143"/>
                </a:lnTo>
                <a:lnTo>
                  <a:pt x="11810" y="3047"/>
                </a:lnTo>
                <a:lnTo>
                  <a:pt x="20701" y="0"/>
                </a:lnTo>
                <a:lnTo>
                  <a:pt x="30098" y="634"/>
                </a:lnTo>
                <a:lnTo>
                  <a:pt x="38480" y="4825"/>
                </a:lnTo>
                <a:lnTo>
                  <a:pt x="44704" y="11810"/>
                </a:lnTo>
                <a:lnTo>
                  <a:pt x="47624" y="20330"/>
                </a:lnTo>
                <a:lnTo>
                  <a:pt x="47624" y="23876"/>
                </a:lnTo>
                <a:lnTo>
                  <a:pt x="46990" y="30098"/>
                </a:lnTo>
                <a:lnTo>
                  <a:pt x="42799" y="38480"/>
                </a:lnTo>
                <a:lnTo>
                  <a:pt x="35813" y="44704"/>
                </a:lnTo>
                <a:lnTo>
                  <a:pt x="27294" y="47624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850" y="26479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294" y="47624"/>
                </a:moveTo>
                <a:lnTo>
                  <a:pt x="25042" y="47624"/>
                </a:lnTo>
                <a:lnTo>
                  <a:pt x="17525" y="47116"/>
                </a:lnTo>
                <a:lnTo>
                  <a:pt x="9143" y="42925"/>
                </a:lnTo>
                <a:lnTo>
                  <a:pt x="2920" y="35941"/>
                </a:lnTo>
                <a:lnTo>
                  <a:pt x="0" y="26923"/>
                </a:lnTo>
                <a:lnTo>
                  <a:pt x="634" y="17653"/>
                </a:lnTo>
                <a:lnTo>
                  <a:pt x="4699" y="9143"/>
                </a:lnTo>
                <a:lnTo>
                  <a:pt x="11810" y="3047"/>
                </a:lnTo>
                <a:lnTo>
                  <a:pt x="20701" y="0"/>
                </a:lnTo>
                <a:lnTo>
                  <a:pt x="30098" y="634"/>
                </a:lnTo>
                <a:lnTo>
                  <a:pt x="38480" y="4825"/>
                </a:lnTo>
                <a:lnTo>
                  <a:pt x="44704" y="11810"/>
                </a:lnTo>
                <a:lnTo>
                  <a:pt x="47624" y="20330"/>
                </a:lnTo>
                <a:lnTo>
                  <a:pt x="47624" y="23876"/>
                </a:lnTo>
                <a:lnTo>
                  <a:pt x="46990" y="30098"/>
                </a:lnTo>
                <a:lnTo>
                  <a:pt x="42799" y="38480"/>
                </a:lnTo>
                <a:lnTo>
                  <a:pt x="35813" y="44704"/>
                </a:lnTo>
                <a:lnTo>
                  <a:pt x="27294" y="47624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850" y="30670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295" y="47624"/>
                </a:moveTo>
                <a:lnTo>
                  <a:pt x="25040" y="47624"/>
                </a:lnTo>
                <a:lnTo>
                  <a:pt x="17525" y="47116"/>
                </a:lnTo>
                <a:lnTo>
                  <a:pt x="9143" y="42925"/>
                </a:lnTo>
                <a:lnTo>
                  <a:pt x="2920" y="35941"/>
                </a:lnTo>
                <a:lnTo>
                  <a:pt x="0" y="26923"/>
                </a:lnTo>
                <a:lnTo>
                  <a:pt x="634" y="17653"/>
                </a:lnTo>
                <a:lnTo>
                  <a:pt x="4699" y="9143"/>
                </a:lnTo>
                <a:lnTo>
                  <a:pt x="11810" y="3047"/>
                </a:lnTo>
                <a:lnTo>
                  <a:pt x="20701" y="0"/>
                </a:lnTo>
                <a:lnTo>
                  <a:pt x="30098" y="634"/>
                </a:lnTo>
                <a:lnTo>
                  <a:pt x="38480" y="4825"/>
                </a:lnTo>
                <a:lnTo>
                  <a:pt x="44704" y="11810"/>
                </a:lnTo>
                <a:lnTo>
                  <a:pt x="47624" y="20330"/>
                </a:lnTo>
                <a:lnTo>
                  <a:pt x="47624" y="23876"/>
                </a:lnTo>
                <a:lnTo>
                  <a:pt x="46990" y="30098"/>
                </a:lnTo>
                <a:lnTo>
                  <a:pt x="42799" y="38480"/>
                </a:lnTo>
                <a:lnTo>
                  <a:pt x="35813" y="44704"/>
                </a:lnTo>
                <a:lnTo>
                  <a:pt x="27295" y="47624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850" y="32766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294" y="47624"/>
                </a:moveTo>
                <a:lnTo>
                  <a:pt x="25042" y="47624"/>
                </a:lnTo>
                <a:lnTo>
                  <a:pt x="17525" y="47117"/>
                </a:lnTo>
                <a:lnTo>
                  <a:pt x="9143" y="42926"/>
                </a:lnTo>
                <a:lnTo>
                  <a:pt x="2920" y="35940"/>
                </a:lnTo>
                <a:lnTo>
                  <a:pt x="0" y="26924"/>
                </a:lnTo>
                <a:lnTo>
                  <a:pt x="634" y="17652"/>
                </a:lnTo>
                <a:lnTo>
                  <a:pt x="4699" y="9143"/>
                </a:lnTo>
                <a:lnTo>
                  <a:pt x="11810" y="3047"/>
                </a:lnTo>
                <a:lnTo>
                  <a:pt x="20701" y="0"/>
                </a:lnTo>
                <a:lnTo>
                  <a:pt x="30098" y="635"/>
                </a:lnTo>
                <a:lnTo>
                  <a:pt x="38480" y="4826"/>
                </a:lnTo>
                <a:lnTo>
                  <a:pt x="44704" y="11810"/>
                </a:lnTo>
                <a:lnTo>
                  <a:pt x="47624" y="20330"/>
                </a:lnTo>
                <a:lnTo>
                  <a:pt x="47624" y="23876"/>
                </a:lnTo>
                <a:lnTo>
                  <a:pt x="46990" y="30098"/>
                </a:lnTo>
                <a:lnTo>
                  <a:pt x="42799" y="38480"/>
                </a:lnTo>
                <a:lnTo>
                  <a:pt x="35813" y="44703"/>
                </a:lnTo>
                <a:lnTo>
                  <a:pt x="27294" y="47624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850" y="34861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294" y="47624"/>
                </a:moveTo>
                <a:lnTo>
                  <a:pt x="25042" y="47624"/>
                </a:lnTo>
                <a:lnTo>
                  <a:pt x="17525" y="47117"/>
                </a:lnTo>
                <a:lnTo>
                  <a:pt x="9143" y="42926"/>
                </a:lnTo>
                <a:lnTo>
                  <a:pt x="2920" y="35940"/>
                </a:lnTo>
                <a:lnTo>
                  <a:pt x="0" y="26924"/>
                </a:lnTo>
                <a:lnTo>
                  <a:pt x="634" y="17652"/>
                </a:lnTo>
                <a:lnTo>
                  <a:pt x="4699" y="9143"/>
                </a:lnTo>
                <a:lnTo>
                  <a:pt x="11810" y="3047"/>
                </a:lnTo>
                <a:lnTo>
                  <a:pt x="20701" y="0"/>
                </a:lnTo>
                <a:lnTo>
                  <a:pt x="30098" y="635"/>
                </a:lnTo>
                <a:lnTo>
                  <a:pt x="38480" y="4826"/>
                </a:lnTo>
                <a:lnTo>
                  <a:pt x="44704" y="11810"/>
                </a:lnTo>
                <a:lnTo>
                  <a:pt x="47624" y="20330"/>
                </a:lnTo>
                <a:lnTo>
                  <a:pt x="47624" y="23876"/>
                </a:lnTo>
                <a:lnTo>
                  <a:pt x="46990" y="30098"/>
                </a:lnTo>
                <a:lnTo>
                  <a:pt x="42799" y="38480"/>
                </a:lnTo>
                <a:lnTo>
                  <a:pt x="35813" y="44703"/>
                </a:lnTo>
                <a:lnTo>
                  <a:pt x="27294" y="47624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850" y="39052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7294" y="47624"/>
                </a:moveTo>
                <a:lnTo>
                  <a:pt x="25043" y="47624"/>
                </a:lnTo>
                <a:lnTo>
                  <a:pt x="17525" y="47117"/>
                </a:lnTo>
                <a:lnTo>
                  <a:pt x="9143" y="42926"/>
                </a:lnTo>
                <a:lnTo>
                  <a:pt x="2920" y="35940"/>
                </a:lnTo>
                <a:lnTo>
                  <a:pt x="0" y="26924"/>
                </a:lnTo>
                <a:lnTo>
                  <a:pt x="634" y="17652"/>
                </a:lnTo>
                <a:lnTo>
                  <a:pt x="4699" y="9143"/>
                </a:lnTo>
                <a:lnTo>
                  <a:pt x="11810" y="3047"/>
                </a:lnTo>
                <a:lnTo>
                  <a:pt x="20701" y="0"/>
                </a:lnTo>
                <a:lnTo>
                  <a:pt x="30098" y="635"/>
                </a:lnTo>
                <a:lnTo>
                  <a:pt x="38480" y="4826"/>
                </a:lnTo>
                <a:lnTo>
                  <a:pt x="44704" y="11810"/>
                </a:lnTo>
                <a:lnTo>
                  <a:pt x="47624" y="20330"/>
                </a:lnTo>
                <a:lnTo>
                  <a:pt x="47624" y="23876"/>
                </a:lnTo>
                <a:lnTo>
                  <a:pt x="46990" y="30098"/>
                </a:lnTo>
                <a:lnTo>
                  <a:pt x="42799" y="38480"/>
                </a:lnTo>
                <a:lnTo>
                  <a:pt x="35813" y="44703"/>
                </a:lnTo>
                <a:lnTo>
                  <a:pt x="27294" y="47624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985746" y="3607346"/>
            <a:ext cx="654050" cy="743585"/>
            <a:chOff x="4985746" y="3607346"/>
            <a:chExt cx="654050" cy="743585"/>
          </a:xfrm>
        </p:grpSpPr>
        <p:sp>
          <p:nvSpPr>
            <p:cNvPr id="9" name="object 9"/>
            <p:cNvSpPr/>
            <p:nvPr/>
          </p:nvSpPr>
          <p:spPr>
            <a:xfrm>
              <a:off x="4985740" y="3888346"/>
              <a:ext cx="654050" cy="462280"/>
            </a:xfrm>
            <a:custGeom>
              <a:avLst/>
              <a:gdLst/>
              <a:ahLst/>
              <a:cxnLst/>
              <a:rect l="l" t="t" r="r" b="b"/>
              <a:pathLst>
                <a:path w="654050" h="462279">
                  <a:moveTo>
                    <a:pt x="653694" y="0"/>
                  </a:moveTo>
                  <a:lnTo>
                    <a:pt x="0" y="0"/>
                  </a:lnTo>
                  <a:lnTo>
                    <a:pt x="0" y="413308"/>
                  </a:lnTo>
                  <a:lnTo>
                    <a:pt x="17653" y="449338"/>
                  </a:lnTo>
                  <a:lnTo>
                    <a:pt x="48780" y="462153"/>
                  </a:lnTo>
                  <a:lnTo>
                    <a:pt x="604786" y="462153"/>
                  </a:lnTo>
                  <a:lnTo>
                    <a:pt x="640867" y="444525"/>
                  </a:lnTo>
                  <a:lnTo>
                    <a:pt x="653694" y="413435"/>
                  </a:lnTo>
                  <a:lnTo>
                    <a:pt x="653694" y="0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5740" y="3607358"/>
              <a:ext cx="654050" cy="421005"/>
            </a:xfrm>
            <a:custGeom>
              <a:avLst/>
              <a:gdLst/>
              <a:ahLst/>
              <a:cxnLst/>
              <a:rect l="l" t="t" r="r" b="b"/>
              <a:pathLst>
                <a:path w="654050" h="421004">
                  <a:moveTo>
                    <a:pt x="653694" y="48831"/>
                  </a:moveTo>
                  <a:lnTo>
                    <a:pt x="636041" y="12801"/>
                  </a:lnTo>
                  <a:lnTo>
                    <a:pt x="604913" y="0"/>
                  </a:lnTo>
                  <a:lnTo>
                    <a:pt x="52463" y="0"/>
                  </a:lnTo>
                  <a:lnTo>
                    <a:pt x="12827" y="17754"/>
                  </a:lnTo>
                  <a:lnTo>
                    <a:pt x="0" y="48831"/>
                  </a:lnTo>
                  <a:lnTo>
                    <a:pt x="0" y="420535"/>
                  </a:lnTo>
                  <a:lnTo>
                    <a:pt x="653694" y="420535"/>
                  </a:lnTo>
                  <a:lnTo>
                    <a:pt x="653694" y="48831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12234" y="2916463"/>
            <a:ext cx="654050" cy="1434465"/>
            <a:chOff x="5712234" y="2916463"/>
            <a:chExt cx="654050" cy="1434465"/>
          </a:xfrm>
        </p:grpSpPr>
        <p:sp>
          <p:nvSpPr>
            <p:cNvPr id="12" name="object 12"/>
            <p:cNvSpPr/>
            <p:nvPr/>
          </p:nvSpPr>
          <p:spPr>
            <a:xfrm>
              <a:off x="5712231" y="3672687"/>
              <a:ext cx="654050" cy="678180"/>
            </a:xfrm>
            <a:custGeom>
              <a:avLst/>
              <a:gdLst/>
              <a:ahLst/>
              <a:cxnLst/>
              <a:rect l="l" t="t" r="r" b="b"/>
              <a:pathLst>
                <a:path w="654050" h="678179">
                  <a:moveTo>
                    <a:pt x="653694" y="0"/>
                  </a:moveTo>
                  <a:lnTo>
                    <a:pt x="0" y="0"/>
                  </a:lnTo>
                  <a:lnTo>
                    <a:pt x="0" y="628967"/>
                  </a:lnTo>
                  <a:lnTo>
                    <a:pt x="17653" y="664997"/>
                  </a:lnTo>
                  <a:lnTo>
                    <a:pt x="48780" y="677811"/>
                  </a:lnTo>
                  <a:lnTo>
                    <a:pt x="604786" y="677811"/>
                  </a:lnTo>
                  <a:lnTo>
                    <a:pt x="640867" y="660184"/>
                  </a:lnTo>
                  <a:lnTo>
                    <a:pt x="653694" y="629094"/>
                  </a:lnTo>
                  <a:lnTo>
                    <a:pt x="653694" y="0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2234" y="3127179"/>
              <a:ext cx="654050" cy="685165"/>
            </a:xfrm>
            <a:custGeom>
              <a:avLst/>
              <a:gdLst/>
              <a:ahLst/>
              <a:cxnLst/>
              <a:rect l="l" t="t" r="r" b="b"/>
              <a:pathLst>
                <a:path w="654050" h="685164">
                  <a:moveTo>
                    <a:pt x="0" y="0"/>
                  </a:moveTo>
                  <a:lnTo>
                    <a:pt x="653699" y="0"/>
                  </a:lnTo>
                  <a:lnTo>
                    <a:pt x="653699" y="685046"/>
                  </a:lnTo>
                  <a:lnTo>
                    <a:pt x="0" y="685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2231" y="2916465"/>
              <a:ext cx="654050" cy="350520"/>
            </a:xfrm>
            <a:custGeom>
              <a:avLst/>
              <a:gdLst/>
              <a:ahLst/>
              <a:cxnLst/>
              <a:rect l="l" t="t" r="r" b="b"/>
              <a:pathLst>
                <a:path w="654050" h="350520">
                  <a:moveTo>
                    <a:pt x="653694" y="350266"/>
                  </a:moveTo>
                  <a:lnTo>
                    <a:pt x="653681" y="48717"/>
                  </a:lnTo>
                  <a:lnTo>
                    <a:pt x="636041" y="12814"/>
                  </a:lnTo>
                  <a:lnTo>
                    <a:pt x="604913" y="0"/>
                  </a:lnTo>
                  <a:lnTo>
                    <a:pt x="48907" y="0"/>
                  </a:lnTo>
                  <a:lnTo>
                    <a:pt x="12827" y="17640"/>
                  </a:lnTo>
                  <a:lnTo>
                    <a:pt x="0" y="48717"/>
                  </a:lnTo>
                  <a:lnTo>
                    <a:pt x="0" y="350266"/>
                  </a:lnTo>
                  <a:lnTo>
                    <a:pt x="653694" y="350266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438468" y="2225454"/>
            <a:ext cx="654050" cy="2125345"/>
            <a:chOff x="6438468" y="2225454"/>
            <a:chExt cx="654050" cy="2125345"/>
          </a:xfrm>
        </p:grpSpPr>
        <p:sp>
          <p:nvSpPr>
            <p:cNvPr id="16" name="object 16"/>
            <p:cNvSpPr/>
            <p:nvPr/>
          </p:nvSpPr>
          <p:spPr>
            <a:xfrm>
              <a:off x="6438468" y="3190620"/>
              <a:ext cx="654050" cy="1160145"/>
            </a:xfrm>
            <a:custGeom>
              <a:avLst/>
              <a:gdLst/>
              <a:ahLst/>
              <a:cxnLst/>
              <a:rect l="l" t="t" r="r" b="b"/>
              <a:pathLst>
                <a:path w="654050" h="1160145">
                  <a:moveTo>
                    <a:pt x="653694" y="0"/>
                  </a:moveTo>
                  <a:lnTo>
                    <a:pt x="0" y="0"/>
                  </a:lnTo>
                  <a:lnTo>
                    <a:pt x="0" y="1110907"/>
                  </a:lnTo>
                  <a:lnTo>
                    <a:pt x="17653" y="1146937"/>
                  </a:lnTo>
                  <a:lnTo>
                    <a:pt x="48768" y="1159751"/>
                  </a:lnTo>
                  <a:lnTo>
                    <a:pt x="604786" y="1159751"/>
                  </a:lnTo>
                  <a:lnTo>
                    <a:pt x="640867" y="1142123"/>
                  </a:lnTo>
                  <a:lnTo>
                    <a:pt x="653694" y="1111034"/>
                  </a:lnTo>
                  <a:lnTo>
                    <a:pt x="653694" y="0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38468" y="2505562"/>
              <a:ext cx="654050" cy="824865"/>
            </a:xfrm>
            <a:custGeom>
              <a:avLst/>
              <a:gdLst/>
              <a:ahLst/>
              <a:cxnLst/>
              <a:rect l="l" t="t" r="r" b="b"/>
              <a:pathLst>
                <a:path w="654050" h="824864">
                  <a:moveTo>
                    <a:pt x="0" y="0"/>
                  </a:moveTo>
                  <a:lnTo>
                    <a:pt x="653699" y="0"/>
                  </a:lnTo>
                  <a:lnTo>
                    <a:pt x="653699" y="824593"/>
                  </a:lnTo>
                  <a:lnTo>
                    <a:pt x="0" y="824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38468" y="2225458"/>
              <a:ext cx="654050" cy="419734"/>
            </a:xfrm>
            <a:custGeom>
              <a:avLst/>
              <a:gdLst/>
              <a:ahLst/>
              <a:cxnLst/>
              <a:rect l="l" t="t" r="r" b="b"/>
              <a:pathLst>
                <a:path w="654050" h="419735">
                  <a:moveTo>
                    <a:pt x="653694" y="48844"/>
                  </a:moveTo>
                  <a:lnTo>
                    <a:pt x="636041" y="12814"/>
                  </a:lnTo>
                  <a:lnTo>
                    <a:pt x="604913" y="0"/>
                  </a:lnTo>
                  <a:lnTo>
                    <a:pt x="52336" y="0"/>
                  </a:lnTo>
                  <a:lnTo>
                    <a:pt x="12827" y="17767"/>
                  </a:lnTo>
                  <a:lnTo>
                    <a:pt x="0" y="48844"/>
                  </a:lnTo>
                  <a:lnTo>
                    <a:pt x="0" y="419658"/>
                  </a:lnTo>
                  <a:lnTo>
                    <a:pt x="653694" y="419658"/>
                  </a:lnTo>
                  <a:lnTo>
                    <a:pt x="653694" y="48844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164829" y="1534571"/>
            <a:ext cx="654050" cy="2816225"/>
            <a:chOff x="7164829" y="1534571"/>
            <a:chExt cx="654050" cy="2816225"/>
          </a:xfrm>
        </p:grpSpPr>
        <p:sp>
          <p:nvSpPr>
            <p:cNvPr id="20" name="object 20"/>
            <p:cNvSpPr/>
            <p:nvPr/>
          </p:nvSpPr>
          <p:spPr>
            <a:xfrm>
              <a:off x="7164819" y="2987636"/>
              <a:ext cx="654050" cy="1363345"/>
            </a:xfrm>
            <a:custGeom>
              <a:avLst/>
              <a:gdLst/>
              <a:ahLst/>
              <a:cxnLst/>
              <a:rect l="l" t="t" r="r" b="b"/>
              <a:pathLst>
                <a:path w="654050" h="1363345">
                  <a:moveTo>
                    <a:pt x="653707" y="0"/>
                  </a:moveTo>
                  <a:lnTo>
                    <a:pt x="0" y="0"/>
                  </a:lnTo>
                  <a:lnTo>
                    <a:pt x="0" y="1313891"/>
                  </a:lnTo>
                  <a:lnTo>
                    <a:pt x="17665" y="1349921"/>
                  </a:lnTo>
                  <a:lnTo>
                    <a:pt x="48780" y="1362735"/>
                  </a:lnTo>
                  <a:lnTo>
                    <a:pt x="604799" y="1362735"/>
                  </a:lnTo>
                  <a:lnTo>
                    <a:pt x="640880" y="1345107"/>
                  </a:lnTo>
                  <a:lnTo>
                    <a:pt x="653707" y="1314018"/>
                  </a:lnTo>
                  <a:lnTo>
                    <a:pt x="653707" y="0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64829" y="2023492"/>
              <a:ext cx="654050" cy="1104265"/>
            </a:xfrm>
            <a:custGeom>
              <a:avLst/>
              <a:gdLst/>
              <a:ahLst/>
              <a:cxnLst/>
              <a:rect l="l" t="t" r="r" b="b"/>
              <a:pathLst>
                <a:path w="654050" h="1104264">
                  <a:moveTo>
                    <a:pt x="0" y="0"/>
                  </a:moveTo>
                  <a:lnTo>
                    <a:pt x="653700" y="0"/>
                  </a:lnTo>
                  <a:lnTo>
                    <a:pt x="653700" y="1103686"/>
                  </a:lnTo>
                  <a:lnTo>
                    <a:pt x="0" y="1103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4819" y="1534578"/>
              <a:ext cx="654050" cy="628650"/>
            </a:xfrm>
            <a:custGeom>
              <a:avLst/>
              <a:gdLst/>
              <a:ahLst/>
              <a:cxnLst/>
              <a:rect l="l" t="t" r="r" b="b"/>
              <a:pathLst>
                <a:path w="654050" h="628650">
                  <a:moveTo>
                    <a:pt x="653707" y="628472"/>
                  </a:moveTo>
                  <a:lnTo>
                    <a:pt x="653681" y="48717"/>
                  </a:lnTo>
                  <a:lnTo>
                    <a:pt x="636041" y="12814"/>
                  </a:lnTo>
                  <a:lnTo>
                    <a:pt x="604926" y="0"/>
                  </a:lnTo>
                  <a:lnTo>
                    <a:pt x="48907" y="0"/>
                  </a:lnTo>
                  <a:lnTo>
                    <a:pt x="12839" y="17627"/>
                  </a:lnTo>
                  <a:lnTo>
                    <a:pt x="0" y="48717"/>
                  </a:lnTo>
                  <a:lnTo>
                    <a:pt x="0" y="628472"/>
                  </a:lnTo>
                  <a:lnTo>
                    <a:pt x="653707" y="628472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891191" y="843562"/>
            <a:ext cx="654050" cy="3507104"/>
            <a:chOff x="7891191" y="843562"/>
            <a:chExt cx="654050" cy="3507104"/>
          </a:xfrm>
        </p:grpSpPr>
        <p:sp>
          <p:nvSpPr>
            <p:cNvPr id="24" name="object 24"/>
            <p:cNvSpPr/>
            <p:nvPr/>
          </p:nvSpPr>
          <p:spPr>
            <a:xfrm>
              <a:off x="7891183" y="2708541"/>
              <a:ext cx="654050" cy="1642110"/>
            </a:xfrm>
            <a:custGeom>
              <a:avLst/>
              <a:gdLst/>
              <a:ahLst/>
              <a:cxnLst/>
              <a:rect l="l" t="t" r="r" b="b"/>
              <a:pathLst>
                <a:path w="654050" h="1642110">
                  <a:moveTo>
                    <a:pt x="653834" y="0"/>
                  </a:moveTo>
                  <a:lnTo>
                    <a:pt x="0" y="0"/>
                  </a:lnTo>
                  <a:lnTo>
                    <a:pt x="0" y="1592986"/>
                  </a:lnTo>
                  <a:lnTo>
                    <a:pt x="17780" y="1629016"/>
                  </a:lnTo>
                  <a:lnTo>
                    <a:pt x="48907" y="1641830"/>
                  </a:lnTo>
                  <a:lnTo>
                    <a:pt x="604926" y="1641830"/>
                  </a:lnTo>
                  <a:lnTo>
                    <a:pt x="640994" y="1624203"/>
                  </a:lnTo>
                  <a:lnTo>
                    <a:pt x="653834" y="1593113"/>
                  </a:lnTo>
                  <a:lnTo>
                    <a:pt x="653834" y="0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91191" y="1325759"/>
              <a:ext cx="654050" cy="1522730"/>
            </a:xfrm>
            <a:custGeom>
              <a:avLst/>
              <a:gdLst/>
              <a:ahLst/>
              <a:cxnLst/>
              <a:rect l="l" t="t" r="r" b="b"/>
              <a:pathLst>
                <a:path w="654050" h="1522730">
                  <a:moveTo>
                    <a:pt x="0" y="0"/>
                  </a:moveTo>
                  <a:lnTo>
                    <a:pt x="653826" y="0"/>
                  </a:lnTo>
                  <a:lnTo>
                    <a:pt x="653826" y="1522326"/>
                  </a:lnTo>
                  <a:lnTo>
                    <a:pt x="0" y="1522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91183" y="843571"/>
              <a:ext cx="654050" cy="622300"/>
            </a:xfrm>
            <a:custGeom>
              <a:avLst/>
              <a:gdLst/>
              <a:ahLst/>
              <a:cxnLst/>
              <a:rect l="l" t="t" r="r" b="b"/>
              <a:pathLst>
                <a:path w="654050" h="622300">
                  <a:moveTo>
                    <a:pt x="653834" y="621741"/>
                  </a:moveTo>
                  <a:lnTo>
                    <a:pt x="653783" y="48717"/>
                  </a:lnTo>
                  <a:lnTo>
                    <a:pt x="636041" y="12941"/>
                  </a:lnTo>
                  <a:lnTo>
                    <a:pt x="604926" y="127"/>
                  </a:lnTo>
                  <a:lnTo>
                    <a:pt x="52336" y="127"/>
                  </a:lnTo>
                  <a:lnTo>
                    <a:pt x="48907" y="0"/>
                  </a:lnTo>
                  <a:lnTo>
                    <a:pt x="12827" y="17627"/>
                  </a:lnTo>
                  <a:lnTo>
                    <a:pt x="0" y="48717"/>
                  </a:lnTo>
                  <a:lnTo>
                    <a:pt x="0" y="621741"/>
                  </a:lnTo>
                  <a:lnTo>
                    <a:pt x="653834" y="621741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596899" y="791587"/>
            <a:ext cx="4022725" cy="1400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650" spc="275" dirty="0"/>
              <a:t>LEVEL</a:t>
            </a:r>
            <a:r>
              <a:rPr sz="3650" spc="-204" dirty="0"/>
              <a:t> </a:t>
            </a:r>
            <a:r>
              <a:rPr sz="3650" spc="320" dirty="0"/>
              <a:t>0</a:t>
            </a:r>
            <a:r>
              <a:rPr sz="3650" spc="-200" dirty="0"/>
              <a:t> </a:t>
            </a:r>
            <a:r>
              <a:rPr sz="3650" spc="-610" dirty="0"/>
              <a:t>:</a:t>
            </a:r>
            <a:endParaRPr sz="3650"/>
          </a:p>
          <a:p>
            <a:pPr marL="12700" marR="5080">
              <a:lnSpc>
                <a:spcPct val="73600"/>
              </a:lnSpc>
              <a:spcBef>
                <a:spcPts val="580"/>
              </a:spcBef>
            </a:pPr>
            <a:r>
              <a:rPr sz="3650" spc="385" dirty="0"/>
              <a:t>U</a:t>
            </a:r>
            <a:r>
              <a:rPr sz="3650" spc="475" dirty="0"/>
              <a:t>N</a:t>
            </a:r>
            <a:r>
              <a:rPr sz="3650" spc="370" dirty="0"/>
              <a:t>D</a:t>
            </a:r>
            <a:r>
              <a:rPr sz="3650" spc="250" dirty="0"/>
              <a:t>E</a:t>
            </a:r>
            <a:r>
              <a:rPr sz="3650" spc="270" dirty="0"/>
              <a:t>R</a:t>
            </a:r>
            <a:r>
              <a:rPr sz="3650" spc="459" dirty="0"/>
              <a:t>S</a:t>
            </a:r>
            <a:r>
              <a:rPr sz="3650" spc="114" dirty="0"/>
              <a:t>T</a:t>
            </a:r>
            <a:r>
              <a:rPr sz="3650" spc="315" dirty="0"/>
              <a:t>A</a:t>
            </a:r>
            <a:r>
              <a:rPr sz="3650" spc="475" dirty="0"/>
              <a:t>N</a:t>
            </a:r>
            <a:r>
              <a:rPr sz="3650" spc="370" dirty="0"/>
              <a:t>D</a:t>
            </a:r>
            <a:r>
              <a:rPr sz="3650" spc="-70" dirty="0"/>
              <a:t>I</a:t>
            </a:r>
            <a:r>
              <a:rPr sz="3650" spc="475" dirty="0"/>
              <a:t>N</a:t>
            </a:r>
            <a:r>
              <a:rPr sz="3650" spc="80" dirty="0"/>
              <a:t>G  </a:t>
            </a:r>
            <a:r>
              <a:rPr sz="3650" spc="235" dirty="0"/>
              <a:t>OF</a:t>
            </a:r>
            <a:r>
              <a:rPr sz="3650" spc="-185" dirty="0"/>
              <a:t> </a:t>
            </a:r>
            <a:r>
              <a:rPr sz="3650" spc="280" dirty="0"/>
              <a:t>DATA</a:t>
            </a:r>
            <a:endParaRPr sz="3650"/>
          </a:p>
        </p:txBody>
      </p:sp>
      <p:sp>
        <p:nvSpPr>
          <p:cNvPr id="28" name="object 28"/>
          <p:cNvSpPr txBox="1"/>
          <p:nvPr/>
        </p:nvSpPr>
        <p:spPr>
          <a:xfrm>
            <a:off x="855865" y="2315476"/>
            <a:ext cx="3830954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solidFill>
                  <a:srgbClr val="00694B"/>
                </a:solidFill>
                <a:latin typeface="Trebuchet MS"/>
                <a:cs typeface="Trebuchet MS"/>
              </a:rPr>
              <a:t>This </a:t>
            </a:r>
            <a:r>
              <a:rPr sz="1200" b="1" spc="15" dirty="0">
                <a:solidFill>
                  <a:srgbClr val="00694B"/>
                </a:solidFill>
                <a:latin typeface="Trebuchet MS"/>
                <a:cs typeface="Trebuchet MS"/>
              </a:rPr>
              <a:t>level </a:t>
            </a:r>
            <a:r>
              <a:rPr sz="1200" b="1" spc="25" dirty="0">
                <a:solidFill>
                  <a:srgbClr val="00694B"/>
                </a:solidFill>
                <a:latin typeface="Trebuchet MS"/>
                <a:cs typeface="Trebuchet MS"/>
              </a:rPr>
              <a:t>consists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primary 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understanding </a:t>
            </a:r>
            <a:r>
              <a:rPr sz="1200" b="1" spc="10" dirty="0">
                <a:solidFill>
                  <a:srgbClr val="00694B"/>
                </a:solidFill>
                <a:latin typeface="Trebuchet MS"/>
                <a:cs typeface="Trebuchet MS"/>
              </a:rPr>
              <a:t>of </a:t>
            </a:r>
            <a:r>
              <a:rPr sz="1200" b="1" spc="25" dirty="0">
                <a:solidFill>
                  <a:srgbClr val="00694B"/>
                </a:solidFill>
                <a:latin typeface="Trebuchet MS"/>
                <a:cs typeface="Trebuchet MS"/>
              </a:rPr>
              <a:t>data </a:t>
            </a:r>
            <a:r>
              <a:rPr sz="1200" b="1" spc="3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00694B"/>
                </a:solidFill>
                <a:latin typeface="Trebuchet MS"/>
                <a:cs typeface="Trebuchet MS"/>
              </a:rPr>
              <a:t>V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200" b="1" spc="7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u</a:t>
            </a:r>
            <a:r>
              <a:rPr sz="1200" b="1" spc="3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ll</a:t>
            </a:r>
            <a:r>
              <a:rPr sz="1200" b="1" spc="15" dirty="0">
                <a:solidFill>
                  <a:srgbClr val="00694B"/>
                </a:solidFill>
                <a:latin typeface="Trebuchet MS"/>
                <a:cs typeface="Trebuchet MS"/>
              </a:rPr>
              <a:t>y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i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200" b="1" spc="7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200" b="1" spc="50" dirty="0">
                <a:solidFill>
                  <a:srgbClr val="00694B"/>
                </a:solidFill>
                <a:latin typeface="Trebuchet MS"/>
                <a:cs typeface="Trebuchet MS"/>
              </a:rPr>
              <a:t>p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200" b="1" spc="5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2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00694B"/>
                </a:solidFill>
                <a:latin typeface="Trebuchet MS"/>
                <a:cs typeface="Trebuchet MS"/>
              </a:rPr>
              <a:t>f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r</a:t>
            </a:r>
            <a:r>
              <a:rPr sz="1200" b="1" spc="7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2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00694B"/>
                </a:solidFill>
                <a:latin typeface="Trebuchet MS"/>
                <a:cs typeface="Trebuchet MS"/>
              </a:rPr>
              <a:t>f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200" b="1" spc="55" dirty="0">
                <a:solidFill>
                  <a:srgbClr val="00694B"/>
                </a:solidFill>
                <a:latin typeface="Trebuchet MS"/>
                <a:cs typeface="Trebuchet MS"/>
              </a:rPr>
              <a:t>w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3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200" b="1" spc="65" dirty="0">
                <a:solidFill>
                  <a:srgbClr val="00694B"/>
                </a:solidFill>
                <a:latin typeface="Trebuchet MS"/>
                <a:cs typeface="Trebuchet MS"/>
              </a:rPr>
              <a:t>d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l</a:t>
            </a:r>
            <a:r>
              <a:rPr sz="1200" b="1" spc="3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200" b="1" spc="7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2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00694B"/>
                </a:solidFill>
                <a:latin typeface="Trebuchet MS"/>
                <a:cs typeface="Trebuchet MS"/>
              </a:rPr>
              <a:t>f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200" b="1" spc="55" dirty="0">
                <a:solidFill>
                  <a:srgbClr val="00694B"/>
                </a:solidFill>
                <a:latin typeface="Trebuchet MS"/>
                <a:cs typeface="Trebuchet MS"/>
              </a:rPr>
              <a:t>w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r</a:t>
            </a:r>
            <a:r>
              <a:rPr sz="1200" b="1" spc="4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200" b="1" spc="55" dirty="0">
                <a:solidFill>
                  <a:srgbClr val="00694B"/>
                </a:solidFill>
                <a:latin typeface="Trebuchet MS"/>
                <a:cs typeface="Trebuchet MS"/>
              </a:rPr>
              <a:t>w</a:t>
            </a:r>
            <a:r>
              <a:rPr sz="1200" b="1" spc="70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4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200" b="1" spc="-20" dirty="0">
                <a:solidFill>
                  <a:srgbClr val="00694B"/>
                </a:solidFill>
                <a:latin typeface="Trebuchet MS"/>
                <a:cs typeface="Trebuchet MS"/>
              </a:rPr>
              <a:t>f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200" b="1" spc="15" dirty="0">
                <a:solidFill>
                  <a:srgbClr val="00694B"/>
                </a:solidFill>
                <a:latin typeface="Trebuchet MS"/>
                <a:cs typeface="Trebuchet MS"/>
              </a:rPr>
              <a:t>e  </a:t>
            </a:r>
            <a:r>
              <a:rPr sz="1200" b="1" spc="-20" dirty="0">
                <a:solidFill>
                  <a:srgbClr val="00694B"/>
                </a:solidFill>
                <a:latin typeface="Trebuchet MS"/>
                <a:cs typeface="Trebuchet MS"/>
              </a:rPr>
              <a:t>data.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b="1" spc="30" dirty="0">
                <a:solidFill>
                  <a:srgbClr val="00694B"/>
                </a:solidFill>
                <a:latin typeface="Trebuchet MS"/>
                <a:cs typeface="Trebuchet MS"/>
              </a:rPr>
              <a:t>Check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35" dirty="0">
                <a:solidFill>
                  <a:srgbClr val="00694B"/>
                </a:solidFill>
                <a:latin typeface="Trebuchet MS"/>
                <a:cs typeface="Trebuchet MS"/>
              </a:rPr>
              <a:t>shape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00694B"/>
                </a:solidFill>
                <a:latin typeface="Trebuchet MS"/>
                <a:cs typeface="Trebuchet MS"/>
              </a:rPr>
              <a:t>frame.</a:t>
            </a:r>
            <a:endParaRPr sz="1200">
              <a:latin typeface="Trebuchet MS"/>
              <a:cs typeface="Trebuchet MS"/>
            </a:endParaRPr>
          </a:p>
          <a:p>
            <a:pPr marL="12700" marR="123825">
              <a:lnSpc>
                <a:spcPct val="114599"/>
              </a:lnSpc>
            </a:pPr>
            <a:r>
              <a:rPr sz="1200" b="1" spc="30" dirty="0">
                <a:solidFill>
                  <a:srgbClr val="00694B"/>
                </a:solidFill>
                <a:latin typeface="Trebuchet MS"/>
                <a:cs typeface="Trebuchet MS"/>
              </a:rPr>
              <a:t>Check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200" b="1" spc="15" dirty="0">
                <a:solidFill>
                  <a:srgbClr val="00694B"/>
                </a:solidFill>
                <a:latin typeface="Trebuchet MS"/>
                <a:cs typeface="Trebuchet MS"/>
              </a:rPr>
              <a:t>count </a:t>
            </a:r>
            <a:r>
              <a:rPr sz="1200" b="1" spc="10" dirty="0">
                <a:solidFill>
                  <a:srgbClr val="00694B"/>
                </a:solidFill>
                <a:latin typeface="Trebuchet MS"/>
                <a:cs typeface="Trebuchet MS"/>
              </a:rPr>
              <a:t>of null </a:t>
            </a:r>
            <a:r>
              <a:rPr sz="1200" b="1" spc="30" dirty="0">
                <a:solidFill>
                  <a:srgbClr val="00694B"/>
                </a:solidFill>
                <a:latin typeface="Trebuchet MS"/>
                <a:cs typeface="Trebuchet MS"/>
              </a:rPr>
              <a:t>values </a:t>
            </a:r>
            <a:r>
              <a:rPr sz="1200" b="1" spc="-30" dirty="0">
                <a:solidFill>
                  <a:srgbClr val="00694B"/>
                </a:solidFill>
                <a:latin typeface="Trebuchet MS"/>
                <a:cs typeface="Trebuchet MS"/>
              </a:rPr>
              <a:t>in </a:t>
            </a:r>
            <a:r>
              <a:rPr sz="1200" b="1" spc="30" dirty="0">
                <a:solidFill>
                  <a:srgbClr val="00694B"/>
                </a:solidFill>
                <a:latin typeface="Trebuchet MS"/>
                <a:cs typeface="Trebuchet MS"/>
              </a:rPr>
              <a:t>each </a:t>
            </a:r>
            <a:r>
              <a:rPr sz="1200" b="1" dirty="0">
                <a:solidFill>
                  <a:srgbClr val="00694B"/>
                </a:solidFill>
                <a:latin typeface="Trebuchet MS"/>
                <a:cs typeface="Trebuchet MS"/>
              </a:rPr>
              <a:t>column. 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Inspect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15" dirty="0">
                <a:solidFill>
                  <a:srgbClr val="00694B"/>
                </a:solidFill>
                <a:latin typeface="Trebuchet MS"/>
                <a:cs typeface="Trebuchet MS"/>
              </a:rPr>
              <a:t>all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35" dirty="0">
                <a:solidFill>
                  <a:srgbClr val="00694B"/>
                </a:solidFill>
                <a:latin typeface="Trebuchet MS"/>
                <a:cs typeface="Trebuchet MS"/>
              </a:rPr>
              <a:t>column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40" dirty="0">
                <a:solidFill>
                  <a:srgbClr val="00694B"/>
                </a:solidFill>
                <a:latin typeface="Trebuchet MS"/>
                <a:cs typeface="Trebuchet MS"/>
              </a:rPr>
              <a:t>names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35" dirty="0">
                <a:solidFill>
                  <a:srgbClr val="00694B"/>
                </a:solidFill>
                <a:latin typeface="Trebuchet MS"/>
                <a:cs typeface="Trebuchet MS"/>
              </a:rPr>
              <a:t>and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35" dirty="0">
                <a:solidFill>
                  <a:srgbClr val="00694B"/>
                </a:solidFill>
                <a:latin typeface="Trebuchet MS"/>
                <a:cs typeface="Trebuchet MS"/>
              </a:rPr>
              <a:t>cross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00694B"/>
                </a:solidFill>
                <a:latin typeface="Trebuchet MS"/>
                <a:cs typeface="Trebuchet MS"/>
              </a:rPr>
              <a:t>check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00694B"/>
                </a:solidFill>
                <a:latin typeface="Trebuchet MS"/>
                <a:cs typeface="Trebuchet MS"/>
              </a:rPr>
              <a:t>with </a:t>
            </a:r>
            <a:r>
              <a:rPr sz="1200" b="1" spc="-35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sz="1200" b="1" spc="-7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00694B"/>
                </a:solidFill>
                <a:latin typeface="Trebuchet MS"/>
                <a:cs typeface="Trebuchet MS"/>
              </a:rPr>
              <a:t>dictionary.</a:t>
            </a:r>
            <a:endParaRPr sz="1200">
              <a:latin typeface="Trebuchet MS"/>
              <a:cs typeface="Trebuchet MS"/>
            </a:endParaRPr>
          </a:p>
          <a:p>
            <a:pPr marL="12700" marR="216535">
              <a:lnSpc>
                <a:spcPct val="114599"/>
              </a:lnSpc>
            </a:pPr>
            <a:r>
              <a:rPr sz="1200" b="1" spc="30" dirty="0">
                <a:solidFill>
                  <a:srgbClr val="00694B"/>
                </a:solidFill>
                <a:latin typeface="Trebuchet MS"/>
                <a:cs typeface="Trebuchet MS"/>
              </a:rPr>
              <a:t>Check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information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rgbClr val="00694B"/>
                </a:solidFill>
                <a:latin typeface="Trebuchet MS"/>
                <a:cs typeface="Trebuchet MS"/>
              </a:rPr>
              <a:t>of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r>
              <a:rPr sz="12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rgbClr val="00694B"/>
                </a:solidFill>
                <a:latin typeface="Trebuchet MS"/>
                <a:cs typeface="Trebuchet MS"/>
              </a:rPr>
              <a:t>frame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35" dirty="0">
                <a:solidFill>
                  <a:srgbClr val="00694B"/>
                </a:solidFill>
                <a:latin typeface="Trebuchet MS"/>
                <a:cs typeface="Trebuchet MS"/>
              </a:rPr>
              <a:t>using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200" b="1" spc="-3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200" b="1" spc="-20" dirty="0">
                <a:solidFill>
                  <a:srgbClr val="00694B"/>
                </a:solidFill>
                <a:latin typeface="Trebuchet MS"/>
                <a:cs typeface="Trebuchet MS"/>
              </a:rPr>
              <a:t>f</a:t>
            </a:r>
            <a:r>
              <a:rPr sz="1200" b="1" spc="4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200" b="1" spc="-90" dirty="0">
                <a:solidFill>
                  <a:srgbClr val="00694B"/>
                </a:solidFill>
                <a:latin typeface="Trebuchet MS"/>
                <a:cs typeface="Trebuchet MS"/>
              </a:rPr>
              <a:t>()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00694B"/>
                </a:solidFill>
                <a:latin typeface="Trebuchet MS"/>
                <a:cs typeface="Trebuchet MS"/>
              </a:rPr>
              <a:t>f</a:t>
            </a:r>
            <a:r>
              <a:rPr sz="1200" b="1" spc="20" dirty="0">
                <a:solidFill>
                  <a:srgbClr val="00694B"/>
                </a:solidFill>
                <a:latin typeface="Trebuchet MS"/>
                <a:cs typeface="Trebuchet MS"/>
              </a:rPr>
              <a:t>u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200" b="1" spc="5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2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2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200" b="1" spc="4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200" b="1" spc="5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200" b="1" spc="-185" dirty="0">
                <a:solidFill>
                  <a:srgbClr val="00694B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A8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22296" y="800099"/>
            <a:ext cx="523875" cy="523875"/>
            <a:chOff x="622296" y="800099"/>
            <a:chExt cx="523875" cy="523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503" y="800099"/>
              <a:ext cx="314324" cy="3143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296" y="800099"/>
              <a:ext cx="523874" cy="52387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1528" y="2092747"/>
            <a:ext cx="6553199" cy="24383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6826" y="556243"/>
            <a:ext cx="46424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b="1" spc="175" dirty="0">
                <a:latin typeface="Trebuchet MS"/>
                <a:cs typeface="Trebuchet MS"/>
              </a:rPr>
              <a:t>SCREENSHOTS</a:t>
            </a:r>
            <a:r>
              <a:rPr sz="2800" b="1" spc="-195" dirty="0">
                <a:latin typeface="Trebuchet MS"/>
                <a:cs typeface="Trebuchet MS"/>
              </a:rPr>
              <a:t> </a:t>
            </a:r>
            <a:r>
              <a:rPr sz="2800" b="1" spc="55" dirty="0">
                <a:latin typeface="Trebuchet MS"/>
                <a:cs typeface="Trebuchet MS"/>
              </a:rPr>
              <a:t>OF</a:t>
            </a:r>
            <a:r>
              <a:rPr sz="2800" b="1" spc="-190" dirty="0">
                <a:latin typeface="Trebuchet MS"/>
                <a:cs typeface="Trebuchet MS"/>
              </a:rPr>
              <a:t> </a:t>
            </a:r>
            <a:r>
              <a:rPr sz="2800" b="1" spc="95" dirty="0">
                <a:latin typeface="Trebuchet MS"/>
                <a:cs typeface="Trebuchet MS"/>
              </a:rPr>
              <a:t>LEVEL</a:t>
            </a:r>
            <a:r>
              <a:rPr sz="2800" b="1" spc="-190" dirty="0">
                <a:latin typeface="Trebuchet MS"/>
                <a:cs typeface="Trebuchet MS"/>
              </a:rPr>
              <a:t> </a:t>
            </a:r>
            <a:r>
              <a:rPr sz="2800" b="1" spc="75" dirty="0">
                <a:latin typeface="Trebuchet MS"/>
                <a:cs typeface="Trebuchet MS"/>
              </a:rPr>
              <a:t>0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155" dirty="0">
                <a:latin typeface="Trebuchet MS"/>
                <a:cs typeface="Trebuchet MS"/>
              </a:rPr>
              <a:t>ANALYSIS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399"/>
            <a:ext cx="8839199" cy="4838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399"/>
            <a:ext cx="7934324" cy="4838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662" y="297685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24574" y="42862"/>
                </a:moveTo>
                <a:lnTo>
                  <a:pt x="23336" y="42862"/>
                </a:lnTo>
                <a:lnTo>
                  <a:pt x="16001" y="42418"/>
                </a:lnTo>
                <a:lnTo>
                  <a:pt x="8381" y="38734"/>
                </a:lnTo>
                <a:lnTo>
                  <a:pt x="2794" y="32384"/>
                </a:lnTo>
                <a:lnTo>
                  <a:pt x="0" y="24256"/>
                </a:lnTo>
                <a:lnTo>
                  <a:pt x="508" y="15874"/>
                </a:lnTo>
                <a:lnTo>
                  <a:pt x="4318" y="8254"/>
                </a:lnTo>
                <a:lnTo>
                  <a:pt x="10540" y="2666"/>
                </a:lnTo>
                <a:lnTo>
                  <a:pt x="18541" y="0"/>
                </a:lnTo>
                <a:lnTo>
                  <a:pt x="26923" y="508"/>
                </a:lnTo>
                <a:lnTo>
                  <a:pt x="34543" y="4190"/>
                </a:lnTo>
                <a:lnTo>
                  <a:pt x="40132" y="10540"/>
                </a:lnTo>
                <a:lnTo>
                  <a:pt x="42799" y="18541"/>
                </a:lnTo>
                <a:lnTo>
                  <a:pt x="42862" y="22161"/>
                </a:lnTo>
                <a:lnTo>
                  <a:pt x="42418" y="27050"/>
                </a:lnTo>
                <a:lnTo>
                  <a:pt x="38734" y="34670"/>
                </a:lnTo>
                <a:lnTo>
                  <a:pt x="32384" y="40258"/>
                </a:lnTo>
                <a:lnTo>
                  <a:pt x="24574" y="42862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8662" y="317212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24575" y="42862"/>
                </a:moveTo>
                <a:lnTo>
                  <a:pt x="23333" y="42862"/>
                </a:lnTo>
                <a:lnTo>
                  <a:pt x="16001" y="42417"/>
                </a:lnTo>
                <a:lnTo>
                  <a:pt x="8381" y="38735"/>
                </a:lnTo>
                <a:lnTo>
                  <a:pt x="2794" y="32384"/>
                </a:lnTo>
                <a:lnTo>
                  <a:pt x="0" y="24257"/>
                </a:lnTo>
                <a:lnTo>
                  <a:pt x="508" y="15875"/>
                </a:lnTo>
                <a:lnTo>
                  <a:pt x="4318" y="8255"/>
                </a:lnTo>
                <a:lnTo>
                  <a:pt x="10540" y="2666"/>
                </a:lnTo>
                <a:lnTo>
                  <a:pt x="18541" y="0"/>
                </a:lnTo>
                <a:lnTo>
                  <a:pt x="26923" y="507"/>
                </a:lnTo>
                <a:lnTo>
                  <a:pt x="34543" y="4190"/>
                </a:lnTo>
                <a:lnTo>
                  <a:pt x="40132" y="10541"/>
                </a:lnTo>
                <a:lnTo>
                  <a:pt x="42799" y="18542"/>
                </a:lnTo>
                <a:lnTo>
                  <a:pt x="42862" y="22161"/>
                </a:lnTo>
                <a:lnTo>
                  <a:pt x="42418" y="27050"/>
                </a:lnTo>
                <a:lnTo>
                  <a:pt x="38734" y="34670"/>
                </a:lnTo>
                <a:lnTo>
                  <a:pt x="32384" y="40259"/>
                </a:lnTo>
                <a:lnTo>
                  <a:pt x="24575" y="42862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662" y="336738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4574" y="42862"/>
                </a:moveTo>
                <a:lnTo>
                  <a:pt x="23334" y="42862"/>
                </a:lnTo>
                <a:lnTo>
                  <a:pt x="16001" y="42417"/>
                </a:lnTo>
                <a:lnTo>
                  <a:pt x="8381" y="38735"/>
                </a:lnTo>
                <a:lnTo>
                  <a:pt x="2794" y="32384"/>
                </a:lnTo>
                <a:lnTo>
                  <a:pt x="0" y="24257"/>
                </a:lnTo>
                <a:lnTo>
                  <a:pt x="508" y="15875"/>
                </a:lnTo>
                <a:lnTo>
                  <a:pt x="4318" y="8255"/>
                </a:lnTo>
                <a:lnTo>
                  <a:pt x="10540" y="2666"/>
                </a:lnTo>
                <a:lnTo>
                  <a:pt x="18541" y="0"/>
                </a:lnTo>
                <a:lnTo>
                  <a:pt x="26923" y="507"/>
                </a:lnTo>
                <a:lnTo>
                  <a:pt x="34543" y="4190"/>
                </a:lnTo>
                <a:lnTo>
                  <a:pt x="40132" y="10541"/>
                </a:lnTo>
                <a:lnTo>
                  <a:pt x="42799" y="18542"/>
                </a:lnTo>
                <a:lnTo>
                  <a:pt x="42862" y="22161"/>
                </a:lnTo>
                <a:lnTo>
                  <a:pt x="42418" y="27050"/>
                </a:lnTo>
                <a:lnTo>
                  <a:pt x="38734" y="34670"/>
                </a:lnTo>
                <a:lnTo>
                  <a:pt x="32384" y="40259"/>
                </a:lnTo>
                <a:lnTo>
                  <a:pt x="24574" y="42862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662" y="356264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4574" y="42862"/>
                </a:moveTo>
                <a:lnTo>
                  <a:pt x="23334" y="42862"/>
                </a:lnTo>
                <a:lnTo>
                  <a:pt x="16001" y="42417"/>
                </a:lnTo>
                <a:lnTo>
                  <a:pt x="8381" y="38735"/>
                </a:lnTo>
                <a:lnTo>
                  <a:pt x="2794" y="32384"/>
                </a:lnTo>
                <a:lnTo>
                  <a:pt x="0" y="24257"/>
                </a:lnTo>
                <a:lnTo>
                  <a:pt x="508" y="15875"/>
                </a:lnTo>
                <a:lnTo>
                  <a:pt x="4318" y="8255"/>
                </a:lnTo>
                <a:lnTo>
                  <a:pt x="10540" y="2666"/>
                </a:lnTo>
                <a:lnTo>
                  <a:pt x="18541" y="0"/>
                </a:lnTo>
                <a:lnTo>
                  <a:pt x="26923" y="507"/>
                </a:lnTo>
                <a:lnTo>
                  <a:pt x="34543" y="4190"/>
                </a:lnTo>
                <a:lnTo>
                  <a:pt x="40132" y="10541"/>
                </a:lnTo>
                <a:lnTo>
                  <a:pt x="42799" y="18542"/>
                </a:lnTo>
                <a:lnTo>
                  <a:pt x="42862" y="22161"/>
                </a:lnTo>
                <a:lnTo>
                  <a:pt x="42418" y="27050"/>
                </a:lnTo>
                <a:lnTo>
                  <a:pt x="38734" y="34670"/>
                </a:lnTo>
                <a:lnTo>
                  <a:pt x="32384" y="40259"/>
                </a:lnTo>
                <a:lnTo>
                  <a:pt x="24574" y="42862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662" y="375790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4574" y="42862"/>
                </a:moveTo>
                <a:lnTo>
                  <a:pt x="23334" y="42862"/>
                </a:lnTo>
                <a:lnTo>
                  <a:pt x="16001" y="42417"/>
                </a:lnTo>
                <a:lnTo>
                  <a:pt x="8381" y="38735"/>
                </a:lnTo>
                <a:lnTo>
                  <a:pt x="2794" y="32384"/>
                </a:lnTo>
                <a:lnTo>
                  <a:pt x="0" y="24257"/>
                </a:lnTo>
                <a:lnTo>
                  <a:pt x="508" y="15875"/>
                </a:lnTo>
                <a:lnTo>
                  <a:pt x="4318" y="8255"/>
                </a:lnTo>
                <a:lnTo>
                  <a:pt x="10540" y="2666"/>
                </a:lnTo>
                <a:lnTo>
                  <a:pt x="18541" y="0"/>
                </a:lnTo>
                <a:lnTo>
                  <a:pt x="26923" y="507"/>
                </a:lnTo>
                <a:lnTo>
                  <a:pt x="34543" y="4190"/>
                </a:lnTo>
                <a:lnTo>
                  <a:pt x="40132" y="10541"/>
                </a:lnTo>
                <a:lnTo>
                  <a:pt x="42799" y="18542"/>
                </a:lnTo>
                <a:lnTo>
                  <a:pt x="42862" y="22161"/>
                </a:lnTo>
                <a:lnTo>
                  <a:pt x="42418" y="27050"/>
                </a:lnTo>
                <a:lnTo>
                  <a:pt x="38734" y="34670"/>
                </a:lnTo>
                <a:lnTo>
                  <a:pt x="32384" y="40259"/>
                </a:lnTo>
                <a:lnTo>
                  <a:pt x="24574" y="42862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662" y="395317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4574" y="42862"/>
                </a:moveTo>
                <a:lnTo>
                  <a:pt x="23334" y="42862"/>
                </a:lnTo>
                <a:lnTo>
                  <a:pt x="16001" y="42417"/>
                </a:lnTo>
                <a:lnTo>
                  <a:pt x="8381" y="38735"/>
                </a:lnTo>
                <a:lnTo>
                  <a:pt x="2794" y="32384"/>
                </a:lnTo>
                <a:lnTo>
                  <a:pt x="0" y="24257"/>
                </a:lnTo>
                <a:lnTo>
                  <a:pt x="508" y="15875"/>
                </a:lnTo>
                <a:lnTo>
                  <a:pt x="4318" y="8255"/>
                </a:lnTo>
                <a:lnTo>
                  <a:pt x="10540" y="2666"/>
                </a:lnTo>
                <a:lnTo>
                  <a:pt x="18541" y="0"/>
                </a:lnTo>
                <a:lnTo>
                  <a:pt x="26923" y="507"/>
                </a:lnTo>
                <a:lnTo>
                  <a:pt x="34543" y="4190"/>
                </a:lnTo>
                <a:lnTo>
                  <a:pt x="40132" y="10541"/>
                </a:lnTo>
                <a:lnTo>
                  <a:pt x="42799" y="18542"/>
                </a:lnTo>
                <a:lnTo>
                  <a:pt x="42862" y="22161"/>
                </a:lnTo>
                <a:lnTo>
                  <a:pt x="42418" y="27050"/>
                </a:lnTo>
                <a:lnTo>
                  <a:pt x="38734" y="34670"/>
                </a:lnTo>
                <a:lnTo>
                  <a:pt x="32384" y="40259"/>
                </a:lnTo>
                <a:lnTo>
                  <a:pt x="24574" y="42862"/>
                </a:lnTo>
                <a:close/>
              </a:path>
            </a:pathLst>
          </a:custGeom>
          <a:solidFill>
            <a:srgbClr val="006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5873" y="3536216"/>
            <a:ext cx="661035" cy="356235"/>
          </a:xfrm>
          <a:custGeom>
            <a:avLst/>
            <a:gdLst/>
            <a:ahLst/>
            <a:cxnLst/>
            <a:rect l="l" t="t" r="r" b="b"/>
            <a:pathLst>
              <a:path w="661035" h="356235">
                <a:moveTo>
                  <a:pt x="0" y="355914"/>
                </a:moveTo>
                <a:lnTo>
                  <a:pt x="660559" y="355914"/>
                </a:lnTo>
                <a:lnTo>
                  <a:pt x="660559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20B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6432" y="2849809"/>
            <a:ext cx="724535" cy="280035"/>
          </a:xfrm>
          <a:custGeom>
            <a:avLst/>
            <a:gdLst/>
            <a:ahLst/>
            <a:cxnLst/>
            <a:rect l="l" t="t" r="r" b="b"/>
            <a:pathLst>
              <a:path w="724535" h="280035">
                <a:moveTo>
                  <a:pt x="0" y="279647"/>
                </a:moveTo>
                <a:lnTo>
                  <a:pt x="724074" y="279647"/>
                </a:lnTo>
                <a:lnTo>
                  <a:pt x="724074" y="0"/>
                </a:lnTo>
                <a:lnTo>
                  <a:pt x="0" y="0"/>
                </a:lnTo>
                <a:lnTo>
                  <a:pt x="0" y="279647"/>
                </a:lnTo>
                <a:close/>
              </a:path>
            </a:pathLst>
          </a:custGeom>
          <a:solidFill>
            <a:srgbClr val="20B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70507" y="2150691"/>
            <a:ext cx="737235" cy="356235"/>
          </a:xfrm>
          <a:custGeom>
            <a:avLst/>
            <a:gdLst/>
            <a:ahLst/>
            <a:cxnLst/>
            <a:rect l="l" t="t" r="r" b="b"/>
            <a:pathLst>
              <a:path w="737234" h="356235">
                <a:moveTo>
                  <a:pt x="0" y="355914"/>
                </a:moveTo>
                <a:lnTo>
                  <a:pt x="736777" y="355914"/>
                </a:lnTo>
                <a:lnTo>
                  <a:pt x="736777" y="0"/>
                </a:lnTo>
                <a:lnTo>
                  <a:pt x="0" y="0"/>
                </a:lnTo>
                <a:lnTo>
                  <a:pt x="0" y="355914"/>
                </a:lnTo>
                <a:close/>
              </a:path>
            </a:pathLst>
          </a:custGeom>
          <a:solidFill>
            <a:srgbClr val="20B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7284" y="1464284"/>
            <a:ext cx="724535" cy="559435"/>
          </a:xfrm>
          <a:custGeom>
            <a:avLst/>
            <a:gdLst/>
            <a:ahLst/>
            <a:cxnLst/>
            <a:rect l="l" t="t" r="r" b="b"/>
            <a:pathLst>
              <a:path w="724534" h="559435">
                <a:moveTo>
                  <a:pt x="0" y="559294"/>
                </a:moveTo>
                <a:lnTo>
                  <a:pt x="724074" y="559294"/>
                </a:lnTo>
                <a:lnTo>
                  <a:pt x="724074" y="0"/>
                </a:lnTo>
                <a:lnTo>
                  <a:pt x="0" y="0"/>
                </a:lnTo>
                <a:lnTo>
                  <a:pt x="0" y="559294"/>
                </a:lnTo>
                <a:close/>
              </a:path>
            </a:pathLst>
          </a:custGeom>
          <a:solidFill>
            <a:srgbClr val="20B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1359" y="841434"/>
            <a:ext cx="713740" cy="483234"/>
          </a:xfrm>
          <a:custGeom>
            <a:avLst/>
            <a:gdLst/>
            <a:ahLst/>
            <a:cxnLst/>
            <a:rect l="l" t="t" r="r" b="b"/>
            <a:pathLst>
              <a:path w="713740" h="483234">
                <a:moveTo>
                  <a:pt x="0" y="483026"/>
                </a:moveTo>
                <a:lnTo>
                  <a:pt x="713658" y="483026"/>
                </a:lnTo>
                <a:lnTo>
                  <a:pt x="713658" y="0"/>
                </a:lnTo>
                <a:lnTo>
                  <a:pt x="0" y="0"/>
                </a:lnTo>
                <a:lnTo>
                  <a:pt x="0" y="483026"/>
                </a:lnTo>
                <a:close/>
              </a:path>
            </a:pathLst>
          </a:custGeom>
          <a:solidFill>
            <a:srgbClr val="20B4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5873" y="3892131"/>
            <a:ext cx="661035" cy="415925"/>
          </a:xfrm>
          <a:custGeom>
            <a:avLst/>
            <a:gdLst/>
            <a:ahLst/>
            <a:cxnLst/>
            <a:rect l="l" t="t" r="r" b="b"/>
            <a:pathLst>
              <a:path w="661035" h="415925">
                <a:moveTo>
                  <a:pt x="0" y="415403"/>
                </a:moveTo>
                <a:lnTo>
                  <a:pt x="660559" y="415403"/>
                </a:lnTo>
                <a:lnTo>
                  <a:pt x="660559" y="0"/>
                </a:lnTo>
                <a:lnTo>
                  <a:pt x="0" y="0"/>
                </a:lnTo>
                <a:lnTo>
                  <a:pt x="0" y="415403"/>
                </a:lnTo>
                <a:close/>
              </a:path>
            </a:pathLst>
          </a:custGeom>
          <a:solidFill>
            <a:srgbClr val="28D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646432" y="1324461"/>
            <a:ext cx="2898775" cy="2983230"/>
            <a:chOff x="5646432" y="1324461"/>
            <a:chExt cx="2898775" cy="2983230"/>
          </a:xfrm>
        </p:grpSpPr>
        <p:sp>
          <p:nvSpPr>
            <p:cNvPr id="15" name="object 15"/>
            <p:cNvSpPr/>
            <p:nvPr/>
          </p:nvSpPr>
          <p:spPr>
            <a:xfrm>
              <a:off x="5646420" y="1324469"/>
              <a:ext cx="2898775" cy="2352040"/>
            </a:xfrm>
            <a:custGeom>
              <a:avLst/>
              <a:gdLst/>
              <a:ahLst/>
              <a:cxnLst/>
              <a:rect l="l" t="t" r="r" b="b"/>
              <a:pathLst>
                <a:path w="2898775" h="2352040">
                  <a:moveTo>
                    <a:pt x="2898597" y="0"/>
                  </a:moveTo>
                  <a:lnTo>
                    <a:pt x="2184933" y="0"/>
                  </a:lnTo>
                  <a:lnTo>
                    <a:pt x="2184933" y="699109"/>
                  </a:lnTo>
                  <a:lnTo>
                    <a:pt x="1460855" y="699109"/>
                  </a:lnTo>
                  <a:lnTo>
                    <a:pt x="1460855" y="1182141"/>
                  </a:lnTo>
                  <a:lnTo>
                    <a:pt x="724077" y="1182141"/>
                  </a:lnTo>
                  <a:lnTo>
                    <a:pt x="724077" y="1665173"/>
                  </a:lnTo>
                  <a:lnTo>
                    <a:pt x="724077" y="1804987"/>
                  </a:lnTo>
                  <a:lnTo>
                    <a:pt x="0" y="1804987"/>
                  </a:lnTo>
                  <a:lnTo>
                    <a:pt x="0" y="1868551"/>
                  </a:lnTo>
                  <a:lnTo>
                    <a:pt x="0" y="2351582"/>
                  </a:lnTo>
                  <a:lnTo>
                    <a:pt x="774890" y="2351582"/>
                  </a:lnTo>
                  <a:lnTo>
                    <a:pt x="774890" y="1868551"/>
                  </a:lnTo>
                  <a:lnTo>
                    <a:pt x="1511668" y="1868551"/>
                  </a:lnTo>
                  <a:lnTo>
                    <a:pt x="1511668" y="1665173"/>
                  </a:lnTo>
                  <a:lnTo>
                    <a:pt x="2235746" y="1665173"/>
                  </a:lnTo>
                  <a:lnTo>
                    <a:pt x="2235746" y="1385519"/>
                  </a:lnTo>
                  <a:lnTo>
                    <a:pt x="2898597" y="1385519"/>
                  </a:lnTo>
                  <a:lnTo>
                    <a:pt x="2898597" y="0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46420" y="2709989"/>
              <a:ext cx="2898775" cy="1597660"/>
            </a:xfrm>
            <a:custGeom>
              <a:avLst/>
              <a:gdLst/>
              <a:ahLst/>
              <a:cxnLst/>
              <a:rect l="l" t="t" r="r" b="b"/>
              <a:pathLst>
                <a:path w="2898775" h="1597660">
                  <a:moveTo>
                    <a:pt x="2898597" y="0"/>
                  </a:moveTo>
                  <a:lnTo>
                    <a:pt x="2184933" y="0"/>
                  </a:lnTo>
                  <a:lnTo>
                    <a:pt x="2184933" y="279654"/>
                  </a:lnTo>
                  <a:lnTo>
                    <a:pt x="1460855" y="279654"/>
                  </a:lnTo>
                  <a:lnTo>
                    <a:pt x="1460855" y="483031"/>
                  </a:lnTo>
                  <a:lnTo>
                    <a:pt x="724077" y="483031"/>
                  </a:lnTo>
                  <a:lnTo>
                    <a:pt x="724077" y="966063"/>
                  </a:lnTo>
                  <a:lnTo>
                    <a:pt x="0" y="966063"/>
                  </a:lnTo>
                  <a:lnTo>
                    <a:pt x="0" y="1597545"/>
                  </a:lnTo>
                  <a:lnTo>
                    <a:pt x="724077" y="1597545"/>
                  </a:lnTo>
                  <a:lnTo>
                    <a:pt x="774890" y="1597545"/>
                  </a:lnTo>
                  <a:lnTo>
                    <a:pt x="2898597" y="1597545"/>
                  </a:lnTo>
                  <a:lnTo>
                    <a:pt x="2898597" y="0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6898" y="838824"/>
            <a:ext cx="3060701" cy="1336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5215"/>
              </a:lnSpc>
              <a:spcBef>
                <a:spcPts val="120"/>
              </a:spcBef>
            </a:pPr>
            <a:r>
              <a:rPr sz="4800" spc="395" dirty="0"/>
              <a:t>LEVEL</a:t>
            </a:r>
            <a:r>
              <a:rPr sz="4800" spc="35" dirty="0"/>
              <a:t> </a:t>
            </a:r>
            <a:r>
              <a:rPr sz="4800" spc="-365" dirty="0"/>
              <a:t>1</a:t>
            </a:r>
            <a:r>
              <a:rPr sz="4800" spc="40" dirty="0"/>
              <a:t> </a:t>
            </a:r>
            <a:r>
              <a:rPr sz="4800" spc="-830" dirty="0"/>
              <a:t>:</a:t>
            </a:r>
            <a:endParaRPr sz="4800" dirty="0"/>
          </a:p>
          <a:p>
            <a:pPr marL="12700" marR="117475">
              <a:lnSpc>
                <a:spcPct val="73800"/>
              </a:lnSpc>
              <a:spcBef>
                <a:spcPts val="785"/>
              </a:spcBef>
            </a:pPr>
            <a:r>
              <a:rPr sz="4800" spc="540" dirty="0"/>
              <a:t>U</a:t>
            </a:r>
            <a:r>
              <a:rPr sz="4800" spc="225" dirty="0"/>
              <a:t>n</a:t>
            </a:r>
            <a:r>
              <a:rPr sz="4800" spc="-275" dirty="0"/>
              <a:t>i</a:t>
            </a:r>
            <a:r>
              <a:rPr sz="4800" spc="250" dirty="0"/>
              <a:t>v</a:t>
            </a:r>
            <a:r>
              <a:rPr sz="4800" spc="145" dirty="0"/>
              <a:t>a</a:t>
            </a:r>
            <a:r>
              <a:rPr sz="4800" spc="-130" dirty="0"/>
              <a:t>r</a:t>
            </a:r>
            <a:r>
              <a:rPr sz="4800" spc="-275" dirty="0"/>
              <a:t>i</a:t>
            </a:r>
            <a:r>
              <a:rPr sz="4800" spc="145" dirty="0"/>
              <a:t>a</a:t>
            </a:r>
            <a:r>
              <a:rPr sz="4800" spc="-185" dirty="0"/>
              <a:t>t</a:t>
            </a:r>
            <a:r>
              <a:rPr sz="4800" spc="240" dirty="0"/>
              <a:t>e</a:t>
            </a:r>
            <a:endParaRPr sz="4800" dirty="0"/>
          </a:p>
        </p:txBody>
      </p:sp>
      <p:sp>
        <p:nvSpPr>
          <p:cNvPr id="18" name="object 18"/>
          <p:cNvSpPr txBox="1"/>
          <p:nvPr/>
        </p:nvSpPr>
        <p:spPr>
          <a:xfrm>
            <a:off x="596898" y="1997390"/>
            <a:ext cx="2472690" cy="790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0" spc="-65" dirty="0">
                <a:solidFill>
                  <a:srgbClr val="00694B"/>
                </a:solidFill>
                <a:latin typeface="Trebuchet MS"/>
                <a:cs typeface="Trebuchet MS"/>
              </a:rPr>
              <a:t>Analysis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358" y="2871747"/>
            <a:ext cx="2098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70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k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f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-35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65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00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100" b="1" spc="65" dirty="0">
                <a:solidFill>
                  <a:srgbClr val="00694B"/>
                </a:solidFill>
                <a:latin typeface="Trebuchet MS"/>
                <a:cs typeface="Trebuchet MS"/>
              </a:rPr>
              <a:t>m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l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r 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r</a:t>
            </a:r>
            <a:r>
              <a:rPr sz="1100" b="1" spc="55" dirty="0">
                <a:solidFill>
                  <a:srgbClr val="00694B"/>
                </a:solidFill>
                <a:latin typeface="Trebuchet MS"/>
                <a:cs typeface="Trebuchet MS"/>
              </a:rPr>
              <a:t>d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l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4358" y="3062247"/>
            <a:ext cx="26892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Check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how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many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categories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are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present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4358" y="3229811"/>
            <a:ext cx="3528060" cy="9779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100" b="1" spc="70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k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30" dirty="0">
                <a:solidFill>
                  <a:srgbClr val="00694B"/>
                </a:solidFill>
                <a:latin typeface="Trebuchet MS"/>
                <a:cs typeface="Trebuchet MS"/>
              </a:rPr>
              <a:t>M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100" b="1" spc="55" dirty="0">
                <a:solidFill>
                  <a:srgbClr val="00694B"/>
                </a:solidFill>
                <a:latin typeface="Trebuchet MS"/>
                <a:cs typeface="Trebuchet MS"/>
              </a:rPr>
              <a:t>d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b="1" spc="70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100" b="1" spc="45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k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00694B"/>
                </a:solidFill>
                <a:latin typeface="Trebuchet MS"/>
                <a:cs typeface="Trebuchet MS"/>
              </a:rPr>
              <a:t>f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r </a:t>
            </a:r>
            <a:r>
              <a:rPr sz="1100" b="1" spc="130" dirty="0">
                <a:solidFill>
                  <a:srgbClr val="00694B"/>
                </a:solidFill>
                <a:latin typeface="Trebuchet MS"/>
                <a:cs typeface="Trebuchet MS"/>
              </a:rPr>
              <a:t>M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spc="60" dirty="0">
                <a:solidFill>
                  <a:srgbClr val="00694B"/>
                </a:solidFill>
                <a:latin typeface="Trebuchet MS"/>
                <a:cs typeface="Trebuchet MS"/>
              </a:rPr>
              <a:t>ss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i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100" b="1" spc="135" dirty="0">
                <a:solidFill>
                  <a:srgbClr val="00694B"/>
                </a:solidFill>
                <a:latin typeface="Trebuchet MS"/>
                <a:cs typeface="Trebuchet MS"/>
              </a:rPr>
              <a:t>g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v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00694B"/>
                </a:solidFill>
                <a:latin typeface="Trebuchet MS"/>
                <a:cs typeface="Trebuchet MS"/>
              </a:rPr>
              <a:t>l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ue</a:t>
            </a:r>
            <a:r>
              <a:rPr sz="1100" b="1" spc="65" dirty="0">
                <a:solidFill>
                  <a:srgbClr val="00694B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13599"/>
              </a:lnSpc>
            </a:pP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Think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about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how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missing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values</a:t>
            </a:r>
            <a:r>
              <a:rPr sz="1100" b="1" spc="-5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could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be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treated </a:t>
            </a:r>
            <a:r>
              <a:rPr sz="1100" b="1" spc="-31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Think </a:t>
            </a:r>
            <a:r>
              <a:rPr sz="1100" b="1" spc="15" dirty="0">
                <a:solidFill>
                  <a:srgbClr val="00694B"/>
                </a:solidFill>
                <a:latin typeface="Trebuchet MS"/>
                <a:cs typeface="Trebuchet MS"/>
              </a:rPr>
              <a:t>about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the </a:t>
            </a:r>
            <a:r>
              <a:rPr sz="1100" b="1" spc="-5" dirty="0">
                <a:solidFill>
                  <a:srgbClr val="00694B"/>
                </a:solidFill>
                <a:latin typeface="Trebuchet MS"/>
                <a:cs typeface="Trebuchet MS"/>
              </a:rPr>
              <a:t>kind </a:t>
            </a:r>
            <a:r>
              <a:rPr sz="1100" b="1" spc="5" dirty="0">
                <a:solidFill>
                  <a:srgbClr val="00694B"/>
                </a:solidFill>
                <a:latin typeface="Trebuchet MS"/>
                <a:cs typeface="Trebuchet MS"/>
              </a:rPr>
              <a:t>of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graph/chart </a:t>
            </a:r>
            <a:r>
              <a:rPr sz="1100" b="1" spc="-15" dirty="0">
                <a:solidFill>
                  <a:srgbClr val="00694B"/>
                </a:solidFill>
                <a:latin typeface="Trebuchet MS"/>
                <a:cs typeface="Trebuchet MS"/>
              </a:rPr>
              <a:t>that </a:t>
            </a:r>
            <a:r>
              <a:rPr sz="1100" b="1" spc="25" dirty="0">
                <a:solidFill>
                  <a:srgbClr val="00694B"/>
                </a:solidFill>
                <a:latin typeface="Trebuchet MS"/>
                <a:cs typeface="Trebuchet MS"/>
              </a:rPr>
              <a:t>can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be </a:t>
            </a:r>
            <a:r>
              <a:rPr sz="1100" b="1" spc="3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10" dirty="0">
                <a:solidFill>
                  <a:srgbClr val="00694B"/>
                </a:solidFill>
                <a:latin typeface="Trebuchet MS"/>
                <a:cs typeface="Trebuchet MS"/>
              </a:rPr>
              <a:t>plotted</a:t>
            </a:r>
            <a:r>
              <a:rPr sz="1100" b="1" spc="-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00694B"/>
                </a:solidFill>
                <a:latin typeface="Trebuchet MS"/>
                <a:cs typeface="Trebuchet MS"/>
              </a:rPr>
              <a:t>using</a:t>
            </a:r>
            <a:r>
              <a:rPr sz="1100" b="1" spc="-6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00694B"/>
                </a:solidFill>
                <a:latin typeface="Trebuchet MS"/>
                <a:cs typeface="Trebuchet MS"/>
              </a:rPr>
              <a:t>this</a:t>
            </a:r>
            <a:r>
              <a:rPr sz="1100" b="1" spc="-6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100" b="1" spc="20" dirty="0">
                <a:solidFill>
                  <a:srgbClr val="00694B"/>
                </a:solidFill>
                <a:latin typeface="Trebuchet MS"/>
                <a:cs typeface="Trebuchet MS"/>
              </a:rPr>
              <a:t>data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94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1042</Words>
  <Application>Microsoft Office PowerPoint</Application>
  <PresentationFormat>On-screen Show (16:9)</PresentationFormat>
  <Paragraphs>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Tahoma</vt:lpstr>
      <vt:lpstr>Trebuchet MS</vt:lpstr>
      <vt:lpstr>Office Theme</vt:lpstr>
      <vt:lpstr>AIRLINE  DATA  ANALYSIS</vt:lpstr>
      <vt:lpstr>WHAT IS EXPLORATORY DATA  ANALYSIS ?</vt:lpstr>
      <vt:lpstr>DETAILS OF PROJECT</vt:lpstr>
      <vt:lpstr>OBJECTIVE</vt:lpstr>
      <vt:lpstr>LEVEL 0 : UNDERSTANDING  OF DATA</vt:lpstr>
      <vt:lpstr>SCREENSHOTS OF LEVEL 0  ANALYSIS</vt:lpstr>
      <vt:lpstr>PowerPoint Presentation</vt:lpstr>
      <vt:lpstr>PowerPoint Presentation</vt:lpstr>
      <vt:lpstr>LEVEL 1 : Univariate</vt:lpstr>
      <vt:lpstr>PowerPoint Presentation</vt:lpstr>
      <vt:lpstr>LEVEL 2 :</vt:lpstr>
      <vt:lpstr>SCREENSHOTS OF LEVEL 2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3:Multivariate</vt:lpstr>
      <vt:lpstr>PowerPoint Presentation</vt:lpstr>
      <vt:lpstr>PowerPoint Presentation</vt:lpstr>
      <vt:lpstr>PowerPoint Presentation</vt:lpstr>
      <vt:lpstr>PowerPoint Presentation</vt:lpstr>
      <vt:lpstr>CONCLUSION :</vt:lpstr>
      <vt:lpstr>Thank  you very 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AIRLINE .pdf (2).pdf</dc:title>
  <dc:creator>Pranay Bangar</dc:creator>
  <cp:keywords>DAF7Vnwvc_o,BAFGA0L89rQ</cp:keywords>
  <cp:lastModifiedBy>nikita bangar</cp:lastModifiedBy>
  <cp:revision>1</cp:revision>
  <dcterms:created xsi:type="dcterms:W3CDTF">2024-07-18T06:33:37Z</dcterms:created>
  <dcterms:modified xsi:type="dcterms:W3CDTF">2024-07-18T06:40:14Z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2024-07-18T00:00:00Z</vt:filetime>
  </property>
  <property fmtid="{D5CDD505-2E9C-101B-9397-08002B2CF9AE}" pid="3" name="Creator">
    <vt:lpwstr>Canva</vt:lpwstr>
  </property>
  <property fmtid="{D5CDD505-2E9C-101B-9397-08002B2CF9AE}" pid="4" name="LastSaved">
    <vt:filetime>2024-07-18T00:00:00Z</vt:filetime>
  </property>
</Properties>
</file>