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5"/>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360" r:id="rId86"/>
    <p:sldId id="801" r:id="rId87"/>
    <p:sldId id="507" r:id="rId88"/>
    <p:sldId id="591" r:id="rId89"/>
    <p:sldId id="385" r:id="rId90"/>
    <p:sldId id="1125" r:id="rId91"/>
    <p:sldId id="387" r:id="rId92"/>
    <p:sldId id="388" r:id="rId93"/>
    <p:sldId id="527" r:id="rId94"/>
    <p:sldId id="529" r:id="rId95"/>
    <p:sldId id="393" r:id="rId96"/>
    <p:sldId id="395" r:id="rId97"/>
    <p:sldId id="947" r:id="rId98"/>
    <p:sldId id="1424" r:id="rId99"/>
    <p:sldId id="702" r:id="rId100"/>
    <p:sldId id="531" r:id="rId101"/>
    <p:sldId id="853" r:id="rId102"/>
    <p:sldId id="1102" r:id="rId103"/>
    <p:sldId id="545" r:id="rId104"/>
    <p:sldId id="533" r:id="rId105"/>
    <p:sldId id="543" r:id="rId106"/>
    <p:sldId id="546" r:id="rId107"/>
    <p:sldId id="522" r:id="rId108"/>
    <p:sldId id="526" r:id="rId109"/>
    <p:sldId id="524" r:id="rId110"/>
    <p:sldId id="548" r:id="rId111"/>
    <p:sldId id="773" r:id="rId112"/>
    <p:sldId id="549" r:id="rId113"/>
    <p:sldId id="550" r:id="rId114"/>
    <p:sldId id="547" r:id="rId115"/>
    <p:sldId id="515" r:id="rId116"/>
    <p:sldId id="516" r:id="rId117"/>
    <p:sldId id="517" r:id="rId118"/>
    <p:sldId id="551" r:id="rId119"/>
    <p:sldId id="554" r:id="rId120"/>
    <p:sldId id="555" r:id="rId121"/>
    <p:sldId id="562" r:id="rId122"/>
    <p:sldId id="563" r:id="rId123"/>
    <p:sldId id="1335"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120" y="-10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14761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xmlns=""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xmlns=""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a16="http://schemas.microsoft.com/office/drawing/2014/main" xmlns=""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a16="http://schemas.microsoft.com/office/drawing/2014/main" xmlns=""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a16="http://schemas.microsoft.com/office/drawing/2014/main" xmlns=""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case</a:t>
            </a:r>
          </a:p>
        </p:txBody>
      </p:sp>
      <p:sp>
        <p:nvSpPr>
          <p:cNvPr id="12" name="Rectangle 11"/>
          <p:cNvSpPr/>
          <p:nvPr/>
        </p:nvSpPr>
        <p:spPr>
          <a:xfrm>
            <a:off x="431765" y="786980"/>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437668" y="2487157"/>
            <a:ext cx="11205981"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chemeClr val="tx1">
                    <a:lumMod val="85000"/>
                    <a:lumOff val="15000"/>
                  </a:schemeClr>
                </a:solidFill>
                <a:latin typeface="Liberation Mono"/>
              </a:rPr>
              <a:t>value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[compare_value]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latin typeface="Liberation Mono"/>
              </a:rPr>
              <a:t>result</a:t>
            </a:r>
            <a:r>
              <a:rPr lang="en-IN" sz="2000" dirty="0">
                <a:solidFill>
                  <a:schemeClr val="tx1">
                    <a:lumMod val="85000"/>
                    <a:lumOff val="15000"/>
                  </a:schemeClr>
                </a:solidFill>
                <a:latin typeface="Liberation Mono"/>
              </a:rPr>
              <a:t>] </a:t>
            </a:r>
            <a:r>
              <a:rPr lang="en-IN" sz="2000" dirty="0">
                <a:solidFill>
                  <a:srgbClr val="DD4A68"/>
                </a:solidFill>
                <a:latin typeface="Liberation Mono"/>
              </a:rPr>
              <a:t>END</a:t>
            </a:r>
          </a:p>
        </p:txBody>
      </p:sp>
      <p:sp>
        <p:nvSpPr>
          <p:cNvPr id="7" name="Rectangle 6"/>
          <p:cNvSpPr/>
          <p:nvPr/>
        </p:nvSpPr>
        <p:spPr>
          <a:xfrm>
            <a:off x="431765" y="1486525"/>
            <a:ext cx="11208851"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1">
            <a:extLst>
              <a:ext uri="{FF2B5EF4-FFF2-40B4-BE49-F238E27FC236}">
                <a16:creationId xmlns:a16="http://schemas.microsoft.com/office/drawing/2014/main" xmlns="" id="{2368C380-F220-C866-11EB-2280D52BFF07}"/>
              </a:ext>
            </a:extLst>
          </p:cNvPr>
          <p:cNvSpPr>
            <a:spLocks noChangeArrowheads="1"/>
          </p:cNvSpPr>
          <p:nvPr/>
        </p:nvSpPr>
        <p:spPr bwMode="auto">
          <a:xfrm>
            <a:off x="431765" y="3255416"/>
            <a:ext cx="10992827" cy="461616"/>
          </a:xfrm>
          <a:prstGeom prst="rect">
            <a:avLst/>
          </a:prstGeom>
          <a:no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DD4A68"/>
                </a:solidFill>
                <a:latin typeface="Liberation Mono"/>
              </a:rPr>
              <a:t>CASE</a:t>
            </a:r>
            <a:r>
              <a:rPr lang="en-IN" sz="2000" dirty="0">
                <a:solidFill>
                  <a:srgbClr val="0077AA"/>
                </a:solidFill>
                <a:latin typeface="Liberation Mono"/>
              </a:rPr>
              <a:t> </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latin typeface="Liberation Mono"/>
              </a:rPr>
              <a:t>result</a:t>
            </a:r>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DD4A68"/>
                </a:solidFill>
                <a:latin typeface="Liberation Mono"/>
              </a:rPr>
              <a:t>WHEN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[condition] </a:t>
            </a:r>
            <a:r>
              <a:rPr lang="en-IN" sz="2000" dirty="0">
                <a:solidFill>
                  <a:srgbClr val="DD4A68"/>
                </a:solidFill>
                <a:latin typeface="Liberation Mono"/>
              </a:rPr>
              <a:t>THEN</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US" sz="2000" dirty="0">
                <a:solidFill>
                  <a:schemeClr val="bg1">
                    <a:lumMod val="50000"/>
                  </a:schemeClr>
                </a:solidFill>
                <a:latin typeface="Liberation Mono"/>
              </a:rPr>
              <a:t>. . .</a:t>
            </a:r>
            <a:r>
              <a:rPr lang="en-IN" sz="2000" dirty="0">
                <a:solidFill>
                  <a:schemeClr val="tx1">
                    <a:lumMod val="85000"/>
                    <a:lumOff val="15000"/>
                  </a:schemeClr>
                </a:solidFill>
                <a:latin typeface="Liberation Mono"/>
              </a:rPr>
              <a:t>] [</a:t>
            </a:r>
            <a:r>
              <a:rPr lang="en-IN" sz="2000" dirty="0">
                <a:solidFill>
                  <a:srgbClr val="DD4A68"/>
                </a:solidFill>
                <a:latin typeface="Liberation Mono"/>
              </a:rPr>
              <a:t>ELSE</a:t>
            </a:r>
            <a:r>
              <a:rPr lang="en-IN" sz="2000" dirty="0">
                <a:solidFill>
                  <a:srgbClr val="0077AA"/>
                </a:solidFill>
                <a:latin typeface="Liberation Mono"/>
              </a:rPr>
              <a:t> </a:t>
            </a:r>
            <a:r>
              <a:rPr lang="en-IN" sz="2000" dirty="0">
                <a:solidFill>
                  <a:schemeClr val="tx1">
                    <a:lumMod val="85000"/>
                    <a:lumOff val="15000"/>
                  </a:schemeClr>
                </a:solidFill>
                <a:latin typeface="Liberation Mono"/>
              </a:rPr>
              <a:t>result] </a:t>
            </a:r>
            <a:r>
              <a:rPr lang="en-IN" sz="2000" dirty="0">
                <a:solidFill>
                  <a:srgbClr val="DD4A68"/>
                </a:solidFill>
                <a:latin typeface="Liberation Mono"/>
              </a:rPr>
              <a:t>END</a:t>
            </a:r>
            <a:r>
              <a:rPr lang="en-US" sz="2000" dirty="0">
                <a:solidFill>
                  <a:srgbClr val="0077AA"/>
                </a:solidFill>
                <a:latin typeface="Liberation Mono"/>
              </a:rPr>
              <a:t> </a:t>
            </a: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xmlns=""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xmlns=""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xmlns=""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292035"/>
            <a:ext cx="10945216" cy="892504"/>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smtClean="0">
                <a:solidFill>
                  <a:schemeClr val="bg1">
                    <a:lumMod val="50000"/>
                  </a:schemeClr>
                </a:solidFill>
                <a:latin typeface="Liberation Mono"/>
              </a:rPr>
              <a:t>.</a:t>
            </a:r>
          </a:p>
          <a:p>
            <a:pPr eaLnBrk="0" fontAlgn="base" hangingPunct="0">
              <a:spcBef>
                <a:spcPct val="0"/>
              </a:spcBef>
              <a:spcAft>
                <a:spcPct val="0"/>
              </a:spcAft>
            </a:pPr>
            <a:r>
              <a:rPr lang="en-IN" sz="800" dirty="0" smtClean="0">
                <a:solidFill>
                  <a:srgbClr val="0077AA"/>
                </a:solidFill>
                <a:latin typeface="Liberation Mono"/>
              </a:rPr>
              <a:t>  </a:t>
            </a:r>
            <a:endParaRPr lang="en-IN" sz="8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2164745527"/>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xmlns="" val="20000"/>
                    </a:ext>
                  </a:extLst>
                </a:gridCol>
                <a:gridCol w="2674800">
                  <a:extLst>
                    <a:ext uri="{9D8B030D-6E8A-4147-A177-3AD203B41FA5}">
                      <a16:colId xmlns:a16="http://schemas.microsoft.com/office/drawing/2014/main" xmlns="" val="20001"/>
                    </a:ext>
                  </a:extLst>
                </a:gridCol>
                <a:gridCol w="2427264">
                  <a:extLst>
                    <a:ext uri="{9D8B030D-6E8A-4147-A177-3AD203B41FA5}">
                      <a16:colId xmlns:a16="http://schemas.microsoft.com/office/drawing/2014/main" xmlns="" val="2321018969"/>
                    </a:ext>
                  </a:extLst>
                </a:gridCol>
                <a:gridCol w="4026763">
                  <a:extLst>
                    <a:ext uri="{9D8B030D-6E8A-4147-A177-3AD203B41FA5}">
                      <a16:colId xmlns:a16="http://schemas.microsoft.com/office/drawing/2014/main" xmlns="" val="1840882102"/>
                    </a:ext>
                  </a:extLst>
                </a:gridCol>
              </a:tblGrid>
              <a:tr h="442383">
                <a:tc>
                  <a:txBody>
                    <a:bodyPr/>
                    <a:lstStyle/>
                    <a:p>
                      <a:pPr algn="ctr"/>
                      <a:r>
                        <a:rPr lang="en-IN" sz="16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600" kern="1200" dirty="0">
                          <a:solidFill>
                            <a:schemeClr val="tx1"/>
                          </a:solidFill>
                          <a:effectLst/>
                          <a:latin typeface="Liberation Mono"/>
                          <a:ea typeface="+mn-ea"/>
                          <a:cs typeface="Arial" panose="020B0604020202020204" pitchFamily="34" charset="0"/>
                        </a:rPr>
                        <a:t>'DAYS HOURS:MINUTES:SECONDS'</a:t>
                      </a:r>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'MINUTES:SECONDS'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600" kern="1200" dirty="0">
                          <a:solidFill>
                            <a:schemeClr val="tx1"/>
                          </a:solidFill>
                          <a:effectLst/>
                          <a:latin typeface="Liberation Mono"/>
                          <a:ea typeface="+mn-ea"/>
                          <a:cs typeface="Arial" panose="020B0604020202020204" pitchFamily="34" charset="0"/>
                        </a:rPr>
                        <a:t>'YEARS-MONTHS' </a:t>
                      </a:r>
                      <a:r>
                        <a:rPr kumimoji="0" lang="en-IN" sz="1600" kern="1200" dirty="0">
                          <a:solidFill>
                            <a:srgbClr val="FF0000"/>
                          </a:solidFill>
                          <a:effectLst/>
                          <a:latin typeface="Liberation Mono"/>
                          <a:ea typeface="+mn-ea"/>
                          <a:cs typeface="Arial" panose="020B0604020202020204" pitchFamily="34" charset="0"/>
                        </a:rPr>
                        <a:t>e.g.</a:t>
                      </a:r>
                      <a:r>
                        <a:rPr kumimoji="0" lang="en-IN" sz="16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442383">
                <a:tc>
                  <a:txBody>
                    <a:bodyPr/>
                    <a:lstStyle/>
                    <a:p>
                      <a:pPr fontAlgn="t"/>
                      <a:r>
                        <a:rPr kumimoji="0" lang="en-IN" sz="16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6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6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6" y="1188460"/>
            <a:ext cx="1084911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0530292"/>
              </p:ext>
            </p:extLst>
          </p:nvPr>
        </p:nvGraphicFramePr>
        <p:xfrm>
          <a:off x="550800" y="2276872"/>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6" y="1197270"/>
            <a:ext cx="10417067"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xmlns="" id="{7169A58C-6CAF-4763-8406-A07BB4A59B45}"/>
              </a:ext>
            </a:extLst>
          </p:cNvPr>
          <p:cNvGraphicFramePr>
            <a:graphicFrameLocks noGrp="1"/>
          </p:cNvGraphicFramePr>
          <p:nvPr>
            <p:extLst>
              <p:ext uri="{D42A27DB-BD31-4B8C-83A1-F6EECF244321}">
                <p14:modId xmlns:p14="http://schemas.microsoft.com/office/powerpoint/2010/main" val="480567630"/>
              </p:ext>
            </p:extLst>
          </p:nvPr>
        </p:nvGraphicFramePr>
        <p:xfrm>
          <a:off x="550800" y="2204864"/>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xmlns="" val="20000"/>
                    </a:ext>
                  </a:extLst>
                </a:gridCol>
                <a:gridCol w="6858000">
                  <a:extLst>
                    <a:ext uri="{9D8B030D-6E8A-4147-A177-3AD203B41FA5}">
                      <a16:colId xmlns:a16="http://schemas.microsoft.com/office/drawing/2014/main" xmlns=""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xmlns="" val="20000"/>
                    </a:ext>
                  </a:extLst>
                </a:gridCol>
                <a:gridCol w="2400550">
                  <a:extLst>
                    <a:ext uri="{9D8B030D-6E8A-4147-A177-3AD203B41FA5}">
                      <a16:colId xmlns:a16="http://schemas.microsoft.com/office/drawing/2014/main" xmlns="" val="20001"/>
                    </a:ext>
                  </a:extLst>
                </a:gridCol>
                <a:gridCol w="2123563">
                  <a:extLst>
                    <a:ext uri="{9D8B030D-6E8A-4147-A177-3AD203B41FA5}">
                      <a16:colId xmlns:a16="http://schemas.microsoft.com/office/drawing/2014/main" xmlns="" val="20002"/>
                    </a:ext>
                  </a:extLst>
                </a:gridCol>
                <a:gridCol w="1569590">
                  <a:extLst>
                    <a:ext uri="{9D8B030D-6E8A-4147-A177-3AD203B41FA5}">
                      <a16:colId xmlns:a16="http://schemas.microsoft.com/office/drawing/2014/main" xmlns="" val="20003"/>
                    </a:ext>
                  </a:extLst>
                </a:gridCol>
                <a:gridCol w="920245">
                  <a:extLst>
                    <a:ext uri="{9D8B030D-6E8A-4147-A177-3AD203B41FA5}">
                      <a16:colId xmlns:a16="http://schemas.microsoft.com/office/drawing/2014/main" xmlns=""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xmlns=""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xmlns="" val="20000"/>
                    </a:ext>
                  </a:extLst>
                </a:gridCol>
                <a:gridCol w="900100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xmlns=""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xmlns="" val="4177861595"/>
                  </a:ext>
                </a:extLst>
              </a:tr>
            </a:tbl>
          </a:graphicData>
        </a:graphic>
      </p:graphicFrame>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60583478"/>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xmlns="" val="20000"/>
                    </a:ext>
                  </a:extLst>
                </a:gridCol>
                <a:gridCol w="8532000">
                  <a:extLst>
                    <a:ext uri="{9D8B030D-6E8A-4147-A177-3AD203B41FA5}">
                      <a16:colId xmlns:a16="http://schemas.microsoft.com/office/drawing/2014/main" xmlns="" val="20001"/>
                    </a:ext>
                  </a:extLst>
                </a:gridCol>
              </a:tblGrid>
              <a:tr h="442383">
                <a:tc>
                  <a:txBody>
                    <a:bodyPr/>
                    <a:lstStyle/>
                    <a:p>
                      <a:r>
                        <a:rPr kumimoji="0" lang="en-US" sz="1800" b="1" kern="1200" dirty="0">
                          <a:solidFill>
                            <a:srgbClr val="B7F7E2"/>
                          </a:solidFill>
                          <a:latin typeface="Arial" panose="020B0604020202020204" pitchFamily="34" charset="0"/>
                          <a:ea typeface="+mn-ea"/>
                          <a:cs typeface="Arial" panose="020B0604020202020204" pitchFamily="34" charset="0"/>
                        </a:rPr>
                        <a:t>Syntax</a:t>
                      </a:r>
                      <a:endParaRPr kumimoji="0" lang="en-IN" sz="18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18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fontAlgn="t"/>
                      <a:r>
                        <a:rPr kumimoji="0" lang="en-IN" sz="1600" kern="1200" dirty="0">
                          <a:solidFill>
                            <a:srgbClr val="0077AA"/>
                          </a:solidFill>
                          <a:latin typeface="Liberation Mono"/>
                          <a:ea typeface="+mn-ea"/>
                          <a:cs typeface="+mn-cs"/>
                        </a:rPr>
                        <a:t>WEEKDAY(</a:t>
                      </a:r>
                      <a:r>
                        <a:rPr kumimoji="0" lang="en-IN" sz="1600" kern="1200" dirty="0">
                          <a:solidFill>
                            <a:schemeClr val="tx2"/>
                          </a:solidFill>
                          <a:latin typeface="Liberation Mono"/>
                          <a:ea typeface="+mn-ea"/>
                          <a:cs typeface="+mn-cs"/>
                        </a:rPr>
                        <a:t>date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6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xmlns="" val="10001"/>
                  </a:ext>
                </a:extLst>
              </a:tr>
              <a:tr h="442383">
                <a:tc>
                  <a:txBody>
                    <a:bodyPr/>
                    <a:lstStyle/>
                    <a:p>
                      <a:pPr fontAlgn="t"/>
                      <a:r>
                        <a:rPr kumimoji="0" lang="en-IN" sz="1600" kern="1200" dirty="0">
                          <a:solidFill>
                            <a:srgbClr val="0077AA"/>
                          </a:solidFill>
                          <a:latin typeface="Liberation Mono"/>
                          <a:ea typeface="+mn-ea"/>
                          <a:cs typeface="+mn-cs"/>
                        </a:rPr>
                        <a:t>WEEKOFYEAR(</a:t>
                      </a:r>
                      <a:r>
                        <a:rPr kumimoji="0" lang="en-IN" sz="1600" kern="1200" dirty="0">
                          <a:solidFill>
                            <a:schemeClr val="tx2"/>
                          </a:solidFill>
                          <a:latin typeface="Liberation Mono"/>
                          <a:ea typeface="+mn-ea"/>
                          <a:cs typeface="+mn-cs"/>
                        </a:rPr>
                        <a:t>date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lang="en-IN" sz="16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xmlns="" val="10002"/>
                  </a:ext>
                </a:extLst>
              </a:tr>
              <a:tr h="442383">
                <a:tc>
                  <a:txBody>
                    <a:bodyPr/>
                    <a:lstStyle/>
                    <a:p>
                      <a:pPr fontAlgn="t"/>
                      <a:r>
                        <a:rPr kumimoji="0" lang="en-IN" sz="1600" kern="1200" dirty="0">
                          <a:solidFill>
                            <a:srgbClr val="0077AA"/>
                          </a:solidFill>
                          <a:latin typeface="Liberation Mono"/>
                          <a:ea typeface="+mn-ea"/>
                          <a:cs typeface="+mn-cs"/>
                        </a:rPr>
                        <a:t>QUARTER(</a:t>
                      </a:r>
                      <a:r>
                        <a:rPr kumimoji="0" lang="en-IN" sz="1600" kern="1200" dirty="0">
                          <a:solidFill>
                            <a:schemeClr val="tx2"/>
                          </a:solidFill>
                          <a:latin typeface="Liberation Mono"/>
                          <a:ea typeface="+mn-ea"/>
                          <a:cs typeface="+mn-cs"/>
                        </a:rPr>
                        <a:t>date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lang="en-IN" sz="16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xmlns="" val="10003"/>
                  </a:ext>
                </a:extLst>
              </a:tr>
              <a:tr h="442383">
                <a:tc>
                  <a:txBody>
                    <a:bodyPr/>
                    <a:lstStyle/>
                    <a:p>
                      <a:pPr fontAlgn="t"/>
                      <a:r>
                        <a:rPr kumimoji="0" lang="en-IN" sz="1600" kern="1200" dirty="0">
                          <a:solidFill>
                            <a:srgbClr val="0077AA"/>
                          </a:solidFill>
                          <a:latin typeface="Liberation Mono"/>
                          <a:ea typeface="+mn-ea"/>
                          <a:cs typeface="+mn-cs"/>
                        </a:rPr>
                        <a:t>HOUR(</a:t>
                      </a:r>
                      <a:r>
                        <a:rPr kumimoji="0" lang="en-IN" sz="1600" kern="1200" dirty="0">
                          <a:solidFill>
                            <a:schemeClr val="tx2"/>
                          </a:solidFill>
                          <a:latin typeface="Liberation Mono"/>
                          <a:ea typeface="+mn-ea"/>
                          <a:cs typeface="+mn-cs"/>
                        </a:rPr>
                        <a:t>time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lang="en-IN" sz="16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xmlns="" val="10004"/>
                  </a:ext>
                </a:extLst>
              </a:tr>
              <a:tr h="442383">
                <a:tc>
                  <a:txBody>
                    <a:bodyPr/>
                    <a:lstStyle/>
                    <a:p>
                      <a:pPr fontAlgn="t"/>
                      <a:r>
                        <a:rPr kumimoji="0" lang="en-IN" sz="1600" kern="1200" dirty="0">
                          <a:solidFill>
                            <a:srgbClr val="0077AA"/>
                          </a:solidFill>
                          <a:latin typeface="Liberation Mono"/>
                          <a:ea typeface="+mn-ea"/>
                          <a:cs typeface="+mn-cs"/>
                        </a:rPr>
                        <a:t>MINUTE(</a:t>
                      </a:r>
                      <a:r>
                        <a:rPr kumimoji="0" lang="en-IN" sz="1600" kern="1200" dirty="0">
                          <a:solidFill>
                            <a:schemeClr val="tx2"/>
                          </a:solidFill>
                          <a:latin typeface="Liberation Mono"/>
                          <a:ea typeface="+mn-ea"/>
                          <a:cs typeface="+mn-cs"/>
                        </a:rPr>
                        <a:t>time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lang="en-IN" sz="16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xmlns="" val="10005"/>
                  </a:ext>
                </a:extLst>
              </a:tr>
              <a:tr h="442383">
                <a:tc>
                  <a:txBody>
                    <a:bodyPr/>
                    <a:lstStyle/>
                    <a:p>
                      <a:pPr fontAlgn="t"/>
                      <a:r>
                        <a:rPr kumimoji="0" lang="en-IN" sz="1600" kern="1200" dirty="0">
                          <a:solidFill>
                            <a:srgbClr val="0077AA"/>
                          </a:solidFill>
                          <a:latin typeface="Liberation Mono"/>
                          <a:ea typeface="+mn-ea"/>
                          <a:cs typeface="+mn-cs"/>
                        </a:rPr>
                        <a:t>SECOND(</a:t>
                      </a:r>
                      <a:r>
                        <a:rPr kumimoji="0" lang="en-IN" sz="1600" kern="1200" dirty="0">
                          <a:solidFill>
                            <a:schemeClr val="tx2"/>
                          </a:solidFill>
                          <a:latin typeface="Liberation Mono"/>
                          <a:ea typeface="+mn-ea"/>
                          <a:cs typeface="+mn-cs"/>
                        </a:rPr>
                        <a:t>time</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lang="en-IN" sz="16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xmlns="" val="10006"/>
                  </a:ext>
                </a:extLst>
              </a:tr>
              <a:tr h="442383">
                <a:tc>
                  <a:txBody>
                    <a:bodyPr/>
                    <a:lstStyle/>
                    <a:p>
                      <a:pPr fontAlgn="t"/>
                      <a:r>
                        <a:rPr kumimoji="0" lang="en-IN" sz="1600" kern="1200" dirty="0">
                          <a:solidFill>
                            <a:srgbClr val="0077AA"/>
                          </a:solidFill>
                          <a:latin typeface="Liberation Mono"/>
                          <a:ea typeface="+mn-ea"/>
                          <a:cs typeface="+mn-cs"/>
                        </a:rPr>
                        <a:t>DATEDIFF(</a:t>
                      </a:r>
                      <a:r>
                        <a:rPr kumimoji="0" lang="en-IN" sz="1600" kern="1200" dirty="0">
                          <a:solidFill>
                            <a:schemeClr val="tx2"/>
                          </a:solidFill>
                          <a:latin typeface="Liberation Mono"/>
                          <a:ea typeface="+mn-ea"/>
                          <a:cs typeface="+mn-cs"/>
                        </a:rPr>
                        <a:t>expr1, expr2</a:t>
                      </a:r>
                      <a:r>
                        <a:rPr kumimoji="0" lang="en-IN" sz="16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600" b="0" i="0" kern="1200" dirty="0">
                          <a:solidFill>
                            <a:schemeClr val="tx1"/>
                          </a:solidFill>
                          <a:effectLst/>
                          <a:latin typeface="Liberation Mono"/>
                          <a:ea typeface="+mn-ea"/>
                          <a:cs typeface="+mn-cs"/>
                        </a:rPr>
                        <a:t>Returns the number of days between two dates or datetimes.</a:t>
                      </a:r>
                      <a:endParaRPr lang="en-IN" sz="16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10007"/>
                  </a:ext>
                </a:extLst>
              </a:tr>
              <a:tr h="442383">
                <a:tc>
                  <a:txBody>
                    <a:bodyPr/>
                    <a:lstStyle/>
                    <a:p>
                      <a:pPr fontAlgn="t"/>
                      <a:r>
                        <a:rPr kumimoji="0" lang="en-US" sz="1600" kern="1200" dirty="0">
                          <a:solidFill>
                            <a:srgbClr val="0077AA"/>
                          </a:solidFill>
                          <a:latin typeface="Liberation Mono"/>
                          <a:ea typeface="+mn-ea"/>
                          <a:cs typeface="+mn-cs"/>
                        </a:rPr>
                        <a:t>STR_TO_DATE(</a:t>
                      </a:r>
                      <a:r>
                        <a:rPr kumimoji="0" lang="en-US" sz="1600" kern="1200" dirty="0">
                          <a:solidFill>
                            <a:schemeClr val="tx2"/>
                          </a:solidFill>
                          <a:latin typeface="Liberation Mono"/>
                          <a:ea typeface="+mn-ea"/>
                          <a:cs typeface="+mn-cs"/>
                        </a:rPr>
                        <a:t>str, format</a:t>
                      </a:r>
                      <a:r>
                        <a:rPr kumimoji="0" lang="en-US" sz="1600" kern="1200" dirty="0">
                          <a:solidFill>
                            <a:srgbClr val="0077AA"/>
                          </a:solidFill>
                          <a:latin typeface="Liberation Mono"/>
                          <a:ea typeface="+mn-ea"/>
                          <a:cs typeface="+mn-cs"/>
                        </a:rPr>
                        <a:t>)</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US" sz="1600" dirty="0">
                          <a:effectLst/>
                          <a:latin typeface="Liberation Mono"/>
                          <a:cs typeface="Arial" panose="020B0604020202020204" pitchFamily="34" charset="0"/>
                        </a:rPr>
                        <a:t>Convert a string to a date.</a:t>
                      </a:r>
                      <a:endParaRPr lang="en-IN" sz="16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xmlns="" val="3816672619"/>
                  </a:ext>
                </a:extLst>
              </a:tr>
            </a:tbl>
          </a:graphicData>
        </a:graphic>
      </p:graphicFrame>
      <p:sp>
        <p:nvSpPr>
          <p:cNvPr id="5" name="Rectangle 4"/>
          <p:cNvSpPr/>
          <p:nvPr/>
        </p:nvSpPr>
        <p:spPr>
          <a:xfrm>
            <a:off x="392822" y="5939988"/>
            <a:ext cx="11389978"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xmlns=""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xmlns="" val="20000"/>
                    </a:ext>
                  </a:extLst>
                </a:gridCol>
                <a:gridCol w="961182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xmlns="" val="20000"/>
                    </a:ext>
                  </a:extLst>
                </a:gridCol>
                <a:gridCol w="9610759">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xmlns="" val="20000"/>
                    </a:ext>
                  </a:extLst>
                </a:gridCol>
                <a:gridCol w="9610757">
                  <a:extLst>
                    <a:ext uri="{9D8B030D-6E8A-4147-A177-3AD203B41FA5}">
                      <a16:colId xmlns:a16="http://schemas.microsoft.com/office/drawing/2014/main" xmlns=""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xmlns=""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2716455"/>
              </p:ext>
            </p:extLst>
          </p:nvPr>
        </p:nvGraphicFramePr>
        <p:xfrm>
          <a:off x="191344" y="562700"/>
          <a:ext cx="11737304" cy="2088303"/>
        </p:xfrm>
        <a:graphic>
          <a:graphicData uri="http://schemas.openxmlformats.org/drawingml/2006/table">
            <a:tbl>
              <a:tblPr firstRow="1" bandRow="1">
                <a:tableStyleId>{7E9639D4-E3E2-4D34-9284-5A2195B3D0D7}</a:tableStyleId>
              </a:tblPr>
              <a:tblGrid>
                <a:gridCol w="2749501">
                  <a:extLst>
                    <a:ext uri="{9D8B030D-6E8A-4147-A177-3AD203B41FA5}">
                      <a16:colId xmlns:a16="http://schemas.microsoft.com/office/drawing/2014/main" xmlns="" val="20000"/>
                    </a:ext>
                  </a:extLst>
                </a:gridCol>
                <a:gridCol w="8987803">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txBody>
                  <a:tcPr marL="68580" marR="68580" marT="0" marB="0" anchor="ctr"/>
                </a:tc>
                <a:extLst>
                  <a:ext uri="{0D108BD9-81ED-4DB2-BD59-A6C34878D82A}">
                    <a16:rowId xmlns:a16="http://schemas.microsoft.com/office/drawing/2014/main" xmlns=""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txBody>
                  <a:tcPr marL="68580" marR="68580" marT="0" marB="0" anchor="ctr"/>
                </a:tc>
                <a:extLst>
                  <a:ext uri="{0D108BD9-81ED-4DB2-BD59-A6C34878D82A}">
                    <a16:rowId xmlns:a16="http://schemas.microsoft.com/office/drawing/2014/main" xmlns="" val="1000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xmlns="" id="{7668F112-9AC8-A516-E2AE-5EB9B68302BB}"/>
              </a:ext>
            </a:extLst>
          </p:cNvPr>
          <p:cNvGraphicFramePr>
            <a:graphicFrameLocks noGrp="1"/>
          </p:cNvGraphicFramePr>
          <p:nvPr>
            <p:extLst>
              <p:ext uri="{D42A27DB-BD31-4B8C-83A1-F6EECF244321}">
                <p14:modId xmlns:p14="http://schemas.microsoft.com/office/powerpoint/2010/main" val="808993022"/>
              </p:ext>
            </p:extLst>
          </p:nvPr>
        </p:nvGraphicFramePr>
        <p:xfrm>
          <a:off x="191344" y="2996952"/>
          <a:ext cx="11737304" cy="2760555"/>
        </p:xfrm>
        <a:graphic>
          <a:graphicData uri="http://schemas.openxmlformats.org/drawingml/2006/table">
            <a:tbl>
              <a:tblPr firstRow="1" bandRow="1">
                <a:tableStyleId>{7E9639D4-E3E2-4D34-9284-5A2195B3D0D7}</a:tableStyleId>
              </a:tblPr>
              <a:tblGrid>
                <a:gridCol w="2640894">
                  <a:extLst>
                    <a:ext uri="{9D8B030D-6E8A-4147-A177-3AD203B41FA5}">
                      <a16:colId xmlns:a16="http://schemas.microsoft.com/office/drawing/2014/main" xmlns="" val="20000"/>
                    </a:ext>
                  </a:extLst>
                </a:gridCol>
                <a:gridCol w="9096410">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LEFT(</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len</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mn-ea"/>
                          <a:cs typeface="+mn-cs"/>
                        </a:rPr>
                        <a:t>Returns the leftmost len characters from the string str, or NULL if any argument is NULL.</a:t>
                      </a:r>
                    </a:p>
                  </a:txBody>
                  <a:tcPr marL="68580" marR="68580" marT="0" marB="0" anchor="ctr">
                    <a:solidFill>
                      <a:schemeClr val="bg1"/>
                    </a:solidFill>
                  </a:tcPr>
                </a:tc>
                <a:extLst>
                  <a:ext uri="{0D108BD9-81ED-4DB2-BD59-A6C34878D82A}">
                    <a16:rowId xmlns:a16="http://schemas.microsoft.com/office/drawing/2014/main" xmlns=""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xmlns=""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xmlns=""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xmlns=""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xmlns=""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646271107"/>
                  </a:ext>
                </a:extLst>
              </a:tr>
            </a:tbl>
          </a:graphicData>
        </a:graphic>
      </p:graphicFrame>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a16="http://schemas.microsoft.com/office/drawing/2014/main" xmlns=""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0225042"/>
              </p:ext>
            </p:extLst>
          </p:nvPr>
        </p:nvGraphicFramePr>
        <p:xfrm>
          <a:off x="119336" y="685534"/>
          <a:ext cx="11953328" cy="3751578"/>
        </p:xfrm>
        <a:graphic>
          <a:graphicData uri="http://schemas.openxmlformats.org/drawingml/2006/table">
            <a:tbl>
              <a:tblPr firstRow="1" bandRow="1">
                <a:tableStyleId>{7E9639D4-E3E2-4D34-9284-5A2195B3D0D7}</a:tableStyleId>
              </a:tblPr>
              <a:tblGrid>
                <a:gridCol w="2689498">
                  <a:extLst>
                    <a:ext uri="{9D8B030D-6E8A-4147-A177-3AD203B41FA5}">
                      <a16:colId xmlns:a16="http://schemas.microsoft.com/office/drawing/2014/main" xmlns="" val="20000"/>
                    </a:ext>
                  </a:extLst>
                </a:gridCol>
                <a:gridCol w="926383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xmlns=""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xmlns=""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xmlns=""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xmlns=""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3" name="Table 2">
            <a:extLst>
              <a:ext uri="{FF2B5EF4-FFF2-40B4-BE49-F238E27FC236}">
                <a16:creationId xmlns:a16="http://schemas.microsoft.com/office/drawing/2014/main" xmlns="" id="{631E3F18-8A1C-DA06-80D5-4F94B2ADA4D6}"/>
              </a:ext>
            </a:extLst>
          </p:cNvPr>
          <p:cNvGraphicFramePr>
            <a:graphicFrameLocks noGrp="1"/>
          </p:cNvGraphicFramePr>
          <p:nvPr>
            <p:extLst>
              <p:ext uri="{D42A27DB-BD31-4B8C-83A1-F6EECF244321}">
                <p14:modId xmlns:p14="http://schemas.microsoft.com/office/powerpoint/2010/main" val="3426458773"/>
              </p:ext>
            </p:extLst>
          </p:nvPr>
        </p:nvGraphicFramePr>
        <p:xfrm>
          <a:off x="119336" y="4437112"/>
          <a:ext cx="11953328" cy="2150109"/>
        </p:xfrm>
        <a:graphic>
          <a:graphicData uri="http://schemas.openxmlformats.org/drawingml/2006/table">
            <a:tbl>
              <a:tblPr firstRow="1" bandRow="1">
                <a:tableStyleId>{7E9639D4-E3E2-4D34-9284-5A2195B3D0D7}</a:tableStyleId>
              </a:tblPr>
              <a:tblGrid>
                <a:gridCol w="3600400">
                  <a:extLst>
                    <a:ext uri="{9D8B030D-6E8A-4147-A177-3AD203B41FA5}">
                      <a16:colId xmlns:a16="http://schemas.microsoft.com/office/drawing/2014/main" xmlns="" val="20000"/>
                    </a:ext>
                  </a:extLst>
                </a:gridCol>
                <a:gridCol w="8352928">
                  <a:extLst>
                    <a:ext uri="{9D8B030D-6E8A-4147-A177-3AD203B41FA5}">
                      <a16:colId xmlns:a16="http://schemas.microsoft.com/office/drawing/2014/main" xmlns="" val="20001"/>
                    </a:ext>
                  </a:extLst>
                </a:gridCol>
              </a:tblGrid>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0077AA"/>
                          </a:solidFill>
                          <a:latin typeface="Liberation Mono"/>
                          <a:ea typeface="+mn-ea"/>
                          <a:cs typeface="+mn-cs"/>
                        </a:rPr>
                        <a:t>  INSTR(</a:t>
                      </a:r>
                      <a:r>
                        <a:rPr kumimoji="0" lang="en-IN" sz="1800" b="0" kern="1200" dirty="0">
                          <a:solidFill>
                            <a:schemeClr val="tx2"/>
                          </a:solidFill>
                          <a:latin typeface="Liberation Mono"/>
                          <a:ea typeface="+mn-ea"/>
                          <a:cs typeface="+mn-cs"/>
                        </a:rPr>
                        <a:t>str</a:t>
                      </a:r>
                      <a:r>
                        <a:rPr kumimoji="0" lang="en-IN" sz="1800" b="0" kern="1200" dirty="0">
                          <a:solidFill>
                            <a:schemeClr val="tx1"/>
                          </a:solidFill>
                          <a:latin typeface="Liberation Mono"/>
                          <a:ea typeface="+mn-ea"/>
                          <a:cs typeface="+mn-cs"/>
                        </a:rPr>
                        <a:t>,</a:t>
                      </a:r>
                      <a:r>
                        <a:rPr kumimoji="0" lang="en-IN" sz="1800" b="0" kern="1200" dirty="0">
                          <a:solidFill>
                            <a:schemeClr val="tx2"/>
                          </a:solidFill>
                          <a:latin typeface="Liberation Mono"/>
                          <a:ea typeface="+mn-ea"/>
                          <a:cs typeface="+mn-cs"/>
                        </a:rPr>
                        <a:t> substr</a:t>
                      </a:r>
                      <a:r>
                        <a:rPr kumimoji="0" lang="en-IN" sz="1800" b="0" kern="1200" dirty="0">
                          <a:solidFill>
                            <a:srgbClr val="0077AA"/>
                          </a:solidFill>
                          <a:latin typeface="Liberation Mono"/>
                          <a:ea typeface="+mn-ea"/>
                          <a:cs typeface="+mn-cs"/>
                        </a:rPr>
                        <a:t>)</a:t>
                      </a:r>
                    </a:p>
                  </a:txBody>
                  <a:tcPr marL="68580" marR="68580" marT="0" marB="0"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solidFill>
                      <a:schemeClr val="bg1"/>
                    </a:solidFill>
                  </a:tcP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a:t>
                      </a:r>
                      <a:r>
                        <a:rPr kumimoji="0" lang="en-US" sz="1800" kern="1200" dirty="0" err="1">
                          <a:solidFill>
                            <a:schemeClr val="tx1"/>
                          </a:solidFill>
                          <a:effectLst/>
                          <a:latin typeface="Liberation Mono"/>
                          <a:ea typeface="Times New Roman" panose="02020603050405020304" pitchFamily="18" charset="0"/>
                          <a:cs typeface="+mn-cs"/>
                        </a:rPr>
                        <a:t>from_str</a:t>
                      </a:r>
                      <a:r>
                        <a:rPr kumimoji="0" lang="en-US" sz="180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a:t>
                      </a:r>
                      <a:r>
                        <a:rPr kumimoji="0" lang="en-IN" sz="1800" kern="1200" dirty="0" err="1">
                          <a:solidFill>
                            <a:schemeClr val="tx2"/>
                          </a:solidFill>
                          <a:latin typeface="Liberation Mono"/>
                          <a:ea typeface="+mn-ea"/>
                          <a:cs typeface="+mn-cs"/>
                        </a:rPr>
                        <a:t>len</a:t>
                      </a:r>
                      <a:r>
                        <a:rPr kumimoji="0" lang="en-IN" sz="1800" kern="1200" dirty="0" smtClean="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xmlns="" val="20000"/>
                    </a:ext>
                  </a:extLst>
                </a:gridCol>
                <a:gridCol w="8525810">
                  <a:extLst>
                    <a:ext uri="{9D8B030D-6E8A-4147-A177-3AD203B41FA5}">
                      <a16:colId xmlns:a16="http://schemas.microsoft.com/office/drawing/2014/main" xmlns=""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xmlns=""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xmlns=""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xmlns=""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xmlns=""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xmlns=""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xmlns=""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xmlns=""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xmlns=""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xmlns="" val="842558293"/>
                  </a:ext>
                </a:extLst>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xmlns=""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xmlns=""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61429280-F9CE-4377-4783-F44D764B6AA2}"/>
              </a:ext>
            </a:extLst>
          </p:cNvPr>
          <p:cNvSpPr txBox="1"/>
          <p:nvPr/>
        </p:nvSpPr>
        <p:spPr>
          <a:xfrm>
            <a:off x="262234" y="1844824"/>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337628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xmlns=""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a16="http://schemas.microsoft.com/office/drawing/2014/main" xmlns=""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a16="http://schemas.microsoft.com/office/drawing/2014/main" xmlns=""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a16="http://schemas.microsoft.com/office/drawing/2014/main" xmlns=""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a16="http://schemas.microsoft.com/office/drawing/2014/main" xmlns=""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a16="http://schemas.microsoft.com/office/drawing/2014/main" xmlns=""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a16="http://schemas.microsoft.com/office/drawing/2014/main" xmlns=""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a16="http://schemas.microsoft.com/office/drawing/2014/main" xmlns=""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a16="http://schemas.microsoft.com/office/drawing/2014/main" xmlns=""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xmlns=""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a16="http://schemas.microsoft.com/office/drawing/2014/main" xmlns=""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xmlns=""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xmlns=""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a16="http://schemas.microsoft.com/office/drawing/2014/main" xmlns=""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xmlns=""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xmlns=""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xmlns=""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a16="http://schemas.microsoft.com/office/drawing/2014/main" xmlns=""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xmlns=""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xmlns=""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a16="http://schemas.microsoft.com/office/drawing/2014/main" xmlns=""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a16="http://schemas.microsoft.com/office/drawing/2014/main" xmlns=""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a16="http://schemas.microsoft.com/office/drawing/2014/main" xmlns=""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a16="http://schemas.microsoft.com/office/drawing/2014/main" xmlns=""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xmlns=""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a16="http://schemas.microsoft.com/office/drawing/2014/main" xmlns=""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xmlns="" val="1085403226"/>
                    </a:ext>
                  </a:extLst>
                </a:gridCol>
                <a:gridCol w="6192688">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xmlns=""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xmlns=""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xmlns="" val="20000"/>
                    </a:ext>
                  </a:extLst>
                </a:gridCol>
                <a:gridCol w="1014914">
                  <a:extLst>
                    <a:ext uri="{9D8B030D-6E8A-4147-A177-3AD203B41FA5}">
                      <a16:colId xmlns:a16="http://schemas.microsoft.com/office/drawing/2014/main" xmlns="" val="20001"/>
                    </a:ext>
                  </a:extLst>
                </a:gridCol>
                <a:gridCol w="1150383">
                  <a:extLst>
                    <a:ext uri="{9D8B030D-6E8A-4147-A177-3AD203B41FA5}">
                      <a16:colId xmlns:a16="http://schemas.microsoft.com/office/drawing/2014/main" xmlns="" val="20002"/>
                    </a:ext>
                  </a:extLst>
                </a:gridCol>
                <a:gridCol w="1561235">
                  <a:extLst>
                    <a:ext uri="{9D8B030D-6E8A-4147-A177-3AD203B41FA5}">
                      <a16:colId xmlns:a16="http://schemas.microsoft.com/office/drawing/2014/main" xmlns="" val="20003"/>
                    </a:ext>
                  </a:extLst>
                </a:gridCol>
                <a:gridCol w="1643405">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xmlns="" val="20000"/>
                    </a:ext>
                  </a:extLst>
                </a:gridCol>
                <a:gridCol w="1408411">
                  <a:extLst>
                    <a:ext uri="{9D8B030D-6E8A-4147-A177-3AD203B41FA5}">
                      <a16:colId xmlns:a16="http://schemas.microsoft.com/office/drawing/2014/main" xmlns="" val="20001"/>
                    </a:ext>
                  </a:extLst>
                </a:gridCol>
                <a:gridCol w="1244515">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xmlns=""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xmlns=""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xmlns=""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a16="http://schemas.microsoft.com/office/drawing/2014/main" xmlns=""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a16="http://schemas.microsoft.com/office/drawing/2014/main" xmlns=""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a16="http://schemas.microsoft.com/office/drawing/2014/main" xmlns=""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xmlns=""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a16="http://schemas.microsoft.com/office/drawing/2014/main" xmlns=""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a16="http://schemas.microsoft.com/office/drawing/2014/main" xmlns=""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a16="http://schemas.microsoft.com/office/drawing/2014/main" xmlns=""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a16="http://schemas.microsoft.com/office/drawing/2014/main" xmlns=""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95400" y="702384"/>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xmlns=""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a16="http://schemas.microsoft.com/office/drawing/2014/main" xmlns=""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927884"/>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xmlns=""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xmlns=""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xmlns=""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xmlns=""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xmlns=""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xmlns=""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279240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65356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extLst>
              <p:ext uri="{D42A27DB-BD31-4B8C-83A1-F6EECF244321}">
                <p14:modId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4693282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extLst>
              <p:ext uri="{D42A27DB-BD31-4B8C-83A1-F6EECF244321}">
                <p14:modId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2310191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a16="http://schemas.microsoft.com/office/drawing/2014/main" xmlns="" val="20000"/>
                    </a:ext>
                  </a:extLst>
                </a:gridCol>
                <a:gridCol w="1128940">
                  <a:extLst>
                    <a:ext uri="{9D8B030D-6E8A-4147-A177-3AD203B41FA5}">
                      <a16:colId xmlns:a16="http://schemas.microsoft.com/office/drawing/2014/main" xmlns="" val="20001"/>
                    </a:ext>
                  </a:extLst>
                </a:gridCol>
                <a:gridCol w="1279628">
                  <a:extLst>
                    <a:ext uri="{9D8B030D-6E8A-4147-A177-3AD203B41FA5}">
                      <a16:colId xmlns:a16="http://schemas.microsoft.com/office/drawing/2014/main" xmlns="" val="20002"/>
                    </a:ext>
                  </a:extLst>
                </a:gridCol>
                <a:gridCol w="1736639">
                  <a:extLst>
                    <a:ext uri="{9D8B030D-6E8A-4147-A177-3AD203B41FA5}">
                      <a16:colId xmlns:a16="http://schemas.microsoft.com/office/drawing/2014/main" xmlns="" val="20003"/>
                    </a:ext>
                  </a:extLst>
                </a:gridCol>
                <a:gridCol w="1828041">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a16="http://schemas.microsoft.com/office/drawing/2014/main" xmlns="" val="20000"/>
                    </a:ext>
                  </a:extLst>
                </a:gridCol>
                <a:gridCol w="1466838">
                  <a:extLst>
                    <a:ext uri="{9D8B030D-6E8A-4147-A177-3AD203B41FA5}">
                      <a16:colId xmlns:a16="http://schemas.microsoft.com/office/drawing/2014/main" xmlns="" val="20001"/>
                    </a:ext>
                  </a:extLst>
                </a:gridCol>
                <a:gridCol w="1296143">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p14="http://schemas.microsoft.com/office/powerpoint/2010/main" val="3665872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a:t>
            </a:r>
          </a:p>
          <a:p>
            <a:pPr marL="363538" algn="l"/>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xmlns=""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xmlns=""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xmlns=""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xmlns=""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xmlns=""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xmlns=""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50126</TotalTime>
  <Words>8601</Words>
  <Application>Microsoft Office PowerPoint</Application>
  <PresentationFormat>Custom</PresentationFormat>
  <Paragraphs>1637</Paragraphs>
  <Slides>123</Slides>
  <Notes>7</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11149</cp:revision>
  <dcterms:created xsi:type="dcterms:W3CDTF">2015-10-09T06:09:34Z</dcterms:created>
  <dcterms:modified xsi:type="dcterms:W3CDTF">2023-10-06T06:30:38Z</dcterms:modified>
</cp:coreProperties>
</file>