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69" r:id="rId17"/>
    <p:sldId id="266" r:id="rId18"/>
  </p:sldIdLst>
  <p:sldSz cx="12192000" cy="68580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Book Antiqua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f2s7lZAoMduFD9tW6rSxNLJG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600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9c26ddf2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9c26ddf2_3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4c9c26ddf2_3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9c26ddf2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9c26ddf2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4c9c26ddf2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yD2511/Maths-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125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2400" u="none" strike="noStrike" dirty="0">
                <a:solidFill>
                  <a:srgbClr val="000000"/>
                </a:solidFill>
              </a:rPr>
              <a:t>Topic: </a:t>
            </a:r>
            <a:r>
              <a:rPr lang="en-US" sz="3000" b="1" u="sng" dirty="0" smtClean="0">
                <a:solidFill>
                  <a:srgbClr val="0070C0"/>
                </a:solidFill>
              </a:rPr>
              <a:t>Classification of Matrices: Derogatory vs. Non-Derogatory</a:t>
            </a:r>
            <a:r>
              <a:rPr lang="en-US" sz="1800" b="1" u="sng" dirty="0" smtClean="0">
                <a:solidFill>
                  <a:srgbClr val="2F5496"/>
                </a:solidFill>
              </a:rPr>
              <a:t>​</a:t>
            </a:r>
            <a:endParaRPr b="1" u="sng">
              <a:solidFill>
                <a:srgbClr val="2F549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SE </a:t>
            </a:r>
            <a:r>
              <a:rPr lang="en-US" b="1" dirty="0" err="1"/>
              <a:t>Sem</a:t>
            </a:r>
            <a:r>
              <a:rPr lang="en-US" b="1" dirty="0"/>
              <a:t> IV- 2024-25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Guide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Prof. </a:t>
            </a:r>
            <a:r>
              <a:rPr lang="en-US" b="1" dirty="0" err="1"/>
              <a:t>Madhavi</a:t>
            </a:r>
            <a:r>
              <a:rPr lang="en-US" b="1" dirty="0"/>
              <a:t> Mali</a:t>
            </a: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1F3864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1F386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>
              <a:solidFill>
                <a:srgbClr val="1F386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>
              <a:solidFill>
                <a:srgbClr val="1F386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1F3864"/>
                </a:solidFill>
              </a:rPr>
              <a:t>Department Of Computer Engineering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 err="1"/>
              <a:t>Watumull</a:t>
            </a:r>
            <a:r>
              <a:rPr lang="en-US" sz="1800" b="1" dirty="0"/>
              <a:t> Institute Of Engineering And Computer Technology</a:t>
            </a:r>
            <a:endParaRPr b="1">
              <a:solidFill>
                <a:srgbClr val="1F386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>
              <a:solidFill>
                <a:srgbClr val="1F3864"/>
              </a:solidFill>
            </a:endParaRPr>
          </a:p>
        </p:txBody>
      </p:sp>
      <p:pic>
        <p:nvPicPr>
          <p:cNvPr id="89" name="Google Shape;89;p1" descr="Watumull Institute Of Electronics Engineering and Computer Technology,  Mumbai, (Mumbai) | Educrib"/>
          <p:cNvPicPr preferRelativeResize="0"/>
          <p:nvPr/>
        </p:nvPicPr>
        <p:blipFill rotWithShape="1">
          <a:blip r:embed="rId3">
            <a:alphaModFix/>
          </a:blip>
          <a:srcRect l="27994" t="21141" r="28333" b="15420"/>
          <a:stretch/>
        </p:blipFill>
        <p:spPr>
          <a:xfrm>
            <a:off x="5396748" y="3174755"/>
            <a:ext cx="1398495" cy="13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9c26ddf2_3_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       </a:t>
            </a:r>
            <a:r>
              <a:rPr lang="en-US" b="1" dirty="0">
                <a:solidFill>
                  <a:srgbClr val="2F5496"/>
                </a:solidFill>
              </a:rPr>
              <a:t>  </a:t>
            </a:r>
            <a:r>
              <a:rPr lang="en-US" sz="3200" b="1" u="sng" dirty="0">
                <a:solidFill>
                  <a:srgbClr val="2F5496"/>
                </a:solidFill>
              </a:rPr>
              <a:t>Example</a:t>
            </a:r>
            <a:r>
              <a:rPr lang="en-US" sz="3200" b="1" dirty="0">
                <a:solidFill>
                  <a:srgbClr val="2F5496"/>
                </a:solidFill>
              </a:rPr>
              <a:t>  </a:t>
            </a:r>
            <a:r>
              <a:rPr lang="en-US" b="1" dirty="0">
                <a:solidFill>
                  <a:srgbClr val="2F5496"/>
                </a:solidFill>
              </a:rPr>
              <a:t>3)</a:t>
            </a:r>
            <a:endParaRPr b="1">
              <a:solidFill>
                <a:srgbClr val="2F5496"/>
              </a:solidFill>
            </a:endParaRPr>
          </a:p>
        </p:txBody>
      </p:sp>
      <p:pic>
        <p:nvPicPr>
          <p:cNvPr id="3074" name="Picture 2" descr="C:\Users\user\Downloads\WhatsApp Image 2025-04-16 at 11.06.46 PM (2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09600"/>
            <a:ext cx="409456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2519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Example  </a:t>
            </a:r>
            <a:r>
              <a:rPr lang="en-US" sz="2800" b="1" u="sng" dirty="0" smtClean="0">
                <a:solidFill>
                  <a:srgbClr val="2F5496"/>
                </a:solidFill>
              </a:rPr>
              <a:t>3)</a:t>
            </a:r>
            <a:endParaRPr lang="en-US" sz="2800" b="1" u="sng" dirty="0"/>
          </a:p>
        </p:txBody>
      </p:sp>
      <p:pic>
        <p:nvPicPr>
          <p:cNvPr id="4098" name="Picture 2" descr="C:\Users\user\Downloads\WhatsApp Image 2025-04-16 at 11.06.46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838200"/>
            <a:ext cx="4256187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Demonstration</a:t>
            </a:r>
            <a:endParaRPr lang="en-US" sz="28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10820400" cy="53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Demonstration</a:t>
            </a:r>
            <a:endParaRPr lang="en-US" sz="2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102210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Demonstration</a:t>
            </a:r>
            <a:endParaRPr lang="en-US" sz="28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1309688"/>
            <a:ext cx="77057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 smtClean="0">
                <a:solidFill>
                  <a:srgbClr val="2F5496"/>
                </a:solidFill>
                <a:latin typeface="Calibri" pitchFamily="34" charset="0"/>
                <a:cs typeface="Calibri" pitchFamily="34" charset="0"/>
              </a:rPr>
              <a:t>Demonstration</a:t>
            </a:r>
            <a:endParaRPr lang="en-US" sz="28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4657839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143000"/>
            <a:ext cx="461479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"/>
              <a:buNone/>
            </a:pPr>
            <a:endParaRPr sz="12800" b="1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"/>
              <a:buNone/>
            </a:pPr>
            <a:r>
              <a:rPr lang="en-US" sz="12800" b="1" u="sng" dirty="0">
                <a:solidFill>
                  <a:srgbClr val="2F5496"/>
                </a:solidFill>
              </a:rPr>
              <a:t>Conclusion</a:t>
            </a:r>
            <a:endParaRPr sz="12800"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4444"/>
              <a:buNone/>
            </a:pPr>
            <a:endParaRPr sz="6300"/>
          </a:p>
          <a:p>
            <a:pPr marL="914400" lvl="0" indent="-406400">
              <a:lnSpc>
                <a:spcPct val="115000"/>
              </a:lnSpc>
              <a:spcBef>
                <a:spcPts val="1200"/>
              </a:spcBef>
              <a:buSzPct val="100000"/>
            </a:pPr>
            <a:r>
              <a:rPr lang="en-US" sz="8600" dirty="0" smtClean="0"/>
              <a:t>A matrix is </a:t>
            </a:r>
            <a:r>
              <a:rPr lang="en-US" sz="8600" b="1" dirty="0" smtClean="0"/>
              <a:t>derogatory</a:t>
            </a:r>
            <a:r>
              <a:rPr lang="en-US" sz="8600" dirty="0" smtClean="0"/>
              <a:t> if its minimal polynomial has </a:t>
            </a:r>
            <a:r>
              <a:rPr lang="en-US" sz="8600" b="1" dirty="0" smtClean="0"/>
              <a:t>lower degree</a:t>
            </a:r>
            <a:r>
              <a:rPr lang="en-US" sz="8600" dirty="0" smtClean="0"/>
              <a:t> than its characteristic polynomial.</a:t>
            </a:r>
          </a:p>
          <a:p>
            <a:pPr marL="914400" lvl="0" indent="-406400">
              <a:lnSpc>
                <a:spcPct val="115000"/>
              </a:lnSpc>
              <a:spcBef>
                <a:spcPts val="1200"/>
              </a:spcBef>
              <a:buSzPct val="100000"/>
            </a:pPr>
            <a:r>
              <a:rPr lang="en-US" sz="8600" dirty="0" smtClean="0"/>
              <a:t>A matrix is </a:t>
            </a:r>
            <a:r>
              <a:rPr lang="en-US" sz="8600" b="1" dirty="0" smtClean="0"/>
              <a:t>non-derogatory</a:t>
            </a:r>
            <a:r>
              <a:rPr lang="en-US" sz="8600" dirty="0" smtClean="0"/>
              <a:t> if its minimal and characteristic polynomials are </a:t>
            </a:r>
            <a:r>
              <a:rPr lang="en-US" sz="8600" b="1" dirty="0" smtClean="0"/>
              <a:t>identical</a:t>
            </a:r>
            <a:r>
              <a:rPr lang="en-US" sz="8600" dirty="0" smtClean="0"/>
              <a:t>.</a:t>
            </a:r>
            <a:endParaRPr sz="8600" smtClean="0"/>
          </a:p>
          <a:p>
            <a:pPr marL="914400" lvl="0" indent="-4064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8600" dirty="0" smtClean="0"/>
              <a:t>The </a:t>
            </a:r>
            <a:r>
              <a:rPr lang="en-US" sz="8600" b="1" dirty="0" smtClean="0"/>
              <a:t>algebraic multiplicity</a:t>
            </a:r>
            <a:r>
              <a:rPr lang="en-US" sz="8600" dirty="0" smtClean="0"/>
              <a:t> and </a:t>
            </a:r>
            <a:r>
              <a:rPr lang="en-US" sz="8600" b="1" dirty="0" smtClean="0"/>
              <a:t>geometric multiplicity</a:t>
            </a:r>
            <a:r>
              <a:rPr lang="en-US" sz="8600" dirty="0" smtClean="0"/>
              <a:t> of </a:t>
            </a:r>
            <a:r>
              <a:rPr lang="en-US" sz="8600" dirty="0" err="1" smtClean="0"/>
              <a:t>eigenvalues</a:t>
            </a:r>
            <a:r>
              <a:rPr lang="en-US" sz="8600" dirty="0" smtClean="0"/>
              <a:t> help determine derogatoriness.</a:t>
            </a:r>
          </a:p>
          <a:p>
            <a:pPr marL="914400" lvl="0" indent="-4064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8600" dirty="0" smtClean="0"/>
              <a:t>Derogatory matrices have </a:t>
            </a:r>
            <a:r>
              <a:rPr lang="en-US" sz="8600" b="1" dirty="0" smtClean="0"/>
              <a:t>repeated </a:t>
            </a:r>
            <a:r>
              <a:rPr lang="en-US" sz="8600" b="1" dirty="0" err="1" smtClean="0"/>
              <a:t>eigenvalues</a:t>
            </a:r>
            <a:r>
              <a:rPr lang="en-US" sz="8600" dirty="0" smtClean="0"/>
              <a:t> and satisfy </a:t>
            </a:r>
            <a:r>
              <a:rPr lang="en-US" sz="8600" b="1" dirty="0" smtClean="0"/>
              <a:t>reduced polynomial equations</a:t>
            </a:r>
            <a:r>
              <a:rPr lang="en-US" sz="8600" dirty="0" smtClean="0"/>
              <a:t>.</a:t>
            </a:r>
          </a:p>
          <a:p>
            <a:pPr marL="914400" lvl="0" indent="-40640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200" dirty="0" smtClean="0"/>
              <a:t/>
            </a:r>
            <a:br>
              <a:rPr lang="en-US" sz="11200" dirty="0" smtClean="0"/>
            </a:br>
            <a:endParaRPr sz="1120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11200" b="1">
              <a:solidFill>
                <a:srgbClr val="1F3864"/>
              </a:solidFill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 u="sng" dirty="0">
                <a:solidFill>
                  <a:srgbClr val="2F5496"/>
                </a:solidFill>
              </a:rPr>
              <a:t>References</a:t>
            </a:r>
            <a:endParaRPr sz="3200" b="1" u="sng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 u="sng">
              <a:solidFill>
                <a:srgbClr val="2F5496"/>
              </a:solidFill>
            </a:endParaRPr>
          </a:p>
          <a:p>
            <a:pPr marL="914400" lvl="0">
              <a:lnSpc>
                <a:spcPct val="115000"/>
              </a:lnSpc>
              <a:spcBef>
                <a:spcPts val="1200"/>
              </a:spcBef>
              <a:buChar char="●"/>
            </a:pPr>
            <a:r>
              <a:rPr lang="en-US" b="1" dirty="0" smtClean="0"/>
              <a:t>Linear Algebra and Its Applications</a:t>
            </a:r>
            <a:r>
              <a:rPr lang="en-US" dirty="0" smtClean="0"/>
              <a:t> – </a:t>
            </a:r>
            <a:r>
              <a:rPr lang="en-US" i="1" dirty="0" smtClean="0"/>
              <a:t>David C. Lay, Steven R. Lay, Judi J. McDonald</a:t>
            </a:r>
          </a:p>
          <a:p>
            <a:pPr marL="914400" lvl="0">
              <a:lnSpc>
                <a:spcPct val="115000"/>
              </a:lnSpc>
              <a:spcBef>
                <a:spcPts val="1200"/>
              </a:spcBef>
              <a:buChar char="●"/>
            </a:pPr>
            <a:r>
              <a:rPr lang="en-US" b="1" dirty="0" smtClean="0"/>
              <a:t>Matrix Analysis</a:t>
            </a:r>
            <a:r>
              <a:rPr lang="en-US" dirty="0" smtClean="0"/>
              <a:t> – </a:t>
            </a:r>
            <a:r>
              <a:rPr lang="en-US" i="1" dirty="0" smtClean="0"/>
              <a:t>Roger A. Horn and Charles R. Johnson</a:t>
            </a:r>
            <a:r>
              <a:rPr lang="en-US" dirty="0" smtClean="0"/>
              <a:t>.</a:t>
            </a:r>
            <a:endParaRPr/>
          </a:p>
          <a:p>
            <a:pPr marL="914400" lv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b="1" dirty="0" smtClean="0"/>
              <a:t>Introduction to Linear Algebra</a:t>
            </a:r>
            <a:r>
              <a:rPr lang="en-US" dirty="0" smtClean="0"/>
              <a:t> – </a:t>
            </a:r>
            <a:r>
              <a:rPr lang="en-US" i="1" dirty="0" smtClean="0"/>
              <a:t>Gilbert </a:t>
            </a:r>
            <a:r>
              <a:rPr lang="en-US" i="1" dirty="0" err="1" smtClean="0"/>
              <a:t>Strang</a:t>
            </a:r>
            <a:endParaRPr lang="en-US" i="1" dirty="0" smtClean="0"/>
          </a:p>
          <a:p>
            <a:pPr marL="914400" lv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DE" b="1" dirty="0" smtClean="0"/>
              <a:t>Linear Algebra</a:t>
            </a:r>
            <a:r>
              <a:rPr lang="de-DE" dirty="0" smtClean="0"/>
              <a:t> – </a:t>
            </a:r>
            <a:r>
              <a:rPr lang="de-DE" i="1" dirty="0" smtClean="0"/>
              <a:t>Kenneth Hoffman and Ray Kunze</a:t>
            </a:r>
            <a:r>
              <a:rPr lang="en-US" dirty="0" smtClean="0"/>
              <a:t>.</a:t>
            </a:r>
            <a:endParaRPr/>
          </a:p>
          <a:p>
            <a:pPr marL="914400" lv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b="1" dirty="0" smtClean="0"/>
              <a:t>Linear Algebra Done Right</a:t>
            </a:r>
            <a:r>
              <a:rPr lang="en-US" dirty="0" smtClean="0"/>
              <a:t> – </a:t>
            </a:r>
            <a:r>
              <a:rPr lang="en-US" i="1" dirty="0" smtClean="0"/>
              <a:t>Sheldon </a:t>
            </a:r>
            <a:r>
              <a:rPr lang="en-US" i="1" dirty="0" err="1" smtClean="0"/>
              <a:t>Axler</a:t>
            </a:r>
            <a:r>
              <a:rPr lang="en-US" dirty="0"/>
              <a:t/>
            </a:r>
            <a:br>
              <a:rPr lang="en-US" dirty="0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50"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May 2024-25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 dirty="0"/>
              <a:t>Group Members</a:t>
            </a:r>
            <a:r>
              <a:rPr lang="en-US" b="1" dirty="0"/>
              <a:t>:</a:t>
            </a:r>
            <a:endParaRPr b="1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/>
              <a:t>Kaivalya</a:t>
            </a:r>
            <a:r>
              <a:rPr lang="en-US" dirty="0" smtClean="0"/>
              <a:t> </a:t>
            </a:r>
            <a:r>
              <a:rPr lang="en-US" dirty="0" err="1" smtClean="0"/>
              <a:t>Narvekar</a:t>
            </a:r>
            <a:r>
              <a:rPr lang="en-US" dirty="0" smtClean="0"/>
              <a:t>(Roll No:70)</a:t>
            </a:r>
            <a:endParaRPr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/>
              <a:t>Harshal</a:t>
            </a:r>
            <a:r>
              <a:rPr lang="en-US" dirty="0" smtClean="0"/>
              <a:t> </a:t>
            </a:r>
            <a:r>
              <a:rPr lang="en-US" dirty="0" err="1" smtClean="0"/>
              <a:t>Nipurte</a:t>
            </a:r>
            <a:r>
              <a:rPr lang="en-US" dirty="0" smtClean="0"/>
              <a:t> </a:t>
            </a:r>
            <a:r>
              <a:rPr lang="en-US" dirty="0"/>
              <a:t>(Roll </a:t>
            </a:r>
            <a:r>
              <a:rPr lang="en-US" dirty="0" smtClean="0"/>
              <a:t>No:71)</a:t>
            </a:r>
            <a:endParaRPr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/>
              <a:t>Rudra</a:t>
            </a:r>
            <a:r>
              <a:rPr lang="en-US" dirty="0" smtClean="0"/>
              <a:t> </a:t>
            </a:r>
            <a:r>
              <a:rPr lang="en-US" dirty="0" err="1" smtClean="0"/>
              <a:t>Pandav</a:t>
            </a:r>
            <a:r>
              <a:rPr lang="en-US" dirty="0" smtClean="0"/>
              <a:t> </a:t>
            </a:r>
            <a:r>
              <a:rPr lang="en-US" dirty="0"/>
              <a:t>(Roll </a:t>
            </a:r>
            <a:r>
              <a:rPr lang="en-US" dirty="0" smtClean="0"/>
              <a:t>No:72)</a:t>
            </a:r>
            <a:endParaRPr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/>
              <a:t>Aman</a:t>
            </a:r>
            <a:r>
              <a:rPr lang="en-US" dirty="0" smtClean="0"/>
              <a:t> Pandey(Roll No:73)</a:t>
            </a:r>
            <a:endParaRPr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Pranay</a:t>
            </a:r>
            <a:r>
              <a:rPr lang="en-US" dirty="0" smtClean="0"/>
              <a:t> Pandey(Roll No:74)</a:t>
            </a:r>
            <a:endParaRPr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Rampravesh</a:t>
            </a:r>
            <a:r>
              <a:rPr lang="en-US" dirty="0" smtClean="0"/>
              <a:t> </a:t>
            </a:r>
            <a:r>
              <a:rPr lang="en-US" dirty="0" err="1" smtClean="0"/>
              <a:t>Pandit</a:t>
            </a:r>
            <a:r>
              <a:rPr lang="en-US" dirty="0" smtClean="0"/>
              <a:t>(Roll No:75)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914400" lvl="0" indent="0">
              <a:buNone/>
            </a:pPr>
            <a:r>
              <a:rPr lang="en-US" b="1" u="sng" dirty="0" err="1"/>
              <a:t>GitHub</a:t>
            </a:r>
            <a:r>
              <a:rPr lang="en-US" b="1" u="sng" dirty="0"/>
              <a:t> Link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>
                <a:hlinkClick r:id="rId3"/>
              </a:rPr>
              <a:t> https://github.com/PranayD2511/Maths-Project.git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1F3864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>
              <a:solidFill>
                <a:srgbClr val="2F5496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 u="sng" dirty="0">
                <a:solidFill>
                  <a:srgbClr val="2F5496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r>
              <a:rPr lang="en-US" dirty="0" smtClean="0"/>
              <a:t>In linear algebra, matrices are often studied through their polynomials—specifically, the characteristic and minimal polynomials. These provide insight into the matrix’s structure, such as its </a:t>
            </a:r>
            <a:r>
              <a:rPr lang="en-US" dirty="0" err="1" smtClean="0"/>
              <a:t>eigenvalues</a:t>
            </a:r>
            <a:r>
              <a:rPr lang="en-US" dirty="0" smtClean="0"/>
              <a:t> and the possibility of </a:t>
            </a:r>
            <a:r>
              <a:rPr lang="en-US" dirty="0" err="1" smtClean="0"/>
              <a:t>diagonalization</a:t>
            </a:r>
            <a:r>
              <a:rPr lang="en-US" dirty="0" smtClean="0"/>
              <a:t>. Based on the relationship between these polynomials, matrices are classified as </a:t>
            </a:r>
            <a:r>
              <a:rPr lang="en-US" b="1" dirty="0" smtClean="0"/>
              <a:t>derogatory</a:t>
            </a:r>
            <a:r>
              <a:rPr lang="en-US" dirty="0" smtClean="0"/>
              <a:t> or </a:t>
            </a:r>
            <a:r>
              <a:rPr lang="en-US" b="1" dirty="0" smtClean="0"/>
              <a:t>non-derogatory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derogatory matrix</a:t>
            </a:r>
            <a:r>
              <a:rPr lang="en-US" dirty="0" smtClean="0"/>
              <a:t> has a minimal polynomial of lower degree than its characteristic polynomial, indicating repeated </a:t>
            </a:r>
            <a:r>
              <a:rPr lang="en-US" dirty="0" err="1" smtClean="0"/>
              <a:t>eigenvalues</a:t>
            </a:r>
            <a:r>
              <a:rPr lang="en-US" dirty="0" smtClean="0"/>
              <a:t> with multiple Jordan blocks. In contrast, a </a:t>
            </a:r>
            <a:r>
              <a:rPr lang="en-US" b="1" dirty="0" smtClean="0"/>
              <a:t>non-derogatory matrix</a:t>
            </a:r>
            <a:r>
              <a:rPr lang="en-US" dirty="0" smtClean="0"/>
              <a:t> has both polynomials identical, typically showing simpler structure and fewer blocks. This classification helps in deeper matrix analysis and applications like control theory, differential equations, and system design.</a:t>
            </a:r>
            <a:endParaRPr lang="en-US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 u="sng" dirty="0">
                <a:solidFill>
                  <a:srgbClr val="2F5496"/>
                </a:solidFill>
              </a:rPr>
              <a:t>Challenges &amp; Limitations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Complex Calculation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Determining the minimal polynomial can be difficult and time-consuming, especially for large or complex matrices.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Hard to Understand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concept isn't very intuitive and can be confusing for beginners compared to more familiar topics like </a:t>
            </a:r>
            <a:r>
              <a:rPr lang="en-US" dirty="0" err="1" smtClean="0"/>
              <a:t>eigen</a:t>
            </a:r>
            <a:r>
              <a:rPr lang="en-US" dirty="0" smtClean="0"/>
              <a:t> values or determinants.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Dependence on Jordan Canonical Form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Classification often relies on constructing the Jordan form of a matrix, which itself is a complex process and not always numerically stable for computation.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Limited Practical Usage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While theoretically important, the derogatory/non-derogatory classification is rarely used directly in most applied problems. It is more relevant in abstract algebra, theoretical linear algebra, and control theory.</a:t>
            </a:r>
            <a:endParaRPr lang="en-US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0" y="-18375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None/>
            </a:pPr>
            <a:r>
              <a:rPr lang="en-US" sz="3500" b="1" dirty="0">
                <a:solidFill>
                  <a:srgbClr val="2F5496"/>
                </a:solidFill>
              </a:rPr>
              <a:t> </a:t>
            </a:r>
            <a:endParaRPr sz="3500" b="1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None/>
            </a:pPr>
            <a:r>
              <a:rPr lang="en-US" sz="3500" b="1" u="sng" dirty="0">
                <a:solidFill>
                  <a:srgbClr val="2F5496"/>
                </a:solidFill>
              </a:rPr>
              <a:t>Importance of the Topic: Applications in Different Fields</a:t>
            </a:r>
            <a:endParaRPr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Control Theory</a:t>
            </a:r>
            <a:r>
              <a:rPr lang="en-US" dirty="0" smtClean="0"/>
              <a:t>: Used in system controllability and </a:t>
            </a:r>
            <a:r>
              <a:rPr lang="en-US" dirty="0" err="1" smtClean="0"/>
              <a:t>observability</a:t>
            </a:r>
            <a:r>
              <a:rPr lang="en-US" dirty="0" smtClean="0"/>
              <a:t> analysis where the structure of state-space matrices matters.</a:t>
            </a:r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Signal Processing</a:t>
            </a:r>
            <a:r>
              <a:rPr lang="en-US" dirty="0" smtClean="0"/>
              <a:t>: Helps in simplifying systems and analyzing stability using matrix decomposition.</a:t>
            </a:r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Differential Equations</a:t>
            </a:r>
            <a:r>
              <a:rPr lang="en-US" dirty="0" smtClean="0"/>
              <a:t>: Useful in solving systems of linear differential equations by converting them to simpler forms.</a:t>
            </a:r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Quantum Mechanics</a:t>
            </a:r>
            <a:r>
              <a:rPr lang="en-US" dirty="0" smtClean="0"/>
              <a:t>: Assists in studying operators and energy level </a:t>
            </a:r>
            <a:r>
              <a:rPr lang="en-US" dirty="0" err="1" smtClean="0"/>
              <a:t>degeneracies</a:t>
            </a:r>
            <a:r>
              <a:rPr lang="en-US" dirty="0" smtClean="0"/>
              <a:t>.</a:t>
            </a:r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Theoretical Computer Science</a:t>
            </a:r>
            <a:r>
              <a:rPr lang="en-US" dirty="0" smtClean="0"/>
              <a:t>: Plays a role in automata theory, complexity, and formal verification involving matrix representations.</a:t>
            </a:r>
          </a:p>
          <a:p>
            <a:pPr lvl="0" indent="-425450">
              <a:buSzPts val="3100"/>
              <a:buNone/>
            </a:pPr>
            <a:r>
              <a:rPr lang="en-US" dirty="0" smtClean="0"/>
              <a:t>• </a:t>
            </a:r>
            <a:r>
              <a:rPr lang="en-US" b="1" dirty="0" smtClean="0"/>
              <a:t>Mathematics Education</a:t>
            </a:r>
            <a:r>
              <a:rPr lang="en-US" dirty="0" smtClean="0"/>
              <a:t>: A fundamental concept in advanced linear algebra courses for deeper theoretical understanding.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May 2024-25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52400" y="-309265"/>
            <a:ext cx="2487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04800" y="-183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57200" y="-4465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09600" y="286434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-461665"/>
            <a:ext cx="328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-461665"/>
            <a:ext cx="328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dirty="0">
                <a:solidFill>
                  <a:srgbClr val="2F5496"/>
                </a:solidFill>
              </a:rPr>
              <a:t> </a:t>
            </a:r>
            <a:endParaRPr sz="3200">
              <a:solidFill>
                <a:srgbClr val="2F5496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 u="sng" dirty="0">
                <a:solidFill>
                  <a:srgbClr val="2F5496"/>
                </a:solidFill>
              </a:rPr>
              <a:t>Concept of the Topic and Explanation (Steps to Solve)</a:t>
            </a:r>
            <a:endParaRPr sz="3200" b="1"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r>
              <a:rPr lang="en-US" dirty="0" smtClean="0"/>
              <a:t>Matrices are classified as </a:t>
            </a:r>
            <a:r>
              <a:rPr lang="en-US" b="1" dirty="0" smtClean="0"/>
              <a:t>derogatory</a:t>
            </a:r>
            <a:r>
              <a:rPr lang="en-US" dirty="0" smtClean="0"/>
              <a:t> or </a:t>
            </a:r>
            <a:r>
              <a:rPr lang="en-US" b="1" dirty="0" smtClean="0"/>
              <a:t>non-derogatory</a:t>
            </a:r>
            <a:r>
              <a:rPr lang="en-US" dirty="0" smtClean="0"/>
              <a:t> based on the relationship between their </a:t>
            </a:r>
            <a:r>
              <a:rPr lang="en-US" b="1" dirty="0" smtClean="0"/>
              <a:t>characteristic</a:t>
            </a:r>
            <a:r>
              <a:rPr lang="en-US" dirty="0" smtClean="0"/>
              <a:t> and </a:t>
            </a:r>
            <a:r>
              <a:rPr lang="en-US" b="1" dirty="0" smtClean="0"/>
              <a:t>minimal polynomials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matrix is </a:t>
            </a:r>
            <a:r>
              <a:rPr lang="en-US" b="1" dirty="0" smtClean="0"/>
              <a:t>derogatory</a:t>
            </a:r>
            <a:r>
              <a:rPr lang="en-US" dirty="0" smtClean="0"/>
              <a:t> if its minimal polynomial has a lower degree than its characteristic polynomial, indicating repeated </a:t>
            </a:r>
            <a:r>
              <a:rPr lang="en-US" dirty="0" err="1" smtClean="0"/>
              <a:t>eigenvalues</a:t>
            </a:r>
            <a:r>
              <a:rPr lang="en-US" dirty="0" smtClean="0"/>
              <a:t> with multiple Jordan blocks. A </a:t>
            </a:r>
            <a:r>
              <a:rPr lang="en-US" b="1" dirty="0" smtClean="0"/>
              <a:t>non-derogatory</a:t>
            </a:r>
            <a:r>
              <a:rPr lang="en-US" dirty="0" smtClean="0"/>
              <a:t> matrix has both polynomials equal, showing a simpler structure and fewer blocks.</a:t>
            </a:r>
          </a:p>
          <a:p>
            <a:r>
              <a:rPr lang="en-US" dirty="0" smtClean="0"/>
              <a:t>This concept helps in understanding a matrix’s complexity, especially in </a:t>
            </a:r>
            <a:r>
              <a:rPr lang="en-US" dirty="0" err="1" smtClean="0"/>
              <a:t>diagonalization</a:t>
            </a:r>
            <a:r>
              <a:rPr lang="en-US" dirty="0" smtClean="0"/>
              <a:t> and canonical form analysis.</a:t>
            </a:r>
            <a:r>
              <a:rPr lang="en-US" dirty="0"/>
              <a:t/>
            </a:r>
            <a:br>
              <a:rPr lang="en-US" dirty="0"/>
            </a:b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Commonly used for:</a:t>
            </a:r>
            <a:endParaRPr/>
          </a:p>
          <a:p>
            <a:pPr marL="914400" lvl="0">
              <a:lnSpc>
                <a:spcPct val="115000"/>
              </a:lnSpc>
              <a:spcBef>
                <a:spcPts val="1200"/>
              </a:spcBef>
              <a:buChar char="●"/>
            </a:pPr>
            <a:r>
              <a:rPr lang="en-US" sz="2300" dirty="0" smtClean="0"/>
              <a:t>Matrix </a:t>
            </a:r>
            <a:r>
              <a:rPr lang="en-US" sz="2300" dirty="0" err="1" smtClean="0"/>
              <a:t>Diagonalization</a:t>
            </a:r>
            <a:r>
              <a:rPr lang="en-US" sz="2300" dirty="0" smtClean="0"/>
              <a:t> and Simplification</a:t>
            </a:r>
          </a:p>
          <a:p>
            <a:pPr marL="914400" lvl="0">
              <a:lnSpc>
                <a:spcPct val="115000"/>
              </a:lnSpc>
              <a:spcBef>
                <a:spcPts val="1200"/>
              </a:spcBef>
              <a:buChar char="●"/>
            </a:pPr>
            <a:r>
              <a:rPr lang="en-US" sz="2300" dirty="0" smtClean="0"/>
              <a:t>Analyzing System Behavior</a:t>
            </a:r>
          </a:p>
          <a:p>
            <a:pPr marL="914400" lvl="0">
              <a:lnSpc>
                <a:spcPct val="115000"/>
              </a:lnSpc>
              <a:spcBef>
                <a:spcPts val="1200"/>
              </a:spcBef>
              <a:buChar char="●"/>
            </a:pPr>
            <a:r>
              <a:rPr lang="en-US" sz="2300" dirty="0" smtClean="0"/>
              <a:t>Understanding Algebraic Structure</a:t>
            </a:r>
            <a:endParaRPr sz="2300"/>
          </a:p>
        </p:txBody>
      </p:sp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 u="sng">
              <a:solidFill>
                <a:srgbClr val="2F5496"/>
              </a:solidFill>
            </a:endParaRPr>
          </a:p>
          <a:p>
            <a:pPr marL="9144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 u="sng" dirty="0" smtClean="0">
                <a:solidFill>
                  <a:srgbClr val="2F5496"/>
                </a:solidFill>
              </a:rPr>
              <a:t> Steps</a:t>
            </a:r>
            <a:r>
              <a:rPr lang="en-US" sz="3200" b="1" u="sng" dirty="0">
                <a:solidFill>
                  <a:srgbClr val="2F5496"/>
                </a:solidFill>
              </a:rPr>
              <a:t>:</a:t>
            </a:r>
            <a:endParaRPr sz="3200" b="1" u="sng">
              <a:solidFill>
                <a:srgbClr val="2F5496"/>
              </a:solidFill>
            </a:endParaRPr>
          </a:p>
          <a:p>
            <a:pPr marL="6858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200" b="1" u="sng">
              <a:solidFill>
                <a:srgbClr val="2F5496"/>
              </a:solidFill>
            </a:endParaRPr>
          </a:p>
          <a:p>
            <a:r>
              <a:rPr lang="en-US" dirty="0" smtClean="0"/>
              <a:t>First find the characteristic equation of A and solve it.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r>
              <a:rPr lang="en-US" dirty="0" smtClean="0"/>
              <a:t>x1</a:t>
            </a:r>
            <a:r>
              <a:rPr lang="en-US" dirty="0" smtClean="0"/>
              <a:t>​</a:t>
            </a:r>
            <a:r>
              <a:rPr lang="en-US" dirty="0" smtClean="0"/>
              <a:t>,x2​,x3​ are all distinct then A is non-derogatory.</a:t>
            </a:r>
          </a:p>
          <a:p>
            <a:r>
              <a:rPr lang="en-US" dirty="0" smtClean="0"/>
              <a:t>If x1=x2≠x3​ then find whether the equation (x−x1)(x−x3)=0 is satisfied by </a:t>
            </a:r>
            <a:r>
              <a:rPr lang="en-US" dirty="0" err="1" smtClean="0"/>
              <a:t>A.If</a:t>
            </a:r>
            <a:r>
              <a:rPr lang="en-US" dirty="0" smtClean="0"/>
              <a:t> it is satisfied by A, then A is derogatory otherwise non-derogatory.</a:t>
            </a:r>
          </a:p>
          <a:p>
            <a:r>
              <a:rPr lang="en-US" dirty="0" smtClean="0"/>
              <a:t>If x1​=x2​=x3​ then find whether the equation (x−x1)=0 is satisfied by A.</a:t>
            </a:r>
            <a:br>
              <a:rPr lang="en-US" dirty="0" smtClean="0"/>
            </a:br>
            <a:r>
              <a:rPr lang="en-US" dirty="0" smtClean="0"/>
              <a:t>If it is satisfied by A, then A is derogatory otherwise non-derogatory.</a:t>
            </a:r>
            <a:endParaRPr lang="en-US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b="1">
                <a:solidFill>
                  <a:srgbClr val="2F5496"/>
                </a:solidFill>
              </a:rPr>
              <a:t>    </a:t>
            </a:r>
            <a:r>
              <a:rPr lang="en-US" sz="3200" b="1" u="sng">
                <a:solidFill>
                  <a:srgbClr val="2F5496"/>
                </a:solidFill>
              </a:rPr>
              <a:t>Example</a:t>
            </a:r>
            <a:r>
              <a:rPr lang="en-US" sz="3200" b="1">
                <a:solidFill>
                  <a:srgbClr val="2F5496"/>
                </a:solidFill>
              </a:rPr>
              <a:t>  </a:t>
            </a:r>
            <a:r>
              <a:rPr lang="en-US" b="1">
                <a:solidFill>
                  <a:srgbClr val="2F5496"/>
                </a:solidFill>
              </a:rPr>
              <a:t>1)</a:t>
            </a:r>
            <a:endParaRPr>
              <a:solidFill>
                <a:srgbClr val="2F5496"/>
              </a:solidFill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ftr" idx="11"/>
          </p:nvPr>
        </p:nvSpPr>
        <p:spPr>
          <a:xfrm>
            <a:off x="3874994" y="62994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user\Downloads\WhatsApp Image 2025-04-16 at 11.06.46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81000"/>
            <a:ext cx="4648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9c26ddf2_3_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</a:rPr>
              <a:t>      </a:t>
            </a:r>
            <a:r>
              <a:rPr lang="en-US" sz="3200" b="1" u="sng">
                <a:solidFill>
                  <a:srgbClr val="2F5496"/>
                </a:solidFill>
              </a:rPr>
              <a:t>Example</a:t>
            </a:r>
            <a:r>
              <a:rPr lang="en-US" sz="3200" b="1">
                <a:solidFill>
                  <a:srgbClr val="2F5496"/>
                </a:solidFill>
              </a:rPr>
              <a:t>  </a:t>
            </a:r>
            <a:r>
              <a:rPr lang="en-US" b="1">
                <a:solidFill>
                  <a:srgbClr val="2F5496"/>
                </a:solidFill>
              </a:rPr>
              <a:t>2)</a:t>
            </a:r>
            <a:endParaRPr b="1">
              <a:solidFill>
                <a:srgbClr val="2F5496"/>
              </a:solidFill>
            </a:endParaRPr>
          </a:p>
        </p:txBody>
      </p:sp>
      <p:pic>
        <p:nvPicPr>
          <p:cNvPr id="2050" name="Picture 2" descr="C:\Users\user\Downloads\WhatsApp Image 2025-04-16 at 11.06.46 PM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1000"/>
            <a:ext cx="4256187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697</Words>
  <PresentationFormat>Custom</PresentationFormat>
  <Paragraphs>115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Book Antiqua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Sandeeo More</dc:creator>
  <cp:lastModifiedBy>user</cp:lastModifiedBy>
  <cp:revision>29</cp:revision>
  <dcterms:created xsi:type="dcterms:W3CDTF">2022-10-14T07:59:13Z</dcterms:created>
  <dcterms:modified xsi:type="dcterms:W3CDTF">2025-04-17T03:23:40Z</dcterms:modified>
</cp:coreProperties>
</file>