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92" r:id="rId8"/>
    <p:sldId id="291" r:id="rId9"/>
    <p:sldId id="286" r:id="rId10"/>
    <p:sldId id="288" r:id="rId11"/>
    <p:sldId id="289" r:id="rId12"/>
    <p:sldId id="290" r:id="rId13"/>
    <p:sldId id="300" r:id="rId14"/>
    <p:sldId id="260" r:id="rId15"/>
    <p:sldId id="296" r:id="rId16"/>
    <p:sldId id="297" r:id="rId17"/>
    <p:sldId id="299" r:id="rId18"/>
    <p:sldId id="298" r:id="rId19"/>
    <p:sldId id="301" r:id="rId20"/>
    <p:sldId id="295" r:id="rId21"/>
    <p:sldId id="294" r:id="rId22"/>
    <p:sldId id="293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F355E0-FD82-43F2-B062-66E04B3DD9AD}">
          <p14:sldIdLst>
            <p14:sldId id="256"/>
            <p14:sldId id="257"/>
            <p14:sldId id="258"/>
            <p14:sldId id="292"/>
            <p14:sldId id="291"/>
            <p14:sldId id="286"/>
            <p14:sldId id="288"/>
            <p14:sldId id="289"/>
            <p14:sldId id="290"/>
            <p14:sldId id="300"/>
            <p14:sldId id="260"/>
            <p14:sldId id="296"/>
            <p14:sldId id="297"/>
            <p14:sldId id="299"/>
            <p14:sldId id="298"/>
            <p14:sldId id="301"/>
            <p14:sldId id="295"/>
            <p14:sldId id="294"/>
            <p14:sldId id="293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nayDhanke/e-panchayat.git" TargetMode="External"/><Relationship Id="rId2" Type="http://schemas.openxmlformats.org/officeDocument/2006/relationships/hyperlink" Target="https://e-gram.vercel.a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</a:t>
            </a:r>
            <a:r>
              <a:rPr lang="en-US" dirty="0" err="1"/>
              <a:t>Grampanchayat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Application for the rural areas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35D5F-F433-4E9B-9F4D-E6C80C9E9037}"/>
              </a:ext>
            </a:extLst>
          </p:cNvPr>
          <p:cNvSpPr/>
          <p:nvPr/>
        </p:nvSpPr>
        <p:spPr>
          <a:xfrm>
            <a:off x="8249203" y="5599107"/>
            <a:ext cx="3536397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Presented By :- Pranay Dhanke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Internship ID: UMIP14496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9EE5-4E30-424A-86A1-E9A759F3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03841"/>
            <a:ext cx="11214100" cy="535531"/>
          </a:xfrm>
        </p:spPr>
        <p:txBody>
          <a:bodyPr/>
          <a:lstStyle/>
          <a:p>
            <a:r>
              <a:rPr lang="en-IN" dirty="0"/>
              <a:t>Dataflow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298F4-7FBC-4A95-91F7-7A0BA304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B3D4E-8DBE-4AE1-94AE-BF6D8648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83954"/>
            <a:ext cx="8662735" cy="52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10" y="3200400"/>
            <a:ext cx="7781544" cy="859055"/>
          </a:xfrm>
        </p:spPr>
        <p:txBody>
          <a:bodyPr/>
          <a:lstStyle/>
          <a:p>
            <a:r>
              <a:rPr lang="en-US" dirty="0"/>
              <a:t>System Snapshot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1326-EC7B-44A0-8F64-BE2A4185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IN" dirty="0"/>
              <a:t>Main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27135-27B1-41DA-A245-D45781F4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11960-F00D-42D3-AC25-A864A12B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05027"/>
            <a:ext cx="5220617" cy="2935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25E94-C2C2-4290-8BFE-8D6A87EC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83" y="2005027"/>
            <a:ext cx="5220617" cy="2935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07420-F349-45A6-A40A-B436F4575C48}"/>
              </a:ext>
            </a:extLst>
          </p:cNvPr>
          <p:cNvSpPr txBox="1"/>
          <p:nvPr/>
        </p:nvSpPr>
        <p:spPr>
          <a:xfrm>
            <a:off x="2123311" y="5130515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Screen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91DF3-F2A1-49F8-B790-A5C44DBD0230}"/>
              </a:ext>
            </a:extLst>
          </p:cNvPr>
          <p:cNvSpPr txBox="1"/>
          <p:nvPr/>
        </p:nvSpPr>
        <p:spPr>
          <a:xfrm>
            <a:off x="8458573" y="5130515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Window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9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27135-27B1-41DA-A245-D45781F4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F5F61-24B2-4ABD-899B-D0571918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009108"/>
            <a:ext cx="5318831" cy="2990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440E3-B32E-4A6D-B543-A779414F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68" y="2009108"/>
            <a:ext cx="5318832" cy="2990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758F3-7A72-45D4-8E52-5CB085F41293}"/>
              </a:ext>
            </a:extLst>
          </p:cNvPr>
          <p:cNvSpPr txBox="1"/>
          <p:nvPr/>
        </p:nvSpPr>
        <p:spPr>
          <a:xfrm>
            <a:off x="8027894" y="5182524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Footer/Contact 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F85C6-EC03-427E-930F-4F637D461205}"/>
              </a:ext>
            </a:extLst>
          </p:cNvPr>
          <p:cNvSpPr txBox="1"/>
          <p:nvPr/>
        </p:nvSpPr>
        <p:spPr>
          <a:xfrm>
            <a:off x="2221524" y="5182524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Schemes section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6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4DE6-EA3A-4858-ADD5-21CB99B3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0748C1-44B9-401D-AD1F-A82BDE89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567AE-C336-467B-BDCD-9A3CAD95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993900"/>
            <a:ext cx="5105070" cy="287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68A91-BE0F-425D-B483-5F5AFED47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531" y="1993900"/>
            <a:ext cx="5105069" cy="287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9D5F7-88D0-4103-96E0-4260C2B6182D}"/>
              </a:ext>
            </a:extLst>
          </p:cNvPr>
          <p:cNvSpPr txBox="1"/>
          <p:nvPr/>
        </p:nvSpPr>
        <p:spPr>
          <a:xfrm>
            <a:off x="2420844" y="5117068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Login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E2B74-2F53-41F3-9C5D-426A84D3F906}"/>
              </a:ext>
            </a:extLst>
          </p:cNvPr>
          <p:cNvSpPr txBox="1"/>
          <p:nvPr/>
        </p:nvSpPr>
        <p:spPr>
          <a:xfrm>
            <a:off x="8561294" y="5080320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Register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4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59CD5-EB77-4FC2-AB9D-DED9F0E1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290A8-894B-462F-9C28-0BB56B53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660" y="4055228"/>
            <a:ext cx="4708680" cy="2647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8D63D-FA76-4451-BD9E-2C9B4291B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56" y="605534"/>
            <a:ext cx="5021944" cy="2823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FB181A-2037-4871-BABD-C5644175F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43" y="605535"/>
            <a:ext cx="5021944" cy="2823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31716-77D6-4759-AECC-A669370BE4E8}"/>
              </a:ext>
            </a:extLst>
          </p:cNvPr>
          <p:cNvSpPr txBox="1"/>
          <p:nvPr/>
        </p:nvSpPr>
        <p:spPr>
          <a:xfrm>
            <a:off x="2178797" y="3454114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applied Schemes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13648-BE6C-40EF-8465-2CD1B81AA233}"/>
              </a:ext>
            </a:extLst>
          </p:cNvPr>
          <p:cNvSpPr txBox="1"/>
          <p:nvPr/>
        </p:nvSpPr>
        <p:spPr>
          <a:xfrm>
            <a:off x="2062256" y="5378898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Profile 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1AFB0-94DC-4A8E-A2E2-04C25DFF006D}"/>
              </a:ext>
            </a:extLst>
          </p:cNvPr>
          <p:cNvSpPr txBox="1"/>
          <p:nvPr/>
        </p:nvSpPr>
        <p:spPr>
          <a:xfrm>
            <a:off x="7603191" y="3428999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Apply form for the schemes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7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BFE3A7-E9AE-43EF-9E48-02C03D1C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10912F7E-E336-47B0-AE4A-25DE1B20D8D4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Admin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08B0F-EDD6-430F-A530-16E1E813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97696"/>
            <a:ext cx="5330370" cy="2996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45EC8C-C477-4D52-A39F-FBB31280E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29" y="1997696"/>
            <a:ext cx="5330371" cy="2996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1B4AA-ED09-45FF-B8E1-4955D4468AEB}"/>
              </a:ext>
            </a:extLst>
          </p:cNvPr>
          <p:cNvSpPr txBox="1"/>
          <p:nvPr/>
        </p:nvSpPr>
        <p:spPr>
          <a:xfrm>
            <a:off x="2503821" y="5117068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Login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04075-CDA2-4DF5-84D7-48A6975A1EA1}"/>
              </a:ext>
            </a:extLst>
          </p:cNvPr>
          <p:cNvSpPr txBox="1"/>
          <p:nvPr/>
        </p:nvSpPr>
        <p:spPr>
          <a:xfrm>
            <a:off x="8027894" y="5117068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Dashboard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1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8A0F2-94EF-416F-97F4-EC6E77C4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E8DE583-5BE4-4910-9FFB-F7C914F9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5" y="1875971"/>
            <a:ext cx="5524576" cy="310605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25E9A7F-C84E-4FF5-8DBA-5EBD6C62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09" y="1875971"/>
            <a:ext cx="5524576" cy="3106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2B3F51-A065-4D1E-A265-43D890A925B0}"/>
              </a:ext>
            </a:extLst>
          </p:cNvPr>
          <p:cNvSpPr txBox="1"/>
          <p:nvPr/>
        </p:nvSpPr>
        <p:spPr>
          <a:xfrm>
            <a:off x="1856068" y="5178042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 panel for schemes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B6777-94DA-46F3-B899-769E97BD7E3F}"/>
              </a:ext>
            </a:extLst>
          </p:cNvPr>
          <p:cNvSpPr txBox="1"/>
          <p:nvPr/>
        </p:nvSpPr>
        <p:spPr>
          <a:xfrm>
            <a:off x="8027894" y="5178042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scheme panel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1326-EC7B-44A0-8F64-BE2A4185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Staff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27135-27B1-41DA-A245-D45781F4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4EA5F-23D9-4848-8F68-475A6601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963057"/>
            <a:ext cx="5214787" cy="2931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B05E4-EFA7-4B78-BE65-E1ED34AB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715" y="1963057"/>
            <a:ext cx="5214787" cy="2931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FC5A2-F35B-419E-8B95-92A0EBFB219B}"/>
              </a:ext>
            </a:extLst>
          </p:cNvPr>
          <p:cNvSpPr txBox="1"/>
          <p:nvPr/>
        </p:nvSpPr>
        <p:spPr>
          <a:xfrm>
            <a:off x="2420844" y="5051011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Staff Login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52924-4277-43AC-B1D8-524C6A602DF2}"/>
              </a:ext>
            </a:extLst>
          </p:cNvPr>
          <p:cNvSpPr txBox="1"/>
          <p:nvPr/>
        </p:nvSpPr>
        <p:spPr>
          <a:xfrm>
            <a:off x="8248120" y="5051011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Staff </a:t>
            </a:r>
            <a:r>
              <a:rPr lang="en-US" dirty="0" err="1">
                <a:solidFill>
                  <a:schemeClr val="bg1"/>
                </a:solidFill>
              </a:rPr>
              <a:t>Deshboard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95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D6A70-BC3F-4A3D-86CF-F18F09B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8D03E-D2CF-4C40-AC5B-39C650C7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18321"/>
            <a:ext cx="5018192" cy="282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45E58-2B62-44DE-8E3E-591F5FFC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409" y="2018322"/>
            <a:ext cx="5018191" cy="2821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27DA2-ED51-42BC-9369-0EF197B604ED}"/>
              </a:ext>
            </a:extLst>
          </p:cNvPr>
          <p:cNvSpPr txBox="1"/>
          <p:nvPr/>
        </p:nvSpPr>
        <p:spPr>
          <a:xfrm>
            <a:off x="1533339" y="5117068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Approve/Reject scheme panel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CC073-7F5C-46FD-B50A-85D2303ADD56}"/>
              </a:ext>
            </a:extLst>
          </p:cNvPr>
          <p:cNvSpPr txBox="1"/>
          <p:nvPr/>
        </p:nvSpPr>
        <p:spPr>
          <a:xfrm>
            <a:off x="8561294" y="5117068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Scheme Panel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3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03" y="2569945"/>
            <a:ext cx="7781544" cy="859055"/>
          </a:xfrm>
        </p:spPr>
        <p:txBody>
          <a:bodyPr/>
          <a:lstStyle/>
          <a:p>
            <a:r>
              <a:rPr lang="en-US" dirty="0"/>
              <a:t>About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22365-B1FB-4593-882C-4ED38FCDF1BE}"/>
              </a:ext>
            </a:extLst>
          </p:cNvPr>
          <p:cNvSpPr/>
          <p:nvPr/>
        </p:nvSpPr>
        <p:spPr>
          <a:xfrm>
            <a:off x="425703" y="3890182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Project Link - </a:t>
            </a:r>
            <a:r>
              <a:rPr lang="en-IN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https://e-gram.vercel.app/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3301C-4013-495B-99CF-7EE29D2577C7}"/>
              </a:ext>
            </a:extLst>
          </p:cNvPr>
          <p:cNvSpPr/>
          <p:nvPr/>
        </p:nvSpPr>
        <p:spPr>
          <a:xfrm>
            <a:off x="425703" y="4536030"/>
            <a:ext cx="6840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GitHub Link - </a:t>
            </a:r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https://github.com/PranayDhanke/e-panchayat.git</a:t>
            </a:r>
            <a:r>
              <a:rPr lang="en-IN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120769"/>
            <a:ext cx="11214100" cy="53553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17665"/>
            <a:ext cx="6718300" cy="4093243"/>
          </a:xfrm>
        </p:spPr>
        <p:txBody>
          <a:bodyPr/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/>
              <a:t>E-Gram Panchayat aims to digitize the application and management process for various schemes, providing a streamlined and efficient way for end users to apply for schemes and for administrators to manage them. The application enhances transparency, accessibility, and efficiency in rural governance.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/>
              <a:t>With E-Gram Panchayat, rural governance is transformed, making scheme application and management processes more transparent, accessible, and efficient.</a:t>
            </a: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C410-1DFA-4670-8954-7FE2DAEC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121149"/>
            <a:ext cx="11214100" cy="535531"/>
          </a:xfrm>
        </p:spPr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9FBFB-ED00-4E08-A162-50C52D69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248E8-1397-48CE-83B5-9BEA47CA1C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221832"/>
            <a:ext cx="6718300" cy="4093243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</a:t>
            </a:r>
          </a:p>
          <a:p>
            <a:pPr lvl="1"/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Nextjs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Framework for building the user interface. 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Tailwind CSS: Utility-first CSS framework for styling. 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Icons: Library for including icons in the application. 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Toasts: For displaying notifications and alerts. 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Skeleton Loader: For displaying loading placeholders. 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Features In react and next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: React Hooks , Next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Router , etc</a:t>
            </a:r>
          </a:p>
        </p:txBody>
      </p:sp>
    </p:spTree>
    <p:extLst>
      <p:ext uri="{BB962C8B-B14F-4D97-AF65-F5344CB8AC3E}">
        <p14:creationId xmlns:p14="http://schemas.microsoft.com/office/powerpoint/2010/main" val="204798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40C1E7-37A0-47EB-A60F-DA1905F1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3490C-9083-4F34-BA50-8726B9355B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099" y="1391743"/>
            <a:ext cx="7529607" cy="621630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 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 Fire store: NoSQL database for storing user data 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 Authentication: For handling user sign up and sign in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 Realtime : For storing Admin login , staff login , Schemes data , applied schemes data 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 Storage : For storing the profile images of user and the applied document for the schemes</a:t>
            </a:r>
          </a:p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Hosting : For deploying and serving the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115528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6201-4D16-4D05-B082-D8513C8A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081" y="3800139"/>
            <a:ext cx="6803136" cy="365760"/>
          </a:xfrm>
        </p:spPr>
        <p:txBody>
          <a:bodyPr/>
          <a:lstStyle/>
          <a:p>
            <a:r>
              <a:rPr lang="en-IN" dirty="0"/>
              <a:t>Workflow's in the Web Application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917A9-C830-4497-8143-9EA15678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1DA6BA-6317-4B41-AA7D-CC0423C5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81" y="2569945"/>
            <a:ext cx="7781544" cy="859055"/>
          </a:xfrm>
        </p:spPr>
        <p:txBody>
          <a:bodyPr/>
          <a:lstStyle/>
          <a:p>
            <a:r>
              <a:rPr lang="en-IN" dirty="0"/>
              <a:t>Workflow's</a:t>
            </a:r>
          </a:p>
        </p:txBody>
      </p:sp>
    </p:spTree>
    <p:extLst>
      <p:ext uri="{BB962C8B-B14F-4D97-AF65-F5344CB8AC3E}">
        <p14:creationId xmlns:p14="http://schemas.microsoft.com/office/powerpoint/2010/main" val="224573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DF7D-4D22-45F8-80B0-A230151B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49407"/>
            <a:ext cx="11214100" cy="978729"/>
          </a:xfrm>
        </p:spPr>
        <p:txBody>
          <a:bodyPr/>
          <a:lstStyle/>
          <a:p>
            <a:r>
              <a:rPr lang="en-US" dirty="0"/>
              <a:t>User Roles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CC198-8AA9-4748-A5B8-3692D58B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9E716-327D-442F-906B-1705A151D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15350"/>
            <a:ext cx="6718300" cy="4093243"/>
          </a:xfrm>
        </p:spPr>
        <p:txBody>
          <a:bodyPr/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up or sign in: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create an account or log in to the system.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for schemes: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browse and apply for available schemes.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applied schemes: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can view the status and details of their applications.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profile information: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can view and update their personal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36111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0CEB-6ECA-4CFF-BA0F-02F4A4BD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875810"/>
            <a:ext cx="11214100" cy="1421928"/>
          </a:xfrm>
        </p:spPr>
        <p:txBody>
          <a:bodyPr/>
          <a:lstStyle/>
          <a:p>
            <a:r>
              <a:rPr lang="en-US" dirty="0"/>
              <a:t>Admin Role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7291E-FD88-483B-A0AF-275182F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8BB1C-F22D-4157-B10D-372482E19E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50" y="1919469"/>
            <a:ext cx="7202768" cy="406272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new schemes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Admins can introduce new schemes in the system.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 existing schemes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Admins can update details of existing schemes.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schemes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Admins can remove outdated or irrelevant schemes.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Approve or reject applicatio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ns: Admins have the final say on application approval.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new Admin and Staff Member: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Admins have the Access the add the new admin as wall as new staff member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6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E5AA-2FE6-49CB-BF21-6FA239C8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013573"/>
            <a:ext cx="11214100" cy="535531"/>
          </a:xfrm>
        </p:spPr>
        <p:txBody>
          <a:bodyPr/>
          <a:lstStyle/>
          <a:p>
            <a:r>
              <a:rPr lang="en-IN" dirty="0"/>
              <a:t>Staff Member Role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2B1B4-46E6-4A3D-A577-0D9EEB88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63357-B4A3-479A-8F30-224FDA21B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221832"/>
            <a:ext cx="6718300" cy="4093243"/>
          </a:xfrm>
        </p:spPr>
        <p:txBody>
          <a:bodyPr/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Approve or reject applications: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Staff members review applications and make preliminary approval/rejection decisions.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available schemes: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Staff can see all schemes to assist citizens and ensure proper application handling. </a:t>
            </a:r>
          </a:p>
          <a:p>
            <a:pPr algn="just">
              <a:lnSpc>
                <a:spcPct val="150000"/>
              </a:lnSpc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1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507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Tahoma</vt:lpstr>
      <vt:lpstr>Trade Gothic LT Pro</vt:lpstr>
      <vt:lpstr>Trebuchet MS</vt:lpstr>
      <vt:lpstr>Office Theme</vt:lpstr>
      <vt:lpstr>E-Grampanchayat</vt:lpstr>
      <vt:lpstr>About Project</vt:lpstr>
      <vt:lpstr>Overview</vt:lpstr>
      <vt:lpstr>Technology Used</vt:lpstr>
      <vt:lpstr>PowerPoint Presentation</vt:lpstr>
      <vt:lpstr>Workflow's</vt:lpstr>
      <vt:lpstr>User Roles </vt:lpstr>
      <vt:lpstr>Admin Role  </vt:lpstr>
      <vt:lpstr>Staff Member Role</vt:lpstr>
      <vt:lpstr>Dataflow Diagram</vt:lpstr>
      <vt:lpstr>System Snapshot</vt:lpstr>
      <vt:lpstr>Main Interface</vt:lpstr>
      <vt:lpstr>PowerPoint Presentation</vt:lpstr>
      <vt:lpstr>User Interface</vt:lpstr>
      <vt:lpstr>PowerPoint Presentation</vt:lpstr>
      <vt:lpstr>PowerPoint Presentation</vt:lpstr>
      <vt:lpstr>PowerPoint Presentation</vt:lpstr>
      <vt:lpstr>Staff Interface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2024-07-06T07:58:36Z</dcterms:created>
  <dcterms:modified xsi:type="dcterms:W3CDTF">2024-07-09T13:53:20Z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