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yhalder731@gmail.com" userId="3acf50397e4e2566" providerId="LiveId" clId="{159769CA-1FB8-4C20-A2E8-7876C7BFEA65}"/>
    <pc:docChg chg="modSld">
      <pc:chgData name="pranayhalder731@gmail.com" userId="3acf50397e4e2566" providerId="LiveId" clId="{159769CA-1FB8-4C20-A2E8-7876C7BFEA65}" dt="2024-11-06T10:16:02.178" v="1" actId="115"/>
      <pc:docMkLst>
        <pc:docMk/>
      </pc:docMkLst>
      <pc:sldChg chg="modSp mod">
        <pc:chgData name="pranayhalder731@gmail.com" userId="3acf50397e4e2566" providerId="LiveId" clId="{159769CA-1FB8-4C20-A2E8-7876C7BFEA65}" dt="2024-11-06T10:16:02.178" v="1" actId="115"/>
        <pc:sldMkLst>
          <pc:docMk/>
          <pc:sldMk cId="2845545251" sldId="256"/>
        </pc:sldMkLst>
        <pc:spChg chg="mod">
          <ac:chgData name="pranayhalder731@gmail.com" userId="3acf50397e4e2566" providerId="LiveId" clId="{159769CA-1FB8-4C20-A2E8-7876C7BFEA65}" dt="2024-11-06T10:16:02.178" v="1" actId="115"/>
          <ac:spMkLst>
            <pc:docMk/>
            <pc:sldMk cId="2845545251" sldId="256"/>
            <ac:spMk id="3" creationId="{5C4A9FE2-C5F4-CDDD-0703-79673B02902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48590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B3F4E-021F-47E1-A79C-984642DB7432}"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39586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141008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49958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26527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FB3F4E-021F-47E1-A79C-984642DB7432}"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164800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FB3F4E-021F-47E1-A79C-984642DB7432}" type="datetimeFigureOut">
              <a:rPr lang="en-IN" smtClean="0"/>
              <a:t>06-11-2024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358810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1104143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386770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381906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B3F4E-021F-47E1-A79C-984642DB7432}"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95941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B3F4E-021F-47E1-A79C-984642DB7432}"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93709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B3F4E-021F-47E1-A79C-984642DB7432}"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112778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B3F4E-021F-47E1-A79C-984642DB7432}"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86143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B3F4E-021F-47E1-A79C-984642DB7432}"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140335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B3F4E-021F-47E1-A79C-984642DB7432}"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233344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B3F4E-021F-47E1-A79C-984642DB7432}"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7631C8-70FE-4113-9C4B-29553DBD3B89}" type="slidenum">
              <a:rPr lang="en-IN" smtClean="0"/>
              <a:t>‹#›</a:t>
            </a:fld>
            <a:endParaRPr lang="en-IN"/>
          </a:p>
        </p:txBody>
      </p:sp>
    </p:spTree>
    <p:extLst>
      <p:ext uri="{BB962C8B-B14F-4D97-AF65-F5344CB8AC3E}">
        <p14:creationId xmlns:p14="http://schemas.microsoft.com/office/powerpoint/2010/main" val="73354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FB3F4E-021F-47E1-A79C-984642DB7432}" type="datetimeFigureOut">
              <a:rPr lang="en-IN" smtClean="0"/>
              <a:t>06-11-2024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7631C8-70FE-4113-9C4B-29553DBD3B89}" type="slidenum">
              <a:rPr lang="en-IN" smtClean="0"/>
              <a:t>‹#›</a:t>
            </a:fld>
            <a:endParaRPr lang="en-IN"/>
          </a:p>
        </p:txBody>
      </p:sp>
    </p:spTree>
    <p:extLst>
      <p:ext uri="{BB962C8B-B14F-4D97-AF65-F5344CB8AC3E}">
        <p14:creationId xmlns:p14="http://schemas.microsoft.com/office/powerpoint/2010/main" val="1051721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E847-52C5-2262-7772-E05A064E4CA6}"/>
              </a:ext>
            </a:extLst>
          </p:cNvPr>
          <p:cNvSpPr>
            <a:spLocks noGrp="1"/>
          </p:cNvSpPr>
          <p:nvPr>
            <p:ph type="ctrTitle"/>
          </p:nvPr>
        </p:nvSpPr>
        <p:spPr>
          <a:xfrm>
            <a:off x="1154955" y="648929"/>
            <a:ext cx="8825658" cy="4128452"/>
          </a:xfrm>
        </p:spPr>
        <p:txBody>
          <a:bodyPr/>
          <a:lstStyle/>
          <a:p>
            <a:br>
              <a:rPr lang="en-IN" dirty="0">
                <a:effectLst/>
              </a:rPr>
            </a:br>
            <a:br>
              <a:rPr lang="en-IN" dirty="0">
                <a:effectLst/>
              </a:rPr>
            </a:br>
            <a:br>
              <a:rPr lang="en-IN" dirty="0">
                <a:effectLst/>
              </a:rPr>
            </a:br>
            <a:br>
              <a:rPr lang="en-IN" dirty="0">
                <a:effectLst/>
              </a:rPr>
            </a:br>
            <a:br>
              <a:rPr lang="en-IN" dirty="0">
                <a:effectLst/>
              </a:rPr>
            </a:br>
            <a:r>
              <a:rPr lang="en-US" b="0" i="0" dirty="0">
                <a:solidFill>
                  <a:schemeClr val="bg1"/>
                </a:solidFill>
                <a:effectLst/>
                <a:latin typeface="Google Sans"/>
              </a:rPr>
              <a:t>Analysis of Banking Operations using Power BI</a:t>
            </a:r>
            <a:br>
              <a:rPr lang="en-US" b="0" i="0" dirty="0">
                <a:solidFill>
                  <a:srgbClr val="202124"/>
                </a:solidFill>
                <a:effectLst/>
                <a:latin typeface="Google Sans"/>
              </a:rPr>
            </a:br>
            <a:br>
              <a:rPr lang="en-IN" dirty="0">
                <a:effectLst/>
              </a:rPr>
            </a:br>
            <a:br>
              <a:rPr lang="en-IN" dirty="0">
                <a:effectLst/>
              </a:rPr>
            </a:br>
            <a:endParaRPr lang="en-IN" dirty="0"/>
          </a:p>
        </p:txBody>
      </p:sp>
      <p:sp>
        <p:nvSpPr>
          <p:cNvPr id="3" name="Subtitle 2">
            <a:extLst>
              <a:ext uri="{FF2B5EF4-FFF2-40B4-BE49-F238E27FC236}">
                <a16:creationId xmlns:a16="http://schemas.microsoft.com/office/drawing/2014/main" id="{5C4A9FE2-C5F4-CDDD-0703-79673B02902A}"/>
              </a:ext>
            </a:extLst>
          </p:cNvPr>
          <p:cNvSpPr>
            <a:spLocks noGrp="1"/>
          </p:cNvSpPr>
          <p:nvPr>
            <p:ph type="subTitle" idx="1"/>
          </p:nvPr>
        </p:nvSpPr>
        <p:spPr/>
        <p:txBody>
          <a:bodyPr/>
          <a:lstStyle/>
          <a:p>
            <a:r>
              <a:rPr lang="en-IN" dirty="0"/>
              <a:t>Name –</a:t>
            </a:r>
            <a:r>
              <a:rPr lang="en-IN" u="sng" dirty="0"/>
              <a:t>Pranay</a:t>
            </a:r>
            <a:r>
              <a:rPr lang="en-IN" dirty="0"/>
              <a:t> </a:t>
            </a:r>
            <a:r>
              <a:rPr lang="en-IN" u="sng" dirty="0" err="1"/>
              <a:t>halder</a:t>
            </a:r>
            <a:r>
              <a:rPr lang="en-IN" dirty="0"/>
              <a:t>                                           submission date-06-11-2024</a:t>
            </a:r>
          </a:p>
        </p:txBody>
      </p:sp>
    </p:spTree>
    <p:extLst>
      <p:ext uri="{BB962C8B-B14F-4D97-AF65-F5344CB8AC3E}">
        <p14:creationId xmlns:p14="http://schemas.microsoft.com/office/powerpoint/2010/main" val="284554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D2F8B-E794-58C9-0879-CB0B81D28C5D}"/>
              </a:ext>
            </a:extLst>
          </p:cNvPr>
          <p:cNvSpPr txBox="1"/>
          <p:nvPr/>
        </p:nvSpPr>
        <p:spPr>
          <a:xfrm>
            <a:off x="491613" y="481780"/>
            <a:ext cx="10631437" cy="369332"/>
          </a:xfrm>
          <a:prstGeom prst="rect">
            <a:avLst/>
          </a:prstGeom>
          <a:noFill/>
        </p:spPr>
        <p:txBody>
          <a:bodyPr wrap="none" rtlCol="0">
            <a:spAutoFit/>
          </a:bodyPr>
          <a:lstStyle/>
          <a:p>
            <a:r>
              <a:rPr lang="en-IN" dirty="0"/>
              <a:t>11.</a:t>
            </a:r>
            <a:r>
              <a:rPr lang="en-US" b="0" i="0" dirty="0">
                <a:solidFill>
                  <a:srgbClr val="3C4043"/>
                </a:solidFill>
                <a:effectLst/>
                <a:latin typeface="Roboto" panose="02000000000000000000" pitchFamily="2" charset="0"/>
              </a:rPr>
              <a:t> What is the total number of transactions for each transaction type (Deposit, Withdrawal, Transfer)?</a:t>
            </a:r>
          </a:p>
        </p:txBody>
      </p:sp>
      <p:pic>
        <p:nvPicPr>
          <p:cNvPr id="4" name="Picture 3">
            <a:extLst>
              <a:ext uri="{FF2B5EF4-FFF2-40B4-BE49-F238E27FC236}">
                <a16:creationId xmlns:a16="http://schemas.microsoft.com/office/drawing/2014/main" id="{E53BDD29-B599-1453-E480-94F1879B0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00" y="795113"/>
            <a:ext cx="9069066" cy="381053"/>
          </a:xfrm>
          <a:prstGeom prst="rect">
            <a:avLst/>
          </a:prstGeom>
        </p:spPr>
      </p:pic>
      <p:pic>
        <p:nvPicPr>
          <p:cNvPr id="6" name="Picture 5">
            <a:extLst>
              <a:ext uri="{FF2B5EF4-FFF2-40B4-BE49-F238E27FC236}">
                <a16:creationId xmlns:a16="http://schemas.microsoft.com/office/drawing/2014/main" id="{BA503291-D371-2ADE-0388-80FD758F7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00" y="1686898"/>
            <a:ext cx="9164329" cy="295316"/>
          </a:xfrm>
          <a:prstGeom prst="rect">
            <a:avLst/>
          </a:prstGeom>
        </p:spPr>
      </p:pic>
      <p:pic>
        <p:nvPicPr>
          <p:cNvPr id="8" name="Picture 7">
            <a:extLst>
              <a:ext uri="{FF2B5EF4-FFF2-40B4-BE49-F238E27FC236}">
                <a16:creationId xmlns:a16="http://schemas.microsoft.com/office/drawing/2014/main" id="{0B7645B7-D302-AD53-B5B7-848F32B77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00" y="1221588"/>
            <a:ext cx="9621593" cy="362001"/>
          </a:xfrm>
          <a:prstGeom prst="rect">
            <a:avLst/>
          </a:prstGeom>
        </p:spPr>
      </p:pic>
      <p:sp>
        <p:nvSpPr>
          <p:cNvPr id="9" name="TextBox 8">
            <a:extLst>
              <a:ext uri="{FF2B5EF4-FFF2-40B4-BE49-F238E27FC236}">
                <a16:creationId xmlns:a16="http://schemas.microsoft.com/office/drawing/2014/main" id="{FA575D85-AB45-2840-8408-8C3C375E88A9}"/>
              </a:ext>
            </a:extLst>
          </p:cNvPr>
          <p:cNvSpPr txBox="1"/>
          <p:nvPr/>
        </p:nvSpPr>
        <p:spPr>
          <a:xfrm>
            <a:off x="491613" y="2172929"/>
            <a:ext cx="8287846" cy="369332"/>
          </a:xfrm>
          <a:prstGeom prst="rect">
            <a:avLst/>
          </a:prstGeom>
          <a:noFill/>
        </p:spPr>
        <p:txBody>
          <a:bodyPr wrap="none" rtlCol="0">
            <a:spAutoFit/>
          </a:bodyPr>
          <a:lstStyle/>
          <a:p>
            <a:r>
              <a:rPr lang="en-IN" dirty="0"/>
              <a:t>12.</a:t>
            </a:r>
            <a:r>
              <a:rPr lang="en-US" b="0" i="0" dirty="0">
                <a:solidFill>
                  <a:srgbClr val="3C4043"/>
                </a:solidFill>
                <a:effectLst/>
                <a:latin typeface="Roboto" panose="02000000000000000000" pitchFamily="2" charset="0"/>
              </a:rPr>
              <a:t> Determine the top three accounts by transaction amount over the past year.</a:t>
            </a:r>
          </a:p>
        </p:txBody>
      </p:sp>
      <p:pic>
        <p:nvPicPr>
          <p:cNvPr id="11" name="Picture 10">
            <a:extLst>
              <a:ext uri="{FF2B5EF4-FFF2-40B4-BE49-F238E27FC236}">
                <a16:creationId xmlns:a16="http://schemas.microsoft.com/office/drawing/2014/main" id="{7BE38716-B68B-C67D-E9BA-318942CD78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800" y="2638239"/>
            <a:ext cx="8002117" cy="1569967"/>
          </a:xfrm>
          <a:prstGeom prst="rect">
            <a:avLst/>
          </a:prstGeom>
        </p:spPr>
      </p:pic>
      <p:sp>
        <p:nvSpPr>
          <p:cNvPr id="12" name="TextBox 11">
            <a:extLst>
              <a:ext uri="{FF2B5EF4-FFF2-40B4-BE49-F238E27FC236}">
                <a16:creationId xmlns:a16="http://schemas.microsoft.com/office/drawing/2014/main" id="{1E2F9142-0D38-0FFE-3723-15F789DCF1A4}"/>
              </a:ext>
            </a:extLst>
          </p:cNvPr>
          <p:cNvSpPr txBox="1"/>
          <p:nvPr/>
        </p:nvSpPr>
        <p:spPr>
          <a:xfrm>
            <a:off x="491613" y="4424515"/>
            <a:ext cx="7136890" cy="369332"/>
          </a:xfrm>
          <a:prstGeom prst="rect">
            <a:avLst/>
          </a:prstGeom>
          <a:noFill/>
        </p:spPr>
        <p:txBody>
          <a:bodyPr wrap="none" rtlCol="0">
            <a:spAutoFit/>
          </a:bodyPr>
          <a:lstStyle/>
          <a:p>
            <a:r>
              <a:rPr lang="en-IN" dirty="0"/>
              <a:t>13.</a:t>
            </a:r>
            <a:r>
              <a:rPr lang="en-US" b="0" i="0" dirty="0">
                <a:solidFill>
                  <a:srgbClr val="3C4043"/>
                </a:solidFill>
                <a:effectLst/>
                <a:latin typeface="Roboto" panose="02000000000000000000" pitchFamily="2" charset="0"/>
              </a:rPr>
              <a:t> Create a trend line showing total transaction amounts by month.</a:t>
            </a:r>
          </a:p>
        </p:txBody>
      </p:sp>
      <p:pic>
        <p:nvPicPr>
          <p:cNvPr id="14" name="Picture 13">
            <a:extLst>
              <a:ext uri="{FF2B5EF4-FFF2-40B4-BE49-F238E27FC236}">
                <a16:creationId xmlns:a16="http://schemas.microsoft.com/office/drawing/2014/main" id="{374BBC7B-75C9-ECE9-8BDB-7F538458A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938" y="4875787"/>
            <a:ext cx="9107171" cy="1105054"/>
          </a:xfrm>
          <a:prstGeom prst="rect">
            <a:avLst/>
          </a:prstGeom>
        </p:spPr>
      </p:pic>
    </p:spTree>
    <p:extLst>
      <p:ext uri="{BB962C8B-B14F-4D97-AF65-F5344CB8AC3E}">
        <p14:creationId xmlns:p14="http://schemas.microsoft.com/office/powerpoint/2010/main" val="401455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E03B2-4A44-E998-5FFF-4EA4285DB914}"/>
              </a:ext>
            </a:extLst>
          </p:cNvPr>
          <p:cNvSpPr txBox="1"/>
          <p:nvPr/>
        </p:nvSpPr>
        <p:spPr>
          <a:xfrm>
            <a:off x="353961" y="481780"/>
            <a:ext cx="8202887" cy="369332"/>
          </a:xfrm>
          <a:prstGeom prst="rect">
            <a:avLst/>
          </a:prstGeom>
          <a:noFill/>
        </p:spPr>
        <p:txBody>
          <a:bodyPr wrap="none" rtlCol="0">
            <a:spAutoFit/>
          </a:bodyPr>
          <a:lstStyle/>
          <a:p>
            <a:r>
              <a:rPr lang="en-IN" dirty="0"/>
              <a:t>14.</a:t>
            </a:r>
            <a:r>
              <a:rPr lang="en-US" b="0" i="0" dirty="0">
                <a:solidFill>
                  <a:srgbClr val="3C4043"/>
                </a:solidFill>
                <a:effectLst/>
                <a:latin typeface="Roboto" panose="02000000000000000000" pitchFamily="2" charset="0"/>
              </a:rPr>
              <a:t> Identify the top three customers by transaction amounts and total balance.</a:t>
            </a:r>
          </a:p>
        </p:txBody>
      </p:sp>
      <p:pic>
        <p:nvPicPr>
          <p:cNvPr id="4" name="Picture 3">
            <a:extLst>
              <a:ext uri="{FF2B5EF4-FFF2-40B4-BE49-F238E27FC236}">
                <a16:creationId xmlns:a16="http://schemas.microsoft.com/office/drawing/2014/main" id="{13A76563-2CEF-113E-6CB6-44FBA646B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32" y="1022633"/>
            <a:ext cx="4439270" cy="1076475"/>
          </a:xfrm>
          <a:prstGeom prst="rect">
            <a:avLst/>
          </a:prstGeom>
        </p:spPr>
      </p:pic>
      <p:pic>
        <p:nvPicPr>
          <p:cNvPr id="6" name="Picture 5">
            <a:extLst>
              <a:ext uri="{FF2B5EF4-FFF2-40B4-BE49-F238E27FC236}">
                <a16:creationId xmlns:a16="http://schemas.microsoft.com/office/drawing/2014/main" id="{EA747795-84C0-EECF-D1D7-549485088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08" y="2327702"/>
            <a:ext cx="4486901" cy="1219370"/>
          </a:xfrm>
          <a:prstGeom prst="rect">
            <a:avLst/>
          </a:prstGeom>
        </p:spPr>
      </p:pic>
      <p:sp>
        <p:nvSpPr>
          <p:cNvPr id="7" name="TextBox 6">
            <a:extLst>
              <a:ext uri="{FF2B5EF4-FFF2-40B4-BE49-F238E27FC236}">
                <a16:creationId xmlns:a16="http://schemas.microsoft.com/office/drawing/2014/main" id="{944081E7-E844-7226-03BF-58A35C6C1E67}"/>
              </a:ext>
            </a:extLst>
          </p:cNvPr>
          <p:cNvSpPr txBox="1"/>
          <p:nvPr/>
        </p:nvSpPr>
        <p:spPr>
          <a:xfrm>
            <a:off x="481780" y="3775666"/>
            <a:ext cx="7738016" cy="369332"/>
          </a:xfrm>
          <a:prstGeom prst="rect">
            <a:avLst/>
          </a:prstGeom>
          <a:noFill/>
        </p:spPr>
        <p:txBody>
          <a:bodyPr wrap="none" rtlCol="0">
            <a:spAutoFit/>
          </a:bodyPr>
          <a:lstStyle/>
          <a:p>
            <a:r>
              <a:rPr lang="en-IN" dirty="0"/>
              <a:t>15.</a:t>
            </a:r>
            <a:r>
              <a:rPr lang="en-US" b="0" i="0" dirty="0">
                <a:solidFill>
                  <a:srgbClr val="3C4043"/>
                </a:solidFill>
                <a:effectLst/>
                <a:latin typeface="Roboto" panose="02000000000000000000" pitchFamily="2" charset="0"/>
              </a:rPr>
              <a:t> Which branches serve the most customers with “</a:t>
            </a:r>
            <a:r>
              <a:rPr lang="en-US" b="0" i="0" dirty="0" err="1">
                <a:solidFill>
                  <a:srgbClr val="3C4043"/>
                </a:solidFill>
                <a:effectLst/>
                <a:latin typeface="Roboto" panose="02000000000000000000" pitchFamily="2" charset="0"/>
              </a:rPr>
              <a:t>OverDraft</a:t>
            </a:r>
            <a:r>
              <a:rPr lang="en-US" b="0" i="0" dirty="0">
                <a:solidFill>
                  <a:srgbClr val="3C4043"/>
                </a:solidFill>
                <a:effectLst/>
                <a:latin typeface="Roboto" panose="02000000000000000000" pitchFamily="2" charset="0"/>
              </a:rPr>
              <a:t>” accounts?</a:t>
            </a:r>
          </a:p>
        </p:txBody>
      </p:sp>
      <p:pic>
        <p:nvPicPr>
          <p:cNvPr id="9" name="Picture 8">
            <a:extLst>
              <a:ext uri="{FF2B5EF4-FFF2-40B4-BE49-F238E27FC236}">
                <a16:creationId xmlns:a16="http://schemas.microsoft.com/office/drawing/2014/main" id="{B5F9D5D1-0682-F986-EA89-ADA2C0BC4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06" y="4421997"/>
            <a:ext cx="3658111" cy="1228896"/>
          </a:xfrm>
          <a:prstGeom prst="rect">
            <a:avLst/>
          </a:prstGeom>
        </p:spPr>
      </p:pic>
      <p:pic>
        <p:nvPicPr>
          <p:cNvPr id="11" name="Picture 10">
            <a:extLst>
              <a:ext uri="{FF2B5EF4-FFF2-40B4-BE49-F238E27FC236}">
                <a16:creationId xmlns:a16="http://schemas.microsoft.com/office/drawing/2014/main" id="{89516559-778D-91F7-F8CC-C118912749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2608" y="4326733"/>
            <a:ext cx="4172532" cy="1324160"/>
          </a:xfrm>
          <a:prstGeom prst="rect">
            <a:avLst/>
          </a:prstGeom>
        </p:spPr>
      </p:pic>
    </p:spTree>
    <p:extLst>
      <p:ext uri="{BB962C8B-B14F-4D97-AF65-F5344CB8AC3E}">
        <p14:creationId xmlns:p14="http://schemas.microsoft.com/office/powerpoint/2010/main" val="388115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31DB0-1DE4-AC31-982B-0D42DDF68310}"/>
              </a:ext>
            </a:extLst>
          </p:cNvPr>
          <p:cNvSpPr txBox="1"/>
          <p:nvPr/>
        </p:nvSpPr>
        <p:spPr>
          <a:xfrm>
            <a:off x="727587" y="471948"/>
            <a:ext cx="7708490" cy="369332"/>
          </a:xfrm>
          <a:prstGeom prst="rect">
            <a:avLst/>
          </a:prstGeom>
          <a:noFill/>
        </p:spPr>
        <p:txBody>
          <a:bodyPr wrap="square" rtlCol="0">
            <a:spAutoFit/>
          </a:bodyPr>
          <a:lstStyle/>
          <a:p>
            <a:pPr algn="l"/>
            <a:r>
              <a:rPr lang="en-IN" dirty="0"/>
              <a:t>16.</a:t>
            </a:r>
            <a:r>
              <a:rPr lang="en-US" b="0" i="0" dirty="0">
                <a:solidFill>
                  <a:srgbClr val="3C4043"/>
                </a:solidFill>
                <a:effectLst/>
                <a:latin typeface="Roboto" panose="02000000000000000000" pitchFamily="2" charset="0"/>
              </a:rPr>
              <a:t> Find the average balance for accounts created after January 1, 2022.</a:t>
            </a:r>
          </a:p>
        </p:txBody>
      </p:sp>
      <p:pic>
        <p:nvPicPr>
          <p:cNvPr id="5" name="Picture 4">
            <a:extLst>
              <a:ext uri="{FF2B5EF4-FFF2-40B4-BE49-F238E27FC236}">
                <a16:creationId xmlns:a16="http://schemas.microsoft.com/office/drawing/2014/main" id="{F92BB57E-6133-BC11-0B10-F32077177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29" y="933613"/>
            <a:ext cx="4010585" cy="1143160"/>
          </a:xfrm>
          <a:prstGeom prst="rect">
            <a:avLst/>
          </a:prstGeom>
        </p:spPr>
      </p:pic>
      <p:sp>
        <p:nvSpPr>
          <p:cNvPr id="6" name="TextBox 5">
            <a:extLst>
              <a:ext uri="{FF2B5EF4-FFF2-40B4-BE49-F238E27FC236}">
                <a16:creationId xmlns:a16="http://schemas.microsoft.com/office/drawing/2014/main" id="{D7A6E4C1-D4C2-4D73-D7AA-8909D42F0CB9}"/>
              </a:ext>
            </a:extLst>
          </p:cNvPr>
          <p:cNvSpPr txBox="1"/>
          <p:nvPr/>
        </p:nvSpPr>
        <p:spPr>
          <a:xfrm>
            <a:off x="727587" y="2349910"/>
            <a:ext cx="8289449" cy="369332"/>
          </a:xfrm>
          <a:prstGeom prst="rect">
            <a:avLst/>
          </a:prstGeom>
          <a:noFill/>
        </p:spPr>
        <p:txBody>
          <a:bodyPr wrap="none" rtlCol="0">
            <a:spAutoFit/>
          </a:bodyPr>
          <a:lstStyle/>
          <a:p>
            <a:r>
              <a:rPr lang="en-IN" dirty="0"/>
              <a:t>17.</a:t>
            </a:r>
            <a:r>
              <a:rPr lang="en-US" b="0" i="0" dirty="0">
                <a:solidFill>
                  <a:srgbClr val="3C4043"/>
                </a:solidFill>
                <a:effectLst/>
                <a:latin typeface="Roboto" panose="02000000000000000000" pitchFamily="2" charset="0"/>
              </a:rPr>
              <a:t> What percentage of branches are located in urban areas versus rural areas?</a:t>
            </a:r>
          </a:p>
        </p:txBody>
      </p:sp>
      <p:pic>
        <p:nvPicPr>
          <p:cNvPr id="8" name="Picture 7">
            <a:extLst>
              <a:ext uri="{FF2B5EF4-FFF2-40B4-BE49-F238E27FC236}">
                <a16:creationId xmlns:a16="http://schemas.microsoft.com/office/drawing/2014/main" id="{25870911-A90F-DD3C-E4D2-7CED0E212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098" y="3031405"/>
            <a:ext cx="2448267" cy="562053"/>
          </a:xfrm>
          <a:prstGeom prst="rect">
            <a:avLst/>
          </a:prstGeom>
        </p:spPr>
      </p:pic>
    </p:spTree>
    <p:extLst>
      <p:ext uri="{BB962C8B-B14F-4D97-AF65-F5344CB8AC3E}">
        <p14:creationId xmlns:p14="http://schemas.microsoft.com/office/powerpoint/2010/main" val="298703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86DAB-0CAF-232B-80C6-69ECA38CFAA8}"/>
              </a:ext>
            </a:extLst>
          </p:cNvPr>
          <p:cNvSpPr txBox="1"/>
          <p:nvPr/>
        </p:nvSpPr>
        <p:spPr>
          <a:xfrm>
            <a:off x="334297" y="570271"/>
            <a:ext cx="7907934" cy="369332"/>
          </a:xfrm>
          <a:prstGeom prst="rect">
            <a:avLst/>
          </a:prstGeom>
          <a:noFill/>
        </p:spPr>
        <p:txBody>
          <a:bodyPr wrap="none" rtlCol="0">
            <a:spAutoFit/>
          </a:bodyPr>
          <a:lstStyle/>
          <a:p>
            <a:r>
              <a:rPr lang="en-IN" dirty="0"/>
              <a:t>18.</a:t>
            </a:r>
            <a:r>
              <a:rPr lang="en-US" b="0" i="0" dirty="0">
                <a:solidFill>
                  <a:srgbClr val="3C4043"/>
                </a:solidFill>
                <a:effectLst/>
                <a:latin typeface="Roboto" panose="02000000000000000000" pitchFamily="2" charset="0"/>
              </a:rPr>
              <a:t>Create a map visualization showing branch locations and total balances.</a:t>
            </a:r>
          </a:p>
        </p:txBody>
      </p:sp>
      <p:pic>
        <p:nvPicPr>
          <p:cNvPr id="4" name="Picture 3">
            <a:extLst>
              <a:ext uri="{FF2B5EF4-FFF2-40B4-BE49-F238E27FC236}">
                <a16:creationId xmlns:a16="http://schemas.microsoft.com/office/drawing/2014/main" id="{3FB025A6-05E7-6D12-EF9B-E3052E43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96" y="939603"/>
            <a:ext cx="6132634" cy="5825613"/>
          </a:xfrm>
          <a:prstGeom prst="rect">
            <a:avLst/>
          </a:prstGeom>
        </p:spPr>
      </p:pic>
    </p:spTree>
    <p:extLst>
      <p:ext uri="{BB962C8B-B14F-4D97-AF65-F5344CB8AC3E}">
        <p14:creationId xmlns:p14="http://schemas.microsoft.com/office/powerpoint/2010/main" val="48022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1B5E-CFCE-5AC5-8DE2-6585FB51C9FD}"/>
              </a:ext>
            </a:extLst>
          </p:cNvPr>
          <p:cNvSpPr>
            <a:spLocks noGrp="1"/>
          </p:cNvSpPr>
          <p:nvPr>
            <p:ph type="title"/>
          </p:nvPr>
        </p:nvSpPr>
        <p:spPr/>
        <p:txBody>
          <a:bodyPr/>
          <a:lstStyle/>
          <a:p>
            <a:r>
              <a:rPr lang="en-IN" dirty="0"/>
              <a:t>Conclusion and Key Takeaways</a:t>
            </a:r>
            <a:br>
              <a:rPr lang="en-IN" dirty="0"/>
            </a:br>
            <a:endParaRPr lang="en-IN" dirty="0"/>
          </a:p>
        </p:txBody>
      </p:sp>
      <p:sp>
        <p:nvSpPr>
          <p:cNvPr id="3" name="Content Placeholder 2">
            <a:extLst>
              <a:ext uri="{FF2B5EF4-FFF2-40B4-BE49-F238E27FC236}">
                <a16:creationId xmlns:a16="http://schemas.microsoft.com/office/drawing/2014/main" id="{E8DE93A8-D232-99F6-30CC-F84F3E5DA079}"/>
              </a:ext>
            </a:extLst>
          </p:cNvPr>
          <p:cNvSpPr>
            <a:spLocks noGrp="1"/>
          </p:cNvSpPr>
          <p:nvPr>
            <p:ph idx="1"/>
          </p:nvPr>
        </p:nvSpPr>
        <p:spPr/>
        <p:txBody>
          <a:bodyPr/>
          <a:lstStyle/>
          <a:p>
            <a:r>
              <a:rPr lang="en-US" dirty="0"/>
              <a:t>In conclusion, optimizing banking operations through Power BI can lead to enhanced efficiency, better decision-making, and improved customer experiences. Embracing these tools is essential for future success in the banking sector.</a:t>
            </a:r>
          </a:p>
          <a:p>
            <a:pPr marL="0" indent="0">
              <a:buNone/>
            </a:pPr>
            <a:endParaRPr lang="en-IN" dirty="0"/>
          </a:p>
        </p:txBody>
      </p:sp>
    </p:spTree>
    <p:extLst>
      <p:ext uri="{BB962C8B-B14F-4D97-AF65-F5344CB8AC3E}">
        <p14:creationId xmlns:p14="http://schemas.microsoft.com/office/powerpoint/2010/main" val="366286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D8C-8971-A789-8C5E-A7686008BFF3}"/>
              </a:ext>
            </a:extLst>
          </p:cNvPr>
          <p:cNvSpPr>
            <a:spLocks noGrp="1"/>
          </p:cNvSpPr>
          <p:nvPr>
            <p:ph type="title"/>
          </p:nvPr>
        </p:nvSpPr>
        <p:spPr/>
        <p:txBody>
          <a:bodyPr/>
          <a:lstStyle/>
          <a:p>
            <a:r>
              <a:rPr lang="en-IN" dirty="0"/>
              <a:t>Thanks!</a:t>
            </a:r>
          </a:p>
        </p:txBody>
      </p:sp>
    </p:spTree>
    <p:extLst>
      <p:ext uri="{BB962C8B-B14F-4D97-AF65-F5344CB8AC3E}">
        <p14:creationId xmlns:p14="http://schemas.microsoft.com/office/powerpoint/2010/main" val="296293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D533-6412-D4CE-386F-2EEFD197E06C}"/>
              </a:ext>
            </a:extLst>
          </p:cNvPr>
          <p:cNvSpPr>
            <a:spLocks noGrp="1"/>
          </p:cNvSpPr>
          <p:nvPr>
            <p:ph type="title"/>
          </p:nvPr>
        </p:nvSpPr>
        <p:spPr/>
        <p:txBody>
          <a:bodyPr/>
          <a:lstStyle/>
          <a:p>
            <a:r>
              <a:rPr lang="en-IN" dirty="0"/>
              <a:t>Introduction to Banking Operation</a:t>
            </a:r>
          </a:p>
        </p:txBody>
      </p:sp>
      <p:sp>
        <p:nvSpPr>
          <p:cNvPr id="3" name="Content Placeholder 2">
            <a:extLst>
              <a:ext uri="{FF2B5EF4-FFF2-40B4-BE49-F238E27FC236}">
                <a16:creationId xmlns:a16="http://schemas.microsoft.com/office/drawing/2014/main" id="{642C6771-4E41-A872-E217-256DF5D6A6E8}"/>
              </a:ext>
            </a:extLst>
          </p:cNvPr>
          <p:cNvSpPr>
            <a:spLocks noGrp="1"/>
          </p:cNvSpPr>
          <p:nvPr>
            <p:ph idx="1"/>
          </p:nvPr>
        </p:nvSpPr>
        <p:spPr/>
        <p:txBody>
          <a:bodyPr/>
          <a:lstStyle/>
          <a:p>
            <a:r>
              <a:rPr lang="en-US" dirty="0"/>
              <a:t>In today's competitive landscape, optimizing banking operations is crucial. This presentation explores how Power BI can enhance decision-making processes, improve efficiency, and drive data-driven strategies within the banking sector.</a:t>
            </a:r>
          </a:p>
          <a:p>
            <a:r>
              <a:rPr lang="en-US" dirty="0"/>
              <a:t>Banking operations encompass a variety of processes, including transaction management, customer service, and risk assessment. Understanding these components is essential for identifying areas that can benefit from optimization.</a:t>
            </a:r>
          </a:p>
          <a:p>
            <a:pPr marL="0" indent="0">
              <a:buNone/>
            </a:pPr>
            <a:endParaRPr lang="en-IN" dirty="0"/>
          </a:p>
        </p:txBody>
      </p:sp>
    </p:spTree>
    <p:extLst>
      <p:ext uri="{BB962C8B-B14F-4D97-AF65-F5344CB8AC3E}">
        <p14:creationId xmlns:p14="http://schemas.microsoft.com/office/powerpoint/2010/main" val="73901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EFFA-F177-E459-A672-4FE807F5C60B}"/>
              </a:ext>
            </a:extLst>
          </p:cNvPr>
          <p:cNvSpPr>
            <a:spLocks noGrp="1"/>
          </p:cNvSpPr>
          <p:nvPr>
            <p:ph type="title"/>
          </p:nvPr>
        </p:nvSpPr>
        <p:spPr/>
        <p:txBody>
          <a:bodyPr/>
          <a:lstStyle/>
          <a:p>
            <a:r>
              <a:rPr lang="en-US" dirty="0"/>
              <a:t>Implementing Power BI in Banking</a:t>
            </a:r>
            <a:br>
              <a:rPr lang="en-US" dirty="0"/>
            </a:br>
            <a:endParaRPr lang="en-IN" dirty="0"/>
          </a:p>
        </p:txBody>
      </p:sp>
      <p:sp>
        <p:nvSpPr>
          <p:cNvPr id="3" name="Content Placeholder 2">
            <a:extLst>
              <a:ext uri="{FF2B5EF4-FFF2-40B4-BE49-F238E27FC236}">
                <a16:creationId xmlns:a16="http://schemas.microsoft.com/office/drawing/2014/main" id="{B9D6E2C9-977D-C37E-5450-99B2EE308F03}"/>
              </a:ext>
            </a:extLst>
          </p:cNvPr>
          <p:cNvSpPr>
            <a:spLocks noGrp="1"/>
          </p:cNvSpPr>
          <p:nvPr>
            <p:ph idx="1"/>
          </p:nvPr>
        </p:nvSpPr>
        <p:spPr/>
        <p:txBody>
          <a:bodyPr/>
          <a:lstStyle/>
          <a:p>
            <a:r>
              <a:rPr lang="en-US" dirty="0"/>
              <a:t>Implementing Power BI requires a structured approach, including data integration, user training, and ongoing support. A successful implementation can lead to significant improvements in operational efficiency. </a:t>
            </a:r>
            <a:endParaRPr lang="en-IN" dirty="0"/>
          </a:p>
          <a:p>
            <a:r>
              <a:rPr lang="en-IN" dirty="0"/>
              <a:t>This is ppt </a:t>
            </a:r>
            <a:r>
              <a:rPr lang="en-US" i="0" dirty="0">
                <a:solidFill>
                  <a:srgbClr val="3C4043"/>
                </a:solidFill>
                <a:effectLst/>
                <a:latin typeface="Century Gothic" panose="020B0502020202020204" pitchFamily="34" charset="0"/>
              </a:rPr>
              <a:t>Analyze the provided banking datasets to derive insights and validate hypotheses about the bank's operations and performance and use Power BI to create visualizations and answer specific questions based on the given hypotheses. Ensure the analysis is thorough and covers various aspects of the banking sector, including customer behavior, transaction patterns, and branch performance. This will help in identifying areas of improvement and making data-driven decisions. </a:t>
            </a:r>
            <a:r>
              <a:rPr lang="en-US" i="0" dirty="0">
                <a:solidFill>
                  <a:srgbClr val="3C4043"/>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71915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320B-FE46-6E8A-7850-407D6F08E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6"/>
            <a:ext cx="12192000" cy="6847687"/>
          </a:xfrm>
          <a:prstGeom prst="rect">
            <a:avLst/>
          </a:prstGeom>
        </p:spPr>
      </p:pic>
    </p:spTree>
    <p:extLst>
      <p:ext uri="{BB962C8B-B14F-4D97-AF65-F5344CB8AC3E}">
        <p14:creationId xmlns:p14="http://schemas.microsoft.com/office/powerpoint/2010/main" val="350894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A09B7-614F-81E5-8F69-EA8408EB5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39"/>
            <a:ext cx="12192000" cy="6820322"/>
          </a:xfrm>
          <a:prstGeom prst="rect">
            <a:avLst/>
          </a:prstGeom>
        </p:spPr>
      </p:pic>
    </p:spTree>
    <p:extLst>
      <p:ext uri="{BB962C8B-B14F-4D97-AF65-F5344CB8AC3E}">
        <p14:creationId xmlns:p14="http://schemas.microsoft.com/office/powerpoint/2010/main" val="370989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8799C-DB94-A393-A6C3-F47DDA305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03"/>
            <a:ext cx="12192000" cy="6826794"/>
          </a:xfrm>
          <a:prstGeom prst="rect">
            <a:avLst/>
          </a:prstGeom>
        </p:spPr>
      </p:pic>
    </p:spTree>
    <p:extLst>
      <p:ext uri="{BB962C8B-B14F-4D97-AF65-F5344CB8AC3E}">
        <p14:creationId xmlns:p14="http://schemas.microsoft.com/office/powerpoint/2010/main" val="404009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A358D-3BF2-0DA8-2CAD-5B07E796092D}"/>
              </a:ext>
            </a:extLst>
          </p:cNvPr>
          <p:cNvSpPr txBox="1"/>
          <p:nvPr/>
        </p:nvSpPr>
        <p:spPr>
          <a:xfrm>
            <a:off x="332329" y="649025"/>
            <a:ext cx="5064207" cy="369332"/>
          </a:xfrm>
          <a:prstGeom prst="rect">
            <a:avLst/>
          </a:prstGeom>
          <a:noFill/>
        </p:spPr>
        <p:txBody>
          <a:bodyPr wrap="none" rtlCol="0">
            <a:spAutoFit/>
          </a:bodyPr>
          <a:lstStyle/>
          <a:p>
            <a:pPr algn="l"/>
            <a:r>
              <a:rPr lang="en-US" b="0" i="0" dirty="0">
                <a:solidFill>
                  <a:srgbClr val="3C4043"/>
                </a:solidFill>
                <a:effectLst/>
                <a:latin typeface="Roboto" panose="02000000000000000000" pitchFamily="2" charset="0"/>
              </a:rPr>
              <a:t>1.What is the total balance across all accounts?</a:t>
            </a:r>
          </a:p>
        </p:txBody>
      </p:sp>
      <p:pic>
        <p:nvPicPr>
          <p:cNvPr id="5" name="Picture 4">
            <a:extLst>
              <a:ext uri="{FF2B5EF4-FFF2-40B4-BE49-F238E27FC236}">
                <a16:creationId xmlns:a16="http://schemas.microsoft.com/office/drawing/2014/main" id="{A41E615C-B450-7EDF-9049-0BF23C55A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927" y="997527"/>
            <a:ext cx="3419952" cy="352474"/>
          </a:xfrm>
          <a:prstGeom prst="rect">
            <a:avLst/>
          </a:prstGeom>
        </p:spPr>
      </p:pic>
      <p:sp>
        <p:nvSpPr>
          <p:cNvPr id="8" name="TextBox 7">
            <a:extLst>
              <a:ext uri="{FF2B5EF4-FFF2-40B4-BE49-F238E27FC236}">
                <a16:creationId xmlns:a16="http://schemas.microsoft.com/office/drawing/2014/main" id="{0E0C6889-695B-01C6-A96D-F3DC50CFBA05}"/>
              </a:ext>
            </a:extLst>
          </p:cNvPr>
          <p:cNvSpPr txBox="1"/>
          <p:nvPr/>
        </p:nvSpPr>
        <p:spPr>
          <a:xfrm>
            <a:off x="332329" y="1514693"/>
            <a:ext cx="7349613" cy="369332"/>
          </a:xfrm>
          <a:prstGeom prst="rect">
            <a:avLst/>
          </a:prstGeom>
          <a:noFill/>
        </p:spPr>
        <p:txBody>
          <a:bodyPr wrap="square" rtlCol="0">
            <a:spAutoFit/>
          </a:bodyPr>
          <a:lstStyle/>
          <a:p>
            <a:r>
              <a:rPr lang="en-US" b="0" i="0" dirty="0">
                <a:solidFill>
                  <a:srgbClr val="3C4043"/>
                </a:solidFill>
                <a:effectLst/>
                <a:latin typeface="Roboto" panose="02000000000000000000" pitchFamily="2" charset="0"/>
              </a:rPr>
              <a:t>2.Identify the top three branches by total account balances.</a:t>
            </a:r>
          </a:p>
        </p:txBody>
      </p:sp>
      <p:pic>
        <p:nvPicPr>
          <p:cNvPr id="11" name="Picture 10">
            <a:extLst>
              <a:ext uri="{FF2B5EF4-FFF2-40B4-BE49-F238E27FC236}">
                <a16:creationId xmlns:a16="http://schemas.microsoft.com/office/drawing/2014/main" id="{D17CD6A2-5123-D08C-5DEE-D1842E3D7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53" y="2067096"/>
            <a:ext cx="7983064" cy="314369"/>
          </a:xfrm>
          <a:prstGeom prst="rect">
            <a:avLst/>
          </a:prstGeom>
        </p:spPr>
      </p:pic>
      <p:sp>
        <p:nvSpPr>
          <p:cNvPr id="14" name="TextBox 13">
            <a:extLst>
              <a:ext uri="{FF2B5EF4-FFF2-40B4-BE49-F238E27FC236}">
                <a16:creationId xmlns:a16="http://schemas.microsoft.com/office/drawing/2014/main" id="{D2C57564-BB66-91D6-E7F3-9B2814774015}"/>
              </a:ext>
            </a:extLst>
          </p:cNvPr>
          <p:cNvSpPr txBox="1"/>
          <p:nvPr/>
        </p:nvSpPr>
        <p:spPr>
          <a:xfrm>
            <a:off x="332329" y="2563157"/>
            <a:ext cx="5788764" cy="369332"/>
          </a:xfrm>
          <a:prstGeom prst="rect">
            <a:avLst/>
          </a:prstGeom>
          <a:noFill/>
        </p:spPr>
        <p:txBody>
          <a:bodyPr wrap="none" rtlCol="0">
            <a:spAutoFit/>
          </a:bodyPr>
          <a:lstStyle/>
          <a:p>
            <a:r>
              <a:rPr lang="en-US" b="0" i="0" dirty="0">
                <a:solidFill>
                  <a:srgbClr val="3C4043"/>
                </a:solidFill>
                <a:effectLst/>
                <a:latin typeface="Roboto" panose="02000000000000000000" pitchFamily="2" charset="0"/>
              </a:rPr>
              <a:t>3.Calculate the average balance for each account type.</a:t>
            </a:r>
          </a:p>
        </p:txBody>
      </p:sp>
      <p:pic>
        <p:nvPicPr>
          <p:cNvPr id="16" name="Picture 15">
            <a:extLst>
              <a:ext uri="{FF2B5EF4-FFF2-40B4-BE49-F238E27FC236}">
                <a16:creationId xmlns:a16="http://schemas.microsoft.com/office/drawing/2014/main" id="{475C2D23-B740-90AF-5159-3FAD43DB7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53" y="3068101"/>
            <a:ext cx="4982270" cy="266737"/>
          </a:xfrm>
          <a:prstGeom prst="rect">
            <a:avLst/>
          </a:prstGeom>
        </p:spPr>
      </p:pic>
      <p:sp>
        <p:nvSpPr>
          <p:cNvPr id="17" name="TextBox 16">
            <a:extLst>
              <a:ext uri="{FF2B5EF4-FFF2-40B4-BE49-F238E27FC236}">
                <a16:creationId xmlns:a16="http://schemas.microsoft.com/office/drawing/2014/main" id="{A570BA20-D190-1F21-4349-2EFCF67F33CD}"/>
              </a:ext>
            </a:extLst>
          </p:cNvPr>
          <p:cNvSpPr txBox="1"/>
          <p:nvPr/>
        </p:nvSpPr>
        <p:spPr>
          <a:xfrm>
            <a:off x="332329" y="3529766"/>
            <a:ext cx="9179116" cy="369332"/>
          </a:xfrm>
          <a:prstGeom prst="rect">
            <a:avLst/>
          </a:prstGeom>
          <a:noFill/>
        </p:spPr>
        <p:txBody>
          <a:bodyPr wrap="none" rtlCol="0">
            <a:spAutoFit/>
          </a:bodyPr>
          <a:lstStyle/>
          <a:p>
            <a:r>
              <a:rPr lang="en-US" b="0" i="0" dirty="0">
                <a:solidFill>
                  <a:srgbClr val="3C4043"/>
                </a:solidFill>
                <a:effectLst/>
                <a:latin typeface="Roboto" panose="02000000000000000000" pitchFamily="2" charset="0"/>
              </a:rPr>
              <a:t>4.Create a measure that calculates total branch profitability based on account balances.</a:t>
            </a:r>
          </a:p>
        </p:txBody>
      </p:sp>
      <p:pic>
        <p:nvPicPr>
          <p:cNvPr id="20" name="Picture 19">
            <a:extLst>
              <a:ext uri="{FF2B5EF4-FFF2-40B4-BE49-F238E27FC236}">
                <a16:creationId xmlns:a16="http://schemas.microsoft.com/office/drawing/2014/main" id="{911B83C0-B11C-B984-461F-9B6B026DFD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948" y="3887241"/>
            <a:ext cx="4858428" cy="1190791"/>
          </a:xfrm>
          <a:prstGeom prst="rect">
            <a:avLst/>
          </a:prstGeom>
        </p:spPr>
      </p:pic>
      <p:sp>
        <p:nvSpPr>
          <p:cNvPr id="21" name="TextBox 20">
            <a:extLst>
              <a:ext uri="{FF2B5EF4-FFF2-40B4-BE49-F238E27FC236}">
                <a16:creationId xmlns:a16="http://schemas.microsoft.com/office/drawing/2014/main" id="{E2C89A08-4D92-5FC6-03B5-47C821A2BDC4}"/>
              </a:ext>
            </a:extLst>
          </p:cNvPr>
          <p:cNvSpPr txBox="1"/>
          <p:nvPr/>
        </p:nvSpPr>
        <p:spPr>
          <a:xfrm>
            <a:off x="332329" y="5261103"/>
            <a:ext cx="10257936" cy="369332"/>
          </a:xfrm>
          <a:prstGeom prst="rect">
            <a:avLst/>
          </a:prstGeom>
          <a:noFill/>
        </p:spPr>
        <p:txBody>
          <a:bodyPr wrap="none" rtlCol="0">
            <a:spAutoFit/>
          </a:bodyPr>
          <a:lstStyle/>
          <a:p>
            <a:r>
              <a:rPr lang="en-IN" dirty="0"/>
              <a:t>5.</a:t>
            </a:r>
            <a:r>
              <a:rPr lang="en-US" b="0" i="0" dirty="0">
                <a:solidFill>
                  <a:srgbClr val="3C4043"/>
                </a:solidFill>
                <a:effectLst/>
                <a:latin typeface="Roboto" panose="02000000000000000000" pitchFamily="2" charset="0"/>
              </a:rPr>
              <a:t> Highlight branches with total balances exceeding $8,000 (using a custom visual or workaround).</a:t>
            </a:r>
          </a:p>
        </p:txBody>
      </p:sp>
      <p:pic>
        <p:nvPicPr>
          <p:cNvPr id="25" name="Picture 24">
            <a:extLst>
              <a:ext uri="{FF2B5EF4-FFF2-40B4-BE49-F238E27FC236}">
                <a16:creationId xmlns:a16="http://schemas.microsoft.com/office/drawing/2014/main" id="{A833A4DA-7765-6C87-3144-E3AC9F14A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27" y="5860473"/>
            <a:ext cx="7983064" cy="314369"/>
          </a:xfrm>
          <a:prstGeom prst="rect">
            <a:avLst/>
          </a:prstGeom>
        </p:spPr>
      </p:pic>
    </p:spTree>
    <p:extLst>
      <p:ext uri="{BB962C8B-B14F-4D97-AF65-F5344CB8AC3E}">
        <p14:creationId xmlns:p14="http://schemas.microsoft.com/office/powerpoint/2010/main" val="194557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52A69-2CE0-963B-9A8C-B6C0282CE696}"/>
              </a:ext>
            </a:extLst>
          </p:cNvPr>
          <p:cNvSpPr txBox="1"/>
          <p:nvPr/>
        </p:nvSpPr>
        <p:spPr>
          <a:xfrm>
            <a:off x="432619" y="412955"/>
            <a:ext cx="5200463" cy="369332"/>
          </a:xfrm>
          <a:prstGeom prst="rect">
            <a:avLst/>
          </a:prstGeom>
          <a:noFill/>
        </p:spPr>
        <p:txBody>
          <a:bodyPr wrap="none" rtlCol="0">
            <a:spAutoFit/>
          </a:bodyPr>
          <a:lstStyle/>
          <a:p>
            <a:r>
              <a:rPr lang="en-IN" dirty="0"/>
              <a:t>6.</a:t>
            </a:r>
            <a:r>
              <a:rPr lang="en-US" b="0" i="0" dirty="0">
                <a:solidFill>
                  <a:srgbClr val="3C4043"/>
                </a:solidFill>
                <a:effectLst/>
                <a:latin typeface="Roboto" panose="02000000000000000000" pitchFamily="2" charset="0"/>
              </a:rPr>
              <a:t> What is the distribution of customers by state?</a:t>
            </a:r>
          </a:p>
        </p:txBody>
      </p:sp>
      <p:pic>
        <p:nvPicPr>
          <p:cNvPr id="4" name="Picture 3">
            <a:extLst>
              <a:ext uri="{FF2B5EF4-FFF2-40B4-BE49-F238E27FC236}">
                <a16:creationId xmlns:a16="http://schemas.microsoft.com/office/drawing/2014/main" id="{4FEF8E29-7FE2-15C6-5A02-DBB5A27AF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38" y="782287"/>
            <a:ext cx="6323588" cy="5933768"/>
          </a:xfrm>
          <a:prstGeom prst="rect">
            <a:avLst/>
          </a:prstGeom>
        </p:spPr>
      </p:pic>
    </p:spTree>
    <p:extLst>
      <p:ext uri="{BB962C8B-B14F-4D97-AF65-F5344CB8AC3E}">
        <p14:creationId xmlns:p14="http://schemas.microsoft.com/office/powerpoint/2010/main" val="73161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891C8-D38F-C948-7EF2-F7A2FC401FAF}"/>
              </a:ext>
            </a:extLst>
          </p:cNvPr>
          <p:cNvSpPr txBox="1"/>
          <p:nvPr/>
        </p:nvSpPr>
        <p:spPr>
          <a:xfrm>
            <a:off x="422787" y="393290"/>
            <a:ext cx="6336991" cy="369332"/>
          </a:xfrm>
          <a:prstGeom prst="rect">
            <a:avLst/>
          </a:prstGeom>
          <a:noFill/>
        </p:spPr>
        <p:txBody>
          <a:bodyPr wrap="none" rtlCol="0">
            <a:spAutoFit/>
          </a:bodyPr>
          <a:lstStyle/>
          <a:p>
            <a:r>
              <a:rPr lang="en-IN" dirty="0"/>
              <a:t>7.</a:t>
            </a:r>
            <a:r>
              <a:rPr lang="en-US" b="0" i="0" dirty="0">
                <a:solidFill>
                  <a:srgbClr val="3C4043"/>
                </a:solidFill>
                <a:effectLst/>
                <a:latin typeface="Roboto" panose="02000000000000000000" pitchFamily="2" charset="0"/>
              </a:rPr>
              <a:t> Determine the average age of customers by account type.</a:t>
            </a:r>
          </a:p>
        </p:txBody>
      </p:sp>
      <p:pic>
        <p:nvPicPr>
          <p:cNvPr id="4" name="Picture 3">
            <a:extLst>
              <a:ext uri="{FF2B5EF4-FFF2-40B4-BE49-F238E27FC236}">
                <a16:creationId xmlns:a16="http://schemas.microsoft.com/office/drawing/2014/main" id="{F3C1A14A-D52B-32BE-BFD1-F1C1DD6B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83" y="762622"/>
            <a:ext cx="5353797" cy="342948"/>
          </a:xfrm>
          <a:prstGeom prst="rect">
            <a:avLst/>
          </a:prstGeom>
        </p:spPr>
      </p:pic>
      <p:pic>
        <p:nvPicPr>
          <p:cNvPr id="6" name="Picture 5">
            <a:extLst>
              <a:ext uri="{FF2B5EF4-FFF2-40B4-BE49-F238E27FC236}">
                <a16:creationId xmlns:a16="http://schemas.microsoft.com/office/drawing/2014/main" id="{116A554C-55CD-FD85-561F-340EDB545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83" y="1298665"/>
            <a:ext cx="4620270" cy="352474"/>
          </a:xfrm>
          <a:prstGeom prst="rect">
            <a:avLst/>
          </a:prstGeom>
        </p:spPr>
      </p:pic>
      <p:sp>
        <p:nvSpPr>
          <p:cNvPr id="7" name="TextBox 6">
            <a:extLst>
              <a:ext uri="{FF2B5EF4-FFF2-40B4-BE49-F238E27FC236}">
                <a16:creationId xmlns:a16="http://schemas.microsoft.com/office/drawing/2014/main" id="{7F42A9DF-9D27-5B71-009F-CF133A5E389C}"/>
              </a:ext>
            </a:extLst>
          </p:cNvPr>
          <p:cNvSpPr txBox="1"/>
          <p:nvPr/>
        </p:nvSpPr>
        <p:spPr>
          <a:xfrm>
            <a:off x="422787" y="1771223"/>
            <a:ext cx="6928086" cy="369332"/>
          </a:xfrm>
          <a:prstGeom prst="rect">
            <a:avLst/>
          </a:prstGeom>
          <a:noFill/>
        </p:spPr>
        <p:txBody>
          <a:bodyPr wrap="square" rtlCol="0">
            <a:spAutoFit/>
          </a:bodyPr>
          <a:lstStyle/>
          <a:p>
            <a:r>
              <a:rPr lang="en-IN" dirty="0"/>
              <a:t>8.</a:t>
            </a:r>
            <a:r>
              <a:rPr lang="en-US" b="0" i="0" dirty="0">
                <a:solidFill>
                  <a:srgbClr val="3C4043"/>
                </a:solidFill>
                <a:effectLst/>
                <a:latin typeface="Roboto" panose="02000000000000000000" pitchFamily="2" charset="0"/>
              </a:rPr>
              <a:t> Identify which branch has the highest number of customers.</a:t>
            </a:r>
          </a:p>
        </p:txBody>
      </p:sp>
      <p:pic>
        <p:nvPicPr>
          <p:cNvPr id="9" name="Picture 8">
            <a:extLst>
              <a:ext uri="{FF2B5EF4-FFF2-40B4-BE49-F238E27FC236}">
                <a16:creationId xmlns:a16="http://schemas.microsoft.com/office/drawing/2014/main" id="{0E8FA536-26CD-3E12-A4EF-DDE50FDB3B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83" y="2203211"/>
            <a:ext cx="4887007" cy="428685"/>
          </a:xfrm>
          <a:prstGeom prst="rect">
            <a:avLst/>
          </a:prstGeom>
        </p:spPr>
      </p:pic>
      <p:sp>
        <p:nvSpPr>
          <p:cNvPr id="10" name="TextBox 9">
            <a:extLst>
              <a:ext uri="{FF2B5EF4-FFF2-40B4-BE49-F238E27FC236}">
                <a16:creationId xmlns:a16="http://schemas.microsoft.com/office/drawing/2014/main" id="{25B75DBD-3099-F1CA-D7E9-36CEED5D2B13}"/>
              </a:ext>
            </a:extLst>
          </p:cNvPr>
          <p:cNvSpPr txBox="1"/>
          <p:nvPr/>
        </p:nvSpPr>
        <p:spPr>
          <a:xfrm>
            <a:off x="422787" y="2849542"/>
            <a:ext cx="6313390" cy="369332"/>
          </a:xfrm>
          <a:prstGeom prst="rect">
            <a:avLst/>
          </a:prstGeom>
          <a:noFill/>
        </p:spPr>
        <p:txBody>
          <a:bodyPr wrap="square" rtlCol="0">
            <a:spAutoFit/>
          </a:bodyPr>
          <a:lstStyle/>
          <a:p>
            <a:r>
              <a:rPr lang="en-IN" dirty="0"/>
              <a:t>9.</a:t>
            </a:r>
            <a:r>
              <a:rPr lang="en-US" b="0" i="0" dirty="0">
                <a:solidFill>
                  <a:srgbClr val="3C4043"/>
                </a:solidFill>
                <a:effectLst/>
                <a:latin typeface="Roboto" panose="02000000000000000000" pitchFamily="2" charset="0"/>
              </a:rPr>
              <a:t> Calculate the average tenure of employees by branch.</a:t>
            </a:r>
          </a:p>
        </p:txBody>
      </p:sp>
      <p:pic>
        <p:nvPicPr>
          <p:cNvPr id="12" name="Picture 11">
            <a:extLst>
              <a:ext uri="{FF2B5EF4-FFF2-40B4-BE49-F238E27FC236}">
                <a16:creationId xmlns:a16="http://schemas.microsoft.com/office/drawing/2014/main" id="{9A19EF79-4792-0B2A-9660-74F5CC9071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78" y="3249918"/>
            <a:ext cx="5934903" cy="352474"/>
          </a:xfrm>
          <a:prstGeom prst="rect">
            <a:avLst/>
          </a:prstGeom>
        </p:spPr>
      </p:pic>
      <p:pic>
        <p:nvPicPr>
          <p:cNvPr id="14" name="Picture 13">
            <a:extLst>
              <a:ext uri="{FF2B5EF4-FFF2-40B4-BE49-F238E27FC236}">
                <a16:creationId xmlns:a16="http://schemas.microsoft.com/office/drawing/2014/main" id="{30970B5C-C09D-B3F4-CCF7-AB163BD938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383" y="3788425"/>
            <a:ext cx="5210902" cy="428685"/>
          </a:xfrm>
          <a:prstGeom prst="rect">
            <a:avLst/>
          </a:prstGeom>
        </p:spPr>
      </p:pic>
      <p:sp>
        <p:nvSpPr>
          <p:cNvPr id="15" name="TextBox 14">
            <a:extLst>
              <a:ext uri="{FF2B5EF4-FFF2-40B4-BE49-F238E27FC236}">
                <a16:creationId xmlns:a16="http://schemas.microsoft.com/office/drawing/2014/main" id="{C47E6FF9-CDA1-3189-4A5C-8AA9B4AC84E8}"/>
              </a:ext>
            </a:extLst>
          </p:cNvPr>
          <p:cNvSpPr txBox="1"/>
          <p:nvPr/>
        </p:nvSpPr>
        <p:spPr>
          <a:xfrm>
            <a:off x="422787" y="4372418"/>
            <a:ext cx="5594801" cy="369332"/>
          </a:xfrm>
          <a:prstGeom prst="rect">
            <a:avLst/>
          </a:prstGeom>
          <a:noFill/>
        </p:spPr>
        <p:txBody>
          <a:bodyPr wrap="none" rtlCol="0">
            <a:spAutoFit/>
          </a:bodyPr>
          <a:lstStyle/>
          <a:p>
            <a:r>
              <a:rPr lang="en-IN" dirty="0"/>
              <a:t>10.</a:t>
            </a:r>
            <a:r>
              <a:rPr lang="en-US" b="0" i="0" dirty="0">
                <a:solidFill>
                  <a:srgbClr val="3C4043"/>
                </a:solidFill>
                <a:effectLst/>
                <a:latin typeface="Roboto" panose="02000000000000000000" pitchFamily="2" charset="0"/>
              </a:rPr>
              <a:t> Identify branches with more than two employees.</a:t>
            </a:r>
          </a:p>
        </p:txBody>
      </p:sp>
      <p:pic>
        <p:nvPicPr>
          <p:cNvPr id="17" name="Picture 16">
            <a:extLst>
              <a:ext uri="{FF2B5EF4-FFF2-40B4-BE49-F238E27FC236}">
                <a16:creationId xmlns:a16="http://schemas.microsoft.com/office/drawing/2014/main" id="{D28BFEF4-7711-D886-3EC8-5CD7D5AA8D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206" y="4917418"/>
            <a:ext cx="4744112" cy="352474"/>
          </a:xfrm>
          <a:prstGeom prst="rect">
            <a:avLst/>
          </a:prstGeom>
        </p:spPr>
      </p:pic>
    </p:spTree>
    <p:extLst>
      <p:ext uri="{BB962C8B-B14F-4D97-AF65-F5344CB8AC3E}">
        <p14:creationId xmlns:p14="http://schemas.microsoft.com/office/powerpoint/2010/main" val="577817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489</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Google Sans</vt:lpstr>
      <vt:lpstr>Roboto</vt:lpstr>
      <vt:lpstr>Wingdings 3</vt:lpstr>
      <vt:lpstr>Ion Boardroom</vt:lpstr>
      <vt:lpstr>     Analysis of Banking Operations using Power BI   </vt:lpstr>
      <vt:lpstr>Introduction to Banking Operation</vt:lpstr>
      <vt:lpstr>Implementing Power BI in Banking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Key Takeaways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pranayhalder731@gmail.com</dc:creator>
  <cp:lastModifiedBy>pranayhalder731@gmail.com</cp:lastModifiedBy>
  <cp:revision>1</cp:revision>
  <dcterms:created xsi:type="dcterms:W3CDTF">2024-11-06T08:58:39Z</dcterms:created>
  <dcterms:modified xsi:type="dcterms:W3CDTF">2024-11-06T10:16:06Z</dcterms:modified>
</cp:coreProperties>
</file>