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57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01"/>
    <p:restoredTop sz="96192"/>
  </p:normalViewPr>
  <p:slideViewPr>
    <p:cSldViewPr snapToGrid="0" snapToObjects="1">
      <p:cViewPr varScale="1">
        <p:scale>
          <a:sx n="142" d="100"/>
          <a:sy n="142" d="100"/>
        </p:scale>
        <p:origin x="20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DA3C6-D974-F94D-8D3D-3365E21C5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25E98D-0778-BC4B-B4D4-CEF581463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C00E0-402E-B34C-A754-743788F05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40474-3F43-5F4C-9E18-84F889B22A91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C4AD6-267E-CA49-B85F-F522971E7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F904F-86B8-7A4D-9590-D73B19A0D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D13ED-DC7E-4949-BF5D-D03BFC04BE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4648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13C31-AD2C-1443-B1E3-2105EAE25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6B55B7-C95C-3A49-914F-5E180CB26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4C99D-69D3-844C-AD80-D2516AC7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40474-3F43-5F4C-9E18-84F889B22A91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95BA2-A235-AF4B-A9D0-D496280DF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43431-C1B5-B34E-A5A1-39127B3A1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D13ED-DC7E-4949-BF5D-D03BFC04BE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6064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E2659D-3331-5E44-937E-1A96E88C71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BB2E6-3975-6C41-9589-1011EADB6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15CAA-E0F6-3D44-9265-925280863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40474-3F43-5F4C-9E18-84F889B22A91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42B84-18D3-8A48-8A9A-8AC6EA605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1B258-3EAB-824F-9013-B3B457CBD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D13ED-DC7E-4949-BF5D-D03BFC04BE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959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6F431-6C3A-7949-9DA0-E968759CF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8C827-2779-3249-8217-FE37269C6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BCBD7-DC17-7346-90D1-CA6ED673D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40474-3F43-5F4C-9E18-84F889B22A91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FED15-B347-904F-A83D-3A44689FF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3FE9D-BFEE-BB41-932B-80A6EF0D8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D13ED-DC7E-4949-BF5D-D03BFC04BE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330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82717-14C2-EE4B-9607-93F223D18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2CFB7-04A7-FD4E-B7D9-201ECE631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FA00B-321F-524D-9692-7773E5830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40474-3F43-5F4C-9E18-84F889B22A91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975DC-38AF-FC4F-8B01-DDB290842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7F127-5C05-114E-BF61-8C1E913BD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D13ED-DC7E-4949-BF5D-D03BFC04BE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178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60687-0473-B940-AE62-BBC0069C9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42936-4960-8C4B-8C16-9B8A89740B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A20EF7-37F9-1F4A-BF3B-003188B89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EE8F4-9C64-D748-BA6B-105CD2791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40474-3F43-5F4C-9E18-84F889B22A91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C902C2-94B1-574C-831E-4888D6E83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A1248-8B2D-7A4C-BA52-BC2C66735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D13ED-DC7E-4949-BF5D-D03BFC04BE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964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C4708-F6FD-5B4A-9D2D-7BBAD0D1C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44637-18A2-AD43-AE6E-92715D25C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BD0B9C-A860-2C41-AF2E-7D8BDB750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017F29-93EF-DC4E-A95C-F1257821EE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B0CC08-B140-6C42-9423-2008729E2E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0B47D7-E4B3-0F4A-A8E6-39100AF27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40474-3F43-5F4C-9E18-84F889B22A91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592BE8-BA85-EA4E-8D4B-54E22D841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7CC567-338B-C14A-AE5A-B357A0EA8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D13ED-DC7E-4949-BF5D-D03BFC04BE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4018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06295-2C7B-5A46-8251-BF195ECC6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96087C-8AE3-D544-85E9-A37639235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40474-3F43-5F4C-9E18-84F889B22A91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4331F5-F002-684E-8EDD-861D8A3A3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E63912-09F3-1D45-88DB-71D5EA0CF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D13ED-DC7E-4949-BF5D-D03BFC04BE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342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9F2A90-DD36-5345-AC10-23C9215FF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40474-3F43-5F4C-9E18-84F889B22A91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A9564A-85D9-0C42-9B03-B345CA47C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F75DB2-F64A-274A-818C-098571BE1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D13ED-DC7E-4949-BF5D-D03BFC04BE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742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88A5B-309E-6548-8C5B-A633412D8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8D265-22C4-6E48-AFF3-812F3DD00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174293-C06A-0D48-9D04-4F7A0F38D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04DE3-EB9D-E24F-AC95-9BA2D4CEE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40474-3F43-5F4C-9E18-84F889B22A91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63308-39B4-6C4A-9E82-9D878DB2F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578E7A-7D89-DD43-A559-F85F9D5B3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D13ED-DC7E-4949-BF5D-D03BFC04BE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1071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90534-A9FA-4A48-AB23-4BF889C7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C46434-2DDC-7C43-BB7B-02F59FAE96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E8D713-EC83-634D-B738-A367F83CB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690AE5-AC1F-9348-A90B-C490CE1D2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40474-3F43-5F4C-9E18-84F889B22A91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729C2F-7773-B344-A17B-08423FC5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90C5F7-A281-F943-AE91-103441CB0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D13ED-DC7E-4949-BF5D-D03BFC04BE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687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319BD2-4B38-6C4B-99F9-A57EAF8E1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7CC72-BA8C-C045-BDDD-BBB829E9E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6EC0F-F9B9-4B4E-9A09-73CF0B1E6A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40474-3F43-5F4C-9E18-84F889B22A91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F5646-310D-2746-970E-FF3B99A56E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6E52F-5ACB-DC44-A015-8D3EB8ADD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D13ED-DC7E-4949-BF5D-D03BFC04BE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8656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79AA2-7E5E-D642-991F-5A8C925745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Diffractive SH-WFS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66E00A-88B1-B943-A97E-F3D53A9D8F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How to set the detector pixel scales right</a:t>
            </a:r>
          </a:p>
        </p:txBody>
      </p:sp>
    </p:spTree>
    <p:extLst>
      <p:ext uri="{BB962C8B-B14F-4D97-AF65-F5344CB8AC3E}">
        <p14:creationId xmlns:p14="http://schemas.microsoft.com/office/powerpoint/2010/main" val="1633612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BA919-B26F-6640-B3DD-BB5BC306D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Pixel definitions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74E8A-8EAC-0D43-BB42-E7052C7ED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sampling of the electric-field and the detector sampling, although both are referred to as “pixels”, have different meanings</a:t>
            </a:r>
          </a:p>
          <a:p>
            <a:pPr lvl="1"/>
            <a:r>
              <a:rPr lang="en-US" dirty="0" err="1"/>
              <a:t>nPixElecField</a:t>
            </a:r>
            <a:r>
              <a:rPr lang="en-US" dirty="0"/>
              <a:t> is the number of numerical samples we chose to </a:t>
            </a:r>
            <a:r>
              <a:rPr lang="en-US" dirty="0" err="1"/>
              <a:t>discretise</a:t>
            </a:r>
            <a:r>
              <a:rPr lang="en-US" dirty="0"/>
              <a:t> the electric field </a:t>
            </a:r>
          </a:p>
          <a:p>
            <a:pPr lvl="1"/>
            <a:r>
              <a:rPr lang="en-US" dirty="0" err="1"/>
              <a:t>nDectPixels</a:t>
            </a:r>
            <a:r>
              <a:rPr lang="en-US" dirty="0"/>
              <a:t> is the number of detector pixels we nominally use to sample an image (a spot in SH-WFS)</a:t>
            </a:r>
          </a:p>
          <a:p>
            <a:pPr lvl="1"/>
            <a:r>
              <a:rPr lang="en-US" dirty="0" err="1"/>
              <a:t>nPixElecField</a:t>
            </a:r>
            <a:r>
              <a:rPr lang="en-US" dirty="0"/>
              <a:t> &gt;= </a:t>
            </a:r>
            <a:r>
              <a:rPr lang="en-US" dirty="0" err="1"/>
              <a:t>nDectPixels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7168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AE10D-1E72-0243-946E-EE58B52D8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 sampling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47454-1C39-5E45-B7A0-D4FB94408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detector pixel size can be adjusted considering the following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FoV</a:t>
            </a:r>
            <a:r>
              <a:rPr lang="en-US" dirty="0"/>
              <a:t> of a sub-aperture is at most </a:t>
            </a:r>
            <a:r>
              <a:rPr lang="en-US" dirty="0" err="1"/>
              <a:t>nPixElecField</a:t>
            </a:r>
            <a:r>
              <a:rPr lang="en-US" dirty="0"/>
              <a:t>*</a:t>
            </a:r>
            <a:r>
              <a:rPr lang="en-US" dirty="0" err="1"/>
              <a:t>loD</a:t>
            </a:r>
            <a:r>
              <a:rPr lang="en-US" dirty="0"/>
              <a:t>, where</a:t>
            </a:r>
          </a:p>
          <a:p>
            <a:pPr lvl="2"/>
            <a:r>
              <a:rPr lang="en-US" dirty="0" err="1"/>
              <a:t>nPixElecField</a:t>
            </a:r>
            <a:r>
              <a:rPr lang="en-US" dirty="0"/>
              <a:t> = number of pixels per sub-aperture used to sample the electric field. This is </a:t>
            </a:r>
            <a:r>
              <a:rPr lang="en-US" dirty="0" err="1"/>
              <a:t>tel.resolution</a:t>
            </a:r>
            <a:r>
              <a:rPr lang="en-US" dirty="0"/>
              <a:t>/</a:t>
            </a:r>
            <a:r>
              <a:rPr lang="en-US" dirty="0" err="1"/>
              <a:t>wfs.nLenslet</a:t>
            </a:r>
            <a:endParaRPr lang="en-US" dirty="0"/>
          </a:p>
          <a:p>
            <a:pPr lvl="2"/>
            <a:r>
              <a:rPr lang="en-US" dirty="0" err="1"/>
              <a:t>loD</a:t>
            </a:r>
            <a:r>
              <a:rPr lang="en-US" dirty="0"/>
              <a:t> is the diffraction limit of the sub-aperture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wfs.lenslets.fieldStopSize</a:t>
            </a:r>
            <a:r>
              <a:rPr lang="en-US" dirty="0"/>
              <a:t> is the </a:t>
            </a:r>
            <a:r>
              <a:rPr lang="en-US" dirty="0" err="1"/>
              <a:t>lenslet</a:t>
            </a:r>
            <a:r>
              <a:rPr lang="en-US" dirty="0"/>
              <a:t> field of view given in diffraction FWHM units</a:t>
            </a:r>
          </a:p>
          <a:p>
            <a:pPr lvl="1"/>
            <a:r>
              <a:rPr lang="en-US" dirty="0" err="1"/>
              <a:t>wfs.lenslets.nyquistSampling</a:t>
            </a:r>
            <a:r>
              <a:rPr lang="en-US" dirty="0"/>
              <a:t> gives the 2x number of pixels per </a:t>
            </a:r>
            <a:r>
              <a:rPr lang="en-US" dirty="0" err="1"/>
              <a:t>loD</a:t>
            </a:r>
            <a:r>
              <a:rPr lang="en-US" dirty="0"/>
              <a:t>; controls the angular size of the electric-field pixel</a:t>
            </a:r>
          </a:p>
          <a:p>
            <a:pPr lvl="1"/>
            <a:r>
              <a:rPr lang="en-US" dirty="0" err="1"/>
              <a:t>wfs.camera.resolution</a:t>
            </a:r>
            <a:r>
              <a:rPr lang="en-US" dirty="0"/>
              <a:t> bins the electric field pixels to a smaller number; controls the binning of the detector camera pixels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We can </a:t>
            </a:r>
            <a:r>
              <a:rPr lang="en-GB" dirty="0" err="1"/>
              <a:t>upsample</a:t>
            </a:r>
            <a:r>
              <a:rPr lang="en-GB" dirty="0"/>
              <a:t> the EF and get more output pixels</a:t>
            </a:r>
          </a:p>
          <a:p>
            <a:pPr lvl="2"/>
            <a:r>
              <a:rPr lang="en-GB" dirty="0"/>
              <a:t>E.g. increase </a:t>
            </a:r>
            <a:r>
              <a:rPr lang="en-US" dirty="0" err="1"/>
              <a:t>wfs.lenslets.nyquistSampling</a:t>
            </a:r>
            <a:endParaRPr lang="en-US" dirty="0"/>
          </a:p>
          <a:p>
            <a:pPr lvl="2"/>
            <a:r>
              <a:rPr lang="en-GB" dirty="0"/>
              <a:t> The detector pixels then need be re-adjusted to avoid binning at the detector level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1889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E9D22-CF16-964C-964D-150D3D4BC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6DAFA7-F52A-EE44-BDDC-F732912666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7064829" cy="4351338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Single </a:t>
                </a:r>
                <a:r>
                  <a:rPr lang="en-GB" dirty="0" err="1"/>
                  <a:t>lenslet</a:t>
                </a:r>
                <a:r>
                  <a:rPr lang="en-GB" dirty="0"/>
                  <a:t> system (</a:t>
                </a:r>
                <a:r>
                  <a:rPr lang="en-GB" dirty="0" err="1"/>
                  <a:t>nL</a:t>
                </a:r>
                <a:r>
                  <a:rPr lang="en-GB" dirty="0"/>
                  <a:t>=1)</a:t>
                </a:r>
              </a:p>
              <a:p>
                <a:pPr lvl="1"/>
                <a:r>
                  <a:rPr lang="en-GB" dirty="0"/>
                  <a:t>24 pixels/</a:t>
                </a:r>
                <a:r>
                  <a:rPr lang="en-GB" dirty="0" err="1"/>
                  <a:t>lenslet</a:t>
                </a:r>
                <a:r>
                  <a:rPr lang="en-GB" dirty="0"/>
                  <a:t> (=</a:t>
                </a:r>
                <a:r>
                  <a:rPr lang="en-GB" dirty="0" err="1"/>
                  <a:t>tel.resolution</a:t>
                </a:r>
                <a:r>
                  <a:rPr lang="en-GB" dirty="0"/>
                  <a:t>)</a:t>
                </a:r>
              </a:p>
              <a:p>
                <a:pPr lvl="1"/>
                <a:r>
                  <a:rPr lang="en-US" dirty="0" err="1"/>
                  <a:t>wfs</a:t>
                </a:r>
                <a:r>
                  <a:rPr lang="en-US" dirty="0"/>
                  <a:t> = </a:t>
                </a:r>
                <a:r>
                  <a:rPr lang="en-US" dirty="0" err="1"/>
                  <a:t>shackHartmann</a:t>
                </a:r>
                <a:r>
                  <a:rPr lang="en-US" dirty="0"/>
                  <a:t>(nL,24*nL,0.5);</a:t>
                </a:r>
              </a:p>
              <a:p>
                <a:pPr lvl="1"/>
                <a:endParaRPr lang="en-GB" dirty="0"/>
              </a:p>
              <a:p>
                <a:r>
                  <a:rPr lang="en-GB" dirty="0"/>
                  <a:t>Default values</a:t>
                </a:r>
              </a:p>
              <a:p>
                <a:pPr lvl="1"/>
                <a:r>
                  <a:rPr lang="en-GB" dirty="0" err="1"/>
                  <a:t>wfs.lenslets.nyquistSampling</a:t>
                </a:r>
                <a:r>
                  <a:rPr lang="en-GB" dirty="0"/>
                  <a:t> = 1 -&gt; pixelSize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endParaRPr lang="en-GB" dirty="0"/>
              </a:p>
              <a:p>
                <a:pPr lvl="1"/>
                <a:r>
                  <a:rPr lang="en-GB" dirty="0" err="1"/>
                  <a:t>wfs.lenslets.fieldStopSize</a:t>
                </a:r>
                <a:r>
                  <a:rPr lang="en-GB" dirty="0"/>
                  <a:t> = 12</a:t>
                </a:r>
              </a:p>
              <a:p>
                <a:pPr lvl="1"/>
                <a:r>
                  <a:rPr lang="en-GB" dirty="0" err="1"/>
                  <a:t>wfs.camera.resolution</a:t>
                </a:r>
                <a:r>
                  <a:rPr lang="en-GB" dirty="0"/>
                  <a:t> = [24 24]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6DAFA7-F52A-EE44-BDDC-F732912666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7064829" cy="4351338"/>
              </a:xfrm>
              <a:blipFill>
                <a:blip r:embed="rId2"/>
                <a:stretch>
                  <a:fillRect l="-1436" t="-26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D0349B8-BDE9-8F4B-A9B7-3B4329B65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0771" y="1901825"/>
            <a:ext cx="5364087" cy="402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828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E9D22-CF16-964C-964D-150D3D4BC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DAFA7-F52A-EE44-BDDC-F73291266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064829" cy="4351338"/>
          </a:xfrm>
        </p:spPr>
        <p:txBody>
          <a:bodyPr>
            <a:normAutofit/>
          </a:bodyPr>
          <a:lstStyle/>
          <a:p>
            <a:r>
              <a:rPr lang="en-GB" dirty="0"/>
              <a:t>Single </a:t>
            </a:r>
            <a:r>
              <a:rPr lang="en-GB" dirty="0" err="1"/>
              <a:t>lenslet</a:t>
            </a:r>
            <a:r>
              <a:rPr lang="en-GB" dirty="0"/>
              <a:t> system (</a:t>
            </a:r>
            <a:r>
              <a:rPr lang="en-GB" dirty="0" err="1"/>
              <a:t>nL</a:t>
            </a:r>
            <a:r>
              <a:rPr lang="en-GB" dirty="0"/>
              <a:t>=1)</a:t>
            </a:r>
          </a:p>
          <a:p>
            <a:pPr lvl="1"/>
            <a:r>
              <a:rPr lang="en-GB" dirty="0"/>
              <a:t>24 pixels/</a:t>
            </a:r>
            <a:r>
              <a:rPr lang="en-GB" dirty="0" err="1"/>
              <a:t>lenslet</a:t>
            </a:r>
            <a:endParaRPr lang="en-GB" dirty="0"/>
          </a:p>
          <a:p>
            <a:pPr lvl="1"/>
            <a:r>
              <a:rPr lang="en-US" dirty="0" err="1"/>
              <a:t>wfs</a:t>
            </a:r>
            <a:r>
              <a:rPr lang="en-US" dirty="0"/>
              <a:t> = </a:t>
            </a:r>
            <a:r>
              <a:rPr lang="en-US" dirty="0" err="1"/>
              <a:t>shackHartmann</a:t>
            </a:r>
            <a:r>
              <a:rPr lang="en-US" dirty="0"/>
              <a:t>(nL,24*nL,0.5);</a:t>
            </a:r>
          </a:p>
          <a:p>
            <a:pPr lvl="1"/>
            <a:endParaRPr lang="en-GB" dirty="0"/>
          </a:p>
          <a:p>
            <a:r>
              <a:rPr lang="en-GB" dirty="0"/>
              <a:t>Default values</a:t>
            </a:r>
          </a:p>
          <a:p>
            <a:pPr lvl="1"/>
            <a:r>
              <a:rPr lang="en-GB" dirty="0" err="1"/>
              <a:t>wfs.lenslets.nyquistSampling</a:t>
            </a:r>
            <a:r>
              <a:rPr lang="en-GB" dirty="0"/>
              <a:t> = 1</a:t>
            </a:r>
          </a:p>
          <a:p>
            <a:pPr lvl="1"/>
            <a:r>
              <a:rPr lang="en-GB" dirty="0" err="1"/>
              <a:t>wfs.lenslets.fieldStopSize</a:t>
            </a:r>
            <a:r>
              <a:rPr lang="en-GB" dirty="0"/>
              <a:t> = </a:t>
            </a:r>
            <a:r>
              <a:rPr lang="en-GB" dirty="0">
                <a:solidFill>
                  <a:srgbClr val="FF0000"/>
                </a:solidFill>
              </a:rPr>
              <a:t>24</a:t>
            </a:r>
          </a:p>
          <a:p>
            <a:pPr lvl="1"/>
            <a:r>
              <a:rPr lang="en-GB" dirty="0" err="1"/>
              <a:t>wfs.camera.resolution</a:t>
            </a:r>
            <a:r>
              <a:rPr lang="en-GB" dirty="0"/>
              <a:t> = [24 24]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729BA3-9AE6-9740-AFE1-A7400CA56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597" y="1901825"/>
            <a:ext cx="5367261" cy="40254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C012A77-015D-FF4D-B229-D717D90475FB}"/>
                  </a:ext>
                </a:extLst>
              </p:cNvPr>
              <p:cNvSpPr/>
              <p:nvPr/>
            </p:nvSpPr>
            <p:spPr>
              <a:xfrm>
                <a:off x="1830183" y="5876775"/>
                <a:ext cx="9069342" cy="4993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Since the </a:t>
                </a:r>
                <a:r>
                  <a:rPr lang="en-GB" dirty="0" err="1"/>
                  <a:t>FoV</a:t>
                </a:r>
                <a:r>
                  <a:rPr lang="en-GB" dirty="0"/>
                  <a:t> is twice, yet camera still has 24 pixels, a binning of two is obtained-&gt; pixelSize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C012A77-015D-FF4D-B229-D717D90475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0183" y="5876775"/>
                <a:ext cx="9069342" cy="499304"/>
              </a:xfrm>
              <a:prstGeom prst="rect">
                <a:avLst/>
              </a:prstGeom>
              <a:blipFill>
                <a:blip r:embed="rId3"/>
                <a:stretch>
                  <a:fillRect l="-560" b="-7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9033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E9D22-CF16-964C-964D-150D3D4BC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DAFA7-F52A-EE44-BDDC-F73291266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064829" cy="4351338"/>
          </a:xfrm>
        </p:spPr>
        <p:txBody>
          <a:bodyPr>
            <a:normAutofit/>
          </a:bodyPr>
          <a:lstStyle/>
          <a:p>
            <a:r>
              <a:rPr lang="en-GB" dirty="0"/>
              <a:t>Single </a:t>
            </a:r>
            <a:r>
              <a:rPr lang="en-GB" dirty="0" err="1"/>
              <a:t>lenslet</a:t>
            </a:r>
            <a:r>
              <a:rPr lang="en-GB" dirty="0"/>
              <a:t> system (</a:t>
            </a:r>
            <a:r>
              <a:rPr lang="en-GB" dirty="0" err="1"/>
              <a:t>nL</a:t>
            </a:r>
            <a:r>
              <a:rPr lang="en-GB" dirty="0"/>
              <a:t>=1)</a:t>
            </a:r>
          </a:p>
          <a:p>
            <a:pPr lvl="1"/>
            <a:r>
              <a:rPr lang="en-GB" dirty="0"/>
              <a:t>24 pixels/</a:t>
            </a:r>
            <a:r>
              <a:rPr lang="en-GB" dirty="0" err="1"/>
              <a:t>lenslet</a:t>
            </a:r>
            <a:endParaRPr lang="en-GB" dirty="0"/>
          </a:p>
          <a:p>
            <a:pPr lvl="1"/>
            <a:r>
              <a:rPr lang="en-US" dirty="0" err="1"/>
              <a:t>wfs</a:t>
            </a:r>
            <a:r>
              <a:rPr lang="en-US" dirty="0"/>
              <a:t> = </a:t>
            </a:r>
            <a:r>
              <a:rPr lang="en-US" dirty="0" err="1"/>
              <a:t>shackHartmann</a:t>
            </a:r>
            <a:r>
              <a:rPr lang="en-US" dirty="0"/>
              <a:t>(nL,24*nL,0.5);</a:t>
            </a:r>
          </a:p>
          <a:p>
            <a:pPr lvl="1"/>
            <a:endParaRPr lang="en-GB" dirty="0"/>
          </a:p>
          <a:p>
            <a:r>
              <a:rPr lang="en-GB" dirty="0"/>
              <a:t>Default values</a:t>
            </a:r>
          </a:p>
          <a:p>
            <a:pPr lvl="1"/>
            <a:r>
              <a:rPr lang="en-GB" dirty="0" err="1"/>
              <a:t>wfs.lenslets.nyquistSampling</a:t>
            </a:r>
            <a:r>
              <a:rPr lang="en-GB" dirty="0"/>
              <a:t> = 1</a:t>
            </a:r>
          </a:p>
          <a:p>
            <a:pPr lvl="1"/>
            <a:r>
              <a:rPr lang="en-GB" dirty="0" err="1"/>
              <a:t>wfs.lenslets.fieldStopSize</a:t>
            </a:r>
            <a:r>
              <a:rPr lang="en-GB" dirty="0"/>
              <a:t> = </a:t>
            </a:r>
            <a:r>
              <a:rPr lang="en-GB" dirty="0">
                <a:solidFill>
                  <a:srgbClr val="FF0000"/>
                </a:solidFill>
              </a:rPr>
              <a:t>24</a:t>
            </a:r>
          </a:p>
          <a:p>
            <a:pPr lvl="1"/>
            <a:r>
              <a:rPr lang="en-GB" dirty="0" err="1"/>
              <a:t>wfs.camera.resolution</a:t>
            </a:r>
            <a:r>
              <a:rPr lang="en-GB" dirty="0"/>
              <a:t> = [</a:t>
            </a:r>
            <a:r>
              <a:rPr lang="en-GB" dirty="0">
                <a:solidFill>
                  <a:srgbClr val="FF0000"/>
                </a:solidFill>
              </a:rPr>
              <a:t>48 48</a:t>
            </a:r>
            <a:r>
              <a:rPr lang="en-GB" dirty="0"/>
              <a:t>]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C012A77-015D-FF4D-B229-D717D90475FB}"/>
                  </a:ext>
                </a:extLst>
              </p:cNvPr>
              <p:cNvSpPr/>
              <p:nvPr/>
            </p:nvSpPr>
            <p:spPr>
              <a:xfrm>
                <a:off x="1198812" y="5929199"/>
                <a:ext cx="9593332" cy="4993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/>
                  <a:t>Since the </a:t>
                </a:r>
                <a:r>
                  <a:rPr lang="en-GB" dirty="0" err="1"/>
                  <a:t>FoV</a:t>
                </a:r>
                <a:r>
                  <a:rPr lang="en-GB" dirty="0"/>
                  <a:t> is twice, and camera has 48 pixels, no binning is done and </a:t>
                </a:r>
                <a:r>
                  <a:rPr lang="en-GB" dirty="0" err="1"/>
                  <a:t>FoV</a:t>
                </a:r>
                <a:r>
                  <a:rPr lang="en-GB" dirty="0"/>
                  <a:t> is twice -&gt; pixelSize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C012A77-015D-FF4D-B229-D717D90475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812" y="5929199"/>
                <a:ext cx="9593332" cy="499304"/>
              </a:xfrm>
              <a:prstGeom prst="rect">
                <a:avLst/>
              </a:prstGeom>
              <a:blipFill>
                <a:blip r:embed="rId2"/>
                <a:stretch>
                  <a:fillRect l="-396" b="-7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3E943380-69D1-DB43-ADC7-C604015EE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5026" y="1901825"/>
            <a:ext cx="5369832" cy="402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416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6F82F-AB6B-6A4C-AD12-6CB6CEFD6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BA75D-E851-514A-96E0-BC3446CC0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607629" cy="4351338"/>
          </a:xfrm>
        </p:spPr>
        <p:txBody>
          <a:bodyPr>
            <a:normAutofit/>
          </a:bodyPr>
          <a:lstStyle/>
          <a:p>
            <a:r>
              <a:rPr lang="en-GB" dirty="0"/>
              <a:t>Cases with </a:t>
            </a:r>
            <a:r>
              <a:rPr lang="en-GB" dirty="0" err="1"/>
              <a:t>wfs.lenslets.nyquistSampling</a:t>
            </a:r>
            <a:r>
              <a:rPr lang="en-GB" dirty="0"/>
              <a:t> &lt; 1 </a:t>
            </a:r>
            <a:r>
              <a:rPr lang="en-GB" dirty="0">
                <a:solidFill>
                  <a:srgbClr val="FF0000"/>
                </a:solidFill>
              </a:rPr>
              <a:t>are not </a:t>
            </a:r>
            <a:r>
              <a:rPr lang="en-GB" dirty="0"/>
              <a:t>properly handled. </a:t>
            </a:r>
          </a:p>
          <a:p>
            <a:pPr lvl="1"/>
            <a:r>
              <a:rPr lang="en-GB" dirty="0"/>
              <a:t>E.g. the </a:t>
            </a:r>
            <a:r>
              <a:rPr lang="en-GB" dirty="0" err="1"/>
              <a:t>fftPhasor</a:t>
            </a:r>
            <a:r>
              <a:rPr lang="en-GB" dirty="0"/>
              <a:t> is instantiated with the SH-WFS and </a:t>
            </a:r>
            <a:r>
              <a:rPr lang="en-GB" dirty="0" err="1"/>
              <a:t>lensletArray</a:t>
            </a:r>
            <a:r>
              <a:rPr lang="en-GB" dirty="0"/>
              <a:t> which assumes </a:t>
            </a:r>
            <a:r>
              <a:rPr lang="en-GB" dirty="0" err="1"/>
              <a:t>wfs.lenslets.nyquistSampling</a:t>
            </a:r>
            <a:r>
              <a:rPr lang="en-GB" dirty="0"/>
              <a:t> = 1. </a:t>
            </a:r>
          </a:p>
          <a:p>
            <a:pPr lvl="1"/>
            <a:r>
              <a:rPr lang="en-GB" dirty="0"/>
              <a:t>When the user changes it to &lt;1 the </a:t>
            </a:r>
            <a:r>
              <a:rPr lang="en-GB" dirty="0" err="1"/>
              <a:t>fftPhasor</a:t>
            </a:r>
            <a:r>
              <a:rPr lang="en-GB" dirty="0"/>
              <a:t> has already been defined. </a:t>
            </a:r>
          </a:p>
          <a:p>
            <a:pPr lvl="1"/>
            <a:r>
              <a:rPr lang="en-GB" dirty="0"/>
              <a:t>The output PSF is not properly centred. </a:t>
            </a:r>
          </a:p>
          <a:p>
            <a:r>
              <a:rPr lang="en-GB" dirty="0"/>
              <a:t>If need be this can be worked out by making adaptations in the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A32C25-16F4-EE47-8E05-604676557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571" y="1690688"/>
            <a:ext cx="5112657" cy="383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150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509</Words>
  <Application>Microsoft Macintosh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Diffractive SH-WFS</vt:lpstr>
      <vt:lpstr>Pixel definitions </vt:lpstr>
      <vt:lpstr>Spot sampling definitions</vt:lpstr>
      <vt:lpstr>Examples</vt:lpstr>
      <vt:lpstr>Examples</vt:lpstr>
      <vt:lpstr>Examples</vt:lpstr>
      <vt:lpstr>Examples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Diffractive SH-WFS</dc:title>
  <dc:creator>ccorreia</dc:creator>
  <cp:lastModifiedBy>ccorreia</cp:lastModifiedBy>
  <cp:revision>9</cp:revision>
  <dcterms:created xsi:type="dcterms:W3CDTF">2022-09-30T10:40:08Z</dcterms:created>
  <dcterms:modified xsi:type="dcterms:W3CDTF">2022-10-04T09:42:14Z</dcterms:modified>
</cp:coreProperties>
</file>