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9"/>
  </p:notesMasterIdLst>
  <p:sldIdLst>
    <p:sldId id="256" r:id="rId2"/>
    <p:sldId id="303" r:id="rId3"/>
    <p:sldId id="257" r:id="rId4"/>
    <p:sldId id="304" r:id="rId5"/>
    <p:sldId id="305" r:id="rId6"/>
    <p:sldId id="306" r:id="rId7"/>
    <p:sldId id="307" r:id="rId8"/>
    <p:sldId id="308" r:id="rId9"/>
    <p:sldId id="309" r:id="rId10"/>
    <p:sldId id="310" r:id="rId11"/>
    <p:sldId id="327" r:id="rId12"/>
    <p:sldId id="311" r:id="rId13"/>
    <p:sldId id="312" r:id="rId14"/>
    <p:sldId id="313" r:id="rId15"/>
    <p:sldId id="314" r:id="rId16"/>
    <p:sldId id="315" r:id="rId17"/>
    <p:sldId id="316" r:id="rId18"/>
    <p:sldId id="317" r:id="rId19"/>
    <p:sldId id="319" r:id="rId20"/>
    <p:sldId id="320" r:id="rId21"/>
    <p:sldId id="318" r:id="rId22"/>
    <p:sldId id="321" r:id="rId23"/>
    <p:sldId id="322" r:id="rId24"/>
    <p:sldId id="323" r:id="rId25"/>
    <p:sldId id="324" r:id="rId26"/>
    <p:sldId id="326" r:id="rId27"/>
    <p:sldId id="325" r:id="rId28"/>
  </p:sldIdLst>
  <p:sldSz cx="9144000" cy="5143500" type="screen16x9"/>
  <p:notesSz cx="6858000" cy="9144000"/>
  <p:embeddedFontLst>
    <p:embeddedFont>
      <p:font typeface="Open Sans" panose="020B0604020202020204" charset="0"/>
      <p:regular r:id="rId30"/>
      <p:bold r:id="rId31"/>
      <p:italic r:id="rId32"/>
      <p:boldItalic r:id="rId33"/>
    </p:embeddedFont>
    <p:embeddedFont>
      <p:font typeface="Russo One" panose="020B0604020202020204" charset="0"/>
      <p:regular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6C30F9B-80FF-4FA5-A6B0-754B029201C2}">
  <a:tblStyle styleId="{06C30F9B-80FF-4FA5-A6B0-754B029201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9" d="100"/>
          <a:sy n="99" d="100"/>
        </p:scale>
        <p:origin x="-546"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065374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8b0aa6b64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8b0aa6b64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9781f3414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9781f3414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4"/>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694288" y="1377696"/>
            <a:ext cx="7738200" cy="1304400"/>
          </a:xfrm>
          <a:prstGeom prst="rect">
            <a:avLst/>
          </a:prstGeom>
        </p:spPr>
        <p:txBody>
          <a:bodyPr spcFirstLastPara="1" wrap="square" lIns="0" tIns="0" rIns="0" bIns="0" anchor="b" anchorCtr="0">
            <a:noAutofit/>
          </a:bodyPr>
          <a:lstStyle>
            <a:lvl1pPr lvl="0" algn="ctr">
              <a:spcBef>
                <a:spcPts val="0"/>
              </a:spcBef>
              <a:spcAft>
                <a:spcPts val="0"/>
              </a:spcAft>
              <a:buSzPts val="6000"/>
              <a:buNone/>
              <a:defRPr sz="4500">
                <a:solidFill>
                  <a:schemeClr val="accent5"/>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9" name="Google Shape;9;p2"/>
          <p:cNvSpPr/>
          <p:nvPr/>
        </p:nvSpPr>
        <p:spPr>
          <a:xfrm rot="10800000">
            <a:off x="587605" y="3059788"/>
            <a:ext cx="88914" cy="89582"/>
          </a:xfrm>
          <a:custGeom>
            <a:avLst/>
            <a:gdLst/>
            <a:ahLst/>
            <a:cxnLst/>
            <a:rect l="l" t="t" r="r" b="b"/>
            <a:pathLst>
              <a:path w="421" h="420" extrusionOk="0">
                <a:moveTo>
                  <a:pt x="1" y="0"/>
                </a:moveTo>
                <a:lnTo>
                  <a:pt x="1" y="420"/>
                </a:lnTo>
                <a:lnTo>
                  <a:pt x="420" y="420"/>
                </a:lnTo>
                <a:lnTo>
                  <a:pt x="4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498480" y="3866452"/>
            <a:ext cx="89337" cy="89582"/>
          </a:xfrm>
          <a:custGeom>
            <a:avLst/>
            <a:gdLst/>
            <a:ahLst/>
            <a:cxnLst/>
            <a:rect l="l" t="t" r="r" b="b"/>
            <a:pathLst>
              <a:path w="423" h="420" extrusionOk="0">
                <a:moveTo>
                  <a:pt x="0" y="0"/>
                </a:moveTo>
                <a:lnTo>
                  <a:pt x="0" y="420"/>
                </a:lnTo>
                <a:lnTo>
                  <a:pt x="423" y="420"/>
                </a:lnTo>
                <a:lnTo>
                  <a:pt x="4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214225" y="2787236"/>
            <a:ext cx="88703" cy="89582"/>
          </a:xfrm>
          <a:custGeom>
            <a:avLst/>
            <a:gdLst/>
            <a:ahLst/>
            <a:cxnLst/>
            <a:rect l="l" t="t" r="r" b="b"/>
            <a:pathLst>
              <a:path w="420" h="420" extrusionOk="0">
                <a:moveTo>
                  <a:pt x="0" y="0"/>
                </a:moveTo>
                <a:lnTo>
                  <a:pt x="0" y="420"/>
                </a:lnTo>
                <a:lnTo>
                  <a:pt x="420" y="420"/>
                </a:lnTo>
                <a:lnTo>
                  <a:pt x="4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89545" y="3437976"/>
            <a:ext cx="88703" cy="90435"/>
          </a:xfrm>
          <a:custGeom>
            <a:avLst/>
            <a:gdLst/>
            <a:ahLst/>
            <a:cxnLst/>
            <a:rect l="l" t="t" r="r" b="b"/>
            <a:pathLst>
              <a:path w="420" h="424" extrusionOk="0">
                <a:moveTo>
                  <a:pt x="0" y="1"/>
                </a:moveTo>
                <a:lnTo>
                  <a:pt x="0" y="424"/>
                </a:lnTo>
                <a:lnTo>
                  <a:pt x="420" y="424"/>
                </a:lnTo>
                <a:lnTo>
                  <a:pt x="4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713225" y="539500"/>
            <a:ext cx="336631" cy="343199"/>
            <a:chOff x="713225" y="3660775"/>
            <a:chExt cx="336631" cy="343199"/>
          </a:xfrm>
        </p:grpSpPr>
        <p:sp>
          <p:nvSpPr>
            <p:cNvPr id="14" name="Google Shape;14;p2"/>
            <p:cNvSpPr/>
            <p:nvPr/>
          </p:nvSpPr>
          <p:spPr>
            <a:xfrm>
              <a:off x="980341" y="3660775"/>
              <a:ext cx="69515" cy="70815"/>
            </a:xfrm>
            <a:custGeom>
              <a:avLst/>
              <a:gdLst/>
              <a:ahLst/>
              <a:cxnLst/>
              <a:rect l="l" t="t" r="r" b="b"/>
              <a:pathLst>
                <a:path w="1016" h="1035" extrusionOk="0">
                  <a:moveTo>
                    <a:pt x="1" y="1"/>
                  </a:moveTo>
                  <a:lnTo>
                    <a:pt x="1" y="1034"/>
                  </a:lnTo>
                  <a:lnTo>
                    <a:pt x="1015" y="1034"/>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3933228"/>
              <a:ext cx="70746" cy="70746"/>
            </a:xfrm>
            <a:custGeom>
              <a:avLst/>
              <a:gdLst/>
              <a:ahLst/>
              <a:cxnLst/>
              <a:rect l="l" t="t" r="r" b="b"/>
              <a:pathLst>
                <a:path w="1034" h="1034" extrusionOk="0">
                  <a:moveTo>
                    <a:pt x="0" y="0"/>
                  </a:moveTo>
                  <a:lnTo>
                    <a:pt x="0" y="1034"/>
                  </a:lnTo>
                  <a:lnTo>
                    <a:pt x="1034" y="1034"/>
                  </a:lnTo>
                  <a:lnTo>
                    <a:pt x="10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80341" y="3933228"/>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13225" y="3660775"/>
              <a:ext cx="70746" cy="70815"/>
            </a:xfrm>
            <a:custGeom>
              <a:avLst/>
              <a:gdLst/>
              <a:ahLst/>
              <a:cxnLst/>
              <a:rect l="l" t="t" r="r" b="b"/>
              <a:pathLst>
                <a:path w="1034" h="1035" extrusionOk="0">
                  <a:moveTo>
                    <a:pt x="0" y="1"/>
                  </a:moveTo>
                  <a:lnTo>
                    <a:pt x="0" y="1034"/>
                  </a:lnTo>
                  <a:lnTo>
                    <a:pt x="1034" y="1034"/>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16230"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80004"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48083" y="3730222"/>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49383" y="3866380"/>
              <a:ext cx="69515" cy="69515"/>
            </a:xfrm>
            <a:custGeom>
              <a:avLst/>
              <a:gdLst/>
              <a:ahLst/>
              <a:cxnLst/>
              <a:rect l="l" t="t" r="r" b="b"/>
              <a:pathLst>
                <a:path w="1016" h="1016" extrusionOk="0">
                  <a:moveTo>
                    <a:pt x="1" y="1"/>
                  </a:moveTo>
                  <a:lnTo>
                    <a:pt x="1" y="1015"/>
                  </a:lnTo>
                  <a:lnTo>
                    <a:pt x="1015" y="1015"/>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8094100" y="539500"/>
            <a:ext cx="336631" cy="343199"/>
            <a:chOff x="8138150" y="3660775"/>
            <a:chExt cx="336631" cy="343199"/>
          </a:xfrm>
        </p:grpSpPr>
        <p:sp>
          <p:nvSpPr>
            <p:cNvPr id="23" name="Google Shape;23;p2"/>
            <p:cNvSpPr/>
            <p:nvPr/>
          </p:nvSpPr>
          <p:spPr>
            <a:xfrm>
              <a:off x="8405266" y="3660775"/>
              <a:ext cx="69515" cy="70815"/>
            </a:xfrm>
            <a:custGeom>
              <a:avLst/>
              <a:gdLst/>
              <a:ahLst/>
              <a:cxnLst/>
              <a:rect l="l" t="t" r="r" b="b"/>
              <a:pathLst>
                <a:path w="1016" h="1035" extrusionOk="0">
                  <a:moveTo>
                    <a:pt x="1" y="1"/>
                  </a:moveTo>
                  <a:lnTo>
                    <a:pt x="1" y="1034"/>
                  </a:lnTo>
                  <a:lnTo>
                    <a:pt x="1015" y="1034"/>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38150" y="3933228"/>
              <a:ext cx="70746" cy="70746"/>
            </a:xfrm>
            <a:custGeom>
              <a:avLst/>
              <a:gdLst/>
              <a:ahLst/>
              <a:cxnLst/>
              <a:rect l="l" t="t" r="r" b="b"/>
              <a:pathLst>
                <a:path w="1034" h="1034" extrusionOk="0">
                  <a:moveTo>
                    <a:pt x="0" y="0"/>
                  </a:moveTo>
                  <a:lnTo>
                    <a:pt x="0" y="1034"/>
                  </a:lnTo>
                  <a:lnTo>
                    <a:pt x="1034" y="1034"/>
                  </a:lnTo>
                  <a:lnTo>
                    <a:pt x="10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5266" y="3933228"/>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138150" y="3660775"/>
              <a:ext cx="70746" cy="70815"/>
            </a:xfrm>
            <a:custGeom>
              <a:avLst/>
              <a:gdLst/>
              <a:ahLst/>
              <a:cxnLst/>
              <a:rect l="l" t="t" r="r" b="b"/>
              <a:pathLst>
                <a:path w="1034" h="1035" extrusionOk="0">
                  <a:moveTo>
                    <a:pt x="0" y="1"/>
                  </a:moveTo>
                  <a:lnTo>
                    <a:pt x="0" y="1034"/>
                  </a:lnTo>
                  <a:lnTo>
                    <a:pt x="1034" y="1034"/>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41155"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204929"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273008" y="3730222"/>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274308" y="3866380"/>
              <a:ext cx="69515" cy="69515"/>
            </a:xfrm>
            <a:custGeom>
              <a:avLst/>
              <a:gdLst/>
              <a:ahLst/>
              <a:cxnLst/>
              <a:rect l="l" t="t" r="r" b="b"/>
              <a:pathLst>
                <a:path w="1016" h="1016" extrusionOk="0">
                  <a:moveTo>
                    <a:pt x="1" y="1"/>
                  </a:moveTo>
                  <a:lnTo>
                    <a:pt x="1" y="1015"/>
                  </a:lnTo>
                  <a:lnTo>
                    <a:pt x="1015" y="1015"/>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a:off x="4335763" y="3423388"/>
            <a:ext cx="472480" cy="2467791"/>
          </a:xfrm>
          <a:custGeom>
            <a:avLst/>
            <a:gdLst/>
            <a:ahLst/>
            <a:cxnLst/>
            <a:rect l="l" t="t" r="r" b="b"/>
            <a:pathLst>
              <a:path w="8231" h="42991" extrusionOk="0">
                <a:moveTo>
                  <a:pt x="6546" y="5705"/>
                </a:moveTo>
                <a:lnTo>
                  <a:pt x="6546" y="9093"/>
                </a:lnTo>
                <a:lnTo>
                  <a:pt x="1704" y="9093"/>
                </a:lnTo>
                <a:lnTo>
                  <a:pt x="1704" y="5705"/>
                </a:lnTo>
                <a:close/>
                <a:moveTo>
                  <a:pt x="6565" y="10164"/>
                </a:moveTo>
                <a:lnTo>
                  <a:pt x="6565" y="13495"/>
                </a:lnTo>
                <a:lnTo>
                  <a:pt x="1723" y="13495"/>
                </a:lnTo>
                <a:lnTo>
                  <a:pt x="1723" y="10164"/>
                </a:lnTo>
                <a:close/>
                <a:moveTo>
                  <a:pt x="6565" y="14567"/>
                </a:moveTo>
                <a:lnTo>
                  <a:pt x="6565" y="17936"/>
                </a:lnTo>
                <a:lnTo>
                  <a:pt x="1723" y="17936"/>
                </a:lnTo>
                <a:lnTo>
                  <a:pt x="1723" y="14567"/>
                </a:lnTo>
                <a:close/>
                <a:moveTo>
                  <a:pt x="6565" y="19007"/>
                </a:moveTo>
                <a:lnTo>
                  <a:pt x="6565" y="22300"/>
                </a:lnTo>
                <a:lnTo>
                  <a:pt x="1723" y="22300"/>
                </a:lnTo>
                <a:lnTo>
                  <a:pt x="1723" y="19007"/>
                </a:lnTo>
                <a:close/>
                <a:moveTo>
                  <a:pt x="6565" y="23371"/>
                </a:moveTo>
                <a:lnTo>
                  <a:pt x="6565" y="26740"/>
                </a:lnTo>
                <a:lnTo>
                  <a:pt x="1723" y="26740"/>
                </a:lnTo>
                <a:lnTo>
                  <a:pt x="1723" y="23371"/>
                </a:lnTo>
                <a:close/>
                <a:moveTo>
                  <a:pt x="6565" y="27793"/>
                </a:moveTo>
                <a:lnTo>
                  <a:pt x="6565" y="31123"/>
                </a:lnTo>
                <a:lnTo>
                  <a:pt x="1723" y="31123"/>
                </a:lnTo>
                <a:lnTo>
                  <a:pt x="1723" y="27793"/>
                </a:lnTo>
                <a:close/>
                <a:moveTo>
                  <a:pt x="6546" y="32195"/>
                </a:moveTo>
                <a:lnTo>
                  <a:pt x="6546" y="35564"/>
                </a:lnTo>
                <a:lnTo>
                  <a:pt x="1704" y="35564"/>
                </a:lnTo>
                <a:lnTo>
                  <a:pt x="1704" y="32195"/>
                </a:lnTo>
                <a:close/>
                <a:moveTo>
                  <a:pt x="6565" y="36655"/>
                </a:moveTo>
                <a:lnTo>
                  <a:pt x="6565" y="39966"/>
                </a:lnTo>
                <a:lnTo>
                  <a:pt x="1723" y="39966"/>
                </a:lnTo>
                <a:lnTo>
                  <a:pt x="1723" y="36655"/>
                </a:lnTo>
                <a:close/>
                <a:moveTo>
                  <a:pt x="0" y="1"/>
                </a:moveTo>
                <a:lnTo>
                  <a:pt x="0" y="42991"/>
                </a:lnTo>
                <a:lnTo>
                  <a:pt x="1704" y="42991"/>
                </a:lnTo>
                <a:lnTo>
                  <a:pt x="1704" y="41038"/>
                </a:lnTo>
                <a:lnTo>
                  <a:pt x="6546" y="41038"/>
                </a:lnTo>
                <a:lnTo>
                  <a:pt x="6546" y="42991"/>
                </a:lnTo>
                <a:lnTo>
                  <a:pt x="8231" y="42991"/>
                </a:lnTo>
                <a:lnTo>
                  <a:pt x="8231" y="1"/>
                </a:lnTo>
                <a:lnTo>
                  <a:pt x="6546" y="1"/>
                </a:lnTo>
                <a:lnTo>
                  <a:pt x="6546" y="4633"/>
                </a:lnTo>
                <a:lnTo>
                  <a:pt x="1704" y="4633"/>
                </a:lnTo>
                <a:lnTo>
                  <a:pt x="17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txBox="1">
            <a:spLocks noGrp="1"/>
          </p:cNvSpPr>
          <p:nvPr>
            <p:ph type="subTitle" idx="1"/>
          </p:nvPr>
        </p:nvSpPr>
        <p:spPr>
          <a:xfrm>
            <a:off x="695488" y="2496125"/>
            <a:ext cx="7735800" cy="7587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200"/>
              <a:buNone/>
              <a:defRPr sz="2200">
                <a:latin typeface="Open Sans"/>
                <a:ea typeface="Open Sans"/>
                <a:cs typeface="Open Sans"/>
                <a:sym typeface="Open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3" name="Google Shape;33;p2"/>
          <p:cNvSpPr/>
          <p:nvPr/>
        </p:nvSpPr>
        <p:spPr>
          <a:xfrm>
            <a:off x="-97575" y="4599425"/>
            <a:ext cx="9232896" cy="3012986"/>
          </a:xfrm>
          <a:custGeom>
            <a:avLst/>
            <a:gdLst/>
            <a:ahLst/>
            <a:cxnLst/>
            <a:rect l="l" t="t" r="r" b="b"/>
            <a:pathLst>
              <a:path w="102759" h="43638" extrusionOk="0">
                <a:moveTo>
                  <a:pt x="4855" y="1"/>
                </a:moveTo>
                <a:lnTo>
                  <a:pt x="4855" y="2194"/>
                </a:lnTo>
                <a:lnTo>
                  <a:pt x="0" y="2194"/>
                </a:lnTo>
                <a:lnTo>
                  <a:pt x="0" y="43638"/>
                </a:lnTo>
                <a:lnTo>
                  <a:pt x="102759" y="43638"/>
                </a:lnTo>
                <a:lnTo>
                  <a:pt x="102759" y="1"/>
                </a:lnTo>
                <a:lnTo>
                  <a:pt x="102019" y="1"/>
                </a:lnTo>
                <a:lnTo>
                  <a:pt x="102019" y="3528"/>
                </a:lnTo>
                <a:lnTo>
                  <a:pt x="100637" y="3528"/>
                </a:lnTo>
                <a:lnTo>
                  <a:pt x="100637" y="1"/>
                </a:lnTo>
                <a:lnTo>
                  <a:pt x="98402" y="1"/>
                </a:lnTo>
                <a:lnTo>
                  <a:pt x="98402" y="2311"/>
                </a:lnTo>
                <a:lnTo>
                  <a:pt x="94781" y="2311"/>
                </a:lnTo>
                <a:lnTo>
                  <a:pt x="94781" y="5842"/>
                </a:lnTo>
                <a:lnTo>
                  <a:pt x="91590" y="5842"/>
                </a:lnTo>
                <a:lnTo>
                  <a:pt x="91590" y="1"/>
                </a:lnTo>
                <a:lnTo>
                  <a:pt x="89036" y="1"/>
                </a:lnTo>
                <a:lnTo>
                  <a:pt x="89036" y="3408"/>
                </a:lnTo>
                <a:lnTo>
                  <a:pt x="85525" y="3408"/>
                </a:lnTo>
                <a:lnTo>
                  <a:pt x="85525" y="1"/>
                </a:lnTo>
                <a:lnTo>
                  <a:pt x="83073" y="1"/>
                </a:lnTo>
                <a:lnTo>
                  <a:pt x="83073" y="3164"/>
                </a:lnTo>
                <a:lnTo>
                  <a:pt x="80096" y="3164"/>
                </a:lnTo>
                <a:lnTo>
                  <a:pt x="80096" y="1"/>
                </a:lnTo>
                <a:lnTo>
                  <a:pt x="76585" y="1"/>
                </a:lnTo>
                <a:lnTo>
                  <a:pt x="76585" y="1462"/>
                </a:lnTo>
                <a:lnTo>
                  <a:pt x="71689" y="1462"/>
                </a:lnTo>
                <a:lnTo>
                  <a:pt x="71689" y="1"/>
                </a:lnTo>
                <a:lnTo>
                  <a:pt x="68707" y="1"/>
                </a:lnTo>
                <a:lnTo>
                  <a:pt x="68707" y="4261"/>
                </a:lnTo>
                <a:lnTo>
                  <a:pt x="65836" y="4261"/>
                </a:lnTo>
                <a:lnTo>
                  <a:pt x="65836" y="1"/>
                </a:lnTo>
                <a:lnTo>
                  <a:pt x="63601" y="1"/>
                </a:lnTo>
                <a:lnTo>
                  <a:pt x="63601" y="2311"/>
                </a:lnTo>
                <a:lnTo>
                  <a:pt x="59448" y="2311"/>
                </a:lnTo>
                <a:lnTo>
                  <a:pt x="59448" y="5110"/>
                </a:lnTo>
                <a:lnTo>
                  <a:pt x="55511" y="5110"/>
                </a:lnTo>
                <a:lnTo>
                  <a:pt x="55511" y="1218"/>
                </a:lnTo>
                <a:lnTo>
                  <a:pt x="52849" y="1218"/>
                </a:lnTo>
                <a:lnTo>
                  <a:pt x="52849" y="3284"/>
                </a:lnTo>
                <a:lnTo>
                  <a:pt x="50508" y="3284"/>
                </a:lnTo>
                <a:lnTo>
                  <a:pt x="50508" y="850"/>
                </a:lnTo>
                <a:lnTo>
                  <a:pt x="47210" y="850"/>
                </a:lnTo>
                <a:lnTo>
                  <a:pt x="47210" y="3773"/>
                </a:lnTo>
                <a:lnTo>
                  <a:pt x="42317" y="3773"/>
                </a:lnTo>
                <a:lnTo>
                  <a:pt x="42317" y="1"/>
                </a:lnTo>
                <a:lnTo>
                  <a:pt x="38380" y="1"/>
                </a:lnTo>
                <a:lnTo>
                  <a:pt x="38380" y="1826"/>
                </a:lnTo>
                <a:lnTo>
                  <a:pt x="35079" y="1826"/>
                </a:lnTo>
                <a:lnTo>
                  <a:pt x="35079" y="1"/>
                </a:lnTo>
                <a:lnTo>
                  <a:pt x="32098" y="1"/>
                </a:lnTo>
                <a:lnTo>
                  <a:pt x="32098" y="1703"/>
                </a:lnTo>
                <a:lnTo>
                  <a:pt x="27628" y="1703"/>
                </a:lnTo>
                <a:lnTo>
                  <a:pt x="27628" y="4746"/>
                </a:lnTo>
                <a:lnTo>
                  <a:pt x="24754" y="4746"/>
                </a:lnTo>
                <a:lnTo>
                  <a:pt x="24754" y="1"/>
                </a:lnTo>
                <a:lnTo>
                  <a:pt x="22202" y="1"/>
                </a:lnTo>
                <a:lnTo>
                  <a:pt x="22202" y="2559"/>
                </a:lnTo>
                <a:lnTo>
                  <a:pt x="18582" y="2559"/>
                </a:lnTo>
                <a:lnTo>
                  <a:pt x="18582" y="1"/>
                </a:lnTo>
                <a:lnTo>
                  <a:pt x="16773" y="1"/>
                </a:lnTo>
                <a:lnTo>
                  <a:pt x="16773" y="1582"/>
                </a:lnTo>
                <a:lnTo>
                  <a:pt x="11237" y="1582"/>
                </a:lnTo>
                <a:lnTo>
                  <a:pt x="11237" y="5478"/>
                </a:lnTo>
                <a:lnTo>
                  <a:pt x="8682" y="5478"/>
                </a:lnTo>
                <a:lnTo>
                  <a:pt x="86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flipH="1">
            <a:off x="8506925" y="3059788"/>
            <a:ext cx="88914" cy="89582"/>
          </a:xfrm>
          <a:custGeom>
            <a:avLst/>
            <a:gdLst/>
            <a:ahLst/>
            <a:cxnLst/>
            <a:rect l="l" t="t" r="r" b="b"/>
            <a:pathLst>
              <a:path w="421" h="420" extrusionOk="0">
                <a:moveTo>
                  <a:pt x="1" y="0"/>
                </a:moveTo>
                <a:lnTo>
                  <a:pt x="1" y="420"/>
                </a:lnTo>
                <a:lnTo>
                  <a:pt x="420" y="420"/>
                </a:lnTo>
                <a:lnTo>
                  <a:pt x="4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flipH="1">
            <a:off x="8595627" y="3866452"/>
            <a:ext cx="89337" cy="89582"/>
          </a:xfrm>
          <a:custGeom>
            <a:avLst/>
            <a:gdLst/>
            <a:ahLst/>
            <a:cxnLst/>
            <a:rect l="l" t="t" r="r" b="b"/>
            <a:pathLst>
              <a:path w="423" h="420" extrusionOk="0">
                <a:moveTo>
                  <a:pt x="0" y="0"/>
                </a:moveTo>
                <a:lnTo>
                  <a:pt x="0" y="420"/>
                </a:lnTo>
                <a:lnTo>
                  <a:pt x="423" y="420"/>
                </a:lnTo>
                <a:lnTo>
                  <a:pt x="4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9005196" y="3437976"/>
            <a:ext cx="88703" cy="90435"/>
          </a:xfrm>
          <a:custGeom>
            <a:avLst/>
            <a:gdLst/>
            <a:ahLst/>
            <a:cxnLst/>
            <a:rect l="l" t="t" r="r" b="b"/>
            <a:pathLst>
              <a:path w="420" h="424" extrusionOk="0">
                <a:moveTo>
                  <a:pt x="0" y="1"/>
                </a:moveTo>
                <a:lnTo>
                  <a:pt x="0" y="424"/>
                </a:lnTo>
                <a:lnTo>
                  <a:pt x="420" y="424"/>
                </a:lnTo>
                <a:lnTo>
                  <a:pt x="4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
          <p:cNvSpPr txBox="1">
            <a:spLocks noGrp="1"/>
          </p:cNvSpPr>
          <p:nvPr>
            <p:ph type="sldNum" idx="12"/>
          </p:nvPr>
        </p:nvSpPr>
        <p:spPr>
          <a:xfrm>
            <a:off x="8516520" y="5276004"/>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9" name="Google Shape;39;p3"/>
          <p:cNvSpPr/>
          <p:nvPr/>
        </p:nvSpPr>
        <p:spPr>
          <a:xfrm>
            <a:off x="-21375" y="4599425"/>
            <a:ext cx="9232896" cy="3012986"/>
          </a:xfrm>
          <a:custGeom>
            <a:avLst/>
            <a:gdLst/>
            <a:ahLst/>
            <a:cxnLst/>
            <a:rect l="l" t="t" r="r" b="b"/>
            <a:pathLst>
              <a:path w="102759" h="43638" extrusionOk="0">
                <a:moveTo>
                  <a:pt x="4855" y="1"/>
                </a:moveTo>
                <a:lnTo>
                  <a:pt x="4855" y="2194"/>
                </a:lnTo>
                <a:lnTo>
                  <a:pt x="0" y="2194"/>
                </a:lnTo>
                <a:lnTo>
                  <a:pt x="0" y="43638"/>
                </a:lnTo>
                <a:lnTo>
                  <a:pt x="102759" y="43638"/>
                </a:lnTo>
                <a:lnTo>
                  <a:pt x="102759" y="1"/>
                </a:lnTo>
                <a:lnTo>
                  <a:pt x="102019" y="1"/>
                </a:lnTo>
                <a:lnTo>
                  <a:pt x="102019" y="3528"/>
                </a:lnTo>
                <a:lnTo>
                  <a:pt x="100637" y="3528"/>
                </a:lnTo>
                <a:lnTo>
                  <a:pt x="100637" y="1"/>
                </a:lnTo>
                <a:lnTo>
                  <a:pt x="98402" y="1"/>
                </a:lnTo>
                <a:lnTo>
                  <a:pt x="98402" y="2311"/>
                </a:lnTo>
                <a:lnTo>
                  <a:pt x="94781" y="2311"/>
                </a:lnTo>
                <a:lnTo>
                  <a:pt x="94781" y="5842"/>
                </a:lnTo>
                <a:lnTo>
                  <a:pt x="91590" y="5842"/>
                </a:lnTo>
                <a:lnTo>
                  <a:pt x="91590" y="1"/>
                </a:lnTo>
                <a:lnTo>
                  <a:pt x="89036" y="1"/>
                </a:lnTo>
                <a:lnTo>
                  <a:pt x="89036" y="3408"/>
                </a:lnTo>
                <a:lnTo>
                  <a:pt x="85525" y="3408"/>
                </a:lnTo>
                <a:lnTo>
                  <a:pt x="85525" y="1"/>
                </a:lnTo>
                <a:lnTo>
                  <a:pt x="83073" y="1"/>
                </a:lnTo>
                <a:lnTo>
                  <a:pt x="83073" y="3164"/>
                </a:lnTo>
                <a:lnTo>
                  <a:pt x="80096" y="3164"/>
                </a:lnTo>
                <a:lnTo>
                  <a:pt x="80096" y="1"/>
                </a:lnTo>
                <a:lnTo>
                  <a:pt x="76585" y="1"/>
                </a:lnTo>
                <a:lnTo>
                  <a:pt x="76585" y="1462"/>
                </a:lnTo>
                <a:lnTo>
                  <a:pt x="71689" y="1462"/>
                </a:lnTo>
                <a:lnTo>
                  <a:pt x="71689" y="1"/>
                </a:lnTo>
                <a:lnTo>
                  <a:pt x="68707" y="1"/>
                </a:lnTo>
                <a:lnTo>
                  <a:pt x="68707" y="4261"/>
                </a:lnTo>
                <a:lnTo>
                  <a:pt x="65836" y="4261"/>
                </a:lnTo>
                <a:lnTo>
                  <a:pt x="65836" y="1"/>
                </a:lnTo>
                <a:lnTo>
                  <a:pt x="63601" y="1"/>
                </a:lnTo>
                <a:lnTo>
                  <a:pt x="63601" y="2311"/>
                </a:lnTo>
                <a:lnTo>
                  <a:pt x="59448" y="2311"/>
                </a:lnTo>
                <a:lnTo>
                  <a:pt x="59448" y="5110"/>
                </a:lnTo>
                <a:lnTo>
                  <a:pt x="55511" y="5110"/>
                </a:lnTo>
                <a:lnTo>
                  <a:pt x="55511" y="1218"/>
                </a:lnTo>
                <a:lnTo>
                  <a:pt x="52849" y="1218"/>
                </a:lnTo>
                <a:lnTo>
                  <a:pt x="52849" y="3284"/>
                </a:lnTo>
                <a:lnTo>
                  <a:pt x="50508" y="3284"/>
                </a:lnTo>
                <a:lnTo>
                  <a:pt x="50508" y="850"/>
                </a:lnTo>
                <a:lnTo>
                  <a:pt x="47210" y="850"/>
                </a:lnTo>
                <a:lnTo>
                  <a:pt x="47210" y="3773"/>
                </a:lnTo>
                <a:lnTo>
                  <a:pt x="42317" y="3773"/>
                </a:lnTo>
                <a:lnTo>
                  <a:pt x="42317" y="1"/>
                </a:lnTo>
                <a:lnTo>
                  <a:pt x="38380" y="1"/>
                </a:lnTo>
                <a:lnTo>
                  <a:pt x="38380" y="1826"/>
                </a:lnTo>
                <a:lnTo>
                  <a:pt x="35079" y="1826"/>
                </a:lnTo>
                <a:lnTo>
                  <a:pt x="35079" y="1"/>
                </a:lnTo>
                <a:lnTo>
                  <a:pt x="32098" y="1"/>
                </a:lnTo>
                <a:lnTo>
                  <a:pt x="32098" y="1703"/>
                </a:lnTo>
                <a:lnTo>
                  <a:pt x="27628" y="1703"/>
                </a:lnTo>
                <a:lnTo>
                  <a:pt x="27628" y="4746"/>
                </a:lnTo>
                <a:lnTo>
                  <a:pt x="24754" y="4746"/>
                </a:lnTo>
                <a:lnTo>
                  <a:pt x="24754" y="1"/>
                </a:lnTo>
                <a:lnTo>
                  <a:pt x="22202" y="1"/>
                </a:lnTo>
                <a:lnTo>
                  <a:pt x="22202" y="2559"/>
                </a:lnTo>
                <a:lnTo>
                  <a:pt x="18582" y="2559"/>
                </a:lnTo>
                <a:lnTo>
                  <a:pt x="18582" y="1"/>
                </a:lnTo>
                <a:lnTo>
                  <a:pt x="16773" y="1"/>
                </a:lnTo>
                <a:lnTo>
                  <a:pt x="16773" y="1582"/>
                </a:lnTo>
                <a:lnTo>
                  <a:pt x="11237" y="1582"/>
                </a:lnTo>
                <a:lnTo>
                  <a:pt x="11237" y="5478"/>
                </a:lnTo>
                <a:lnTo>
                  <a:pt x="8682" y="5478"/>
                </a:lnTo>
                <a:lnTo>
                  <a:pt x="86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txBox="1">
            <a:spLocks noGrp="1"/>
          </p:cNvSpPr>
          <p:nvPr>
            <p:ph type="title"/>
          </p:nvPr>
        </p:nvSpPr>
        <p:spPr>
          <a:xfrm>
            <a:off x="2288750" y="346331"/>
            <a:ext cx="4572000" cy="64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1" name="Google Shape;41;p3"/>
          <p:cNvSpPr txBox="1">
            <a:spLocks noGrp="1"/>
          </p:cNvSpPr>
          <p:nvPr>
            <p:ph type="title" idx="2"/>
          </p:nvPr>
        </p:nvSpPr>
        <p:spPr>
          <a:xfrm>
            <a:off x="718850" y="1295975"/>
            <a:ext cx="7711800" cy="640200"/>
          </a:xfrm>
          <a:prstGeom prst="rect">
            <a:avLst/>
          </a:prstGeom>
        </p:spPr>
        <p:txBody>
          <a:bodyPr spcFirstLastPara="1" wrap="square" lIns="0" tIns="0" rIns="0" bIns="0" anchor="t" anchorCtr="0">
            <a:noAutofit/>
          </a:bodyPr>
          <a:lstStyle>
            <a:lvl1pPr lvl="0" rtl="0">
              <a:spcBef>
                <a:spcPts val="0"/>
              </a:spcBef>
              <a:spcAft>
                <a:spcPts val="0"/>
              </a:spcAft>
              <a:buSzPts val="4800"/>
              <a:buNone/>
              <a:defRPr sz="4500">
                <a:solidFill>
                  <a:schemeClr val="accent5"/>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2" name="Google Shape;42;p3"/>
          <p:cNvSpPr txBox="1">
            <a:spLocks noGrp="1"/>
          </p:cNvSpPr>
          <p:nvPr>
            <p:ph type="subTitle" idx="1"/>
          </p:nvPr>
        </p:nvSpPr>
        <p:spPr>
          <a:xfrm>
            <a:off x="1831550" y="2204475"/>
            <a:ext cx="5486400" cy="606600"/>
          </a:xfrm>
          <a:prstGeom prst="rect">
            <a:avLst/>
          </a:prstGeom>
        </p:spPr>
        <p:txBody>
          <a:bodyPr spcFirstLastPara="1" wrap="square" lIns="0" tIns="0" rIns="0" bIns="0" anchor="t" anchorCtr="0">
            <a:noAutofit/>
          </a:bodyPr>
          <a:lstStyle>
            <a:lvl1pPr lvl="0" algn="ctr" rtl="0">
              <a:spcBef>
                <a:spcPts val="0"/>
              </a:spcBef>
              <a:spcAft>
                <a:spcPts val="0"/>
              </a:spcAft>
              <a:buClr>
                <a:schemeClr val="lt1"/>
              </a:buClr>
              <a:buSzPts val="1400"/>
              <a:buNone/>
              <a:defRPr>
                <a:solidFill>
                  <a:schemeClr val="lt1"/>
                </a:solidFill>
                <a:latin typeface="Open Sans"/>
                <a:ea typeface="Open Sans"/>
                <a:cs typeface="Open Sans"/>
                <a:sym typeface="Open Sans"/>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10"/>
          <p:cNvSpPr txBox="1">
            <a:spLocks noGrp="1"/>
          </p:cNvSpPr>
          <p:nvPr>
            <p:ph type="sldNum" idx="12"/>
          </p:nvPr>
        </p:nvSpPr>
        <p:spPr>
          <a:xfrm>
            <a:off x="8516520" y="5276004"/>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92" name="Google Shape;92;p10"/>
          <p:cNvSpPr/>
          <p:nvPr/>
        </p:nvSpPr>
        <p:spPr>
          <a:xfrm>
            <a:off x="-21375" y="4599425"/>
            <a:ext cx="9232896" cy="3012986"/>
          </a:xfrm>
          <a:custGeom>
            <a:avLst/>
            <a:gdLst/>
            <a:ahLst/>
            <a:cxnLst/>
            <a:rect l="l" t="t" r="r" b="b"/>
            <a:pathLst>
              <a:path w="102759" h="43638" extrusionOk="0">
                <a:moveTo>
                  <a:pt x="4855" y="1"/>
                </a:moveTo>
                <a:lnTo>
                  <a:pt x="4855" y="2194"/>
                </a:lnTo>
                <a:lnTo>
                  <a:pt x="0" y="2194"/>
                </a:lnTo>
                <a:lnTo>
                  <a:pt x="0" y="43638"/>
                </a:lnTo>
                <a:lnTo>
                  <a:pt x="102759" y="43638"/>
                </a:lnTo>
                <a:lnTo>
                  <a:pt x="102759" y="1"/>
                </a:lnTo>
                <a:lnTo>
                  <a:pt x="102019" y="1"/>
                </a:lnTo>
                <a:lnTo>
                  <a:pt x="102019" y="3528"/>
                </a:lnTo>
                <a:lnTo>
                  <a:pt x="100637" y="3528"/>
                </a:lnTo>
                <a:lnTo>
                  <a:pt x="100637" y="1"/>
                </a:lnTo>
                <a:lnTo>
                  <a:pt x="98402" y="1"/>
                </a:lnTo>
                <a:lnTo>
                  <a:pt x="98402" y="2311"/>
                </a:lnTo>
                <a:lnTo>
                  <a:pt x="94781" y="2311"/>
                </a:lnTo>
                <a:lnTo>
                  <a:pt x="94781" y="5842"/>
                </a:lnTo>
                <a:lnTo>
                  <a:pt x="91590" y="5842"/>
                </a:lnTo>
                <a:lnTo>
                  <a:pt x="91590" y="1"/>
                </a:lnTo>
                <a:lnTo>
                  <a:pt x="89036" y="1"/>
                </a:lnTo>
                <a:lnTo>
                  <a:pt x="89036" y="3408"/>
                </a:lnTo>
                <a:lnTo>
                  <a:pt x="85525" y="3408"/>
                </a:lnTo>
                <a:lnTo>
                  <a:pt x="85525" y="1"/>
                </a:lnTo>
                <a:lnTo>
                  <a:pt x="83073" y="1"/>
                </a:lnTo>
                <a:lnTo>
                  <a:pt x="83073" y="3164"/>
                </a:lnTo>
                <a:lnTo>
                  <a:pt x="80096" y="3164"/>
                </a:lnTo>
                <a:lnTo>
                  <a:pt x="80096" y="1"/>
                </a:lnTo>
                <a:lnTo>
                  <a:pt x="76585" y="1"/>
                </a:lnTo>
                <a:lnTo>
                  <a:pt x="76585" y="1462"/>
                </a:lnTo>
                <a:lnTo>
                  <a:pt x="71689" y="1462"/>
                </a:lnTo>
                <a:lnTo>
                  <a:pt x="71689" y="1"/>
                </a:lnTo>
                <a:lnTo>
                  <a:pt x="68707" y="1"/>
                </a:lnTo>
                <a:lnTo>
                  <a:pt x="68707" y="4261"/>
                </a:lnTo>
                <a:lnTo>
                  <a:pt x="65836" y="4261"/>
                </a:lnTo>
                <a:lnTo>
                  <a:pt x="65836" y="1"/>
                </a:lnTo>
                <a:lnTo>
                  <a:pt x="63601" y="1"/>
                </a:lnTo>
                <a:lnTo>
                  <a:pt x="63601" y="2311"/>
                </a:lnTo>
                <a:lnTo>
                  <a:pt x="59448" y="2311"/>
                </a:lnTo>
                <a:lnTo>
                  <a:pt x="59448" y="5110"/>
                </a:lnTo>
                <a:lnTo>
                  <a:pt x="55511" y="5110"/>
                </a:lnTo>
                <a:lnTo>
                  <a:pt x="55511" y="1218"/>
                </a:lnTo>
                <a:lnTo>
                  <a:pt x="52849" y="1218"/>
                </a:lnTo>
                <a:lnTo>
                  <a:pt x="52849" y="3284"/>
                </a:lnTo>
                <a:lnTo>
                  <a:pt x="50508" y="3284"/>
                </a:lnTo>
                <a:lnTo>
                  <a:pt x="50508" y="850"/>
                </a:lnTo>
                <a:lnTo>
                  <a:pt x="47210" y="850"/>
                </a:lnTo>
                <a:lnTo>
                  <a:pt x="47210" y="3773"/>
                </a:lnTo>
                <a:lnTo>
                  <a:pt x="42317" y="3773"/>
                </a:lnTo>
                <a:lnTo>
                  <a:pt x="42317" y="1"/>
                </a:lnTo>
                <a:lnTo>
                  <a:pt x="38380" y="1"/>
                </a:lnTo>
                <a:lnTo>
                  <a:pt x="38380" y="1826"/>
                </a:lnTo>
                <a:lnTo>
                  <a:pt x="35079" y="1826"/>
                </a:lnTo>
                <a:lnTo>
                  <a:pt x="35079" y="1"/>
                </a:lnTo>
                <a:lnTo>
                  <a:pt x="32098" y="1"/>
                </a:lnTo>
                <a:lnTo>
                  <a:pt x="32098" y="1703"/>
                </a:lnTo>
                <a:lnTo>
                  <a:pt x="27628" y="1703"/>
                </a:lnTo>
                <a:lnTo>
                  <a:pt x="27628" y="4746"/>
                </a:lnTo>
                <a:lnTo>
                  <a:pt x="24754" y="4746"/>
                </a:lnTo>
                <a:lnTo>
                  <a:pt x="24754" y="1"/>
                </a:lnTo>
                <a:lnTo>
                  <a:pt x="22202" y="1"/>
                </a:lnTo>
                <a:lnTo>
                  <a:pt x="22202" y="2559"/>
                </a:lnTo>
                <a:lnTo>
                  <a:pt x="18582" y="2559"/>
                </a:lnTo>
                <a:lnTo>
                  <a:pt x="18582" y="1"/>
                </a:lnTo>
                <a:lnTo>
                  <a:pt x="16773" y="1"/>
                </a:lnTo>
                <a:lnTo>
                  <a:pt x="16773" y="1582"/>
                </a:lnTo>
                <a:lnTo>
                  <a:pt x="11237" y="1582"/>
                </a:lnTo>
                <a:lnTo>
                  <a:pt x="11237" y="5478"/>
                </a:lnTo>
                <a:lnTo>
                  <a:pt x="8682" y="5478"/>
                </a:lnTo>
                <a:lnTo>
                  <a:pt x="86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0"/>
          <p:cNvSpPr txBox="1">
            <a:spLocks noGrp="1"/>
          </p:cNvSpPr>
          <p:nvPr>
            <p:ph type="title"/>
          </p:nvPr>
        </p:nvSpPr>
        <p:spPr>
          <a:xfrm>
            <a:off x="713232" y="420624"/>
            <a:ext cx="5596200" cy="603600"/>
          </a:xfrm>
          <a:prstGeom prst="rect">
            <a:avLst/>
          </a:prstGeom>
        </p:spPr>
        <p:txBody>
          <a:bodyPr spcFirstLastPara="1" wrap="square" lIns="0" tIns="0" rIns="0" bIns="0" anchor="t" anchorCtr="0">
            <a:noAutofit/>
          </a:bodyPr>
          <a:lstStyle>
            <a:lvl1pPr lvl="0" algn="l">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p:cSld name="CUSTOM">
    <p:bg>
      <p:bgPr>
        <a:solidFill>
          <a:schemeClr val="lt1"/>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ly title 7">
  <p:cSld name="CUSTOM_1_1_1_1_1_1_1_1_1_1_1">
    <p:bg>
      <p:bgPr>
        <a:solidFill>
          <a:schemeClr val="accent4"/>
        </a:solidFill>
        <a:effectLst/>
      </p:bgPr>
    </p:bg>
    <p:spTree>
      <p:nvGrpSpPr>
        <p:cNvPr id="1" name="Shape 269"/>
        <p:cNvGrpSpPr/>
        <p:nvPr/>
      </p:nvGrpSpPr>
      <p:grpSpPr>
        <a:xfrm>
          <a:off x="0" y="0"/>
          <a:ext cx="0" cy="0"/>
          <a:chOff x="0" y="0"/>
          <a:chExt cx="0" cy="0"/>
        </a:xfrm>
      </p:grpSpPr>
      <p:sp>
        <p:nvSpPr>
          <p:cNvPr id="270" name="Google Shape;270;p24"/>
          <p:cNvSpPr txBox="1">
            <a:spLocks noGrp="1"/>
          </p:cNvSpPr>
          <p:nvPr>
            <p:ph type="title"/>
          </p:nvPr>
        </p:nvSpPr>
        <p:spPr>
          <a:xfrm>
            <a:off x="713225" y="463300"/>
            <a:ext cx="7717500" cy="498600"/>
          </a:xfrm>
          <a:prstGeom prst="rect">
            <a:avLst/>
          </a:prstGeom>
        </p:spPr>
        <p:txBody>
          <a:bodyPr spcFirstLastPara="1" wrap="square" lIns="0" tIns="0" rIns="0" bIns="0" anchor="t" anchorCtr="0">
            <a:noAutofit/>
          </a:bodyPr>
          <a:lstStyle>
            <a:lvl1pPr lvl="0" algn="l" rtl="0">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1" name="Google Shape;271;p24"/>
          <p:cNvSpPr/>
          <p:nvPr/>
        </p:nvSpPr>
        <p:spPr>
          <a:xfrm>
            <a:off x="-21375" y="4599425"/>
            <a:ext cx="9232896" cy="3012986"/>
          </a:xfrm>
          <a:custGeom>
            <a:avLst/>
            <a:gdLst/>
            <a:ahLst/>
            <a:cxnLst/>
            <a:rect l="l" t="t" r="r" b="b"/>
            <a:pathLst>
              <a:path w="102759" h="43638" extrusionOk="0">
                <a:moveTo>
                  <a:pt x="4855" y="1"/>
                </a:moveTo>
                <a:lnTo>
                  <a:pt x="4855" y="2194"/>
                </a:lnTo>
                <a:lnTo>
                  <a:pt x="0" y="2194"/>
                </a:lnTo>
                <a:lnTo>
                  <a:pt x="0" y="43638"/>
                </a:lnTo>
                <a:lnTo>
                  <a:pt x="102759" y="43638"/>
                </a:lnTo>
                <a:lnTo>
                  <a:pt x="102759" y="1"/>
                </a:lnTo>
                <a:lnTo>
                  <a:pt x="102019" y="1"/>
                </a:lnTo>
                <a:lnTo>
                  <a:pt x="102019" y="3528"/>
                </a:lnTo>
                <a:lnTo>
                  <a:pt x="100637" y="3528"/>
                </a:lnTo>
                <a:lnTo>
                  <a:pt x="100637" y="1"/>
                </a:lnTo>
                <a:lnTo>
                  <a:pt x="98402" y="1"/>
                </a:lnTo>
                <a:lnTo>
                  <a:pt x="98402" y="2311"/>
                </a:lnTo>
                <a:lnTo>
                  <a:pt x="94781" y="2311"/>
                </a:lnTo>
                <a:lnTo>
                  <a:pt x="94781" y="5842"/>
                </a:lnTo>
                <a:lnTo>
                  <a:pt x="91590" y="5842"/>
                </a:lnTo>
                <a:lnTo>
                  <a:pt x="91590" y="1"/>
                </a:lnTo>
                <a:lnTo>
                  <a:pt x="89036" y="1"/>
                </a:lnTo>
                <a:lnTo>
                  <a:pt x="89036" y="3408"/>
                </a:lnTo>
                <a:lnTo>
                  <a:pt x="85525" y="3408"/>
                </a:lnTo>
                <a:lnTo>
                  <a:pt x="85525" y="1"/>
                </a:lnTo>
                <a:lnTo>
                  <a:pt x="83073" y="1"/>
                </a:lnTo>
                <a:lnTo>
                  <a:pt x="83073" y="3164"/>
                </a:lnTo>
                <a:lnTo>
                  <a:pt x="80096" y="3164"/>
                </a:lnTo>
                <a:lnTo>
                  <a:pt x="80096" y="1"/>
                </a:lnTo>
                <a:lnTo>
                  <a:pt x="76585" y="1"/>
                </a:lnTo>
                <a:lnTo>
                  <a:pt x="76585" y="1462"/>
                </a:lnTo>
                <a:lnTo>
                  <a:pt x="71689" y="1462"/>
                </a:lnTo>
                <a:lnTo>
                  <a:pt x="71689" y="1"/>
                </a:lnTo>
                <a:lnTo>
                  <a:pt x="68707" y="1"/>
                </a:lnTo>
                <a:lnTo>
                  <a:pt x="68707" y="4261"/>
                </a:lnTo>
                <a:lnTo>
                  <a:pt x="65836" y="4261"/>
                </a:lnTo>
                <a:lnTo>
                  <a:pt x="65836" y="1"/>
                </a:lnTo>
                <a:lnTo>
                  <a:pt x="63601" y="1"/>
                </a:lnTo>
                <a:lnTo>
                  <a:pt x="63601" y="2311"/>
                </a:lnTo>
                <a:lnTo>
                  <a:pt x="59448" y="2311"/>
                </a:lnTo>
                <a:lnTo>
                  <a:pt x="59448" y="5110"/>
                </a:lnTo>
                <a:lnTo>
                  <a:pt x="55511" y="5110"/>
                </a:lnTo>
                <a:lnTo>
                  <a:pt x="55511" y="1218"/>
                </a:lnTo>
                <a:lnTo>
                  <a:pt x="52849" y="1218"/>
                </a:lnTo>
                <a:lnTo>
                  <a:pt x="52849" y="3284"/>
                </a:lnTo>
                <a:lnTo>
                  <a:pt x="50508" y="3284"/>
                </a:lnTo>
                <a:lnTo>
                  <a:pt x="50508" y="850"/>
                </a:lnTo>
                <a:lnTo>
                  <a:pt x="47210" y="850"/>
                </a:lnTo>
                <a:lnTo>
                  <a:pt x="47210" y="3773"/>
                </a:lnTo>
                <a:lnTo>
                  <a:pt x="42317" y="3773"/>
                </a:lnTo>
                <a:lnTo>
                  <a:pt x="42317" y="1"/>
                </a:lnTo>
                <a:lnTo>
                  <a:pt x="38380" y="1"/>
                </a:lnTo>
                <a:lnTo>
                  <a:pt x="38380" y="1826"/>
                </a:lnTo>
                <a:lnTo>
                  <a:pt x="35079" y="1826"/>
                </a:lnTo>
                <a:lnTo>
                  <a:pt x="35079" y="1"/>
                </a:lnTo>
                <a:lnTo>
                  <a:pt x="32098" y="1"/>
                </a:lnTo>
                <a:lnTo>
                  <a:pt x="32098" y="1703"/>
                </a:lnTo>
                <a:lnTo>
                  <a:pt x="27628" y="1703"/>
                </a:lnTo>
                <a:lnTo>
                  <a:pt x="27628" y="4746"/>
                </a:lnTo>
                <a:lnTo>
                  <a:pt x="24754" y="4746"/>
                </a:lnTo>
                <a:lnTo>
                  <a:pt x="24754" y="1"/>
                </a:lnTo>
                <a:lnTo>
                  <a:pt x="22202" y="1"/>
                </a:lnTo>
                <a:lnTo>
                  <a:pt x="22202" y="2559"/>
                </a:lnTo>
                <a:lnTo>
                  <a:pt x="18582" y="2559"/>
                </a:lnTo>
                <a:lnTo>
                  <a:pt x="18582" y="1"/>
                </a:lnTo>
                <a:lnTo>
                  <a:pt x="16773" y="1"/>
                </a:lnTo>
                <a:lnTo>
                  <a:pt x="16773" y="1582"/>
                </a:lnTo>
                <a:lnTo>
                  <a:pt x="11237" y="1582"/>
                </a:lnTo>
                <a:lnTo>
                  <a:pt x="11237" y="5478"/>
                </a:lnTo>
                <a:lnTo>
                  <a:pt x="8682" y="5478"/>
                </a:lnTo>
                <a:lnTo>
                  <a:pt x="86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ly title 8">
  <p:cSld name="CUSTOM_1_1_1_1_1_1_1_1_1_1_1_1">
    <p:bg>
      <p:bgPr>
        <a:solidFill>
          <a:schemeClr val="accent4"/>
        </a:solidFill>
        <a:effectLst/>
      </p:bgPr>
    </p:bg>
    <p:spTree>
      <p:nvGrpSpPr>
        <p:cNvPr id="1" name="Shape 272"/>
        <p:cNvGrpSpPr/>
        <p:nvPr/>
      </p:nvGrpSpPr>
      <p:grpSpPr>
        <a:xfrm>
          <a:off x="0" y="0"/>
          <a:ext cx="0" cy="0"/>
          <a:chOff x="0" y="0"/>
          <a:chExt cx="0" cy="0"/>
        </a:xfrm>
      </p:grpSpPr>
      <p:sp>
        <p:nvSpPr>
          <p:cNvPr id="273" name="Google Shape;273;p25"/>
          <p:cNvSpPr txBox="1">
            <a:spLocks noGrp="1"/>
          </p:cNvSpPr>
          <p:nvPr>
            <p:ph type="title"/>
          </p:nvPr>
        </p:nvSpPr>
        <p:spPr>
          <a:xfrm>
            <a:off x="713225" y="463300"/>
            <a:ext cx="7717500" cy="498600"/>
          </a:xfrm>
          <a:prstGeom prst="rect">
            <a:avLst/>
          </a:prstGeom>
        </p:spPr>
        <p:txBody>
          <a:bodyPr spcFirstLastPara="1" wrap="square" lIns="0" tIns="0" rIns="0" bIns="0" anchor="t" anchorCtr="0">
            <a:noAutofit/>
          </a:bodyPr>
          <a:lstStyle>
            <a:lvl1pPr lvl="0" algn="l" rtl="0">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4" name="Google Shape;274;p25"/>
          <p:cNvSpPr/>
          <p:nvPr/>
        </p:nvSpPr>
        <p:spPr>
          <a:xfrm>
            <a:off x="-21375" y="4599425"/>
            <a:ext cx="9232896" cy="3012986"/>
          </a:xfrm>
          <a:custGeom>
            <a:avLst/>
            <a:gdLst/>
            <a:ahLst/>
            <a:cxnLst/>
            <a:rect l="l" t="t" r="r" b="b"/>
            <a:pathLst>
              <a:path w="102759" h="43638" extrusionOk="0">
                <a:moveTo>
                  <a:pt x="4855" y="1"/>
                </a:moveTo>
                <a:lnTo>
                  <a:pt x="4855" y="2194"/>
                </a:lnTo>
                <a:lnTo>
                  <a:pt x="0" y="2194"/>
                </a:lnTo>
                <a:lnTo>
                  <a:pt x="0" y="43638"/>
                </a:lnTo>
                <a:lnTo>
                  <a:pt x="102759" y="43638"/>
                </a:lnTo>
                <a:lnTo>
                  <a:pt x="102759" y="1"/>
                </a:lnTo>
                <a:lnTo>
                  <a:pt x="102019" y="1"/>
                </a:lnTo>
                <a:lnTo>
                  <a:pt x="102019" y="3528"/>
                </a:lnTo>
                <a:lnTo>
                  <a:pt x="100637" y="3528"/>
                </a:lnTo>
                <a:lnTo>
                  <a:pt x="100637" y="1"/>
                </a:lnTo>
                <a:lnTo>
                  <a:pt x="98402" y="1"/>
                </a:lnTo>
                <a:lnTo>
                  <a:pt x="98402" y="2311"/>
                </a:lnTo>
                <a:lnTo>
                  <a:pt x="94781" y="2311"/>
                </a:lnTo>
                <a:lnTo>
                  <a:pt x="94781" y="5842"/>
                </a:lnTo>
                <a:lnTo>
                  <a:pt x="91590" y="5842"/>
                </a:lnTo>
                <a:lnTo>
                  <a:pt x="91590" y="1"/>
                </a:lnTo>
                <a:lnTo>
                  <a:pt x="89036" y="1"/>
                </a:lnTo>
                <a:lnTo>
                  <a:pt x="89036" y="3408"/>
                </a:lnTo>
                <a:lnTo>
                  <a:pt x="85525" y="3408"/>
                </a:lnTo>
                <a:lnTo>
                  <a:pt x="85525" y="1"/>
                </a:lnTo>
                <a:lnTo>
                  <a:pt x="83073" y="1"/>
                </a:lnTo>
                <a:lnTo>
                  <a:pt x="83073" y="3164"/>
                </a:lnTo>
                <a:lnTo>
                  <a:pt x="80096" y="3164"/>
                </a:lnTo>
                <a:lnTo>
                  <a:pt x="80096" y="1"/>
                </a:lnTo>
                <a:lnTo>
                  <a:pt x="76585" y="1"/>
                </a:lnTo>
                <a:lnTo>
                  <a:pt x="76585" y="1462"/>
                </a:lnTo>
                <a:lnTo>
                  <a:pt x="71689" y="1462"/>
                </a:lnTo>
                <a:lnTo>
                  <a:pt x="71689" y="1"/>
                </a:lnTo>
                <a:lnTo>
                  <a:pt x="68707" y="1"/>
                </a:lnTo>
                <a:lnTo>
                  <a:pt x="68707" y="4261"/>
                </a:lnTo>
                <a:lnTo>
                  <a:pt x="65836" y="4261"/>
                </a:lnTo>
                <a:lnTo>
                  <a:pt x="65836" y="1"/>
                </a:lnTo>
                <a:lnTo>
                  <a:pt x="63601" y="1"/>
                </a:lnTo>
                <a:lnTo>
                  <a:pt x="63601" y="2311"/>
                </a:lnTo>
                <a:lnTo>
                  <a:pt x="59448" y="2311"/>
                </a:lnTo>
                <a:lnTo>
                  <a:pt x="59448" y="5110"/>
                </a:lnTo>
                <a:lnTo>
                  <a:pt x="55511" y="5110"/>
                </a:lnTo>
                <a:lnTo>
                  <a:pt x="55511" y="1218"/>
                </a:lnTo>
                <a:lnTo>
                  <a:pt x="52849" y="1218"/>
                </a:lnTo>
                <a:lnTo>
                  <a:pt x="52849" y="3284"/>
                </a:lnTo>
                <a:lnTo>
                  <a:pt x="50508" y="3284"/>
                </a:lnTo>
                <a:lnTo>
                  <a:pt x="50508" y="850"/>
                </a:lnTo>
                <a:lnTo>
                  <a:pt x="47210" y="850"/>
                </a:lnTo>
                <a:lnTo>
                  <a:pt x="47210" y="3773"/>
                </a:lnTo>
                <a:lnTo>
                  <a:pt x="42317" y="3773"/>
                </a:lnTo>
                <a:lnTo>
                  <a:pt x="42317" y="1"/>
                </a:lnTo>
                <a:lnTo>
                  <a:pt x="38380" y="1"/>
                </a:lnTo>
                <a:lnTo>
                  <a:pt x="38380" y="1826"/>
                </a:lnTo>
                <a:lnTo>
                  <a:pt x="35079" y="1826"/>
                </a:lnTo>
                <a:lnTo>
                  <a:pt x="35079" y="1"/>
                </a:lnTo>
                <a:lnTo>
                  <a:pt x="32098" y="1"/>
                </a:lnTo>
                <a:lnTo>
                  <a:pt x="32098" y="1703"/>
                </a:lnTo>
                <a:lnTo>
                  <a:pt x="27628" y="1703"/>
                </a:lnTo>
                <a:lnTo>
                  <a:pt x="27628" y="4746"/>
                </a:lnTo>
                <a:lnTo>
                  <a:pt x="24754" y="4746"/>
                </a:lnTo>
                <a:lnTo>
                  <a:pt x="24754" y="1"/>
                </a:lnTo>
                <a:lnTo>
                  <a:pt x="22202" y="1"/>
                </a:lnTo>
                <a:lnTo>
                  <a:pt x="22202" y="2559"/>
                </a:lnTo>
                <a:lnTo>
                  <a:pt x="18582" y="2559"/>
                </a:lnTo>
                <a:lnTo>
                  <a:pt x="18582" y="1"/>
                </a:lnTo>
                <a:lnTo>
                  <a:pt x="16773" y="1"/>
                </a:lnTo>
                <a:lnTo>
                  <a:pt x="16773" y="1582"/>
                </a:lnTo>
                <a:lnTo>
                  <a:pt x="11237" y="1582"/>
                </a:lnTo>
                <a:lnTo>
                  <a:pt x="11237" y="5478"/>
                </a:lnTo>
                <a:lnTo>
                  <a:pt x="8682" y="5478"/>
                </a:lnTo>
                <a:lnTo>
                  <a:pt x="86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CUSTOM_3_1_2">
    <p:bg>
      <p:bgPr>
        <a:solidFill>
          <a:schemeClr val="accent4"/>
        </a:solidFill>
        <a:effectLst/>
      </p:bgPr>
    </p:bg>
    <p:spTree>
      <p:nvGrpSpPr>
        <p:cNvPr id="1" name="Shape 322"/>
        <p:cNvGrpSpPr/>
        <p:nvPr/>
      </p:nvGrpSpPr>
      <p:grpSpPr>
        <a:xfrm>
          <a:off x="0" y="0"/>
          <a:ext cx="0" cy="0"/>
          <a:chOff x="0" y="0"/>
          <a:chExt cx="0" cy="0"/>
        </a:xfrm>
      </p:grpSpPr>
      <p:grpSp>
        <p:nvGrpSpPr>
          <p:cNvPr id="323" name="Google Shape;323;p29"/>
          <p:cNvGrpSpPr/>
          <p:nvPr/>
        </p:nvGrpSpPr>
        <p:grpSpPr>
          <a:xfrm>
            <a:off x="713225" y="547450"/>
            <a:ext cx="336631" cy="343199"/>
            <a:chOff x="713225" y="3660775"/>
            <a:chExt cx="336631" cy="343199"/>
          </a:xfrm>
        </p:grpSpPr>
        <p:sp>
          <p:nvSpPr>
            <p:cNvPr id="324" name="Google Shape;324;p29"/>
            <p:cNvSpPr/>
            <p:nvPr/>
          </p:nvSpPr>
          <p:spPr>
            <a:xfrm>
              <a:off x="980341" y="3660775"/>
              <a:ext cx="69515" cy="70815"/>
            </a:xfrm>
            <a:custGeom>
              <a:avLst/>
              <a:gdLst/>
              <a:ahLst/>
              <a:cxnLst/>
              <a:rect l="l" t="t" r="r" b="b"/>
              <a:pathLst>
                <a:path w="1016" h="1035" extrusionOk="0">
                  <a:moveTo>
                    <a:pt x="1" y="1"/>
                  </a:moveTo>
                  <a:lnTo>
                    <a:pt x="1" y="1034"/>
                  </a:lnTo>
                  <a:lnTo>
                    <a:pt x="1015" y="1034"/>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713225" y="3933228"/>
              <a:ext cx="70746" cy="70746"/>
            </a:xfrm>
            <a:custGeom>
              <a:avLst/>
              <a:gdLst/>
              <a:ahLst/>
              <a:cxnLst/>
              <a:rect l="l" t="t" r="r" b="b"/>
              <a:pathLst>
                <a:path w="1034" h="1034" extrusionOk="0">
                  <a:moveTo>
                    <a:pt x="0" y="0"/>
                  </a:moveTo>
                  <a:lnTo>
                    <a:pt x="0" y="1034"/>
                  </a:lnTo>
                  <a:lnTo>
                    <a:pt x="1034" y="1034"/>
                  </a:lnTo>
                  <a:lnTo>
                    <a:pt x="10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980341" y="3933228"/>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713225" y="3660775"/>
              <a:ext cx="70746" cy="70815"/>
            </a:xfrm>
            <a:custGeom>
              <a:avLst/>
              <a:gdLst/>
              <a:ahLst/>
              <a:cxnLst/>
              <a:rect l="l" t="t" r="r" b="b"/>
              <a:pathLst>
                <a:path w="1034" h="1035" extrusionOk="0">
                  <a:moveTo>
                    <a:pt x="0" y="1"/>
                  </a:moveTo>
                  <a:lnTo>
                    <a:pt x="0" y="1034"/>
                  </a:lnTo>
                  <a:lnTo>
                    <a:pt x="1034" y="1034"/>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916230"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780004"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848083" y="3730222"/>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849383" y="3866380"/>
              <a:ext cx="69515" cy="69515"/>
            </a:xfrm>
            <a:custGeom>
              <a:avLst/>
              <a:gdLst/>
              <a:ahLst/>
              <a:cxnLst/>
              <a:rect l="l" t="t" r="r" b="b"/>
              <a:pathLst>
                <a:path w="1016" h="1016" extrusionOk="0">
                  <a:moveTo>
                    <a:pt x="1" y="1"/>
                  </a:moveTo>
                  <a:lnTo>
                    <a:pt x="1" y="1015"/>
                  </a:lnTo>
                  <a:lnTo>
                    <a:pt x="1015" y="1015"/>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29"/>
          <p:cNvGrpSpPr/>
          <p:nvPr/>
        </p:nvGrpSpPr>
        <p:grpSpPr>
          <a:xfrm>
            <a:off x="8094100" y="548640"/>
            <a:ext cx="336631" cy="343199"/>
            <a:chOff x="8138150" y="3660775"/>
            <a:chExt cx="336631" cy="343199"/>
          </a:xfrm>
        </p:grpSpPr>
        <p:sp>
          <p:nvSpPr>
            <p:cNvPr id="333" name="Google Shape;333;p29"/>
            <p:cNvSpPr/>
            <p:nvPr/>
          </p:nvSpPr>
          <p:spPr>
            <a:xfrm>
              <a:off x="8405266" y="3660775"/>
              <a:ext cx="69515" cy="70815"/>
            </a:xfrm>
            <a:custGeom>
              <a:avLst/>
              <a:gdLst/>
              <a:ahLst/>
              <a:cxnLst/>
              <a:rect l="l" t="t" r="r" b="b"/>
              <a:pathLst>
                <a:path w="1016" h="1035" extrusionOk="0">
                  <a:moveTo>
                    <a:pt x="1" y="1"/>
                  </a:moveTo>
                  <a:lnTo>
                    <a:pt x="1" y="1034"/>
                  </a:lnTo>
                  <a:lnTo>
                    <a:pt x="1015" y="1034"/>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8138150" y="3933228"/>
              <a:ext cx="70746" cy="70746"/>
            </a:xfrm>
            <a:custGeom>
              <a:avLst/>
              <a:gdLst/>
              <a:ahLst/>
              <a:cxnLst/>
              <a:rect l="l" t="t" r="r" b="b"/>
              <a:pathLst>
                <a:path w="1034" h="1034" extrusionOk="0">
                  <a:moveTo>
                    <a:pt x="0" y="0"/>
                  </a:moveTo>
                  <a:lnTo>
                    <a:pt x="0" y="1034"/>
                  </a:lnTo>
                  <a:lnTo>
                    <a:pt x="1034" y="1034"/>
                  </a:lnTo>
                  <a:lnTo>
                    <a:pt x="10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8405266" y="3933228"/>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8138150" y="3660775"/>
              <a:ext cx="70746" cy="70815"/>
            </a:xfrm>
            <a:custGeom>
              <a:avLst/>
              <a:gdLst/>
              <a:ahLst/>
              <a:cxnLst/>
              <a:rect l="l" t="t" r="r" b="b"/>
              <a:pathLst>
                <a:path w="1034" h="1035" extrusionOk="0">
                  <a:moveTo>
                    <a:pt x="0" y="1"/>
                  </a:moveTo>
                  <a:lnTo>
                    <a:pt x="0" y="1034"/>
                  </a:lnTo>
                  <a:lnTo>
                    <a:pt x="1034" y="1034"/>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8341155"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8204929" y="3799601"/>
              <a:ext cx="70746" cy="69515"/>
            </a:xfrm>
            <a:custGeom>
              <a:avLst/>
              <a:gdLst/>
              <a:ahLst/>
              <a:cxnLst/>
              <a:rect l="l" t="t" r="r" b="b"/>
              <a:pathLst>
                <a:path w="1034" h="1016" extrusionOk="0">
                  <a:moveTo>
                    <a:pt x="0" y="1"/>
                  </a:moveTo>
                  <a:lnTo>
                    <a:pt x="0" y="1015"/>
                  </a:lnTo>
                  <a:lnTo>
                    <a:pt x="1034" y="1015"/>
                  </a:ln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8273008" y="3730222"/>
              <a:ext cx="69515" cy="70746"/>
            </a:xfrm>
            <a:custGeom>
              <a:avLst/>
              <a:gdLst/>
              <a:ahLst/>
              <a:cxnLst/>
              <a:rect l="l" t="t" r="r" b="b"/>
              <a:pathLst>
                <a:path w="1016" h="1034" extrusionOk="0">
                  <a:moveTo>
                    <a:pt x="1" y="0"/>
                  </a:moveTo>
                  <a:lnTo>
                    <a:pt x="1" y="1034"/>
                  </a:lnTo>
                  <a:lnTo>
                    <a:pt x="1015" y="1034"/>
                  </a:lnTo>
                  <a:lnTo>
                    <a:pt x="10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8274308" y="3866380"/>
              <a:ext cx="69515" cy="69515"/>
            </a:xfrm>
            <a:custGeom>
              <a:avLst/>
              <a:gdLst/>
              <a:ahLst/>
              <a:cxnLst/>
              <a:rect l="l" t="t" r="r" b="b"/>
              <a:pathLst>
                <a:path w="1016" h="1016" extrusionOk="0">
                  <a:moveTo>
                    <a:pt x="1" y="1"/>
                  </a:moveTo>
                  <a:lnTo>
                    <a:pt x="1" y="1015"/>
                  </a:lnTo>
                  <a:lnTo>
                    <a:pt x="1015" y="1015"/>
                  </a:lnTo>
                  <a:lnTo>
                    <a:pt x="1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29"/>
          <p:cNvSpPr/>
          <p:nvPr/>
        </p:nvSpPr>
        <p:spPr>
          <a:xfrm rot="10800000" flipH="1">
            <a:off x="8065684" y="4618538"/>
            <a:ext cx="80176" cy="80206"/>
          </a:xfrm>
          <a:custGeom>
            <a:avLst/>
            <a:gdLst/>
            <a:ahLst/>
            <a:cxnLst/>
            <a:rect l="l" t="t" r="r" b="b"/>
            <a:pathLst>
              <a:path w="424" h="420" extrusionOk="0">
                <a:moveTo>
                  <a:pt x="1" y="0"/>
                </a:moveTo>
                <a:lnTo>
                  <a:pt x="1" y="420"/>
                </a:lnTo>
                <a:lnTo>
                  <a:pt x="424" y="420"/>
                </a:lnTo>
                <a:lnTo>
                  <a:pt x="4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txBox="1">
            <a:spLocks noGrp="1"/>
          </p:cNvSpPr>
          <p:nvPr>
            <p:ph type="title"/>
          </p:nvPr>
        </p:nvSpPr>
        <p:spPr>
          <a:xfrm>
            <a:off x="679400" y="448056"/>
            <a:ext cx="7751400" cy="511500"/>
          </a:xfrm>
          <a:prstGeom prst="rect">
            <a:avLst/>
          </a:prstGeom>
        </p:spPr>
        <p:txBody>
          <a:bodyPr spcFirstLastPara="1" wrap="square" lIns="0" tIns="0" rIns="0" bIns="0" anchor="t" anchorCtr="0">
            <a:noAutofit/>
          </a:bodyPr>
          <a:lstStyle>
            <a:lvl1pPr lvl="0" rtl="0">
              <a:spcBef>
                <a:spcPts val="0"/>
              </a:spcBef>
              <a:spcAft>
                <a:spcPts val="0"/>
              </a:spcAft>
              <a:buSzPts val="2800"/>
              <a:buNone/>
              <a:defRPr sz="3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43" name="Google Shape;343;p29"/>
          <p:cNvSpPr txBox="1">
            <a:spLocks noGrp="1"/>
          </p:cNvSpPr>
          <p:nvPr>
            <p:ph type="subTitle" idx="1"/>
          </p:nvPr>
        </p:nvSpPr>
        <p:spPr>
          <a:xfrm>
            <a:off x="713225" y="1371600"/>
            <a:ext cx="7717500" cy="2948100"/>
          </a:xfrm>
          <a:prstGeom prst="rect">
            <a:avLst/>
          </a:prstGeom>
        </p:spPr>
        <p:txBody>
          <a:bodyPr spcFirstLastPara="1" wrap="square" lIns="0" tIns="0" rIns="0" bIns="0" anchor="t" anchorCtr="0">
            <a:noAutofit/>
          </a:bodyPr>
          <a:lstStyle>
            <a:lvl1pPr lvl="0" rtl="0">
              <a:spcBef>
                <a:spcPts val="0"/>
              </a:spcBef>
              <a:spcAft>
                <a:spcPts val="0"/>
              </a:spcAft>
              <a:buClr>
                <a:srgbClr val="434343"/>
              </a:buClr>
              <a:buSzPts val="1200"/>
              <a:buFont typeface="Livvic"/>
              <a:buAutoNum type="arabicPeriod"/>
              <a:defRPr sz="1100"/>
            </a:lvl1pPr>
            <a:lvl2pPr lvl="1" rtl="0">
              <a:spcBef>
                <a:spcPts val="0"/>
              </a:spcBef>
              <a:spcAft>
                <a:spcPts val="0"/>
              </a:spcAft>
              <a:buClr>
                <a:srgbClr val="434343"/>
              </a:buClr>
              <a:buSzPts val="1200"/>
              <a:buFont typeface="Roboto Condensed"/>
              <a:buAutoNum type="alphaLcPeriod"/>
              <a:defRPr/>
            </a:lvl2pPr>
            <a:lvl3pPr lvl="2" rtl="0">
              <a:spcBef>
                <a:spcPts val="0"/>
              </a:spcBef>
              <a:spcAft>
                <a:spcPts val="0"/>
              </a:spcAft>
              <a:buClr>
                <a:srgbClr val="434343"/>
              </a:buClr>
              <a:buSzPts val="1200"/>
              <a:buFont typeface="Roboto Condensed"/>
              <a:buAutoNum type="romanLcPeriod"/>
              <a:defRPr/>
            </a:lvl3pPr>
            <a:lvl4pPr lvl="3" rtl="0">
              <a:spcBef>
                <a:spcPts val="0"/>
              </a:spcBef>
              <a:spcAft>
                <a:spcPts val="0"/>
              </a:spcAft>
              <a:buClr>
                <a:srgbClr val="434343"/>
              </a:buClr>
              <a:buSzPts val="1200"/>
              <a:buFont typeface="Roboto Condensed"/>
              <a:buAutoNum type="arabicPeriod"/>
              <a:defRPr/>
            </a:lvl4pPr>
            <a:lvl5pPr lvl="4" rtl="0">
              <a:spcBef>
                <a:spcPts val="0"/>
              </a:spcBef>
              <a:spcAft>
                <a:spcPts val="0"/>
              </a:spcAft>
              <a:buClr>
                <a:srgbClr val="434343"/>
              </a:buClr>
              <a:buSzPts val="1200"/>
              <a:buFont typeface="Roboto Condensed"/>
              <a:buAutoNum type="alphaLcPeriod"/>
              <a:defRPr/>
            </a:lvl5pPr>
            <a:lvl6pPr lvl="5" rtl="0">
              <a:spcBef>
                <a:spcPts val="0"/>
              </a:spcBef>
              <a:spcAft>
                <a:spcPts val="0"/>
              </a:spcAft>
              <a:buClr>
                <a:srgbClr val="434343"/>
              </a:buClr>
              <a:buSzPts val="1200"/>
              <a:buFont typeface="Roboto Condensed"/>
              <a:buAutoNum type="romanLcPeriod"/>
              <a:defRPr/>
            </a:lvl6pPr>
            <a:lvl7pPr lvl="6" rtl="0">
              <a:spcBef>
                <a:spcPts val="0"/>
              </a:spcBef>
              <a:spcAft>
                <a:spcPts val="0"/>
              </a:spcAft>
              <a:buClr>
                <a:srgbClr val="434343"/>
              </a:buClr>
              <a:buSzPts val="1200"/>
              <a:buFont typeface="Roboto Condensed"/>
              <a:buAutoNum type="arabicPeriod"/>
              <a:defRPr/>
            </a:lvl7pPr>
            <a:lvl8pPr lvl="7" rtl="0">
              <a:spcBef>
                <a:spcPts val="0"/>
              </a:spcBef>
              <a:spcAft>
                <a:spcPts val="0"/>
              </a:spcAft>
              <a:buClr>
                <a:srgbClr val="434343"/>
              </a:buClr>
              <a:buSzPts val="1200"/>
              <a:buFont typeface="Roboto Condensed"/>
              <a:buAutoNum type="alphaLcPeriod"/>
              <a:defRPr/>
            </a:lvl8pPr>
            <a:lvl9pPr lvl="8" rtl="0">
              <a:spcBef>
                <a:spcPts val="0"/>
              </a:spcBef>
              <a:spcAft>
                <a:spcPts val="0"/>
              </a:spcAft>
              <a:buClr>
                <a:srgbClr val="434343"/>
              </a:buClr>
              <a:buSzPts val="1200"/>
              <a:buFont typeface="Roboto Condensed"/>
              <a:buAutoNum type="romanLcPeriod"/>
              <a:defRPr/>
            </a:lvl9pPr>
          </a:lstStyle>
          <a:p>
            <a:endParaRPr/>
          </a:p>
        </p:txBody>
      </p:sp>
      <p:sp>
        <p:nvSpPr>
          <p:cNvPr id="344" name="Google Shape;344;p29"/>
          <p:cNvSpPr/>
          <p:nvPr/>
        </p:nvSpPr>
        <p:spPr>
          <a:xfrm>
            <a:off x="-21375" y="4599425"/>
            <a:ext cx="9232896" cy="3012986"/>
          </a:xfrm>
          <a:custGeom>
            <a:avLst/>
            <a:gdLst/>
            <a:ahLst/>
            <a:cxnLst/>
            <a:rect l="l" t="t" r="r" b="b"/>
            <a:pathLst>
              <a:path w="102759" h="43638" extrusionOk="0">
                <a:moveTo>
                  <a:pt x="4855" y="1"/>
                </a:moveTo>
                <a:lnTo>
                  <a:pt x="4855" y="2194"/>
                </a:lnTo>
                <a:lnTo>
                  <a:pt x="0" y="2194"/>
                </a:lnTo>
                <a:lnTo>
                  <a:pt x="0" y="43638"/>
                </a:lnTo>
                <a:lnTo>
                  <a:pt x="102759" y="43638"/>
                </a:lnTo>
                <a:lnTo>
                  <a:pt x="102759" y="1"/>
                </a:lnTo>
                <a:lnTo>
                  <a:pt x="102019" y="1"/>
                </a:lnTo>
                <a:lnTo>
                  <a:pt x="102019" y="3528"/>
                </a:lnTo>
                <a:lnTo>
                  <a:pt x="100637" y="3528"/>
                </a:lnTo>
                <a:lnTo>
                  <a:pt x="100637" y="1"/>
                </a:lnTo>
                <a:lnTo>
                  <a:pt x="98402" y="1"/>
                </a:lnTo>
                <a:lnTo>
                  <a:pt x="98402" y="2311"/>
                </a:lnTo>
                <a:lnTo>
                  <a:pt x="94781" y="2311"/>
                </a:lnTo>
                <a:lnTo>
                  <a:pt x="94781" y="5842"/>
                </a:lnTo>
                <a:lnTo>
                  <a:pt x="91590" y="5842"/>
                </a:lnTo>
                <a:lnTo>
                  <a:pt x="91590" y="1"/>
                </a:lnTo>
                <a:lnTo>
                  <a:pt x="89036" y="1"/>
                </a:lnTo>
                <a:lnTo>
                  <a:pt x="89036" y="3408"/>
                </a:lnTo>
                <a:lnTo>
                  <a:pt x="85525" y="3408"/>
                </a:lnTo>
                <a:lnTo>
                  <a:pt x="85525" y="1"/>
                </a:lnTo>
                <a:lnTo>
                  <a:pt x="83073" y="1"/>
                </a:lnTo>
                <a:lnTo>
                  <a:pt x="83073" y="3164"/>
                </a:lnTo>
                <a:lnTo>
                  <a:pt x="80096" y="3164"/>
                </a:lnTo>
                <a:lnTo>
                  <a:pt x="80096" y="1"/>
                </a:lnTo>
                <a:lnTo>
                  <a:pt x="76585" y="1"/>
                </a:lnTo>
                <a:lnTo>
                  <a:pt x="76585" y="1462"/>
                </a:lnTo>
                <a:lnTo>
                  <a:pt x="71689" y="1462"/>
                </a:lnTo>
                <a:lnTo>
                  <a:pt x="71689" y="1"/>
                </a:lnTo>
                <a:lnTo>
                  <a:pt x="68707" y="1"/>
                </a:lnTo>
                <a:lnTo>
                  <a:pt x="68707" y="4261"/>
                </a:lnTo>
                <a:lnTo>
                  <a:pt x="65836" y="4261"/>
                </a:lnTo>
                <a:lnTo>
                  <a:pt x="65836" y="1"/>
                </a:lnTo>
                <a:lnTo>
                  <a:pt x="63601" y="1"/>
                </a:lnTo>
                <a:lnTo>
                  <a:pt x="63601" y="2311"/>
                </a:lnTo>
                <a:lnTo>
                  <a:pt x="59448" y="2311"/>
                </a:lnTo>
                <a:lnTo>
                  <a:pt x="59448" y="5110"/>
                </a:lnTo>
                <a:lnTo>
                  <a:pt x="55511" y="5110"/>
                </a:lnTo>
                <a:lnTo>
                  <a:pt x="55511" y="1218"/>
                </a:lnTo>
                <a:lnTo>
                  <a:pt x="52849" y="1218"/>
                </a:lnTo>
                <a:lnTo>
                  <a:pt x="52849" y="3284"/>
                </a:lnTo>
                <a:lnTo>
                  <a:pt x="50508" y="3284"/>
                </a:lnTo>
                <a:lnTo>
                  <a:pt x="50508" y="850"/>
                </a:lnTo>
                <a:lnTo>
                  <a:pt x="47210" y="850"/>
                </a:lnTo>
                <a:lnTo>
                  <a:pt x="47210" y="3773"/>
                </a:lnTo>
                <a:lnTo>
                  <a:pt x="42317" y="3773"/>
                </a:lnTo>
                <a:lnTo>
                  <a:pt x="42317" y="1"/>
                </a:lnTo>
                <a:lnTo>
                  <a:pt x="38380" y="1"/>
                </a:lnTo>
                <a:lnTo>
                  <a:pt x="38380" y="1826"/>
                </a:lnTo>
                <a:lnTo>
                  <a:pt x="35079" y="1826"/>
                </a:lnTo>
                <a:lnTo>
                  <a:pt x="35079" y="1"/>
                </a:lnTo>
                <a:lnTo>
                  <a:pt x="32098" y="1"/>
                </a:lnTo>
                <a:lnTo>
                  <a:pt x="32098" y="1703"/>
                </a:lnTo>
                <a:lnTo>
                  <a:pt x="27628" y="1703"/>
                </a:lnTo>
                <a:lnTo>
                  <a:pt x="27628" y="4746"/>
                </a:lnTo>
                <a:lnTo>
                  <a:pt x="24754" y="4746"/>
                </a:lnTo>
                <a:lnTo>
                  <a:pt x="24754" y="1"/>
                </a:lnTo>
                <a:lnTo>
                  <a:pt x="22202" y="1"/>
                </a:lnTo>
                <a:lnTo>
                  <a:pt x="22202" y="2559"/>
                </a:lnTo>
                <a:lnTo>
                  <a:pt x="18582" y="2559"/>
                </a:lnTo>
                <a:lnTo>
                  <a:pt x="18582" y="1"/>
                </a:lnTo>
                <a:lnTo>
                  <a:pt x="16773" y="1"/>
                </a:lnTo>
                <a:lnTo>
                  <a:pt x="16773" y="1582"/>
                </a:lnTo>
                <a:lnTo>
                  <a:pt x="11237" y="1582"/>
                </a:lnTo>
                <a:lnTo>
                  <a:pt x="11237" y="5478"/>
                </a:lnTo>
                <a:lnTo>
                  <a:pt x="8682" y="5478"/>
                </a:lnTo>
                <a:lnTo>
                  <a:pt x="86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_1">
    <p:bg>
      <p:bgPr>
        <a:solidFill>
          <a:schemeClr val="accent4"/>
        </a:solidFill>
        <a:effectLst/>
      </p:bgPr>
    </p:bg>
    <p:spTree>
      <p:nvGrpSpPr>
        <p:cNvPr id="1" name="Shape 40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79400" y="463300"/>
            <a:ext cx="7751400" cy="8283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lt1"/>
              </a:buClr>
              <a:buSzPts val="2800"/>
              <a:buFont typeface="Russo One"/>
              <a:buNone/>
              <a:defRPr sz="2800">
                <a:solidFill>
                  <a:schemeClr val="lt1"/>
                </a:solidFill>
                <a:latin typeface="Russo One"/>
                <a:ea typeface="Russo One"/>
                <a:cs typeface="Russo One"/>
                <a:sym typeface="Russo One"/>
              </a:defRPr>
            </a:lvl1pPr>
            <a:lvl2pPr lvl="1">
              <a:spcBef>
                <a:spcPts val="0"/>
              </a:spcBef>
              <a:spcAft>
                <a:spcPts val="0"/>
              </a:spcAft>
              <a:buClr>
                <a:schemeClr val="lt1"/>
              </a:buClr>
              <a:buSzPts val="2800"/>
              <a:buFont typeface="Russo One"/>
              <a:buNone/>
              <a:defRPr sz="2800">
                <a:solidFill>
                  <a:schemeClr val="lt1"/>
                </a:solidFill>
                <a:latin typeface="Russo One"/>
                <a:ea typeface="Russo One"/>
                <a:cs typeface="Russo One"/>
                <a:sym typeface="Russo One"/>
              </a:defRPr>
            </a:lvl2pPr>
            <a:lvl3pPr lvl="2">
              <a:spcBef>
                <a:spcPts val="0"/>
              </a:spcBef>
              <a:spcAft>
                <a:spcPts val="0"/>
              </a:spcAft>
              <a:buClr>
                <a:schemeClr val="lt1"/>
              </a:buClr>
              <a:buSzPts val="2800"/>
              <a:buFont typeface="Russo One"/>
              <a:buNone/>
              <a:defRPr sz="2800">
                <a:solidFill>
                  <a:schemeClr val="lt1"/>
                </a:solidFill>
                <a:latin typeface="Russo One"/>
                <a:ea typeface="Russo One"/>
                <a:cs typeface="Russo One"/>
                <a:sym typeface="Russo One"/>
              </a:defRPr>
            </a:lvl3pPr>
            <a:lvl4pPr lvl="3">
              <a:spcBef>
                <a:spcPts val="0"/>
              </a:spcBef>
              <a:spcAft>
                <a:spcPts val="0"/>
              </a:spcAft>
              <a:buClr>
                <a:schemeClr val="lt1"/>
              </a:buClr>
              <a:buSzPts val="2800"/>
              <a:buFont typeface="Russo One"/>
              <a:buNone/>
              <a:defRPr sz="2800">
                <a:solidFill>
                  <a:schemeClr val="lt1"/>
                </a:solidFill>
                <a:latin typeface="Russo One"/>
                <a:ea typeface="Russo One"/>
                <a:cs typeface="Russo One"/>
                <a:sym typeface="Russo One"/>
              </a:defRPr>
            </a:lvl4pPr>
            <a:lvl5pPr lvl="4">
              <a:spcBef>
                <a:spcPts val="0"/>
              </a:spcBef>
              <a:spcAft>
                <a:spcPts val="0"/>
              </a:spcAft>
              <a:buClr>
                <a:schemeClr val="lt1"/>
              </a:buClr>
              <a:buSzPts val="2800"/>
              <a:buFont typeface="Russo One"/>
              <a:buNone/>
              <a:defRPr sz="2800">
                <a:solidFill>
                  <a:schemeClr val="lt1"/>
                </a:solidFill>
                <a:latin typeface="Russo One"/>
                <a:ea typeface="Russo One"/>
                <a:cs typeface="Russo One"/>
                <a:sym typeface="Russo One"/>
              </a:defRPr>
            </a:lvl5pPr>
            <a:lvl6pPr lvl="5">
              <a:spcBef>
                <a:spcPts val="0"/>
              </a:spcBef>
              <a:spcAft>
                <a:spcPts val="0"/>
              </a:spcAft>
              <a:buClr>
                <a:schemeClr val="lt1"/>
              </a:buClr>
              <a:buSzPts val="2800"/>
              <a:buFont typeface="Russo One"/>
              <a:buNone/>
              <a:defRPr sz="2800">
                <a:solidFill>
                  <a:schemeClr val="lt1"/>
                </a:solidFill>
                <a:latin typeface="Russo One"/>
                <a:ea typeface="Russo One"/>
                <a:cs typeface="Russo One"/>
                <a:sym typeface="Russo One"/>
              </a:defRPr>
            </a:lvl6pPr>
            <a:lvl7pPr lvl="6">
              <a:spcBef>
                <a:spcPts val="0"/>
              </a:spcBef>
              <a:spcAft>
                <a:spcPts val="0"/>
              </a:spcAft>
              <a:buClr>
                <a:schemeClr val="lt1"/>
              </a:buClr>
              <a:buSzPts val="2800"/>
              <a:buFont typeface="Russo One"/>
              <a:buNone/>
              <a:defRPr sz="2800">
                <a:solidFill>
                  <a:schemeClr val="lt1"/>
                </a:solidFill>
                <a:latin typeface="Russo One"/>
                <a:ea typeface="Russo One"/>
                <a:cs typeface="Russo One"/>
                <a:sym typeface="Russo One"/>
              </a:defRPr>
            </a:lvl7pPr>
            <a:lvl8pPr lvl="7">
              <a:spcBef>
                <a:spcPts val="0"/>
              </a:spcBef>
              <a:spcAft>
                <a:spcPts val="0"/>
              </a:spcAft>
              <a:buClr>
                <a:schemeClr val="lt1"/>
              </a:buClr>
              <a:buSzPts val="2800"/>
              <a:buFont typeface="Russo One"/>
              <a:buNone/>
              <a:defRPr sz="2800">
                <a:solidFill>
                  <a:schemeClr val="lt1"/>
                </a:solidFill>
                <a:latin typeface="Russo One"/>
                <a:ea typeface="Russo One"/>
                <a:cs typeface="Russo One"/>
                <a:sym typeface="Russo One"/>
              </a:defRPr>
            </a:lvl8pPr>
            <a:lvl9pPr lvl="8">
              <a:spcBef>
                <a:spcPts val="0"/>
              </a:spcBef>
              <a:spcAft>
                <a:spcPts val="0"/>
              </a:spcAft>
              <a:buClr>
                <a:schemeClr val="lt1"/>
              </a:buClr>
              <a:buSzPts val="2800"/>
              <a:buFont typeface="Russo One"/>
              <a:buNone/>
              <a:defRPr sz="2800">
                <a:solidFill>
                  <a:schemeClr val="lt1"/>
                </a:solidFill>
                <a:latin typeface="Russo One"/>
                <a:ea typeface="Russo One"/>
                <a:cs typeface="Russo One"/>
                <a:sym typeface="Russo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58" r:id="rId4"/>
    <p:sldLayoutId id="2147483670" r:id="rId5"/>
    <p:sldLayoutId id="2147483671" r:id="rId6"/>
    <p:sldLayoutId id="2147483675" r:id="rId7"/>
    <p:sldLayoutId id="214748368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arxiv.org/abs/1606.03476"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machinelearningmastery.com/generative-adversarial-network-loss-functions/" TargetMode="External"/><Relationship Id="rId2" Type="http://schemas.openxmlformats.org/officeDocument/2006/relationships/hyperlink" Target="https://www.youtube.com/watch?v=hlv79rcHws0" TargetMode="External"/><Relationship Id="rId1" Type="http://schemas.openxmlformats.org/officeDocument/2006/relationships/slideLayout" Target="../slideLayouts/slideLayout7.xml"/><Relationship Id="rId4" Type="http://schemas.openxmlformats.org/officeDocument/2006/relationships/hyperlink" Target="https://storage.googleapis.com/deepmind-data/assets/papers/DeepMindNature14236Paper.pdf"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martlabai.medium.com/a-brief-overview-of-imitation-learning-8a8a75c44a9c" TargetMode="External"/><Relationship Id="rId2" Type="http://schemas.openxmlformats.org/officeDocument/2006/relationships/hyperlink" Target="https://www.youtube.com/watch?v=WjFdD7PDGw0" TargetMode="External"/><Relationship Id="rId1" Type="http://schemas.openxmlformats.org/officeDocument/2006/relationships/slideLayout" Target="../slideLayouts/slideLayout7.xml"/><Relationship Id="rId5" Type="http://schemas.openxmlformats.org/officeDocument/2006/relationships/hyperlink" Target="https://www.youtube.com/watch?v=K_c2ko4AKgg" TargetMode="External"/><Relationship Id="rId4" Type="http://schemas.openxmlformats.org/officeDocument/2006/relationships/hyperlink" Target="https://medium.com/@ODSC/watch-imitation-learning-reinforcement-learning-for-the-real-world-65200d7288e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openai/atari-py"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23"/>
        <p:cNvGrpSpPr/>
        <p:nvPr/>
      </p:nvGrpSpPr>
      <p:grpSpPr>
        <a:xfrm>
          <a:off x="0" y="0"/>
          <a:ext cx="0" cy="0"/>
          <a:chOff x="0" y="0"/>
          <a:chExt cx="0" cy="0"/>
        </a:xfrm>
      </p:grpSpPr>
      <p:sp>
        <p:nvSpPr>
          <p:cNvPr id="424" name="Google Shape;424;p38"/>
          <p:cNvSpPr txBox="1">
            <a:spLocks noGrp="1"/>
          </p:cNvSpPr>
          <p:nvPr>
            <p:ph type="subTitle" idx="1"/>
          </p:nvPr>
        </p:nvSpPr>
        <p:spPr>
          <a:xfrm>
            <a:off x="695488" y="2496125"/>
            <a:ext cx="7735800" cy="758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b="1" dirty="0" smtClean="0">
                <a:solidFill>
                  <a:schemeClr val="accent5">
                    <a:lumMod val="75000"/>
                  </a:schemeClr>
                </a:solidFill>
              </a:rPr>
              <a:t>Good AI Task Summary by</a:t>
            </a:r>
            <a:r>
              <a:rPr lang="en-IN" dirty="0" smtClean="0">
                <a:solidFill>
                  <a:schemeClr val="accent5">
                    <a:lumMod val="75000"/>
                  </a:schemeClr>
                </a:solidFill>
              </a:rPr>
              <a:t> </a:t>
            </a:r>
            <a:r>
              <a:rPr lang="en-IN" b="1" dirty="0" smtClean="0">
                <a:solidFill>
                  <a:schemeClr val="accent5">
                    <a:lumMod val="75000"/>
                  </a:schemeClr>
                </a:solidFill>
              </a:rPr>
              <a:t>Pranay Kumar</a:t>
            </a:r>
            <a:endParaRPr b="1" dirty="0">
              <a:solidFill>
                <a:schemeClr val="accent5">
                  <a:lumMod val="75000"/>
                </a:schemeClr>
              </a:solidFill>
            </a:endParaRPr>
          </a:p>
        </p:txBody>
      </p:sp>
      <p:sp>
        <p:nvSpPr>
          <p:cNvPr id="425" name="Google Shape;425;p38"/>
          <p:cNvSpPr txBox="1">
            <a:spLocks noGrp="1"/>
          </p:cNvSpPr>
          <p:nvPr>
            <p:ph type="ctrTitle"/>
          </p:nvPr>
        </p:nvSpPr>
        <p:spPr>
          <a:xfrm>
            <a:off x="593817" y="915566"/>
            <a:ext cx="7738200" cy="1304400"/>
          </a:xfrm>
          <a:prstGeom prst="rect">
            <a:avLst/>
          </a:prstGeom>
        </p:spPr>
        <p:txBody>
          <a:bodyPr spcFirstLastPara="1" wrap="square" lIns="0" tIns="0" rIns="0" bIns="0" anchor="b" anchorCtr="0">
            <a:noAutofit/>
          </a:bodyPr>
          <a:lstStyle/>
          <a:p>
            <a:pPr lvl="0"/>
            <a:r>
              <a:rPr lang="en-IN" sz="4800" dirty="0"/>
              <a:t>Solution Documentation </a:t>
            </a:r>
            <a:endParaRPr dirty="0"/>
          </a:p>
        </p:txBody>
      </p:sp>
      <p:sp>
        <p:nvSpPr>
          <p:cNvPr id="426" name="Google Shape;426;p38"/>
          <p:cNvSpPr/>
          <p:nvPr/>
        </p:nvSpPr>
        <p:spPr>
          <a:xfrm rot="10800000">
            <a:off x="10871110" y="3596446"/>
            <a:ext cx="88914" cy="90435"/>
          </a:xfrm>
          <a:custGeom>
            <a:avLst/>
            <a:gdLst/>
            <a:ahLst/>
            <a:cxnLst/>
            <a:rect l="l" t="t" r="r" b="b"/>
            <a:pathLst>
              <a:path w="421" h="424" extrusionOk="0">
                <a:moveTo>
                  <a:pt x="1" y="1"/>
                </a:moveTo>
                <a:lnTo>
                  <a:pt x="1" y="424"/>
                </a:lnTo>
                <a:lnTo>
                  <a:pt x="420" y="424"/>
                </a:lnTo>
                <a:lnTo>
                  <a:pt x="4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rot="10800000">
            <a:off x="9710170" y="4135588"/>
            <a:ext cx="88703" cy="90435"/>
          </a:xfrm>
          <a:custGeom>
            <a:avLst/>
            <a:gdLst/>
            <a:ahLst/>
            <a:cxnLst/>
            <a:rect l="l" t="t" r="r" b="b"/>
            <a:pathLst>
              <a:path w="420" h="424" extrusionOk="0">
                <a:moveTo>
                  <a:pt x="0" y="1"/>
                </a:moveTo>
                <a:lnTo>
                  <a:pt x="0" y="424"/>
                </a:lnTo>
                <a:lnTo>
                  <a:pt x="420" y="424"/>
                </a:lnTo>
                <a:lnTo>
                  <a:pt x="4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38"/>
          <p:cNvGrpSpPr/>
          <p:nvPr/>
        </p:nvGrpSpPr>
        <p:grpSpPr>
          <a:xfrm>
            <a:off x="4388185" y="539492"/>
            <a:ext cx="367639" cy="663468"/>
            <a:chOff x="2827350" y="2820150"/>
            <a:chExt cx="242650" cy="437875"/>
          </a:xfrm>
        </p:grpSpPr>
        <p:sp>
          <p:nvSpPr>
            <p:cNvPr id="429" name="Google Shape;429;p38"/>
            <p:cNvSpPr/>
            <p:nvPr/>
          </p:nvSpPr>
          <p:spPr>
            <a:xfrm>
              <a:off x="2876175" y="2820150"/>
              <a:ext cx="144050" cy="47400"/>
            </a:xfrm>
            <a:custGeom>
              <a:avLst/>
              <a:gdLst/>
              <a:ahLst/>
              <a:cxnLst/>
              <a:rect l="l" t="t" r="r" b="b"/>
              <a:pathLst>
                <a:path w="5762" h="1896" extrusionOk="0">
                  <a:moveTo>
                    <a:pt x="0" y="1"/>
                  </a:moveTo>
                  <a:lnTo>
                    <a:pt x="0" y="1895"/>
                  </a:lnTo>
                  <a:lnTo>
                    <a:pt x="5761" y="1895"/>
                  </a:lnTo>
                  <a:lnTo>
                    <a:pt x="57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2827350" y="2870400"/>
              <a:ext cx="49325" cy="96200"/>
            </a:xfrm>
            <a:custGeom>
              <a:avLst/>
              <a:gdLst/>
              <a:ahLst/>
              <a:cxnLst/>
              <a:rect l="l" t="t" r="r" b="b"/>
              <a:pathLst>
                <a:path w="1973" h="3848" extrusionOk="0">
                  <a:moveTo>
                    <a:pt x="1" y="0"/>
                  </a:moveTo>
                  <a:lnTo>
                    <a:pt x="1" y="3848"/>
                  </a:lnTo>
                  <a:lnTo>
                    <a:pt x="1972" y="3848"/>
                  </a:lnTo>
                  <a:lnTo>
                    <a:pt x="1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3020675" y="2870400"/>
              <a:ext cx="49325" cy="96200"/>
            </a:xfrm>
            <a:custGeom>
              <a:avLst/>
              <a:gdLst/>
              <a:ahLst/>
              <a:cxnLst/>
              <a:rect l="l" t="t" r="r" b="b"/>
              <a:pathLst>
                <a:path w="1973" h="3848" extrusionOk="0">
                  <a:moveTo>
                    <a:pt x="1" y="0"/>
                  </a:moveTo>
                  <a:lnTo>
                    <a:pt x="1" y="3848"/>
                  </a:lnTo>
                  <a:lnTo>
                    <a:pt x="1972" y="3848"/>
                  </a:lnTo>
                  <a:lnTo>
                    <a:pt x="1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2876175" y="2963700"/>
              <a:ext cx="144050" cy="294325"/>
            </a:xfrm>
            <a:custGeom>
              <a:avLst/>
              <a:gdLst/>
              <a:ahLst/>
              <a:cxnLst/>
              <a:rect l="l" t="t" r="r" b="b"/>
              <a:pathLst>
                <a:path w="5762" h="11773" extrusionOk="0">
                  <a:moveTo>
                    <a:pt x="0" y="1"/>
                  </a:moveTo>
                  <a:lnTo>
                    <a:pt x="0" y="1915"/>
                  </a:lnTo>
                  <a:lnTo>
                    <a:pt x="2010" y="1915"/>
                  </a:lnTo>
                  <a:lnTo>
                    <a:pt x="2010" y="7887"/>
                  </a:lnTo>
                  <a:lnTo>
                    <a:pt x="0" y="7887"/>
                  </a:lnTo>
                  <a:lnTo>
                    <a:pt x="0" y="9782"/>
                  </a:lnTo>
                  <a:lnTo>
                    <a:pt x="2010" y="9782"/>
                  </a:lnTo>
                  <a:lnTo>
                    <a:pt x="2010" y="11772"/>
                  </a:lnTo>
                  <a:lnTo>
                    <a:pt x="3962" y="11772"/>
                  </a:lnTo>
                  <a:lnTo>
                    <a:pt x="3962" y="9782"/>
                  </a:lnTo>
                  <a:lnTo>
                    <a:pt x="3962" y="7887"/>
                  </a:lnTo>
                  <a:lnTo>
                    <a:pt x="3962" y="1915"/>
                  </a:lnTo>
                  <a:lnTo>
                    <a:pt x="5761" y="1915"/>
                  </a:lnTo>
                  <a:lnTo>
                    <a:pt x="57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G:\GoodAI_Assignment\Task_Code\gail_gym-master\gail-ppo-tf-gym\breakout\Output_Results_Video_Gif_files\Breakout-V0-GailPPO_Result.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2283718"/>
            <a:ext cx="1562100" cy="2247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860032" y="3658533"/>
            <a:ext cx="1743371" cy="954107"/>
          </a:xfrm>
          <a:prstGeom prst="rect">
            <a:avLst/>
          </a:prstGeom>
          <a:noFill/>
        </p:spPr>
        <p:txBody>
          <a:bodyPr wrap="square" rtlCol="0">
            <a:spAutoFit/>
          </a:bodyPr>
          <a:lstStyle/>
          <a:p>
            <a:r>
              <a:rPr lang="en-IN" b="1" dirty="0" smtClean="0">
                <a:solidFill>
                  <a:schemeClr val="bg1"/>
                </a:solidFill>
              </a:rPr>
              <a:t>NOTE : Output GIF Image 1</a:t>
            </a:r>
          </a:p>
          <a:p>
            <a:r>
              <a:rPr lang="en-IN" b="1" dirty="0" smtClean="0">
                <a:solidFill>
                  <a:schemeClr val="bg1"/>
                </a:solidFill>
              </a:rPr>
              <a:t>( Animated during Slide Show )</a:t>
            </a:r>
            <a:endParaRPr lang="en-IN"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9502"/>
            <a:ext cx="7751400" cy="511500"/>
          </a:xfrm>
        </p:spPr>
        <p:txBody>
          <a:bodyPr/>
          <a:lstStyle/>
          <a:p>
            <a:r>
              <a:rPr lang="en-IN" sz="2000" dirty="0" smtClean="0"/>
              <a:t>   Generative </a:t>
            </a:r>
            <a:r>
              <a:rPr lang="en-IN" sz="2000" dirty="0"/>
              <a:t>Adversarial Imitation Learning (GAIL) </a:t>
            </a:r>
            <a:r>
              <a:rPr lang="en-IN" sz="2000" dirty="0" smtClean="0"/>
              <a:t/>
            </a:r>
            <a:br>
              <a:rPr lang="en-IN" sz="2000" dirty="0" smtClean="0"/>
            </a:br>
            <a:r>
              <a:rPr lang="en-IN" sz="2000" dirty="0" smtClean="0"/>
              <a:t> with </a:t>
            </a:r>
            <a:r>
              <a:rPr lang="en-IN" sz="2000" dirty="0"/>
              <a:t>Proximal Policy Optimization (PPO) Algorithm </a:t>
            </a:r>
            <a:r>
              <a:rPr lang="en-IN" sz="2000" dirty="0" smtClean="0"/>
              <a:t>Training </a:t>
            </a:r>
            <a:r>
              <a:rPr lang="en-IN" sz="2000" dirty="0"/>
              <a:t>/ Testing Details (Files Used) :</a:t>
            </a:r>
          </a:p>
        </p:txBody>
      </p:sp>
      <p:sp>
        <p:nvSpPr>
          <p:cNvPr id="3" name="Subtitle 2"/>
          <p:cNvSpPr>
            <a:spLocks noGrp="1"/>
          </p:cNvSpPr>
          <p:nvPr>
            <p:ph type="subTitle" idx="1"/>
          </p:nvPr>
        </p:nvSpPr>
        <p:spPr/>
        <p:txBody>
          <a:bodyPr/>
          <a:lstStyle/>
          <a:p>
            <a:pPr>
              <a:buNone/>
            </a:pPr>
            <a:r>
              <a:rPr lang="en-IN" sz="1400" b="1" dirty="0" smtClean="0">
                <a:solidFill>
                  <a:schemeClr val="accent5">
                    <a:lumMod val="75000"/>
                  </a:schemeClr>
                </a:solidFill>
                <a:latin typeface="Russo One" panose="020B0604020202020204" charset="0"/>
              </a:rPr>
              <a:t>For </a:t>
            </a:r>
            <a:r>
              <a:rPr lang="en-IN" sz="1400" b="1" dirty="0">
                <a:solidFill>
                  <a:schemeClr val="accent5">
                    <a:lumMod val="75000"/>
                  </a:schemeClr>
                </a:solidFill>
                <a:latin typeface="Russo One" panose="020B0604020202020204" charset="0"/>
              </a:rPr>
              <a:t>Training : </a:t>
            </a:r>
            <a:endParaRPr lang="en-IN" sz="1400" b="1" dirty="0" smtClean="0">
              <a:solidFill>
                <a:schemeClr val="accent5">
                  <a:lumMod val="75000"/>
                </a:schemeClr>
              </a:solidFill>
              <a:latin typeface="Russo One" panose="020B0604020202020204" charset="0"/>
            </a:endParaRPr>
          </a:p>
          <a:p>
            <a:pPr>
              <a:buNone/>
            </a:pPr>
            <a:r>
              <a:rPr lang="en-IN" sz="1400" b="1" dirty="0" smtClean="0">
                <a:solidFill>
                  <a:schemeClr val="accent5">
                    <a:lumMod val="60000"/>
                    <a:lumOff val="40000"/>
                  </a:schemeClr>
                </a:solidFill>
                <a:latin typeface="Russo One" panose="020B0604020202020204" charset="0"/>
              </a:rPr>
              <a:t>a) Open </a:t>
            </a:r>
            <a:r>
              <a:rPr lang="en-IN" sz="1400" b="1" dirty="0">
                <a:solidFill>
                  <a:schemeClr val="accent5">
                    <a:lumMod val="60000"/>
                    <a:lumOff val="40000"/>
                  </a:schemeClr>
                </a:solidFill>
                <a:latin typeface="Russo One" panose="020B0604020202020204" charset="0"/>
              </a:rPr>
              <a:t>the below mentioned Jupyter Notebook and execute all the </a:t>
            </a:r>
            <a:r>
              <a:rPr lang="en-IN" sz="1400" b="1" dirty="0" smtClean="0">
                <a:solidFill>
                  <a:schemeClr val="accent5">
                    <a:lumMod val="60000"/>
                    <a:lumOff val="40000"/>
                  </a:schemeClr>
                </a:solidFill>
                <a:latin typeface="Russo One" panose="020B0604020202020204" charset="0"/>
              </a:rPr>
              <a:t>cells :</a:t>
            </a:r>
          </a:p>
          <a:p>
            <a:pPr>
              <a:buNone/>
            </a:pPr>
            <a:r>
              <a:rPr lang="en-IN" sz="1400" b="1" dirty="0">
                <a:solidFill>
                  <a:schemeClr val="accent5">
                    <a:lumMod val="60000"/>
                    <a:lumOff val="40000"/>
                  </a:schemeClr>
                </a:solidFill>
                <a:latin typeface="Russo One" panose="020B0604020202020204" charset="0"/>
              </a:rPr>
              <a:t> </a:t>
            </a:r>
            <a:r>
              <a:rPr lang="en-IN" sz="1400" b="1" dirty="0" smtClean="0">
                <a:solidFill>
                  <a:schemeClr val="accent6">
                    <a:lumMod val="40000"/>
                    <a:lumOff val="60000"/>
                  </a:schemeClr>
                </a:solidFill>
                <a:latin typeface="Russo One" panose="020B0604020202020204" charset="0"/>
              </a:rPr>
              <a:t>GAIL_PPO_Breakout_Train.ipynb</a:t>
            </a:r>
          </a:p>
          <a:p>
            <a:pPr>
              <a:buNone/>
            </a:pPr>
            <a:r>
              <a:rPr lang="en-IN" sz="1400" b="1" dirty="0" smtClean="0">
                <a:solidFill>
                  <a:schemeClr val="accent5">
                    <a:lumMod val="60000"/>
                    <a:lumOff val="40000"/>
                  </a:schemeClr>
                </a:solidFill>
                <a:latin typeface="Russo One" panose="020B0604020202020204" charset="0"/>
              </a:rPr>
              <a:t>b) Execute the python script </a:t>
            </a:r>
            <a:r>
              <a:rPr lang="en-IN" sz="1400" b="1" dirty="0">
                <a:solidFill>
                  <a:schemeClr val="accent5">
                    <a:lumMod val="60000"/>
                    <a:lumOff val="40000"/>
                  </a:schemeClr>
                </a:solidFill>
                <a:latin typeface="Russo One" panose="020B0604020202020204" charset="0"/>
              </a:rPr>
              <a:t>: </a:t>
            </a:r>
            <a:r>
              <a:rPr lang="en-IN" sz="1400" b="1" dirty="0" smtClean="0">
                <a:solidFill>
                  <a:schemeClr val="accent6">
                    <a:lumMod val="40000"/>
                    <a:lumOff val="60000"/>
                  </a:schemeClr>
                </a:solidFill>
                <a:latin typeface="Russo One" panose="020B0604020202020204" charset="0"/>
              </a:rPr>
              <a:t>run</a:t>
            </a:r>
            <a:r>
              <a:rPr lang="en-IN" sz="1400" b="1" dirty="0" smtClean="0">
                <a:solidFill>
                  <a:schemeClr val="accent5">
                    <a:lumMod val="60000"/>
                    <a:lumOff val="40000"/>
                  </a:schemeClr>
                </a:solidFill>
                <a:latin typeface="Russo One" panose="020B0604020202020204" charset="0"/>
              </a:rPr>
              <a:t>_</a:t>
            </a:r>
            <a:r>
              <a:rPr lang="en-IN" sz="1400" b="1" dirty="0" smtClean="0">
                <a:solidFill>
                  <a:schemeClr val="accent6">
                    <a:lumMod val="40000"/>
                    <a:lumOff val="60000"/>
                  </a:schemeClr>
                </a:solidFill>
                <a:latin typeface="Russo One" panose="020B0604020202020204" charset="0"/>
              </a:rPr>
              <a:t>gail_breakout.py</a:t>
            </a:r>
            <a:r>
              <a:rPr lang="en-IN" sz="1400" b="1" dirty="0" smtClean="0">
                <a:solidFill>
                  <a:schemeClr val="accent5">
                    <a:lumMod val="60000"/>
                    <a:lumOff val="40000"/>
                  </a:schemeClr>
                </a:solidFill>
                <a:latin typeface="Russo One" panose="020B0604020202020204" charset="0"/>
              </a:rPr>
              <a:t> from the Anaconda Prompt Window using the command </a:t>
            </a:r>
          </a:p>
          <a:p>
            <a:pPr>
              <a:buNone/>
            </a:pPr>
            <a:r>
              <a:rPr lang="en-IN" sz="1400" b="1" dirty="0">
                <a:solidFill>
                  <a:schemeClr val="accent5">
                    <a:lumMod val="60000"/>
                    <a:lumOff val="40000"/>
                  </a:schemeClr>
                </a:solidFill>
                <a:latin typeface="Russo One" panose="020B0604020202020204" charset="0"/>
              </a:rPr>
              <a:t>1</a:t>
            </a:r>
            <a:r>
              <a:rPr lang="en-IN" sz="1400" b="1" dirty="0" smtClean="0">
                <a:solidFill>
                  <a:schemeClr val="accent5">
                    <a:lumMod val="60000"/>
                    <a:lumOff val="40000"/>
                  </a:schemeClr>
                </a:solidFill>
                <a:latin typeface="Russo One" panose="020B0604020202020204" charset="0"/>
              </a:rPr>
              <a:t>) python </a:t>
            </a:r>
            <a:r>
              <a:rPr lang="en-IN" sz="1400" b="1" dirty="0" smtClean="0">
                <a:solidFill>
                  <a:schemeClr val="accent6">
                    <a:lumMod val="40000"/>
                    <a:lumOff val="60000"/>
                  </a:schemeClr>
                </a:solidFill>
                <a:latin typeface="Russo One" panose="020B0604020202020204" charset="0"/>
              </a:rPr>
              <a:t>run_gail_breakout.py</a:t>
            </a:r>
            <a:r>
              <a:rPr lang="en-IN" sz="1400" b="1" dirty="0" smtClean="0">
                <a:solidFill>
                  <a:schemeClr val="accent5">
                    <a:lumMod val="60000"/>
                    <a:lumOff val="40000"/>
                  </a:schemeClr>
                </a:solidFill>
                <a:latin typeface="Russo One" panose="020B0604020202020204" charset="0"/>
              </a:rPr>
              <a:t>  ( if the command line arguments default values have been set / modified in the script itself)</a:t>
            </a:r>
          </a:p>
          <a:p>
            <a:pPr>
              <a:buNone/>
            </a:pPr>
            <a:r>
              <a:rPr lang="en-IN" sz="1400" b="1" dirty="0">
                <a:solidFill>
                  <a:schemeClr val="accent5">
                    <a:lumMod val="60000"/>
                    <a:lumOff val="40000"/>
                  </a:schemeClr>
                </a:solidFill>
                <a:latin typeface="Russo One" panose="020B0604020202020204" charset="0"/>
              </a:rPr>
              <a:t>2</a:t>
            </a:r>
            <a:r>
              <a:rPr lang="en-IN" sz="1400" b="1" dirty="0" smtClean="0">
                <a:solidFill>
                  <a:schemeClr val="accent5">
                    <a:lumMod val="60000"/>
                    <a:lumOff val="40000"/>
                  </a:schemeClr>
                </a:solidFill>
                <a:latin typeface="Russo One" panose="020B0604020202020204" charset="0"/>
              </a:rPr>
              <a:t>) </a:t>
            </a:r>
            <a:r>
              <a:rPr lang="en-IN" sz="1400" b="1" dirty="0" smtClean="0">
                <a:solidFill>
                  <a:schemeClr val="accent6">
                    <a:lumMod val="40000"/>
                    <a:lumOff val="60000"/>
                  </a:schemeClr>
                </a:solidFill>
                <a:latin typeface="Russo One" panose="020B0604020202020204" charset="0"/>
              </a:rPr>
              <a:t>python run_gail_breakout.py  --logdir  &lt;&lt;value&gt;&gt;  --savedir &lt;&lt;value</a:t>
            </a:r>
            <a:r>
              <a:rPr lang="en-IN" sz="1400" b="1" dirty="0">
                <a:solidFill>
                  <a:schemeClr val="accent6">
                    <a:lumMod val="40000"/>
                    <a:lumOff val="60000"/>
                  </a:schemeClr>
                </a:solidFill>
                <a:latin typeface="Russo One" panose="020B0604020202020204" charset="0"/>
              </a:rPr>
              <a:t>&gt;&gt; --</a:t>
            </a:r>
            <a:r>
              <a:rPr lang="en-IN" sz="1400" b="1" dirty="0" smtClean="0">
                <a:solidFill>
                  <a:schemeClr val="accent6">
                    <a:lumMod val="40000"/>
                    <a:lumOff val="60000"/>
                  </a:schemeClr>
                </a:solidFill>
                <a:latin typeface="Russo One" panose="020B0604020202020204" charset="0"/>
              </a:rPr>
              <a:t>gamma </a:t>
            </a:r>
            <a:r>
              <a:rPr lang="en-IN" sz="1400" b="1" dirty="0">
                <a:solidFill>
                  <a:schemeClr val="accent6">
                    <a:lumMod val="40000"/>
                    <a:lumOff val="60000"/>
                  </a:schemeClr>
                </a:solidFill>
                <a:latin typeface="Russo One" panose="020B0604020202020204" charset="0"/>
              </a:rPr>
              <a:t>&lt;&lt;value&gt;&gt; --</a:t>
            </a:r>
            <a:r>
              <a:rPr lang="en-IN" sz="1400" b="1" dirty="0" smtClean="0">
                <a:solidFill>
                  <a:schemeClr val="accent6">
                    <a:lumMod val="40000"/>
                    <a:lumOff val="60000"/>
                  </a:schemeClr>
                </a:solidFill>
                <a:latin typeface="Russo One" panose="020B0604020202020204" charset="0"/>
              </a:rPr>
              <a:t>numepisodes &lt;&lt;value&gt;&gt; </a:t>
            </a:r>
          </a:p>
          <a:p>
            <a:pPr>
              <a:buNone/>
            </a:pPr>
            <a:r>
              <a:rPr lang="en-IN" sz="1400" b="1" dirty="0">
                <a:solidFill>
                  <a:schemeClr val="accent5">
                    <a:lumMod val="60000"/>
                    <a:lumOff val="40000"/>
                  </a:schemeClr>
                </a:solidFill>
                <a:latin typeface="Russo One" panose="020B0604020202020204" charset="0"/>
              </a:rPr>
              <a:t>( if the command line arguments default values have </a:t>
            </a:r>
            <a:r>
              <a:rPr lang="en-IN" sz="1400" b="1" dirty="0" smtClean="0">
                <a:solidFill>
                  <a:schemeClr val="accent5">
                    <a:lumMod val="60000"/>
                    <a:lumOff val="40000"/>
                  </a:schemeClr>
                </a:solidFill>
                <a:latin typeface="Russo One" panose="020B0604020202020204" charset="0"/>
              </a:rPr>
              <a:t>not been </a:t>
            </a:r>
            <a:r>
              <a:rPr lang="en-IN" sz="1400" b="1" dirty="0">
                <a:solidFill>
                  <a:schemeClr val="accent5">
                    <a:lumMod val="60000"/>
                    <a:lumOff val="40000"/>
                  </a:schemeClr>
                </a:solidFill>
                <a:latin typeface="Russo One" panose="020B0604020202020204" charset="0"/>
              </a:rPr>
              <a:t>set / modified </a:t>
            </a:r>
            <a:r>
              <a:rPr lang="en-IN" sz="1400" b="1" dirty="0" smtClean="0">
                <a:solidFill>
                  <a:schemeClr val="accent5">
                    <a:lumMod val="60000"/>
                    <a:lumOff val="40000"/>
                  </a:schemeClr>
                </a:solidFill>
                <a:latin typeface="Russo One" panose="020B0604020202020204" charset="0"/>
              </a:rPr>
              <a:t>in </a:t>
            </a:r>
            <a:r>
              <a:rPr lang="en-IN" sz="1400" b="1" dirty="0">
                <a:solidFill>
                  <a:schemeClr val="accent5">
                    <a:lumMod val="60000"/>
                    <a:lumOff val="40000"/>
                  </a:schemeClr>
                </a:solidFill>
                <a:latin typeface="Russo One" panose="020B0604020202020204" charset="0"/>
              </a:rPr>
              <a:t>the script </a:t>
            </a:r>
            <a:r>
              <a:rPr lang="en-IN" sz="1400" b="1" dirty="0" smtClean="0">
                <a:solidFill>
                  <a:schemeClr val="accent5">
                    <a:lumMod val="60000"/>
                    <a:lumOff val="40000"/>
                  </a:schemeClr>
                </a:solidFill>
                <a:latin typeface="Russo One" panose="020B0604020202020204" charset="0"/>
              </a:rPr>
              <a:t>)</a:t>
            </a:r>
          </a:p>
          <a:p>
            <a:pPr>
              <a:buNone/>
            </a:pPr>
            <a:endParaRPr lang="en-IN" sz="1400" b="1" dirty="0">
              <a:solidFill>
                <a:schemeClr val="accent5">
                  <a:lumMod val="60000"/>
                  <a:lumOff val="40000"/>
                </a:schemeClr>
              </a:solidFill>
              <a:latin typeface="Russo One" panose="020B0604020202020204" charset="0"/>
            </a:endParaRPr>
          </a:p>
          <a:p>
            <a:pPr>
              <a:buNone/>
            </a:pPr>
            <a:endParaRPr lang="en-IN" sz="1400" b="1" dirty="0">
              <a:solidFill>
                <a:schemeClr val="accent5">
                  <a:lumMod val="60000"/>
                  <a:lumOff val="40000"/>
                </a:schemeClr>
              </a:solidFill>
              <a:latin typeface="Russo One" panose="020B0604020202020204" charset="0"/>
            </a:endParaRPr>
          </a:p>
          <a:p>
            <a:pPr>
              <a:buNone/>
            </a:pPr>
            <a:endParaRPr lang="en-IN" sz="1400" b="1" dirty="0">
              <a:solidFill>
                <a:schemeClr val="accent5">
                  <a:lumMod val="60000"/>
                  <a:lumOff val="40000"/>
                </a:schemeClr>
              </a:solidFill>
              <a:latin typeface="Russo One" panose="020B0604020202020204" charset="0"/>
            </a:endParaRPr>
          </a:p>
          <a:p>
            <a:pPr>
              <a:buNone/>
            </a:pPr>
            <a:endParaRPr lang="en-IN" sz="1400" b="1" dirty="0" smtClean="0">
              <a:solidFill>
                <a:schemeClr val="accent5">
                  <a:lumMod val="60000"/>
                  <a:lumOff val="40000"/>
                </a:schemeClr>
              </a:solidFill>
              <a:latin typeface="Russo One" panose="020B0604020202020204" charset="0"/>
            </a:endParaRPr>
          </a:p>
          <a:p>
            <a:pPr marL="342900" indent="-342900">
              <a:buAutoNum type="alphaLcParenR"/>
            </a:pPr>
            <a:endParaRPr lang="en-IN" sz="1400" b="1" dirty="0">
              <a:solidFill>
                <a:schemeClr val="accent5">
                  <a:lumMod val="60000"/>
                  <a:lumOff val="40000"/>
                </a:schemeClr>
              </a:solidFill>
              <a:latin typeface="Russo One" panose="020B0604020202020204" charset="0"/>
            </a:endParaRPr>
          </a:p>
          <a:p>
            <a:pPr>
              <a:buNone/>
            </a:pPr>
            <a:endParaRPr lang="en-IN" sz="1400" b="1" dirty="0">
              <a:solidFill>
                <a:schemeClr val="accent5">
                  <a:lumMod val="60000"/>
                  <a:lumOff val="40000"/>
                </a:schemeClr>
              </a:solidFill>
              <a:latin typeface="Russo One" panose="020B0604020202020204" charset="0"/>
            </a:endParaRPr>
          </a:p>
        </p:txBody>
      </p:sp>
    </p:spTree>
    <p:extLst>
      <p:ext uri="{BB962C8B-B14F-4D97-AF65-F5344CB8AC3E}">
        <p14:creationId xmlns:p14="http://schemas.microsoft.com/office/powerpoint/2010/main" val="3072910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23478"/>
            <a:ext cx="7751400" cy="511500"/>
          </a:xfrm>
        </p:spPr>
        <p:txBody>
          <a:bodyPr/>
          <a:lstStyle/>
          <a:p>
            <a:r>
              <a:rPr lang="en-IN" sz="1600" dirty="0" smtClean="0"/>
              <a:t>        </a:t>
            </a:r>
            <a:r>
              <a:rPr lang="en-IN" sz="2000" dirty="0">
                <a:solidFill>
                  <a:srgbClr val="FFFFFF"/>
                </a:solidFill>
              </a:rPr>
              <a:t>Generative Adversarial Imitation Learning (GAIL) </a:t>
            </a:r>
            <a:br>
              <a:rPr lang="en-IN" sz="2000" dirty="0">
                <a:solidFill>
                  <a:srgbClr val="FFFFFF"/>
                </a:solidFill>
              </a:rPr>
            </a:br>
            <a:r>
              <a:rPr lang="en-IN" sz="2000" dirty="0">
                <a:solidFill>
                  <a:srgbClr val="FFFFFF"/>
                </a:solidFill>
              </a:rPr>
              <a:t> with Proximal Policy Optimization (PPO) Algorithm Training / Testing Details (Files Used) :</a:t>
            </a:r>
            <a:endParaRPr lang="en-IN" sz="1600" dirty="0">
              <a:solidFill>
                <a:schemeClr val="accent5">
                  <a:lumMod val="75000"/>
                </a:schemeClr>
              </a:solidFill>
            </a:endParaRPr>
          </a:p>
        </p:txBody>
      </p:sp>
      <p:sp>
        <p:nvSpPr>
          <p:cNvPr id="3" name="Subtitle 2"/>
          <p:cNvSpPr>
            <a:spLocks noGrp="1"/>
          </p:cNvSpPr>
          <p:nvPr>
            <p:ph type="subTitle" idx="1"/>
          </p:nvPr>
        </p:nvSpPr>
        <p:spPr>
          <a:xfrm>
            <a:off x="683568" y="987574"/>
            <a:ext cx="7717500" cy="2948100"/>
          </a:xfrm>
        </p:spPr>
        <p:txBody>
          <a:bodyPr/>
          <a:lstStyle/>
          <a:p>
            <a:pPr>
              <a:buNone/>
            </a:pPr>
            <a:endParaRPr lang="en-IN" sz="1600" dirty="0" smtClean="0">
              <a:solidFill>
                <a:srgbClr val="FFFF82">
                  <a:lumMod val="75000"/>
                </a:srgbClr>
              </a:solidFill>
              <a:latin typeface="Russo One"/>
              <a:sym typeface="Russo One"/>
            </a:endParaRPr>
          </a:p>
          <a:p>
            <a:pPr>
              <a:buNone/>
            </a:pPr>
            <a:r>
              <a:rPr lang="en-IN" sz="1600" dirty="0" smtClean="0">
                <a:solidFill>
                  <a:srgbClr val="FFFF82">
                    <a:lumMod val="75000"/>
                  </a:srgbClr>
                </a:solidFill>
                <a:latin typeface="Russo One"/>
                <a:sym typeface="Russo One"/>
              </a:rPr>
              <a:t>Some </a:t>
            </a:r>
            <a:r>
              <a:rPr lang="en-IN" sz="1600" dirty="0">
                <a:solidFill>
                  <a:srgbClr val="FFFF82">
                    <a:lumMod val="75000"/>
                  </a:srgbClr>
                </a:solidFill>
                <a:latin typeface="Russo One"/>
                <a:sym typeface="Russo One"/>
              </a:rPr>
              <a:t>Issues faced during Training :</a:t>
            </a:r>
            <a:endParaRPr lang="en-IN" sz="1400" b="1" dirty="0" smtClean="0">
              <a:solidFill>
                <a:schemeClr val="accent5">
                  <a:lumMod val="75000"/>
                </a:schemeClr>
              </a:solidFill>
              <a:latin typeface="Russo One" panose="020B0604020202020204" charset="0"/>
            </a:endParaRPr>
          </a:p>
          <a:p>
            <a:pPr>
              <a:buNone/>
            </a:pPr>
            <a:r>
              <a:rPr lang="en-IN" sz="1400" b="1" dirty="0" smtClean="0">
                <a:solidFill>
                  <a:schemeClr val="accent5">
                    <a:lumMod val="75000"/>
                  </a:schemeClr>
                </a:solidFill>
                <a:latin typeface="Russo One" panose="020B0604020202020204" charset="0"/>
              </a:rPr>
              <a:t>NOTE </a:t>
            </a:r>
            <a:r>
              <a:rPr lang="en-IN" sz="1400" b="1" dirty="0">
                <a:solidFill>
                  <a:schemeClr val="accent5">
                    <a:lumMod val="75000"/>
                  </a:schemeClr>
                </a:solidFill>
                <a:latin typeface="Russo One" panose="020B0604020202020204" charset="0"/>
              </a:rPr>
              <a:t>: </a:t>
            </a:r>
            <a:r>
              <a:rPr lang="en-IN" sz="1400" b="1" dirty="0" smtClean="0">
                <a:solidFill>
                  <a:schemeClr val="accent5">
                    <a:lumMod val="60000"/>
                    <a:lumOff val="40000"/>
                  </a:schemeClr>
                </a:solidFill>
                <a:latin typeface="Russo One" panose="020B0604020202020204" charset="0"/>
              </a:rPr>
              <a:t>Frequently  after </a:t>
            </a:r>
            <a:r>
              <a:rPr lang="en-IN" sz="1400" b="1" dirty="0">
                <a:solidFill>
                  <a:schemeClr val="accent5">
                    <a:lumMod val="60000"/>
                    <a:lumOff val="40000"/>
                  </a:schemeClr>
                </a:solidFill>
                <a:latin typeface="Russo One" panose="020B0604020202020204" charset="0"/>
              </a:rPr>
              <a:t>running either of the training scripts mentioned above </a:t>
            </a:r>
            <a:endParaRPr lang="en-IN" sz="1400" b="1" dirty="0" smtClean="0">
              <a:solidFill>
                <a:schemeClr val="accent5">
                  <a:lumMod val="60000"/>
                  <a:lumOff val="40000"/>
                </a:schemeClr>
              </a:solidFill>
              <a:latin typeface="Russo One" panose="020B0604020202020204" charset="0"/>
            </a:endParaRPr>
          </a:p>
          <a:p>
            <a:pPr>
              <a:buNone/>
            </a:pPr>
            <a:r>
              <a:rPr lang="en-IN" sz="1400" b="1" dirty="0" smtClean="0">
                <a:solidFill>
                  <a:schemeClr val="accent5">
                    <a:lumMod val="60000"/>
                    <a:lumOff val="40000"/>
                  </a:schemeClr>
                </a:solidFill>
                <a:latin typeface="Russo One" panose="020B0604020202020204" charset="0"/>
              </a:rPr>
              <a:t>(</a:t>
            </a:r>
            <a:r>
              <a:rPr lang="en-IN" sz="1400" b="1" dirty="0" smtClean="0">
                <a:solidFill>
                  <a:schemeClr val="accent6">
                    <a:lumMod val="40000"/>
                    <a:lumOff val="60000"/>
                  </a:schemeClr>
                </a:solidFill>
                <a:latin typeface="Russo One" panose="020B0604020202020204" charset="0"/>
              </a:rPr>
              <a:t>GAIL_PPO_Breakout_Train.ipynb </a:t>
            </a:r>
            <a:r>
              <a:rPr lang="en-IN" sz="1400" b="1" dirty="0" smtClean="0">
                <a:solidFill>
                  <a:schemeClr val="bg1"/>
                </a:solidFill>
                <a:latin typeface="Russo One" panose="020B0604020202020204" charset="0"/>
              </a:rPr>
              <a:t>or</a:t>
            </a:r>
            <a:r>
              <a:rPr lang="en-IN" sz="1400" b="1" dirty="0" smtClean="0">
                <a:solidFill>
                  <a:schemeClr val="accent6">
                    <a:lumMod val="40000"/>
                    <a:lumOff val="60000"/>
                  </a:schemeClr>
                </a:solidFill>
                <a:latin typeface="Russo One" panose="020B0604020202020204" charset="0"/>
              </a:rPr>
              <a:t> </a:t>
            </a:r>
            <a:r>
              <a:rPr lang="en-IN" sz="1400" b="1" dirty="0">
                <a:solidFill>
                  <a:schemeClr val="accent6">
                    <a:lumMod val="40000"/>
                    <a:lumOff val="60000"/>
                  </a:schemeClr>
                </a:solidFill>
                <a:latin typeface="Russo One" panose="020B0604020202020204" charset="0"/>
              </a:rPr>
              <a:t>run</a:t>
            </a:r>
            <a:r>
              <a:rPr lang="en-IN" sz="1400" b="1" dirty="0">
                <a:solidFill>
                  <a:schemeClr val="accent5">
                    <a:lumMod val="60000"/>
                    <a:lumOff val="40000"/>
                  </a:schemeClr>
                </a:solidFill>
                <a:latin typeface="Russo One" panose="020B0604020202020204" charset="0"/>
              </a:rPr>
              <a:t>_</a:t>
            </a:r>
            <a:r>
              <a:rPr lang="en-IN" sz="1400" b="1" dirty="0">
                <a:solidFill>
                  <a:schemeClr val="accent6">
                    <a:lumMod val="40000"/>
                    <a:lumOff val="60000"/>
                  </a:schemeClr>
                </a:solidFill>
                <a:latin typeface="Russo One" panose="020B0604020202020204" charset="0"/>
              </a:rPr>
              <a:t>gail_breakout.py</a:t>
            </a:r>
            <a:r>
              <a:rPr lang="en-IN" sz="1400" b="1" dirty="0">
                <a:solidFill>
                  <a:schemeClr val="accent5">
                    <a:lumMod val="60000"/>
                    <a:lumOff val="40000"/>
                  </a:schemeClr>
                </a:solidFill>
                <a:latin typeface="Russo One" panose="020B0604020202020204" charset="0"/>
              </a:rPr>
              <a:t> </a:t>
            </a:r>
            <a:r>
              <a:rPr lang="en-IN" sz="1400" b="1" dirty="0" smtClean="0">
                <a:solidFill>
                  <a:schemeClr val="accent5">
                    <a:lumMod val="60000"/>
                    <a:lumOff val="40000"/>
                  </a:schemeClr>
                </a:solidFill>
                <a:latin typeface="Russo One" panose="020B0604020202020204" charset="0"/>
              </a:rPr>
              <a:t>) :</a:t>
            </a:r>
          </a:p>
          <a:p>
            <a:pPr>
              <a:buNone/>
            </a:pPr>
            <a:r>
              <a:rPr lang="en-IN" sz="1400" b="1" dirty="0" smtClean="0">
                <a:solidFill>
                  <a:schemeClr val="accent5">
                    <a:lumMod val="75000"/>
                  </a:schemeClr>
                </a:solidFill>
                <a:latin typeface="Russo One" panose="020B0604020202020204" charset="0"/>
              </a:rPr>
              <a:t>1)</a:t>
            </a:r>
            <a:r>
              <a:rPr lang="en-IN" sz="1400" b="1" dirty="0" smtClean="0">
                <a:solidFill>
                  <a:schemeClr val="accent5">
                    <a:lumMod val="60000"/>
                    <a:lumOff val="40000"/>
                  </a:schemeClr>
                </a:solidFill>
                <a:latin typeface="Russo One" panose="020B0604020202020204" charset="0"/>
              </a:rPr>
              <a:t>  The ball doesn’t render / initialize in the open-</a:t>
            </a:r>
            <a:r>
              <a:rPr lang="en-IN" sz="1400" b="1" dirty="0" err="1" smtClean="0">
                <a:solidFill>
                  <a:schemeClr val="accent5">
                    <a:lumMod val="60000"/>
                    <a:lumOff val="40000"/>
                  </a:schemeClr>
                </a:solidFill>
                <a:latin typeface="Russo One" panose="020B0604020202020204" charset="0"/>
              </a:rPr>
              <a:t>ai</a:t>
            </a:r>
            <a:r>
              <a:rPr lang="en-IN" sz="1400" b="1" dirty="0" smtClean="0">
                <a:solidFill>
                  <a:schemeClr val="accent5">
                    <a:lumMod val="60000"/>
                    <a:lumOff val="40000"/>
                  </a:schemeClr>
                </a:solidFill>
                <a:latin typeface="Russo One" panose="020B0604020202020204" charset="0"/>
              </a:rPr>
              <a:t> gym environment Breakout-v0</a:t>
            </a:r>
          </a:p>
          <a:p>
            <a:pPr>
              <a:buNone/>
            </a:pPr>
            <a:r>
              <a:rPr lang="en-IN" sz="1400" b="1" dirty="0" smtClean="0">
                <a:solidFill>
                  <a:schemeClr val="accent5">
                    <a:lumMod val="75000"/>
                  </a:schemeClr>
                </a:solidFill>
                <a:latin typeface="Russo One" panose="020B0604020202020204" charset="0"/>
              </a:rPr>
              <a:t>2)</a:t>
            </a:r>
            <a:r>
              <a:rPr lang="en-IN" sz="1400" b="1" dirty="0" smtClean="0">
                <a:solidFill>
                  <a:schemeClr val="accent5">
                    <a:lumMod val="60000"/>
                    <a:lumOff val="40000"/>
                  </a:schemeClr>
                </a:solidFill>
                <a:latin typeface="Russo One" panose="020B0604020202020204" charset="0"/>
              </a:rPr>
              <a:t>  The paddle seems to continuously take the same action and hence remains static / fixed in the same place in the environment … either </a:t>
            </a:r>
            <a:r>
              <a:rPr lang="en-IN" sz="1400" b="1" dirty="0" smtClean="0">
                <a:solidFill>
                  <a:schemeClr val="accent6">
                    <a:lumMod val="40000"/>
                    <a:lumOff val="60000"/>
                  </a:schemeClr>
                </a:solidFill>
                <a:latin typeface="Russo One" panose="020B0604020202020204" charset="0"/>
              </a:rPr>
              <a:t>due to the ball not rendering </a:t>
            </a:r>
          </a:p>
          <a:p>
            <a:pPr>
              <a:buNone/>
            </a:pPr>
            <a:r>
              <a:rPr lang="en-IN" sz="1400" b="1" dirty="0">
                <a:solidFill>
                  <a:schemeClr val="accent5">
                    <a:lumMod val="60000"/>
                    <a:lumOff val="40000"/>
                  </a:schemeClr>
                </a:solidFill>
                <a:latin typeface="Russo One" panose="020B0604020202020204" charset="0"/>
              </a:rPr>
              <a:t>p</a:t>
            </a:r>
            <a:r>
              <a:rPr lang="en-IN" sz="1400" b="1" dirty="0" smtClean="0">
                <a:solidFill>
                  <a:schemeClr val="accent5">
                    <a:lumMod val="60000"/>
                    <a:lumOff val="40000"/>
                  </a:schemeClr>
                </a:solidFill>
                <a:latin typeface="Russo One" panose="020B0604020202020204" charset="0"/>
              </a:rPr>
              <a:t>roperly as </a:t>
            </a:r>
            <a:r>
              <a:rPr lang="en-IN" sz="1400" b="1" dirty="0" smtClean="0">
                <a:solidFill>
                  <a:schemeClr val="accent6">
                    <a:lumMod val="40000"/>
                    <a:lumOff val="60000"/>
                  </a:schemeClr>
                </a:solidFill>
                <a:latin typeface="Russo One" panose="020B0604020202020204" charset="0"/>
              </a:rPr>
              <a:t>discussed in first point </a:t>
            </a:r>
            <a:r>
              <a:rPr lang="en-IN" sz="1400" b="1" dirty="0" smtClean="0">
                <a:solidFill>
                  <a:schemeClr val="accent5">
                    <a:lumMod val="60000"/>
                    <a:lumOff val="40000"/>
                  </a:schemeClr>
                </a:solidFill>
                <a:latin typeface="Russo One" panose="020B0604020202020204" charset="0"/>
              </a:rPr>
              <a:t>or </a:t>
            </a:r>
            <a:r>
              <a:rPr lang="en-IN" sz="1400" b="1" dirty="0" smtClean="0">
                <a:solidFill>
                  <a:schemeClr val="accent6">
                    <a:lumMod val="40000"/>
                    <a:lumOff val="60000"/>
                  </a:schemeClr>
                </a:solidFill>
                <a:latin typeface="Russo One" panose="020B0604020202020204" charset="0"/>
              </a:rPr>
              <a:t>internal calculations of the action probabilities by the Neural Net models as random number generations play a role for initializing of weight parameters in the calculations </a:t>
            </a:r>
            <a:endParaRPr lang="en-IN" sz="1400" b="1" dirty="0" smtClean="0">
              <a:solidFill>
                <a:schemeClr val="accent5">
                  <a:lumMod val="75000"/>
                </a:schemeClr>
              </a:solidFill>
              <a:latin typeface="Russo One" panose="020B0604020202020204" charset="0"/>
            </a:endParaRPr>
          </a:p>
          <a:p>
            <a:pPr>
              <a:buNone/>
            </a:pPr>
            <a:r>
              <a:rPr lang="en-IN" sz="1400" b="1" dirty="0" smtClean="0">
                <a:solidFill>
                  <a:schemeClr val="accent5">
                    <a:lumMod val="75000"/>
                  </a:schemeClr>
                </a:solidFill>
                <a:latin typeface="Russo One" panose="020B0604020202020204" charset="0"/>
              </a:rPr>
              <a:t>Workaround </a:t>
            </a:r>
            <a:r>
              <a:rPr lang="en-IN" sz="1400" b="1" dirty="0" smtClean="0">
                <a:solidFill>
                  <a:schemeClr val="accent5">
                    <a:lumMod val="75000"/>
                  </a:schemeClr>
                </a:solidFill>
                <a:latin typeface="Russo One" panose="020B0604020202020204" charset="0"/>
              </a:rPr>
              <a:t>: </a:t>
            </a:r>
            <a:r>
              <a:rPr lang="en-IN" sz="1400" b="1" dirty="0" smtClean="0">
                <a:solidFill>
                  <a:schemeClr val="accent5">
                    <a:lumMod val="60000"/>
                    <a:lumOff val="40000"/>
                  </a:schemeClr>
                </a:solidFill>
                <a:latin typeface="Russo One" panose="020B0604020202020204" charset="0"/>
              </a:rPr>
              <a:t>Please </a:t>
            </a:r>
            <a:r>
              <a:rPr lang="en-IN" sz="1400" b="1" dirty="0" smtClean="0">
                <a:solidFill>
                  <a:schemeClr val="accent6">
                    <a:lumMod val="40000"/>
                    <a:lumOff val="60000"/>
                  </a:schemeClr>
                </a:solidFill>
                <a:latin typeface="Russo One" panose="020B0604020202020204" charset="0"/>
              </a:rPr>
              <a:t>restart execution of the training scripts </a:t>
            </a:r>
            <a:r>
              <a:rPr lang="en-IN" sz="1400" b="1" dirty="0" smtClean="0">
                <a:solidFill>
                  <a:schemeClr val="accent5">
                    <a:lumMod val="60000"/>
                    <a:lumOff val="40000"/>
                  </a:schemeClr>
                </a:solidFill>
                <a:latin typeface="Russo One" panose="020B0604020202020204" charset="0"/>
              </a:rPr>
              <a:t>and the training should proceed normally as expected </a:t>
            </a:r>
            <a:endParaRPr lang="en-IN" sz="1400" b="1" dirty="0" smtClean="0">
              <a:solidFill>
                <a:schemeClr val="accent5">
                  <a:lumMod val="60000"/>
                  <a:lumOff val="40000"/>
                </a:schemeClr>
              </a:solidFill>
              <a:latin typeface="Russo One" panose="020B0604020202020204" charset="0"/>
            </a:endParaRPr>
          </a:p>
          <a:p>
            <a:pPr>
              <a:buNone/>
            </a:pPr>
            <a:endParaRPr lang="en-IN" sz="1400" b="1" dirty="0">
              <a:solidFill>
                <a:schemeClr val="accent5">
                  <a:lumMod val="75000"/>
                </a:schemeClr>
              </a:solidFill>
              <a:latin typeface="Russo One" panose="020B0604020202020204" charset="0"/>
            </a:endParaRPr>
          </a:p>
          <a:p>
            <a:pPr>
              <a:buNone/>
            </a:pPr>
            <a:r>
              <a:rPr lang="en-IN" sz="1400" b="1" dirty="0" smtClean="0">
                <a:solidFill>
                  <a:schemeClr val="accent5">
                    <a:lumMod val="75000"/>
                  </a:schemeClr>
                </a:solidFill>
                <a:latin typeface="Russo One" panose="020B0604020202020204" charset="0"/>
              </a:rPr>
              <a:t>Neural </a:t>
            </a:r>
            <a:r>
              <a:rPr lang="en-IN" sz="1400" b="1" dirty="0">
                <a:solidFill>
                  <a:schemeClr val="accent5">
                    <a:lumMod val="75000"/>
                  </a:schemeClr>
                </a:solidFill>
                <a:latin typeface="Russo One" panose="020B0604020202020204" charset="0"/>
              </a:rPr>
              <a:t>Net Model Architecture files used for training :</a:t>
            </a:r>
          </a:p>
          <a:p>
            <a:pPr>
              <a:buNone/>
            </a:pPr>
            <a:r>
              <a:rPr lang="en-IN" sz="1400" b="1" dirty="0">
                <a:solidFill>
                  <a:schemeClr val="accent5">
                    <a:lumMod val="60000"/>
                    <a:lumOff val="40000"/>
                  </a:schemeClr>
                </a:solidFill>
                <a:latin typeface="Russo One" panose="020B0604020202020204" charset="0"/>
              </a:rPr>
              <a:t>1) Generator (PPO  Actor-Critic) Model : </a:t>
            </a:r>
            <a:r>
              <a:rPr lang="en-IN" sz="1400" b="1" dirty="0">
                <a:solidFill>
                  <a:schemeClr val="accent6">
                    <a:lumMod val="40000"/>
                    <a:lumOff val="60000"/>
                  </a:schemeClr>
                </a:solidFill>
                <a:latin typeface="Russo One" panose="020B0604020202020204" charset="0"/>
              </a:rPr>
              <a:t>policy_net_breakout.py</a:t>
            </a:r>
          </a:p>
          <a:p>
            <a:pPr>
              <a:buNone/>
            </a:pPr>
            <a:r>
              <a:rPr lang="en-IN" sz="1400" b="1" dirty="0">
                <a:solidFill>
                  <a:schemeClr val="accent5">
                    <a:lumMod val="60000"/>
                    <a:lumOff val="40000"/>
                  </a:schemeClr>
                </a:solidFill>
                <a:latin typeface="Russo One" panose="020B0604020202020204" charset="0"/>
              </a:rPr>
              <a:t>2) Discriminator Model : </a:t>
            </a:r>
            <a:r>
              <a:rPr lang="en-IN" sz="1400" b="1" dirty="0" smtClean="0">
                <a:solidFill>
                  <a:schemeClr val="accent6">
                    <a:lumMod val="40000"/>
                    <a:lumOff val="60000"/>
                  </a:schemeClr>
                </a:solidFill>
                <a:latin typeface="Russo One" panose="020B0604020202020204" charset="0"/>
              </a:rPr>
              <a:t>discriminator_breakout.py</a:t>
            </a:r>
          </a:p>
          <a:p>
            <a:pPr>
              <a:buNone/>
            </a:pPr>
            <a:endParaRPr lang="en-IN" sz="1400" b="1" dirty="0">
              <a:solidFill>
                <a:schemeClr val="accent6">
                  <a:lumMod val="40000"/>
                  <a:lumOff val="60000"/>
                </a:schemeClr>
              </a:solidFill>
              <a:latin typeface="Russo One" panose="020B0604020202020204" charset="0"/>
            </a:endParaRPr>
          </a:p>
          <a:p>
            <a:endParaRPr lang="en-IN" sz="1400" dirty="0">
              <a:latin typeface="Russo One" panose="020B0604020202020204" charset="0"/>
            </a:endParaRPr>
          </a:p>
        </p:txBody>
      </p:sp>
    </p:spTree>
    <p:extLst>
      <p:ext uri="{BB962C8B-B14F-4D97-AF65-F5344CB8AC3E}">
        <p14:creationId xmlns:p14="http://schemas.microsoft.com/office/powerpoint/2010/main" val="3998342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7494"/>
            <a:ext cx="7751400" cy="511500"/>
          </a:xfrm>
        </p:spPr>
        <p:txBody>
          <a:bodyPr/>
          <a:lstStyle/>
          <a:p>
            <a:r>
              <a:rPr lang="en-IN" sz="2000" dirty="0"/>
              <a:t>Generative Adversarial Imitation Learning (GAIL) </a:t>
            </a:r>
            <a:br>
              <a:rPr lang="en-IN" sz="2000" dirty="0"/>
            </a:br>
            <a:r>
              <a:rPr lang="en-IN" sz="2000" dirty="0"/>
              <a:t> with Proximal Policy Optimization (PPO) Algorithm Training / Testing Details (Files Used) :</a:t>
            </a:r>
          </a:p>
        </p:txBody>
      </p:sp>
      <p:sp>
        <p:nvSpPr>
          <p:cNvPr id="3" name="Subtitle 2"/>
          <p:cNvSpPr>
            <a:spLocks noGrp="1"/>
          </p:cNvSpPr>
          <p:nvPr>
            <p:ph type="subTitle" idx="1"/>
          </p:nvPr>
        </p:nvSpPr>
        <p:spPr/>
        <p:txBody>
          <a:bodyPr/>
          <a:lstStyle/>
          <a:p>
            <a:pPr>
              <a:buNone/>
            </a:pPr>
            <a:r>
              <a:rPr lang="en-IN" sz="1400" b="1" dirty="0">
                <a:solidFill>
                  <a:schemeClr val="accent5">
                    <a:lumMod val="75000"/>
                  </a:schemeClr>
                </a:solidFill>
                <a:latin typeface="Russo One" panose="020B0604020202020204" charset="0"/>
              </a:rPr>
              <a:t>PPO Algorithm Training file used : </a:t>
            </a:r>
            <a:r>
              <a:rPr lang="en-IN" sz="1400" b="1" dirty="0">
                <a:solidFill>
                  <a:schemeClr val="accent6">
                    <a:lumMod val="40000"/>
                    <a:lumOff val="60000"/>
                  </a:schemeClr>
                </a:solidFill>
                <a:latin typeface="Russo One" panose="020B0604020202020204" charset="0"/>
              </a:rPr>
              <a:t>ppo_breakout.py</a:t>
            </a:r>
            <a:endParaRPr lang="en-IN" sz="1400" b="1" dirty="0" smtClean="0">
              <a:solidFill>
                <a:schemeClr val="accent5">
                  <a:lumMod val="75000"/>
                </a:schemeClr>
              </a:solidFill>
              <a:latin typeface="Russo One" panose="020B0604020202020204" charset="0"/>
            </a:endParaRPr>
          </a:p>
          <a:p>
            <a:pPr>
              <a:buNone/>
            </a:pPr>
            <a:endParaRPr lang="en-IN" sz="1400" b="1" dirty="0" smtClean="0">
              <a:solidFill>
                <a:schemeClr val="accent5">
                  <a:lumMod val="75000"/>
                </a:schemeClr>
              </a:solidFill>
              <a:latin typeface="Russo One" panose="020B0604020202020204" charset="0"/>
            </a:endParaRPr>
          </a:p>
          <a:p>
            <a:pPr>
              <a:buNone/>
            </a:pPr>
            <a:r>
              <a:rPr lang="en-IN" sz="1400" b="1" dirty="0" smtClean="0">
                <a:solidFill>
                  <a:schemeClr val="accent5">
                    <a:lumMod val="75000"/>
                  </a:schemeClr>
                </a:solidFill>
                <a:latin typeface="Russo One" panose="020B0604020202020204" charset="0"/>
              </a:rPr>
              <a:t>For </a:t>
            </a:r>
            <a:r>
              <a:rPr lang="en-IN" sz="1400" b="1" dirty="0">
                <a:solidFill>
                  <a:schemeClr val="accent5">
                    <a:lumMod val="75000"/>
                  </a:schemeClr>
                </a:solidFill>
                <a:latin typeface="Russo One" panose="020B0604020202020204" charset="0"/>
              </a:rPr>
              <a:t>Testing : </a:t>
            </a:r>
            <a:endParaRPr lang="en-IN" sz="1400" b="1" dirty="0" smtClean="0">
              <a:solidFill>
                <a:schemeClr val="accent5">
                  <a:lumMod val="75000"/>
                </a:schemeClr>
              </a:solidFill>
              <a:latin typeface="Russo One" panose="020B0604020202020204" charset="0"/>
            </a:endParaRPr>
          </a:p>
          <a:p>
            <a:pPr>
              <a:buNone/>
            </a:pPr>
            <a:r>
              <a:rPr lang="en-IN" sz="1400" b="1" dirty="0" smtClean="0">
                <a:solidFill>
                  <a:schemeClr val="accent5">
                    <a:lumMod val="60000"/>
                    <a:lumOff val="40000"/>
                  </a:schemeClr>
                </a:solidFill>
                <a:latin typeface="Russo One" panose="020B0604020202020204" charset="0"/>
              </a:rPr>
              <a:t>a) Open </a:t>
            </a:r>
            <a:r>
              <a:rPr lang="en-IN" sz="1400" b="1" dirty="0">
                <a:solidFill>
                  <a:schemeClr val="accent5">
                    <a:lumMod val="60000"/>
                    <a:lumOff val="40000"/>
                  </a:schemeClr>
                </a:solidFill>
                <a:latin typeface="Russo One" panose="020B0604020202020204" charset="0"/>
              </a:rPr>
              <a:t>the Jupyter Notebook file </a:t>
            </a:r>
            <a:r>
              <a:rPr lang="en-IN" sz="1400" b="1" dirty="0">
                <a:solidFill>
                  <a:schemeClr val="accent6">
                    <a:lumMod val="40000"/>
                    <a:lumOff val="60000"/>
                  </a:schemeClr>
                </a:solidFill>
                <a:latin typeface="Russo One" panose="020B0604020202020204" charset="0"/>
              </a:rPr>
              <a:t>"GAIL_PPO_Breakout_Test.ipynb" </a:t>
            </a:r>
            <a:r>
              <a:rPr lang="en-IN" sz="1400" b="1" dirty="0" smtClean="0">
                <a:solidFill>
                  <a:schemeClr val="accent5">
                    <a:lumMod val="60000"/>
                    <a:lumOff val="40000"/>
                  </a:schemeClr>
                </a:solidFill>
                <a:latin typeface="Russo One" panose="020B0604020202020204" charset="0"/>
              </a:rPr>
              <a:t>and run </a:t>
            </a:r>
            <a:r>
              <a:rPr lang="en-IN" sz="1400" b="1" dirty="0">
                <a:solidFill>
                  <a:schemeClr val="accent5">
                    <a:lumMod val="60000"/>
                    <a:lumOff val="40000"/>
                  </a:schemeClr>
                </a:solidFill>
                <a:latin typeface="Russo One" panose="020B0604020202020204" charset="0"/>
              </a:rPr>
              <a:t>the code to test the results obtained using Pre-trained model weights</a:t>
            </a:r>
            <a:r>
              <a:rPr lang="en-IN" sz="1400" b="1" dirty="0" smtClean="0">
                <a:solidFill>
                  <a:schemeClr val="accent5">
                    <a:lumMod val="60000"/>
                    <a:lumOff val="40000"/>
                  </a:schemeClr>
                </a:solidFill>
                <a:latin typeface="Russo One" panose="020B0604020202020204" charset="0"/>
              </a:rPr>
              <a:t>.</a:t>
            </a:r>
          </a:p>
          <a:p>
            <a:pPr>
              <a:buNone/>
            </a:pPr>
            <a:r>
              <a:rPr lang="en-IN" sz="1400" b="1" dirty="0" smtClean="0">
                <a:solidFill>
                  <a:schemeClr val="accent5">
                    <a:lumMod val="60000"/>
                    <a:lumOff val="40000"/>
                  </a:schemeClr>
                </a:solidFill>
                <a:latin typeface="Russo One" panose="020B0604020202020204" charset="0"/>
              </a:rPr>
              <a:t>b) </a:t>
            </a:r>
            <a:r>
              <a:rPr lang="en-IN" sz="1400" b="1" dirty="0">
                <a:solidFill>
                  <a:schemeClr val="accent5">
                    <a:lumMod val="60000"/>
                    <a:lumOff val="40000"/>
                  </a:schemeClr>
                </a:solidFill>
                <a:latin typeface="Russo One" panose="020B0604020202020204" charset="0"/>
              </a:rPr>
              <a:t>Execute the python script : </a:t>
            </a:r>
            <a:r>
              <a:rPr lang="en-IN" sz="1400" b="1" dirty="0">
                <a:solidFill>
                  <a:schemeClr val="accent6">
                    <a:lumMod val="40000"/>
                    <a:lumOff val="60000"/>
                  </a:schemeClr>
                </a:solidFill>
                <a:latin typeface="Russo One" panose="020B0604020202020204" charset="0"/>
              </a:rPr>
              <a:t>test_policy_breakout.py</a:t>
            </a:r>
            <a:r>
              <a:rPr lang="en-IN" sz="1400" b="1" dirty="0" smtClean="0">
                <a:solidFill>
                  <a:schemeClr val="accent5">
                    <a:lumMod val="60000"/>
                    <a:lumOff val="40000"/>
                  </a:schemeClr>
                </a:solidFill>
                <a:latin typeface="Russo One" panose="020B0604020202020204" charset="0"/>
              </a:rPr>
              <a:t> </a:t>
            </a:r>
            <a:r>
              <a:rPr lang="en-IN" sz="1400" b="1" dirty="0">
                <a:solidFill>
                  <a:schemeClr val="accent5">
                    <a:lumMod val="60000"/>
                    <a:lumOff val="40000"/>
                  </a:schemeClr>
                </a:solidFill>
                <a:latin typeface="Russo One" panose="020B0604020202020204" charset="0"/>
              </a:rPr>
              <a:t>from the Anaconda Prompt Window using the command </a:t>
            </a:r>
          </a:p>
          <a:p>
            <a:pPr>
              <a:buNone/>
            </a:pPr>
            <a:r>
              <a:rPr lang="en-IN" sz="1400" b="1" dirty="0">
                <a:solidFill>
                  <a:schemeClr val="accent5">
                    <a:lumMod val="60000"/>
                    <a:lumOff val="40000"/>
                  </a:schemeClr>
                </a:solidFill>
                <a:latin typeface="Russo One" panose="020B0604020202020204" charset="0"/>
              </a:rPr>
              <a:t>1) python </a:t>
            </a:r>
            <a:r>
              <a:rPr lang="en-IN" sz="1400" b="1" dirty="0">
                <a:solidFill>
                  <a:schemeClr val="accent6">
                    <a:lumMod val="40000"/>
                    <a:lumOff val="60000"/>
                  </a:schemeClr>
                </a:solidFill>
                <a:latin typeface="Russo One" panose="020B0604020202020204" charset="0"/>
              </a:rPr>
              <a:t>test_policy_breakout</a:t>
            </a:r>
            <a:r>
              <a:rPr lang="en-IN" sz="1400" b="1" dirty="0" smtClean="0">
                <a:solidFill>
                  <a:schemeClr val="accent6">
                    <a:lumMod val="40000"/>
                    <a:lumOff val="60000"/>
                  </a:schemeClr>
                </a:solidFill>
                <a:latin typeface="Russo One" panose="020B0604020202020204" charset="0"/>
              </a:rPr>
              <a:t>.py</a:t>
            </a:r>
            <a:r>
              <a:rPr lang="en-IN" sz="1400" b="1" dirty="0" smtClean="0">
                <a:solidFill>
                  <a:schemeClr val="accent5">
                    <a:lumMod val="60000"/>
                    <a:lumOff val="40000"/>
                  </a:schemeClr>
                </a:solidFill>
                <a:latin typeface="Russo One" panose="020B0604020202020204" charset="0"/>
              </a:rPr>
              <a:t>  </a:t>
            </a:r>
            <a:r>
              <a:rPr lang="en-IN" sz="1400" b="1" dirty="0">
                <a:solidFill>
                  <a:schemeClr val="accent5">
                    <a:lumMod val="60000"/>
                    <a:lumOff val="40000"/>
                  </a:schemeClr>
                </a:solidFill>
                <a:latin typeface="Russo One" panose="020B0604020202020204" charset="0"/>
              </a:rPr>
              <a:t>( if the command line arguments default values have been set / modified in the script itself)</a:t>
            </a:r>
          </a:p>
          <a:p>
            <a:pPr>
              <a:buNone/>
            </a:pPr>
            <a:r>
              <a:rPr lang="en-IN" sz="1400" b="1" dirty="0" smtClean="0">
                <a:solidFill>
                  <a:schemeClr val="accent5">
                    <a:lumMod val="60000"/>
                    <a:lumOff val="40000"/>
                  </a:schemeClr>
                </a:solidFill>
                <a:latin typeface="Russo One" panose="020B0604020202020204" charset="0"/>
              </a:rPr>
              <a:t>2) </a:t>
            </a:r>
            <a:r>
              <a:rPr lang="en-IN" sz="1400" b="1" dirty="0" smtClean="0">
                <a:solidFill>
                  <a:schemeClr val="accent6">
                    <a:lumMod val="40000"/>
                    <a:lumOff val="60000"/>
                  </a:schemeClr>
                </a:solidFill>
                <a:latin typeface="Russo One" panose="020B0604020202020204" charset="0"/>
              </a:rPr>
              <a:t>python test_policy_breakout.py  --modeldir  &lt;&lt;value&gt;&gt;  --model  &lt;&lt;value</a:t>
            </a:r>
            <a:r>
              <a:rPr lang="en-IN" sz="1400" b="1" dirty="0">
                <a:solidFill>
                  <a:schemeClr val="accent6">
                    <a:lumMod val="40000"/>
                    <a:lumOff val="60000"/>
                  </a:schemeClr>
                </a:solidFill>
                <a:latin typeface="Russo One" panose="020B0604020202020204" charset="0"/>
              </a:rPr>
              <a:t>&gt;&gt;                --</a:t>
            </a:r>
            <a:r>
              <a:rPr lang="en-IN" sz="1400" b="1" dirty="0" smtClean="0">
                <a:solidFill>
                  <a:schemeClr val="accent6">
                    <a:lumMod val="40000"/>
                    <a:lumOff val="60000"/>
                  </a:schemeClr>
                </a:solidFill>
                <a:latin typeface="Russo One" panose="020B0604020202020204" charset="0"/>
              </a:rPr>
              <a:t>logdir   &lt;&lt;value</a:t>
            </a:r>
            <a:r>
              <a:rPr lang="en-IN" sz="1400" b="1" dirty="0">
                <a:solidFill>
                  <a:schemeClr val="accent6">
                    <a:lumMod val="40000"/>
                    <a:lumOff val="60000"/>
                  </a:schemeClr>
                </a:solidFill>
                <a:latin typeface="Russo One" panose="020B0604020202020204" charset="0"/>
              </a:rPr>
              <a:t>&gt;&gt;   --</a:t>
            </a:r>
            <a:r>
              <a:rPr lang="en-IN" sz="1400" b="1" dirty="0" smtClean="0">
                <a:solidFill>
                  <a:schemeClr val="accent6">
                    <a:lumMod val="40000"/>
                    <a:lumOff val="60000"/>
                  </a:schemeClr>
                </a:solidFill>
                <a:latin typeface="Russo One" panose="020B0604020202020204" charset="0"/>
              </a:rPr>
              <a:t>numepisodes    &lt;&lt;value&gt;&gt; </a:t>
            </a:r>
          </a:p>
          <a:p>
            <a:pPr>
              <a:buNone/>
            </a:pPr>
            <a:r>
              <a:rPr lang="en-IN" sz="1400" b="1" dirty="0" smtClean="0">
                <a:solidFill>
                  <a:schemeClr val="accent5">
                    <a:lumMod val="60000"/>
                    <a:lumOff val="40000"/>
                  </a:schemeClr>
                </a:solidFill>
                <a:latin typeface="Russo One" panose="020B0604020202020204" charset="0"/>
              </a:rPr>
              <a:t>( </a:t>
            </a:r>
            <a:r>
              <a:rPr lang="en-IN" sz="1400" b="1" dirty="0">
                <a:solidFill>
                  <a:schemeClr val="accent5">
                    <a:lumMod val="60000"/>
                    <a:lumOff val="40000"/>
                  </a:schemeClr>
                </a:solidFill>
                <a:latin typeface="Russo One" panose="020B0604020202020204" charset="0"/>
              </a:rPr>
              <a:t>if the command line arguments default values have not been set / modified in the script </a:t>
            </a:r>
            <a:r>
              <a:rPr lang="en-IN" sz="1400" b="1" dirty="0" smtClean="0">
                <a:solidFill>
                  <a:schemeClr val="accent5">
                    <a:lumMod val="60000"/>
                    <a:lumOff val="40000"/>
                  </a:schemeClr>
                </a:solidFill>
                <a:latin typeface="Russo One" panose="020B0604020202020204" charset="0"/>
              </a:rPr>
              <a:t>)</a:t>
            </a:r>
          </a:p>
          <a:p>
            <a:pPr>
              <a:buNone/>
            </a:pPr>
            <a:r>
              <a:rPr lang="en-IN" sz="1400" b="1" dirty="0" smtClean="0">
                <a:solidFill>
                  <a:schemeClr val="accent5">
                    <a:lumMod val="75000"/>
                  </a:schemeClr>
                </a:solidFill>
                <a:latin typeface="Russo One" panose="020B0604020202020204" charset="0"/>
              </a:rPr>
              <a:t>Neural </a:t>
            </a:r>
            <a:r>
              <a:rPr lang="en-IN" sz="1400" b="1" dirty="0">
                <a:solidFill>
                  <a:schemeClr val="accent5">
                    <a:lumMod val="75000"/>
                  </a:schemeClr>
                </a:solidFill>
                <a:latin typeface="Russo One" panose="020B0604020202020204" charset="0"/>
              </a:rPr>
              <a:t>Net Model Architecture files </a:t>
            </a:r>
            <a:r>
              <a:rPr lang="en-IN" sz="1400" b="1" dirty="0" smtClean="0">
                <a:solidFill>
                  <a:schemeClr val="accent5">
                    <a:lumMod val="75000"/>
                  </a:schemeClr>
                </a:solidFill>
                <a:latin typeface="Russo One" panose="020B0604020202020204" charset="0"/>
              </a:rPr>
              <a:t>used for testing : </a:t>
            </a:r>
          </a:p>
          <a:p>
            <a:pPr>
              <a:buNone/>
            </a:pPr>
            <a:r>
              <a:rPr lang="en-IN" sz="1400" b="1" dirty="0" smtClean="0">
                <a:solidFill>
                  <a:schemeClr val="accent5">
                    <a:lumMod val="60000"/>
                    <a:lumOff val="40000"/>
                  </a:schemeClr>
                </a:solidFill>
                <a:latin typeface="Russo One" panose="020B0604020202020204" charset="0"/>
              </a:rPr>
              <a:t> </a:t>
            </a:r>
            <a:r>
              <a:rPr lang="en-IN" sz="1400" b="1" dirty="0">
                <a:solidFill>
                  <a:schemeClr val="accent5">
                    <a:lumMod val="60000"/>
                    <a:lumOff val="40000"/>
                  </a:schemeClr>
                </a:solidFill>
                <a:latin typeface="Russo One" panose="020B0604020202020204" charset="0"/>
              </a:rPr>
              <a:t>Generator (PPO  Actor-Critic) Model : </a:t>
            </a:r>
            <a:r>
              <a:rPr lang="en-IN" sz="1400" b="1" dirty="0">
                <a:solidFill>
                  <a:schemeClr val="accent6">
                    <a:lumMod val="40000"/>
                    <a:lumOff val="60000"/>
                  </a:schemeClr>
                </a:solidFill>
                <a:latin typeface="Russo One" panose="020B0604020202020204" charset="0"/>
              </a:rPr>
              <a:t>policy_net_breakout.py</a:t>
            </a:r>
          </a:p>
          <a:p>
            <a:pPr>
              <a:buNone/>
            </a:pPr>
            <a:endParaRPr lang="en-IN" sz="1400" b="1" dirty="0">
              <a:solidFill>
                <a:schemeClr val="accent5">
                  <a:lumMod val="75000"/>
                </a:schemeClr>
              </a:solidFill>
              <a:latin typeface="Russo One" panose="020B0604020202020204" charset="0"/>
            </a:endParaRPr>
          </a:p>
          <a:p>
            <a:pPr>
              <a:buNone/>
            </a:pPr>
            <a:endParaRPr lang="en-IN" sz="1400" b="1" dirty="0">
              <a:solidFill>
                <a:schemeClr val="accent5">
                  <a:lumMod val="60000"/>
                  <a:lumOff val="40000"/>
                </a:schemeClr>
              </a:solidFill>
              <a:latin typeface="Russo One" panose="020B0604020202020204" charset="0"/>
            </a:endParaRPr>
          </a:p>
          <a:p>
            <a:pPr>
              <a:buNone/>
            </a:pPr>
            <a:endParaRPr lang="en-IN" sz="1400" b="1" dirty="0">
              <a:solidFill>
                <a:schemeClr val="accent5">
                  <a:lumMod val="60000"/>
                  <a:lumOff val="40000"/>
                </a:schemeClr>
              </a:solidFill>
              <a:latin typeface="Russo One" panose="020B0604020202020204" charset="0"/>
            </a:endParaRPr>
          </a:p>
          <a:p>
            <a:endParaRPr lang="en-IN" sz="1400" dirty="0" smtClean="0">
              <a:latin typeface="Russo One" panose="020B0604020202020204" charset="0"/>
            </a:endParaRPr>
          </a:p>
          <a:p>
            <a:pPr>
              <a:buNone/>
            </a:pPr>
            <a:endParaRPr lang="en-IN" sz="1400" dirty="0" smtClean="0">
              <a:solidFill>
                <a:schemeClr val="accent6">
                  <a:lumMod val="40000"/>
                  <a:lumOff val="60000"/>
                </a:schemeClr>
              </a:solidFill>
              <a:latin typeface="Russo One" panose="020B0604020202020204" charset="0"/>
            </a:endParaRPr>
          </a:p>
        </p:txBody>
      </p:sp>
    </p:spTree>
    <p:extLst>
      <p:ext uri="{BB962C8B-B14F-4D97-AF65-F5344CB8AC3E}">
        <p14:creationId xmlns:p14="http://schemas.microsoft.com/office/powerpoint/2010/main" val="1448143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7494"/>
            <a:ext cx="7751400" cy="511500"/>
          </a:xfrm>
        </p:spPr>
        <p:txBody>
          <a:bodyPr/>
          <a:lstStyle/>
          <a:p>
            <a:r>
              <a:rPr lang="en-IN" sz="2000" dirty="0"/>
              <a:t>Generative Adversarial Imitation Learning (GAIL) </a:t>
            </a:r>
            <a:br>
              <a:rPr lang="en-IN" sz="2000" dirty="0"/>
            </a:br>
            <a:r>
              <a:rPr lang="en-IN" sz="2000" dirty="0"/>
              <a:t> with Proximal Policy Optimization (PPO) Algorithm Training / Testing Details (Files Used) :</a:t>
            </a:r>
          </a:p>
        </p:txBody>
      </p:sp>
      <p:sp>
        <p:nvSpPr>
          <p:cNvPr id="3" name="Subtitle 2"/>
          <p:cNvSpPr>
            <a:spLocks noGrp="1"/>
          </p:cNvSpPr>
          <p:nvPr>
            <p:ph type="subTitle" idx="1"/>
          </p:nvPr>
        </p:nvSpPr>
        <p:spPr/>
        <p:txBody>
          <a:bodyPr/>
          <a:lstStyle/>
          <a:p>
            <a:pPr>
              <a:buNone/>
            </a:pPr>
            <a:r>
              <a:rPr lang="en-IN" sz="1400" dirty="0">
                <a:solidFill>
                  <a:schemeClr val="accent5">
                    <a:lumMod val="75000"/>
                  </a:schemeClr>
                </a:solidFill>
                <a:latin typeface="Russo One" panose="020B0604020202020204" charset="0"/>
              </a:rPr>
              <a:t>Pretrained Model Weights provided : </a:t>
            </a:r>
            <a:r>
              <a:rPr lang="en-IN" sz="1400" dirty="0">
                <a:solidFill>
                  <a:schemeClr val="accent6">
                    <a:lumMod val="40000"/>
                    <a:lumOff val="60000"/>
                  </a:schemeClr>
                </a:solidFill>
                <a:latin typeface="Russo One" panose="020B0604020202020204" charset="0"/>
              </a:rPr>
              <a:t>GAIL_model_breakout-v0_1000iter.ckpt</a:t>
            </a:r>
          </a:p>
          <a:p>
            <a:pPr>
              <a:buNone/>
            </a:pPr>
            <a:r>
              <a:rPr lang="en-IN" sz="1400" dirty="0">
                <a:solidFill>
                  <a:schemeClr val="accent5">
                    <a:lumMod val="60000"/>
                    <a:lumOff val="40000"/>
                  </a:schemeClr>
                </a:solidFill>
                <a:latin typeface="Russo One" panose="020B0604020202020204" charset="0"/>
              </a:rPr>
              <a:t>Note </a:t>
            </a:r>
            <a:r>
              <a:rPr lang="en-IN" sz="1400" dirty="0">
                <a:solidFill>
                  <a:schemeClr val="accent5">
                    <a:lumMod val="75000"/>
                  </a:schemeClr>
                </a:solidFill>
                <a:latin typeface="Russo One" panose="020B0604020202020204" charset="0"/>
              </a:rPr>
              <a:t>: Trained model files saved in the folder path : </a:t>
            </a:r>
            <a:r>
              <a:rPr lang="en-IN" sz="1400" dirty="0" err="1">
                <a:solidFill>
                  <a:schemeClr val="accent6">
                    <a:lumMod val="40000"/>
                    <a:lumOff val="60000"/>
                  </a:schemeClr>
                </a:solidFill>
                <a:latin typeface="Russo One" panose="020B0604020202020204" charset="0"/>
              </a:rPr>
              <a:t>trained_models</a:t>
            </a:r>
            <a:r>
              <a:rPr lang="en-IN" sz="1400" dirty="0">
                <a:solidFill>
                  <a:schemeClr val="accent6">
                    <a:lumMod val="40000"/>
                    <a:lumOff val="60000"/>
                  </a:schemeClr>
                </a:solidFill>
                <a:latin typeface="Russo One" panose="020B0604020202020204" charset="0"/>
              </a:rPr>
              <a:t>/</a:t>
            </a:r>
            <a:r>
              <a:rPr lang="en-IN" sz="1400" dirty="0" err="1">
                <a:solidFill>
                  <a:schemeClr val="accent6">
                    <a:lumMod val="40000"/>
                    <a:lumOff val="60000"/>
                  </a:schemeClr>
                </a:solidFill>
                <a:latin typeface="Russo One" panose="020B0604020202020204" charset="0"/>
              </a:rPr>
              <a:t>gail</a:t>
            </a:r>
            <a:r>
              <a:rPr lang="en-IN" sz="1400" dirty="0">
                <a:solidFill>
                  <a:schemeClr val="accent6">
                    <a:lumMod val="40000"/>
                    <a:lumOff val="60000"/>
                  </a:schemeClr>
                </a:solidFill>
                <a:latin typeface="Russo One" panose="020B0604020202020204" charset="0"/>
              </a:rPr>
              <a:t>/ </a:t>
            </a:r>
          </a:p>
          <a:p>
            <a:pPr>
              <a:buNone/>
            </a:pPr>
            <a:r>
              <a:rPr lang="en-IN" sz="1400" dirty="0">
                <a:solidFill>
                  <a:schemeClr val="accent5">
                    <a:lumMod val="60000"/>
                    <a:lumOff val="40000"/>
                  </a:schemeClr>
                </a:solidFill>
                <a:latin typeface="Russo One" panose="020B0604020202020204" charset="0"/>
              </a:rPr>
              <a:t>The Trained model files are : </a:t>
            </a:r>
          </a:p>
          <a:p>
            <a:pPr>
              <a:buNone/>
            </a:pPr>
            <a:r>
              <a:rPr lang="en-IN" sz="1400" dirty="0">
                <a:solidFill>
                  <a:schemeClr val="accent6">
                    <a:lumMod val="40000"/>
                    <a:lumOff val="60000"/>
                  </a:schemeClr>
                </a:solidFill>
                <a:latin typeface="Russo One" panose="020B0604020202020204" charset="0"/>
              </a:rPr>
              <a:t>1) checkpoint </a:t>
            </a:r>
          </a:p>
          <a:p>
            <a:pPr>
              <a:buNone/>
            </a:pPr>
            <a:r>
              <a:rPr lang="en-IN" sz="1400" dirty="0">
                <a:solidFill>
                  <a:schemeClr val="accent6">
                    <a:lumMod val="40000"/>
                    <a:lumOff val="60000"/>
                  </a:schemeClr>
                </a:solidFill>
                <a:latin typeface="Russo One" panose="020B0604020202020204" charset="0"/>
              </a:rPr>
              <a:t>2) GAIL_model_breakout-v0_1000iter.ckpt.data-00000-of-00001</a:t>
            </a:r>
          </a:p>
          <a:p>
            <a:pPr>
              <a:buNone/>
            </a:pPr>
            <a:r>
              <a:rPr lang="en-IN" sz="1400" dirty="0">
                <a:solidFill>
                  <a:schemeClr val="accent6">
                    <a:lumMod val="40000"/>
                    <a:lumOff val="60000"/>
                  </a:schemeClr>
                </a:solidFill>
                <a:latin typeface="Russo One" panose="020B0604020202020204" charset="0"/>
              </a:rPr>
              <a:t>3) GAIL_model_breakout-v0_1000iter.ckpt.index</a:t>
            </a:r>
          </a:p>
          <a:p>
            <a:pPr>
              <a:buNone/>
            </a:pPr>
            <a:r>
              <a:rPr lang="en-IN" sz="1400" dirty="0">
                <a:solidFill>
                  <a:schemeClr val="accent6">
                    <a:lumMod val="40000"/>
                    <a:lumOff val="60000"/>
                  </a:schemeClr>
                </a:solidFill>
                <a:latin typeface="Russo One" panose="020B0604020202020204" charset="0"/>
              </a:rPr>
              <a:t>4) GAIL_model_breakout-v0_1000iter.ckpt.meta</a:t>
            </a:r>
          </a:p>
          <a:p>
            <a:endParaRPr lang="en-IN" sz="1400" dirty="0" smtClean="0">
              <a:latin typeface="Russo One" panose="020B0604020202020204" charset="0"/>
            </a:endParaRPr>
          </a:p>
          <a:p>
            <a:pPr>
              <a:buNone/>
            </a:pPr>
            <a:r>
              <a:rPr lang="en-IN" sz="1400" dirty="0" smtClean="0">
                <a:solidFill>
                  <a:schemeClr val="accent5">
                    <a:lumMod val="60000"/>
                    <a:lumOff val="40000"/>
                  </a:schemeClr>
                </a:solidFill>
                <a:latin typeface="Russo One" panose="020B0604020202020204" charset="0"/>
              </a:rPr>
              <a:t>Python Script file used for generating </a:t>
            </a:r>
            <a:r>
              <a:rPr lang="en-IN" sz="1400" dirty="0" err="1" smtClean="0">
                <a:solidFill>
                  <a:schemeClr val="accent5">
                    <a:lumMod val="60000"/>
                    <a:lumOff val="40000"/>
                  </a:schemeClr>
                </a:solidFill>
                <a:latin typeface="Russo One" panose="020B0604020202020204" charset="0"/>
              </a:rPr>
              <a:t>expert_returns</a:t>
            </a:r>
            <a:r>
              <a:rPr lang="en-IN" sz="1400" dirty="0" smtClean="0">
                <a:solidFill>
                  <a:schemeClr val="accent5">
                    <a:lumMod val="60000"/>
                    <a:lumOff val="40000"/>
                  </a:schemeClr>
                </a:solidFill>
                <a:latin typeface="Russo One" panose="020B0604020202020204" charset="0"/>
              </a:rPr>
              <a:t> </a:t>
            </a:r>
            <a:r>
              <a:rPr lang="en-IN" sz="1400" dirty="0" err="1" smtClean="0">
                <a:solidFill>
                  <a:schemeClr val="accent5">
                    <a:lumMod val="60000"/>
                    <a:lumOff val="40000"/>
                  </a:schemeClr>
                </a:solidFill>
                <a:latin typeface="Russo One" panose="020B0604020202020204" charset="0"/>
              </a:rPr>
              <a:t>numpy</a:t>
            </a:r>
            <a:r>
              <a:rPr lang="en-IN" sz="1400" dirty="0" smtClean="0">
                <a:solidFill>
                  <a:schemeClr val="accent5">
                    <a:lumMod val="60000"/>
                    <a:lumOff val="40000"/>
                  </a:schemeClr>
                </a:solidFill>
                <a:latin typeface="Russo One" panose="020B0604020202020204" charset="0"/>
              </a:rPr>
              <a:t> array and collating together the </a:t>
            </a:r>
            <a:r>
              <a:rPr lang="en-IN" sz="1400" dirty="0" err="1" smtClean="0">
                <a:solidFill>
                  <a:schemeClr val="accent5">
                    <a:lumMod val="60000"/>
                    <a:lumOff val="40000"/>
                  </a:schemeClr>
                </a:solidFill>
                <a:latin typeface="Russo One" panose="020B0604020202020204" charset="0"/>
              </a:rPr>
              <a:t>obs.npy</a:t>
            </a:r>
            <a:r>
              <a:rPr lang="en-IN" sz="1400" dirty="0" smtClean="0">
                <a:solidFill>
                  <a:schemeClr val="accent5">
                    <a:lumMod val="60000"/>
                    <a:lumOff val="40000"/>
                  </a:schemeClr>
                </a:solidFill>
                <a:latin typeface="Russo One" panose="020B0604020202020204" charset="0"/>
              </a:rPr>
              <a:t> , </a:t>
            </a:r>
            <a:r>
              <a:rPr lang="en-IN" sz="1400" dirty="0" err="1" smtClean="0">
                <a:solidFill>
                  <a:schemeClr val="accent5">
                    <a:lumMod val="60000"/>
                    <a:lumOff val="40000"/>
                  </a:schemeClr>
                </a:solidFill>
                <a:latin typeface="Russo One" panose="020B0604020202020204" charset="0"/>
              </a:rPr>
              <a:t>actions.npy</a:t>
            </a:r>
            <a:r>
              <a:rPr lang="en-IN" sz="1400" dirty="0" smtClean="0">
                <a:solidFill>
                  <a:schemeClr val="accent5">
                    <a:lumMod val="60000"/>
                    <a:lumOff val="40000"/>
                  </a:schemeClr>
                </a:solidFill>
                <a:latin typeface="Russo One" panose="020B0604020202020204" charset="0"/>
              </a:rPr>
              <a:t> , </a:t>
            </a:r>
            <a:r>
              <a:rPr lang="en-IN" sz="1400" dirty="0" err="1" smtClean="0">
                <a:solidFill>
                  <a:schemeClr val="accent5">
                    <a:lumMod val="60000"/>
                    <a:lumOff val="40000"/>
                  </a:schemeClr>
                </a:solidFill>
                <a:latin typeface="Russo One" panose="020B0604020202020204" charset="0"/>
              </a:rPr>
              <a:t>rewards.npy</a:t>
            </a:r>
            <a:r>
              <a:rPr lang="en-IN" sz="1400" dirty="0" smtClean="0">
                <a:solidFill>
                  <a:schemeClr val="accent5">
                    <a:lumMod val="60000"/>
                    <a:lumOff val="40000"/>
                  </a:schemeClr>
                </a:solidFill>
                <a:latin typeface="Russo One" panose="020B0604020202020204" charset="0"/>
              </a:rPr>
              <a:t> , episode__</a:t>
            </a:r>
            <a:r>
              <a:rPr lang="en-IN" sz="1400" dirty="0" err="1" smtClean="0">
                <a:solidFill>
                  <a:schemeClr val="accent5">
                    <a:lumMod val="60000"/>
                    <a:lumOff val="40000"/>
                  </a:schemeClr>
                </a:solidFill>
                <a:latin typeface="Russo One" panose="020B0604020202020204" charset="0"/>
              </a:rPr>
              <a:t>starts.npy</a:t>
            </a:r>
            <a:r>
              <a:rPr lang="en-IN" sz="1400" dirty="0" smtClean="0">
                <a:solidFill>
                  <a:schemeClr val="accent5">
                    <a:lumMod val="60000"/>
                    <a:lumOff val="40000"/>
                  </a:schemeClr>
                </a:solidFill>
                <a:latin typeface="Russo One" panose="020B0604020202020204" charset="0"/>
              </a:rPr>
              <a:t> files  into a single </a:t>
            </a:r>
            <a:r>
              <a:rPr lang="en-IN" sz="1400" dirty="0">
                <a:solidFill>
                  <a:schemeClr val="accent5">
                    <a:lumMod val="60000"/>
                    <a:lumOff val="40000"/>
                  </a:schemeClr>
                </a:solidFill>
                <a:latin typeface="Russo One" panose="020B0604020202020204" charset="0"/>
              </a:rPr>
              <a:t>expert dataset file </a:t>
            </a:r>
            <a:r>
              <a:rPr lang="en-IN" sz="1400" dirty="0">
                <a:solidFill>
                  <a:schemeClr val="accent6">
                    <a:lumMod val="40000"/>
                    <a:lumOff val="60000"/>
                  </a:schemeClr>
                </a:solidFill>
                <a:latin typeface="Russo One" panose="020B0604020202020204" charset="0"/>
              </a:rPr>
              <a:t>(</a:t>
            </a:r>
            <a:r>
              <a:rPr lang="en-IN" sz="1400" dirty="0" smtClean="0">
                <a:solidFill>
                  <a:schemeClr val="accent6">
                    <a:lumMod val="40000"/>
                    <a:lumOff val="60000"/>
                  </a:schemeClr>
                </a:solidFill>
                <a:latin typeface="Russo One" panose="020B0604020202020204" charset="0"/>
              </a:rPr>
              <a:t>expert_breakout_v0.npz) :</a:t>
            </a:r>
            <a:r>
              <a:rPr lang="en-IN" sz="1400" dirty="0" smtClean="0">
                <a:latin typeface="Russo One" panose="020B0604020202020204" charset="0"/>
              </a:rPr>
              <a:t>  </a:t>
            </a:r>
            <a:r>
              <a:rPr lang="en-IN" sz="1400" dirty="0" smtClean="0">
                <a:solidFill>
                  <a:schemeClr val="accent6">
                    <a:lumMod val="40000"/>
                    <a:lumOff val="60000"/>
                  </a:schemeClr>
                </a:solidFill>
                <a:latin typeface="Russo One" panose="020B0604020202020204" charset="0"/>
              </a:rPr>
              <a:t>expert_dataset_generator_breakout.py </a:t>
            </a:r>
          </a:p>
          <a:p>
            <a:pPr>
              <a:buNone/>
            </a:pPr>
            <a:r>
              <a:rPr lang="en-IN" sz="1400" dirty="0" smtClean="0">
                <a:solidFill>
                  <a:schemeClr val="accent5">
                    <a:lumMod val="60000"/>
                    <a:lumOff val="40000"/>
                  </a:schemeClr>
                </a:solidFill>
                <a:latin typeface="Russo One" panose="020B0604020202020204" charset="0"/>
              </a:rPr>
              <a:t>Note : </a:t>
            </a:r>
            <a:r>
              <a:rPr lang="en-IN" sz="1400" dirty="0" smtClean="0">
                <a:solidFill>
                  <a:schemeClr val="accent5">
                    <a:lumMod val="75000"/>
                  </a:schemeClr>
                </a:solidFill>
                <a:latin typeface="Russo One" panose="020B0604020202020204" charset="0"/>
              </a:rPr>
              <a:t>Expert Dataset File saved in </a:t>
            </a:r>
            <a:r>
              <a:rPr lang="en-IN" sz="1400" dirty="0">
                <a:solidFill>
                  <a:schemeClr val="accent5">
                    <a:lumMod val="75000"/>
                  </a:schemeClr>
                </a:solidFill>
                <a:latin typeface="Russo One" panose="020B0604020202020204" charset="0"/>
              </a:rPr>
              <a:t>the folder path : </a:t>
            </a:r>
            <a:r>
              <a:rPr lang="en-IN" sz="1400" dirty="0" err="1" smtClean="0">
                <a:solidFill>
                  <a:schemeClr val="accent6">
                    <a:lumMod val="40000"/>
                    <a:lumOff val="60000"/>
                  </a:schemeClr>
                </a:solidFill>
                <a:latin typeface="Russo One" panose="020B0604020202020204" charset="0"/>
              </a:rPr>
              <a:t>expert_trajectory</a:t>
            </a:r>
            <a:r>
              <a:rPr lang="en-IN" sz="1400" dirty="0" smtClean="0">
                <a:solidFill>
                  <a:schemeClr val="accent6">
                    <a:lumMod val="40000"/>
                    <a:lumOff val="60000"/>
                  </a:schemeClr>
                </a:solidFill>
                <a:latin typeface="Russo One" panose="020B0604020202020204" charset="0"/>
              </a:rPr>
              <a:t>/</a:t>
            </a:r>
            <a:endParaRPr lang="en-IN" sz="1400" dirty="0">
              <a:solidFill>
                <a:schemeClr val="accent6">
                  <a:lumMod val="40000"/>
                  <a:lumOff val="60000"/>
                </a:schemeClr>
              </a:solidFill>
              <a:latin typeface="Russo One" panose="020B0604020202020204" charset="0"/>
            </a:endParaRPr>
          </a:p>
        </p:txBody>
      </p:sp>
    </p:spTree>
    <p:extLst>
      <p:ext uri="{BB962C8B-B14F-4D97-AF65-F5344CB8AC3E}">
        <p14:creationId xmlns:p14="http://schemas.microsoft.com/office/powerpoint/2010/main" val="1144328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39502"/>
            <a:ext cx="7751400" cy="511500"/>
          </a:xfrm>
        </p:spPr>
        <p:txBody>
          <a:bodyPr/>
          <a:lstStyle/>
          <a:p>
            <a:r>
              <a:rPr lang="en-IN" sz="2000" dirty="0"/>
              <a:t>Generative Adversarial Imitation Learning (GAIL) </a:t>
            </a:r>
            <a:br>
              <a:rPr lang="en-IN" sz="2000" dirty="0"/>
            </a:br>
            <a:r>
              <a:rPr lang="en-IN" sz="2000" dirty="0"/>
              <a:t> with Proximal Policy Optimization (PPO) Algorithm Training / Testing Details (Files Used) :</a:t>
            </a:r>
          </a:p>
        </p:txBody>
      </p:sp>
      <p:sp>
        <p:nvSpPr>
          <p:cNvPr id="3" name="Subtitle 2"/>
          <p:cNvSpPr>
            <a:spLocks noGrp="1"/>
          </p:cNvSpPr>
          <p:nvPr>
            <p:ph type="subTitle" idx="1"/>
          </p:nvPr>
        </p:nvSpPr>
        <p:spPr/>
        <p:txBody>
          <a:bodyPr/>
          <a:lstStyle/>
          <a:p>
            <a:pPr>
              <a:buNone/>
            </a:pPr>
            <a:endParaRPr lang="en-IN" sz="1400" dirty="0" smtClean="0">
              <a:solidFill>
                <a:schemeClr val="accent5">
                  <a:lumMod val="75000"/>
                </a:schemeClr>
              </a:solidFill>
              <a:latin typeface="Russo One" panose="020B0604020202020204" charset="0"/>
            </a:endParaRPr>
          </a:p>
          <a:p>
            <a:pPr>
              <a:buNone/>
            </a:pPr>
            <a:endParaRPr lang="en-IN" sz="1400" dirty="0">
              <a:solidFill>
                <a:schemeClr val="accent5">
                  <a:lumMod val="75000"/>
                </a:schemeClr>
              </a:solidFill>
              <a:latin typeface="Russo One" panose="020B0604020202020204" charset="0"/>
            </a:endParaRPr>
          </a:p>
          <a:p>
            <a:pPr>
              <a:buNone/>
            </a:pPr>
            <a:r>
              <a:rPr lang="en-IN" sz="1400" dirty="0" smtClean="0">
                <a:solidFill>
                  <a:schemeClr val="accent5">
                    <a:lumMod val="75000"/>
                  </a:schemeClr>
                </a:solidFill>
                <a:latin typeface="Russo One" panose="020B0604020202020204" charset="0"/>
              </a:rPr>
              <a:t>Environment file  for the implementation </a:t>
            </a:r>
            <a:r>
              <a:rPr lang="en-IN" sz="1400" dirty="0">
                <a:solidFill>
                  <a:schemeClr val="accent5">
                    <a:lumMod val="75000"/>
                  </a:schemeClr>
                </a:solidFill>
                <a:latin typeface="Russo One" panose="020B0604020202020204" charset="0"/>
              </a:rPr>
              <a:t>: </a:t>
            </a:r>
            <a:r>
              <a:rPr lang="en-IN" sz="1400" dirty="0" smtClean="0">
                <a:solidFill>
                  <a:schemeClr val="accent6">
                    <a:lumMod val="40000"/>
                    <a:lumOff val="60000"/>
                  </a:schemeClr>
                </a:solidFill>
                <a:latin typeface="Russo One" panose="020B0604020202020204" charset="0"/>
              </a:rPr>
              <a:t>atari_breakout_env.yml</a:t>
            </a:r>
          </a:p>
          <a:p>
            <a:pPr>
              <a:buNone/>
            </a:pPr>
            <a:endParaRPr lang="en-IN" sz="1400" dirty="0" smtClean="0">
              <a:solidFill>
                <a:schemeClr val="accent5">
                  <a:lumMod val="75000"/>
                </a:schemeClr>
              </a:solidFill>
              <a:latin typeface="Russo One" panose="020B0604020202020204" charset="0"/>
            </a:endParaRPr>
          </a:p>
          <a:p>
            <a:pPr>
              <a:buNone/>
            </a:pPr>
            <a:endParaRPr lang="en-IN" sz="1400" dirty="0">
              <a:solidFill>
                <a:schemeClr val="accent5">
                  <a:lumMod val="75000"/>
                </a:schemeClr>
              </a:solidFill>
              <a:latin typeface="Russo One" panose="020B0604020202020204" charset="0"/>
            </a:endParaRPr>
          </a:p>
          <a:p>
            <a:pPr>
              <a:buNone/>
            </a:pPr>
            <a:r>
              <a:rPr lang="en-IN" sz="1400" dirty="0" smtClean="0">
                <a:solidFill>
                  <a:schemeClr val="accent5">
                    <a:lumMod val="75000"/>
                  </a:schemeClr>
                </a:solidFill>
                <a:latin typeface="Russo One" panose="020B0604020202020204" charset="0"/>
              </a:rPr>
              <a:t>Output Results (GIF / Video ) files present in </a:t>
            </a:r>
            <a:r>
              <a:rPr lang="en-IN" sz="1400" dirty="0">
                <a:solidFill>
                  <a:schemeClr val="accent5">
                    <a:lumMod val="75000"/>
                  </a:schemeClr>
                </a:solidFill>
                <a:latin typeface="Russo One" panose="020B0604020202020204" charset="0"/>
              </a:rPr>
              <a:t>the folder path : </a:t>
            </a:r>
            <a:r>
              <a:rPr lang="en-IN" sz="1400" dirty="0" err="1" smtClean="0">
                <a:solidFill>
                  <a:schemeClr val="accent6">
                    <a:lumMod val="40000"/>
                    <a:lumOff val="60000"/>
                  </a:schemeClr>
                </a:solidFill>
                <a:latin typeface="Russo One" panose="020B0604020202020204" charset="0"/>
              </a:rPr>
              <a:t>Output_Results_Video_Gif_files</a:t>
            </a:r>
            <a:r>
              <a:rPr lang="en-IN" sz="1400" dirty="0" smtClean="0">
                <a:solidFill>
                  <a:schemeClr val="accent6">
                    <a:lumMod val="40000"/>
                    <a:lumOff val="60000"/>
                  </a:schemeClr>
                </a:solidFill>
                <a:latin typeface="Russo One" panose="020B0604020202020204" charset="0"/>
              </a:rPr>
              <a:t>/</a:t>
            </a:r>
          </a:p>
          <a:p>
            <a:pPr>
              <a:buNone/>
            </a:pPr>
            <a:endParaRPr lang="en-IN" sz="1400" dirty="0">
              <a:solidFill>
                <a:schemeClr val="accent6">
                  <a:lumMod val="40000"/>
                  <a:lumOff val="60000"/>
                </a:schemeClr>
              </a:solidFill>
              <a:latin typeface="Russo One" panose="020B0604020202020204" charset="0"/>
            </a:endParaRPr>
          </a:p>
          <a:p>
            <a:pPr>
              <a:buNone/>
            </a:pPr>
            <a:r>
              <a:rPr lang="en-IN" sz="1400" dirty="0">
                <a:solidFill>
                  <a:schemeClr val="accent6">
                    <a:lumMod val="40000"/>
                    <a:lumOff val="60000"/>
                  </a:schemeClr>
                </a:solidFill>
                <a:latin typeface="Russo One" panose="020B0604020202020204" charset="0"/>
              </a:rPr>
              <a:t>1) </a:t>
            </a:r>
            <a:r>
              <a:rPr lang="en-IN" sz="1400" dirty="0" smtClean="0">
                <a:solidFill>
                  <a:schemeClr val="accent6">
                    <a:lumMod val="40000"/>
                    <a:lumOff val="60000"/>
                  </a:schemeClr>
                </a:solidFill>
                <a:latin typeface="Russo One" panose="020B0604020202020204" charset="0"/>
              </a:rPr>
              <a:t>Breakout_v0_Output.mp4</a:t>
            </a:r>
          </a:p>
          <a:p>
            <a:pPr>
              <a:buNone/>
            </a:pPr>
            <a:r>
              <a:rPr lang="en-IN" sz="1400" dirty="0">
                <a:solidFill>
                  <a:schemeClr val="accent6">
                    <a:lumMod val="40000"/>
                    <a:lumOff val="60000"/>
                  </a:schemeClr>
                </a:solidFill>
                <a:latin typeface="Russo One" panose="020B0604020202020204" charset="0"/>
              </a:rPr>
              <a:t>2) </a:t>
            </a:r>
            <a:r>
              <a:rPr lang="en-IN" sz="1400" dirty="0" smtClean="0">
                <a:solidFill>
                  <a:schemeClr val="accent6">
                    <a:lumMod val="40000"/>
                    <a:lumOff val="60000"/>
                  </a:schemeClr>
                </a:solidFill>
                <a:latin typeface="Russo One" panose="020B0604020202020204" charset="0"/>
              </a:rPr>
              <a:t>Breakout-V0-GailPPO_Result.gif</a:t>
            </a:r>
          </a:p>
          <a:p>
            <a:pPr>
              <a:buNone/>
            </a:pPr>
            <a:r>
              <a:rPr lang="en-IN" sz="1400" dirty="0">
                <a:solidFill>
                  <a:schemeClr val="accent6">
                    <a:lumMod val="40000"/>
                    <a:lumOff val="60000"/>
                  </a:schemeClr>
                </a:solidFill>
                <a:latin typeface="Russo One" panose="020B0604020202020204" charset="0"/>
              </a:rPr>
              <a:t>3) </a:t>
            </a:r>
            <a:r>
              <a:rPr lang="en-IN" sz="1400" dirty="0" smtClean="0">
                <a:solidFill>
                  <a:schemeClr val="accent6">
                    <a:lumMod val="40000"/>
                    <a:lumOff val="60000"/>
                  </a:schemeClr>
                </a:solidFill>
                <a:latin typeface="Russo One" panose="020B0604020202020204" charset="0"/>
              </a:rPr>
              <a:t>Breakout-V0-GailPPO_Result_2.gif</a:t>
            </a:r>
            <a:endParaRPr lang="en-IN" sz="1400" dirty="0">
              <a:solidFill>
                <a:schemeClr val="accent6">
                  <a:lumMod val="40000"/>
                  <a:lumOff val="60000"/>
                </a:schemeClr>
              </a:solidFill>
              <a:latin typeface="Russo One" panose="020B0604020202020204" charset="0"/>
            </a:endParaRPr>
          </a:p>
        </p:txBody>
      </p:sp>
    </p:spTree>
    <p:extLst>
      <p:ext uri="{BB962C8B-B14F-4D97-AF65-F5344CB8AC3E}">
        <p14:creationId xmlns:p14="http://schemas.microsoft.com/office/powerpoint/2010/main" val="114275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163" y="987574"/>
            <a:ext cx="3168352" cy="3483697"/>
          </a:xfrm>
          <a:prstGeom prst="rect">
            <a:avLst/>
          </a:prstGeom>
          <a:solidFill>
            <a:schemeClr val="accent1">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31" name="Down Arrow 4130"/>
          <p:cNvSpPr/>
          <p:nvPr/>
        </p:nvSpPr>
        <p:spPr>
          <a:xfrm>
            <a:off x="153163" y="411510"/>
            <a:ext cx="193695" cy="3222357"/>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sz="2000" b="1" dirty="0"/>
              <a:t>High-level Architectural Design of the Solution </a:t>
            </a:r>
            <a:r>
              <a:rPr lang="en-IN" sz="2000" dirty="0"/>
              <a:t/>
            </a:r>
            <a:br>
              <a:rPr lang="en-IN" sz="2000" dirty="0"/>
            </a:br>
            <a:endParaRPr lang="en-IN" sz="2000" dirty="0"/>
          </a:p>
        </p:txBody>
      </p:sp>
      <p:sp>
        <p:nvSpPr>
          <p:cNvPr id="5" name="Rounded Rectangle 4"/>
          <p:cNvSpPr/>
          <p:nvPr/>
        </p:nvSpPr>
        <p:spPr>
          <a:xfrm>
            <a:off x="346858" y="1131590"/>
            <a:ext cx="213691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latin typeface="Russo One" panose="020B0604020202020204" charset="0"/>
              </a:rPr>
              <a:t>Open-AI Gym Breakout-v0 Environment </a:t>
            </a:r>
            <a:endParaRPr lang="en-IN" dirty="0">
              <a:latin typeface="Russo One" panose="020B0604020202020204" charset="0"/>
            </a:endParaRPr>
          </a:p>
        </p:txBody>
      </p:sp>
      <p:sp>
        <p:nvSpPr>
          <p:cNvPr id="6" name="Rounded Rectangle 5"/>
          <p:cNvSpPr/>
          <p:nvPr/>
        </p:nvSpPr>
        <p:spPr>
          <a:xfrm>
            <a:off x="346858" y="2586696"/>
            <a:ext cx="2736304" cy="80684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98" name="Picture 2" descr="G:\GoodAI_Assignment\Task_Code\gail_gym-master\gail-ppo-tf-gym\breakout\Output_Results_Video_Gif_files\Breakout-V0-GailPPO_Result.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734913" y="1239602"/>
            <a:ext cx="671402" cy="792088"/>
          </a:xfrm>
          <a:prstGeom prst="rect">
            <a:avLst/>
          </a:prstGeom>
          <a:noFill/>
          <a:extLst>
            <a:ext uri="{909E8E84-426E-40DD-AFC4-6F175D3DCCD1}">
              <a14:hiddenFill xmlns:a14="http://schemas.microsoft.com/office/drawing/2010/main">
                <a:solidFill>
                  <a:srgbClr val="FFFFFF"/>
                </a:solidFill>
              </a14:hiddenFill>
            </a:ext>
          </a:extLst>
        </p:spPr>
      </p:pic>
      <p:sp>
        <p:nvSpPr>
          <p:cNvPr id="7" name="Down Arrow 6"/>
          <p:cNvSpPr/>
          <p:nvPr/>
        </p:nvSpPr>
        <p:spPr>
          <a:xfrm>
            <a:off x="1521332" y="2130328"/>
            <a:ext cx="216007" cy="491148"/>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flipV="1">
            <a:off x="926145" y="2120905"/>
            <a:ext cx="216024" cy="50999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458093" y="2640322"/>
            <a:ext cx="1152128" cy="57606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Actor Model</a:t>
            </a:r>
            <a:endParaRPr lang="en-IN" dirty="0">
              <a:solidFill>
                <a:schemeClr val="tx2"/>
              </a:solidFill>
            </a:endParaRPr>
          </a:p>
        </p:txBody>
      </p:sp>
      <p:sp>
        <p:nvSpPr>
          <p:cNvPr id="10" name="Rounded Rectangle 9"/>
          <p:cNvSpPr/>
          <p:nvPr/>
        </p:nvSpPr>
        <p:spPr>
          <a:xfrm>
            <a:off x="1737339" y="2656972"/>
            <a:ext cx="1080120" cy="57606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Critic Model</a:t>
            </a:r>
            <a:endParaRPr lang="en-IN" dirty="0">
              <a:solidFill>
                <a:schemeClr val="tx2"/>
              </a:solidFill>
            </a:endParaRPr>
          </a:p>
        </p:txBody>
      </p:sp>
      <p:sp>
        <p:nvSpPr>
          <p:cNvPr id="11" name="Rectangle 10"/>
          <p:cNvSpPr/>
          <p:nvPr/>
        </p:nvSpPr>
        <p:spPr>
          <a:xfrm>
            <a:off x="1757196" y="2222713"/>
            <a:ext cx="630217" cy="184475"/>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smtClean="0">
                <a:solidFill>
                  <a:schemeClr val="tx2"/>
                </a:solidFill>
              </a:rPr>
              <a:t>STATE</a:t>
            </a:r>
            <a:endParaRPr lang="en-IN" sz="900" b="1" dirty="0">
              <a:solidFill>
                <a:schemeClr val="tx2"/>
              </a:solidFill>
            </a:endParaRPr>
          </a:p>
        </p:txBody>
      </p:sp>
      <p:sp>
        <p:nvSpPr>
          <p:cNvPr id="13" name="Rectangle 12"/>
          <p:cNvSpPr/>
          <p:nvPr/>
        </p:nvSpPr>
        <p:spPr>
          <a:xfrm>
            <a:off x="239665" y="2248904"/>
            <a:ext cx="630217" cy="184475"/>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smtClean="0">
                <a:solidFill>
                  <a:schemeClr val="tx2"/>
                </a:solidFill>
              </a:rPr>
              <a:t>ACTION</a:t>
            </a:r>
            <a:endParaRPr lang="en-IN" sz="900" b="1" dirty="0">
              <a:solidFill>
                <a:schemeClr val="tx2"/>
              </a:solidFill>
            </a:endParaRPr>
          </a:p>
        </p:txBody>
      </p:sp>
      <p:sp>
        <p:nvSpPr>
          <p:cNvPr id="12" name="Rounded Rectangle 11"/>
          <p:cNvSpPr/>
          <p:nvPr/>
        </p:nvSpPr>
        <p:spPr>
          <a:xfrm>
            <a:off x="3563888" y="870000"/>
            <a:ext cx="2448272" cy="132250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latin typeface="Russo One" panose="020B0604020202020204" charset="0"/>
              </a:rPr>
              <a:t>Expert Demonstrations Dataset </a:t>
            </a:r>
            <a:endParaRPr lang="en-IN" dirty="0">
              <a:solidFill>
                <a:schemeClr val="tx2"/>
              </a:solidFill>
              <a:latin typeface="Russo One" panose="020B0604020202020204" charset="0"/>
            </a:endParaRPr>
          </a:p>
        </p:txBody>
      </p:sp>
      <p:sp>
        <p:nvSpPr>
          <p:cNvPr id="14" name="Down Arrow 13"/>
          <p:cNvSpPr/>
          <p:nvPr/>
        </p:nvSpPr>
        <p:spPr>
          <a:xfrm>
            <a:off x="5508104" y="2192507"/>
            <a:ext cx="288032" cy="811292"/>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solidFill>
            </a:endParaRPr>
          </a:p>
        </p:txBody>
      </p:sp>
      <p:sp>
        <p:nvSpPr>
          <p:cNvPr id="15" name="Right Arrow 14"/>
          <p:cNvSpPr/>
          <p:nvPr/>
        </p:nvSpPr>
        <p:spPr>
          <a:xfrm>
            <a:off x="3059833" y="3471850"/>
            <a:ext cx="2304256" cy="32403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Elbow Connector 22"/>
          <p:cNvCxnSpPr>
            <a:stCxn id="13" idx="3"/>
          </p:cNvCxnSpPr>
          <p:nvPr/>
        </p:nvCxnSpPr>
        <p:spPr>
          <a:xfrm>
            <a:off x="869882" y="2341142"/>
            <a:ext cx="2694006" cy="603862"/>
          </a:xfrm>
          <a:prstGeom prst="bentConnector3">
            <a:avLst>
              <a:gd name="adj1" fmla="val 29635"/>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563888" y="2945004"/>
            <a:ext cx="1815" cy="634858"/>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387413" y="2314950"/>
            <a:ext cx="1453467"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832707" y="2341141"/>
            <a:ext cx="0" cy="1260844"/>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563888" y="3795885"/>
            <a:ext cx="1224136" cy="67538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Generator Trajectory </a:t>
            </a:r>
          </a:p>
          <a:p>
            <a:pPr algn="ctr"/>
            <a:r>
              <a:rPr lang="en-IN" dirty="0" smtClean="0">
                <a:solidFill>
                  <a:schemeClr val="tx2"/>
                </a:solidFill>
              </a:rPr>
              <a:t>(s , a) pairs </a:t>
            </a:r>
            <a:endParaRPr lang="en-IN" dirty="0">
              <a:solidFill>
                <a:schemeClr val="tx2"/>
              </a:solidFill>
            </a:endParaRPr>
          </a:p>
        </p:txBody>
      </p:sp>
      <p:sp>
        <p:nvSpPr>
          <p:cNvPr id="4096" name="Rectangle 4095"/>
          <p:cNvSpPr/>
          <p:nvPr/>
        </p:nvSpPr>
        <p:spPr>
          <a:xfrm>
            <a:off x="4103948" y="2244017"/>
            <a:ext cx="1404156" cy="64307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Expert Trajectory </a:t>
            </a:r>
          </a:p>
          <a:p>
            <a:pPr algn="ctr"/>
            <a:r>
              <a:rPr lang="en-IN" dirty="0" smtClean="0">
                <a:solidFill>
                  <a:schemeClr val="tx2"/>
                </a:solidFill>
              </a:rPr>
              <a:t>(s ,a) pairs</a:t>
            </a:r>
            <a:endParaRPr lang="en-IN" dirty="0">
              <a:solidFill>
                <a:schemeClr val="tx2"/>
              </a:solidFill>
            </a:endParaRPr>
          </a:p>
        </p:txBody>
      </p:sp>
      <p:sp>
        <p:nvSpPr>
          <p:cNvPr id="4097" name="Rounded Rectangle 4096"/>
          <p:cNvSpPr/>
          <p:nvPr/>
        </p:nvSpPr>
        <p:spPr>
          <a:xfrm>
            <a:off x="5364088" y="3003799"/>
            <a:ext cx="3528392" cy="148061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latin typeface="Russo One" panose="020B0604020202020204" charset="0"/>
              </a:rPr>
              <a:t>Discriminator Model (D) : Goal is to accurately differentiate between Expert and Generated Trajectories</a:t>
            </a:r>
            <a:endParaRPr lang="en-IN" dirty="0">
              <a:solidFill>
                <a:schemeClr val="tx2"/>
              </a:solidFill>
              <a:latin typeface="Russo One" panose="020B0604020202020204" charset="0"/>
            </a:endParaRPr>
          </a:p>
        </p:txBody>
      </p:sp>
      <p:sp>
        <p:nvSpPr>
          <p:cNvPr id="4101" name="TextBox 4100"/>
          <p:cNvSpPr txBox="1"/>
          <p:nvPr/>
        </p:nvSpPr>
        <p:spPr>
          <a:xfrm>
            <a:off x="572917" y="3432989"/>
            <a:ext cx="2462534" cy="307777"/>
          </a:xfrm>
          <a:prstGeom prst="rect">
            <a:avLst/>
          </a:prstGeom>
          <a:solidFill>
            <a:schemeClr val="accent2">
              <a:lumMod val="20000"/>
              <a:lumOff val="80000"/>
            </a:schemeClr>
          </a:solidFill>
        </p:spPr>
        <p:txBody>
          <a:bodyPr wrap="none" rtlCol="0">
            <a:spAutoFit/>
          </a:bodyPr>
          <a:lstStyle/>
          <a:p>
            <a:r>
              <a:rPr lang="en-IN" b="1" dirty="0" smtClean="0"/>
              <a:t>Generator(PPO) Model (G) </a:t>
            </a:r>
            <a:endParaRPr lang="en-IN" b="1" dirty="0"/>
          </a:p>
        </p:txBody>
      </p:sp>
      <p:cxnSp>
        <p:nvCxnSpPr>
          <p:cNvPr id="4103" name="Elbow Connector 4102"/>
          <p:cNvCxnSpPr/>
          <p:nvPr/>
        </p:nvCxnSpPr>
        <p:spPr>
          <a:xfrm rot="10800000" flipV="1">
            <a:off x="2216885" y="3914379"/>
            <a:ext cx="3147204" cy="670623"/>
          </a:xfrm>
          <a:prstGeom prst="bentConnector3">
            <a:avLst>
              <a:gd name="adj1" fmla="val 1024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4109" name="Straight Arrow Connector 4108"/>
          <p:cNvCxnSpPr/>
          <p:nvPr/>
        </p:nvCxnSpPr>
        <p:spPr>
          <a:xfrm flipH="1" flipV="1">
            <a:off x="2205410" y="4302847"/>
            <a:ext cx="11475" cy="277013"/>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4110" name="Rectangle 4109"/>
          <p:cNvSpPr/>
          <p:nvPr/>
        </p:nvSpPr>
        <p:spPr>
          <a:xfrm>
            <a:off x="5149661" y="4183298"/>
            <a:ext cx="862499" cy="3077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a:t>
            </a:r>
            <a:r>
              <a:rPr lang="en-IN" sz="1100" b="1" dirty="0" smtClean="0">
                <a:solidFill>
                  <a:schemeClr val="tx2"/>
                </a:solidFill>
              </a:rPr>
              <a:t>D-reward</a:t>
            </a:r>
            <a:endParaRPr lang="en-IN" sz="1100" b="1" dirty="0">
              <a:solidFill>
                <a:schemeClr val="tx2"/>
              </a:solidFill>
            </a:endParaRPr>
          </a:p>
        </p:txBody>
      </p:sp>
      <p:cxnSp>
        <p:nvCxnSpPr>
          <p:cNvPr id="4121" name="Elbow Connector 4120"/>
          <p:cNvCxnSpPr/>
          <p:nvPr/>
        </p:nvCxnSpPr>
        <p:spPr>
          <a:xfrm rot="5400000" flipH="1" flipV="1">
            <a:off x="2244189" y="2064901"/>
            <a:ext cx="606486" cy="540064"/>
          </a:xfrm>
          <a:prstGeom prst="bentConnector3">
            <a:avLst>
              <a:gd name="adj1" fmla="val 19846"/>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2629380" y="1742786"/>
            <a:ext cx="934507" cy="28890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smtClean="0">
                <a:solidFill>
                  <a:schemeClr val="tx2"/>
                </a:solidFill>
              </a:rPr>
              <a:t>V , V-Next</a:t>
            </a:r>
            <a:endParaRPr lang="en-IN" sz="900" b="1" dirty="0">
              <a:solidFill>
                <a:schemeClr val="tx2"/>
              </a:solidFill>
            </a:endParaRPr>
          </a:p>
        </p:txBody>
      </p:sp>
      <p:sp>
        <p:nvSpPr>
          <p:cNvPr id="36" name="Rounded Rectangle 35"/>
          <p:cNvSpPr/>
          <p:nvPr/>
        </p:nvSpPr>
        <p:spPr>
          <a:xfrm>
            <a:off x="1029870" y="3927426"/>
            <a:ext cx="1703845" cy="36004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smtClean="0">
                <a:solidFill>
                  <a:schemeClr val="tx2"/>
                </a:solidFill>
              </a:rPr>
              <a:t>GAE (Generalized Advantage Estimation ) </a:t>
            </a:r>
            <a:endParaRPr lang="en-IN" sz="1000" b="1" dirty="0">
              <a:solidFill>
                <a:schemeClr val="tx2"/>
              </a:solidFill>
            </a:endParaRPr>
          </a:p>
        </p:txBody>
      </p:sp>
      <p:cxnSp>
        <p:nvCxnSpPr>
          <p:cNvPr id="41" name="Elbow Connector 40"/>
          <p:cNvCxnSpPr/>
          <p:nvPr/>
        </p:nvCxnSpPr>
        <p:spPr>
          <a:xfrm rot="5400000">
            <a:off x="1652946" y="2656144"/>
            <a:ext cx="1895736" cy="646828"/>
          </a:xfrm>
          <a:prstGeom prst="bentConnector3">
            <a:avLst>
              <a:gd name="adj1" fmla="val 90619"/>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60" name="Down Arrow 59"/>
          <p:cNvSpPr/>
          <p:nvPr/>
        </p:nvSpPr>
        <p:spPr>
          <a:xfrm flipV="1">
            <a:off x="1622175" y="3740766"/>
            <a:ext cx="225475" cy="17361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28" name="Rounded Rectangle 4127"/>
          <p:cNvSpPr/>
          <p:nvPr/>
        </p:nvSpPr>
        <p:spPr>
          <a:xfrm>
            <a:off x="6732240" y="1156433"/>
            <a:ext cx="2088232" cy="141737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M</a:t>
            </a:r>
            <a:r>
              <a:rPr lang="en-IN" dirty="0" smtClean="0">
                <a:solidFill>
                  <a:schemeClr val="tx2"/>
                </a:solidFill>
              </a:rPr>
              <a:t>aximize </a:t>
            </a:r>
            <a:r>
              <a:rPr lang="en-IN" dirty="0">
                <a:solidFill>
                  <a:schemeClr val="tx2"/>
                </a:solidFill>
              </a:rPr>
              <a:t>the average of the log probability of </a:t>
            </a:r>
            <a:r>
              <a:rPr lang="en-IN" dirty="0" smtClean="0">
                <a:solidFill>
                  <a:schemeClr val="tx2"/>
                </a:solidFill>
              </a:rPr>
              <a:t>expert trajectories  </a:t>
            </a:r>
            <a:r>
              <a:rPr lang="en-IN" dirty="0">
                <a:solidFill>
                  <a:schemeClr val="tx2"/>
                </a:solidFill>
              </a:rPr>
              <a:t>and the log of the inverse probability for </a:t>
            </a:r>
            <a:r>
              <a:rPr lang="en-IN" dirty="0" smtClean="0">
                <a:solidFill>
                  <a:schemeClr val="tx2"/>
                </a:solidFill>
              </a:rPr>
              <a:t>generated trajectories</a:t>
            </a:r>
            <a:endParaRPr lang="en-IN" dirty="0">
              <a:solidFill>
                <a:schemeClr val="tx2"/>
              </a:solidFill>
            </a:endParaRPr>
          </a:p>
        </p:txBody>
      </p:sp>
      <p:sp>
        <p:nvSpPr>
          <p:cNvPr id="4129" name="Down Arrow 4128"/>
          <p:cNvSpPr/>
          <p:nvPr/>
        </p:nvSpPr>
        <p:spPr>
          <a:xfrm flipV="1">
            <a:off x="7465842" y="2558143"/>
            <a:ext cx="313133" cy="445656"/>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30" name="Rounded Rectangle 4129"/>
          <p:cNvSpPr/>
          <p:nvPr/>
        </p:nvSpPr>
        <p:spPr>
          <a:xfrm>
            <a:off x="87321" y="0"/>
            <a:ext cx="3684263" cy="41151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2"/>
                </a:solidFill>
              </a:rPr>
              <a:t>Minimize the </a:t>
            </a:r>
            <a:r>
              <a:rPr lang="en-IN" dirty="0">
                <a:solidFill>
                  <a:schemeClr val="tx2"/>
                </a:solidFill>
              </a:rPr>
              <a:t>log of the inverse </a:t>
            </a:r>
            <a:r>
              <a:rPr lang="en-IN" dirty="0" smtClean="0">
                <a:solidFill>
                  <a:schemeClr val="tx2"/>
                </a:solidFill>
              </a:rPr>
              <a:t>probability predicted by D </a:t>
            </a:r>
            <a:r>
              <a:rPr lang="en-IN" dirty="0">
                <a:solidFill>
                  <a:schemeClr val="tx2"/>
                </a:solidFill>
              </a:rPr>
              <a:t>for generated </a:t>
            </a:r>
            <a:r>
              <a:rPr lang="en-IN" dirty="0" smtClean="0">
                <a:solidFill>
                  <a:schemeClr val="tx2"/>
                </a:solidFill>
              </a:rPr>
              <a:t>trajectories</a:t>
            </a:r>
            <a:r>
              <a:rPr lang="en-IN" b="1" dirty="0" smtClean="0">
                <a:solidFill>
                  <a:schemeClr val="tx2"/>
                </a:solidFill>
              </a:rPr>
              <a:t> </a:t>
            </a:r>
            <a:endParaRPr lang="en-IN" b="1" dirty="0">
              <a:solidFill>
                <a:schemeClr val="tx2"/>
              </a:solidFill>
            </a:endParaRPr>
          </a:p>
        </p:txBody>
      </p:sp>
      <p:sp>
        <p:nvSpPr>
          <p:cNvPr id="4132" name="Right Arrow 4131"/>
          <p:cNvSpPr/>
          <p:nvPr/>
        </p:nvSpPr>
        <p:spPr>
          <a:xfrm>
            <a:off x="250010" y="3499410"/>
            <a:ext cx="333252" cy="160904"/>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33" name="Rectangle 4132"/>
          <p:cNvSpPr/>
          <p:nvPr/>
        </p:nvSpPr>
        <p:spPr>
          <a:xfrm>
            <a:off x="4211961" y="51470"/>
            <a:ext cx="4752527" cy="36004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tx2"/>
                </a:solidFill>
              </a:rPr>
              <a:t>Generator model should produce Trajectories (s,a pairs) very similar to Expert Trajectories .. Hence Imitation Learning</a:t>
            </a:r>
            <a:endParaRPr lang="en-IN" sz="1200" b="1" dirty="0">
              <a:solidFill>
                <a:schemeClr val="tx2"/>
              </a:solidFill>
            </a:endParaRPr>
          </a:p>
        </p:txBody>
      </p:sp>
    </p:spTree>
    <p:extLst>
      <p:ext uri="{BB962C8B-B14F-4D97-AF65-F5344CB8AC3E}">
        <p14:creationId xmlns:p14="http://schemas.microsoft.com/office/powerpoint/2010/main" val="1444751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t>Description of the Learning Algorithms </a:t>
            </a:r>
            <a:r>
              <a:rPr lang="en-IN" sz="2000" dirty="0" smtClean="0"/>
              <a:t>/ Model Architectures used </a:t>
            </a:r>
            <a:endParaRPr lang="en-IN" sz="2000" dirty="0"/>
          </a:p>
        </p:txBody>
      </p:sp>
      <p:sp>
        <p:nvSpPr>
          <p:cNvPr id="3" name="Subtitle 2"/>
          <p:cNvSpPr>
            <a:spLocks noGrp="1"/>
          </p:cNvSpPr>
          <p:nvPr>
            <p:ph type="subTitle" idx="1"/>
          </p:nvPr>
        </p:nvSpPr>
        <p:spPr/>
        <p:txBody>
          <a:bodyPr/>
          <a:lstStyle/>
          <a:p>
            <a:pPr>
              <a:buNone/>
            </a:pPr>
            <a:r>
              <a:rPr lang="en-IN" sz="1400" dirty="0" smtClean="0">
                <a:solidFill>
                  <a:schemeClr val="bg1"/>
                </a:solidFill>
                <a:latin typeface="Russo One" panose="020B0604020202020204" charset="0"/>
              </a:rPr>
              <a:t>For building the Generator Model Actor-Critic Neural Net Architecture was used .</a:t>
            </a:r>
          </a:p>
          <a:p>
            <a:pPr>
              <a:buNone/>
            </a:pPr>
            <a:r>
              <a:rPr lang="en-IN" sz="1400" dirty="0" smtClean="0">
                <a:solidFill>
                  <a:schemeClr val="accent5">
                    <a:lumMod val="75000"/>
                  </a:schemeClr>
                </a:solidFill>
                <a:latin typeface="Russo One" panose="020B0604020202020204" charset="0"/>
              </a:rPr>
              <a:t>Actor Model Architecture (Policy-Net) Details :</a:t>
            </a:r>
          </a:p>
          <a:p>
            <a:pPr>
              <a:buNone/>
            </a:pPr>
            <a:r>
              <a:rPr lang="en-IN" sz="1400" dirty="0" smtClean="0">
                <a:solidFill>
                  <a:schemeClr val="bg1"/>
                </a:solidFill>
                <a:latin typeface="Russo One" panose="020B0604020202020204" charset="0"/>
              </a:rPr>
              <a:t>Convolutional Neural Net Architecture was used with 3 Convolutional Layers having 32 , 64 , 64 number of output filters | 8 , 4 , 3 Kernel Size | and Stride Value of 4 , 2 , 1 respectively in the same order .  The 3-layered Convolutional stack had RELU Activation function . The flattened output feature vector of the last convolutional layer was provided as input to a fully connected layer on which RELU activation function was applied . The 2</a:t>
            </a:r>
            <a:r>
              <a:rPr lang="en-IN" sz="1400" baseline="30000" dirty="0" smtClean="0">
                <a:solidFill>
                  <a:schemeClr val="bg1"/>
                </a:solidFill>
                <a:latin typeface="Russo One" panose="020B0604020202020204" charset="0"/>
              </a:rPr>
              <a:t>nd</a:t>
            </a:r>
            <a:r>
              <a:rPr lang="en-IN" sz="1400" dirty="0" smtClean="0">
                <a:solidFill>
                  <a:schemeClr val="bg1"/>
                </a:solidFill>
                <a:latin typeface="Russo One" panose="020B0604020202020204" charset="0"/>
              </a:rPr>
              <a:t> Fully connected layer had number of output neurons equivalent to the length of the Discrete Action Space i.e. 4 . Random Categorical Function was applied on top of the output of the 2</a:t>
            </a:r>
            <a:r>
              <a:rPr lang="en-IN" sz="1400" baseline="30000" dirty="0" smtClean="0">
                <a:solidFill>
                  <a:schemeClr val="bg1"/>
                </a:solidFill>
                <a:latin typeface="Russo One" panose="020B0604020202020204" charset="0"/>
              </a:rPr>
              <a:t>nd</a:t>
            </a:r>
            <a:r>
              <a:rPr lang="en-IN" sz="1400" dirty="0" smtClean="0">
                <a:solidFill>
                  <a:schemeClr val="bg1"/>
                </a:solidFill>
                <a:latin typeface="Russo One" panose="020B0604020202020204" charset="0"/>
              </a:rPr>
              <a:t> fully connected layer to get the probability distribution of each action corresponding to the normalized input state / observation to the Actor Model . Hence the Actor Model outputs a policy matching the Input state to each action with varying probabilities   </a:t>
            </a:r>
          </a:p>
        </p:txBody>
      </p:sp>
    </p:spTree>
    <p:extLst>
      <p:ext uri="{BB962C8B-B14F-4D97-AF65-F5344CB8AC3E}">
        <p14:creationId xmlns:p14="http://schemas.microsoft.com/office/powerpoint/2010/main" val="3174436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7494"/>
            <a:ext cx="7751400" cy="511500"/>
          </a:xfrm>
        </p:spPr>
        <p:txBody>
          <a:bodyPr/>
          <a:lstStyle/>
          <a:p>
            <a:r>
              <a:rPr lang="en-IN" sz="2000" dirty="0"/>
              <a:t>Description of the Learning Algorithms / Model Architectures used </a:t>
            </a:r>
          </a:p>
        </p:txBody>
      </p:sp>
      <p:sp>
        <p:nvSpPr>
          <p:cNvPr id="3" name="Subtitle 2"/>
          <p:cNvSpPr>
            <a:spLocks noGrp="1"/>
          </p:cNvSpPr>
          <p:nvPr>
            <p:ph type="subTitle" idx="1"/>
          </p:nvPr>
        </p:nvSpPr>
        <p:spPr>
          <a:xfrm>
            <a:off x="683568" y="915566"/>
            <a:ext cx="7717500" cy="2948100"/>
          </a:xfrm>
        </p:spPr>
        <p:txBody>
          <a:bodyPr/>
          <a:lstStyle/>
          <a:p>
            <a:pPr>
              <a:buNone/>
            </a:pPr>
            <a:endParaRPr lang="en-IN" sz="1400" dirty="0">
              <a:solidFill>
                <a:schemeClr val="bg1"/>
              </a:solidFill>
              <a:latin typeface="Russo One" panose="020B0604020202020204" charset="0"/>
            </a:endParaRPr>
          </a:p>
          <a:p>
            <a:pPr>
              <a:buNone/>
            </a:pPr>
            <a:r>
              <a:rPr lang="en-IN" sz="1400" dirty="0" smtClean="0">
                <a:solidFill>
                  <a:schemeClr val="accent5">
                    <a:lumMod val="75000"/>
                  </a:schemeClr>
                </a:solidFill>
                <a:latin typeface="Russo One" panose="020B0604020202020204" charset="0"/>
              </a:rPr>
              <a:t>Critic </a:t>
            </a:r>
            <a:r>
              <a:rPr lang="en-IN" sz="1400" dirty="0">
                <a:solidFill>
                  <a:schemeClr val="accent5">
                    <a:lumMod val="75000"/>
                  </a:schemeClr>
                </a:solidFill>
                <a:latin typeface="Russo One" panose="020B0604020202020204" charset="0"/>
              </a:rPr>
              <a:t>Model Architecture </a:t>
            </a:r>
            <a:r>
              <a:rPr lang="en-IN" sz="1400" dirty="0" smtClean="0">
                <a:solidFill>
                  <a:schemeClr val="accent5">
                    <a:lumMod val="75000"/>
                  </a:schemeClr>
                </a:solidFill>
                <a:latin typeface="Russo One" panose="020B0604020202020204" charset="0"/>
              </a:rPr>
              <a:t>(Value-Net</a:t>
            </a:r>
            <a:r>
              <a:rPr lang="en-IN" sz="1400" dirty="0">
                <a:solidFill>
                  <a:schemeClr val="accent5">
                    <a:lumMod val="75000"/>
                  </a:schemeClr>
                </a:solidFill>
                <a:latin typeface="Russo One" panose="020B0604020202020204" charset="0"/>
              </a:rPr>
              <a:t>) Details </a:t>
            </a:r>
            <a:r>
              <a:rPr lang="en-IN" sz="1400" dirty="0" smtClean="0">
                <a:solidFill>
                  <a:schemeClr val="accent5">
                    <a:lumMod val="75000"/>
                  </a:schemeClr>
                </a:solidFill>
                <a:latin typeface="Russo One" panose="020B0604020202020204" charset="0"/>
              </a:rPr>
              <a:t>:</a:t>
            </a:r>
          </a:p>
          <a:p>
            <a:pPr>
              <a:buNone/>
            </a:pPr>
            <a:r>
              <a:rPr lang="en-IN" sz="1400" dirty="0" smtClean="0">
                <a:solidFill>
                  <a:schemeClr val="bg1"/>
                </a:solidFill>
                <a:latin typeface="Russo One" panose="020B0604020202020204" charset="0"/>
              </a:rPr>
              <a:t>Critic Model was implemented using similar </a:t>
            </a:r>
            <a:r>
              <a:rPr lang="en-IN" sz="1400" dirty="0" err="1" smtClean="0">
                <a:solidFill>
                  <a:schemeClr val="bg1"/>
                </a:solidFill>
                <a:latin typeface="Russo One" panose="020B0604020202020204" charset="0"/>
              </a:rPr>
              <a:t>ConvNet</a:t>
            </a:r>
            <a:r>
              <a:rPr lang="en-IN" sz="1400" dirty="0" smtClean="0">
                <a:solidFill>
                  <a:schemeClr val="bg1"/>
                </a:solidFill>
                <a:latin typeface="Russo One" panose="020B0604020202020204" charset="0"/>
              </a:rPr>
              <a:t> Architecture as the Actor Model except for the difference being that the final fully connected layer has only 1 output neuron corresponding to the value function predictions done by the Critic Model </a:t>
            </a:r>
          </a:p>
          <a:p>
            <a:pPr>
              <a:buNone/>
            </a:pPr>
            <a:endParaRPr lang="en-IN" sz="1400" dirty="0">
              <a:solidFill>
                <a:schemeClr val="bg1"/>
              </a:solidFill>
              <a:latin typeface="Russo One" panose="020B0604020202020204" charset="0"/>
            </a:endParaRPr>
          </a:p>
          <a:p>
            <a:pPr>
              <a:buNone/>
            </a:pPr>
            <a:r>
              <a:rPr lang="en-IN" sz="1400" dirty="0">
                <a:solidFill>
                  <a:schemeClr val="accent5">
                    <a:lumMod val="75000"/>
                  </a:schemeClr>
                </a:solidFill>
                <a:latin typeface="Russo One" panose="020B0604020202020204" charset="0"/>
              </a:rPr>
              <a:t>Proximal Policy Optimization Algorithm</a:t>
            </a:r>
            <a:r>
              <a:rPr lang="en-IN" sz="1400" dirty="0">
                <a:solidFill>
                  <a:schemeClr val="bg1"/>
                </a:solidFill>
                <a:latin typeface="Russo One" panose="020B0604020202020204" charset="0"/>
              </a:rPr>
              <a:t> was used to train the Actor-Critic Model described above which is an on-policy gradient method for reinforcement learning</a:t>
            </a:r>
            <a:endParaRPr lang="en-IN" sz="1400" dirty="0" smtClean="0">
              <a:solidFill>
                <a:schemeClr val="bg1"/>
              </a:solidFill>
              <a:latin typeface="Russo One" panose="020B0604020202020204" charset="0"/>
            </a:endParaRPr>
          </a:p>
          <a:p>
            <a:pPr>
              <a:buNone/>
            </a:pPr>
            <a:endParaRPr lang="en-IN" sz="1400" dirty="0">
              <a:solidFill>
                <a:schemeClr val="bg1"/>
              </a:solidFill>
              <a:latin typeface="Russo One" panose="020B0604020202020204" charset="0"/>
            </a:endParaRPr>
          </a:p>
          <a:p>
            <a:pPr>
              <a:buNone/>
            </a:pPr>
            <a:r>
              <a:rPr lang="en-IN" sz="1400" dirty="0">
                <a:solidFill>
                  <a:schemeClr val="accent5">
                    <a:lumMod val="75000"/>
                  </a:schemeClr>
                </a:solidFill>
                <a:latin typeface="Russo One" panose="020B0604020202020204" charset="0"/>
              </a:rPr>
              <a:t>Discriminator Model Architecture Details </a:t>
            </a:r>
            <a:r>
              <a:rPr lang="en-IN" sz="1400" dirty="0" smtClean="0">
                <a:solidFill>
                  <a:schemeClr val="accent5">
                    <a:lumMod val="75000"/>
                  </a:schemeClr>
                </a:solidFill>
                <a:latin typeface="Russo One" panose="020B0604020202020204" charset="0"/>
              </a:rPr>
              <a:t>: </a:t>
            </a:r>
          </a:p>
          <a:p>
            <a:pPr>
              <a:buNone/>
            </a:pPr>
            <a:r>
              <a:rPr lang="en-IN" sz="1400" dirty="0">
                <a:solidFill>
                  <a:schemeClr val="bg1"/>
                </a:solidFill>
                <a:latin typeface="Russo One" panose="020B0604020202020204" charset="0"/>
              </a:rPr>
              <a:t>The Discriminator Network also uses similar Convolutional Layer Stack as used in the Actor and Critic Models but the flattened feature vector of the last convolutional layer is concatenated with the one-hot encoded action vector mentioned </a:t>
            </a:r>
            <a:r>
              <a:rPr lang="en-IN" sz="1400" dirty="0" smtClean="0">
                <a:solidFill>
                  <a:schemeClr val="bg1"/>
                </a:solidFill>
                <a:latin typeface="Russo One" panose="020B0604020202020204" charset="0"/>
              </a:rPr>
              <a:t>before . </a:t>
            </a:r>
            <a:r>
              <a:rPr lang="en-IN" sz="1400" dirty="0">
                <a:solidFill>
                  <a:schemeClr val="bg1"/>
                </a:solidFill>
                <a:latin typeface="Russo One" panose="020B0604020202020204" charset="0"/>
              </a:rPr>
              <a:t>This concatenated vector is now provided as input to the first fully connected layer followed by another fully connected layer having 1 output neuron .</a:t>
            </a:r>
          </a:p>
          <a:p>
            <a:pPr>
              <a:buNone/>
            </a:pPr>
            <a:endParaRPr lang="en-IN" sz="1400" dirty="0" smtClean="0">
              <a:solidFill>
                <a:schemeClr val="accent5">
                  <a:lumMod val="75000"/>
                </a:schemeClr>
              </a:solidFill>
              <a:latin typeface="Russo One" panose="020B0604020202020204" charset="0"/>
            </a:endParaRPr>
          </a:p>
          <a:p>
            <a:pPr>
              <a:buNone/>
            </a:pPr>
            <a:endParaRPr lang="en-IN" sz="1400" dirty="0" smtClean="0">
              <a:solidFill>
                <a:schemeClr val="bg1"/>
              </a:solidFill>
              <a:latin typeface="Russo One" panose="020B0604020202020204" charset="0"/>
            </a:endParaRPr>
          </a:p>
          <a:p>
            <a:pPr>
              <a:buNone/>
            </a:pPr>
            <a:endParaRPr lang="en-IN" sz="1400" dirty="0">
              <a:solidFill>
                <a:schemeClr val="bg1"/>
              </a:solidFill>
              <a:latin typeface="Russo One" panose="020B0604020202020204" charset="0"/>
            </a:endParaRPr>
          </a:p>
          <a:p>
            <a:pPr>
              <a:buNone/>
            </a:pPr>
            <a:endParaRPr lang="en-IN" sz="1400" dirty="0" smtClean="0">
              <a:solidFill>
                <a:schemeClr val="accent5">
                  <a:lumMod val="75000"/>
                </a:schemeClr>
              </a:solidFill>
              <a:latin typeface="Russo One" panose="020B0604020202020204" charset="0"/>
            </a:endParaRPr>
          </a:p>
          <a:p>
            <a:pPr>
              <a:buNone/>
            </a:pPr>
            <a:endParaRPr lang="en-IN" sz="1400" dirty="0">
              <a:solidFill>
                <a:schemeClr val="bg1"/>
              </a:solidFill>
              <a:latin typeface="Russo One" panose="020B0604020202020204" charset="0"/>
            </a:endParaRPr>
          </a:p>
          <a:p>
            <a:pPr>
              <a:buNone/>
            </a:pPr>
            <a:endParaRPr lang="en-IN" sz="1400" dirty="0" smtClean="0">
              <a:solidFill>
                <a:schemeClr val="bg1"/>
              </a:solidFill>
              <a:latin typeface="Russo One" panose="020B0604020202020204" charset="0"/>
            </a:endParaRPr>
          </a:p>
          <a:p>
            <a:pPr>
              <a:buNone/>
            </a:pPr>
            <a:endParaRPr lang="en-IN" sz="1400" dirty="0">
              <a:solidFill>
                <a:schemeClr val="bg1"/>
              </a:solidFill>
              <a:latin typeface="Russo One" panose="020B0604020202020204" charset="0"/>
            </a:endParaRPr>
          </a:p>
          <a:p>
            <a:pPr>
              <a:buNone/>
            </a:pPr>
            <a:endParaRPr lang="en-IN" sz="1400" dirty="0">
              <a:solidFill>
                <a:schemeClr val="bg1"/>
              </a:solidFill>
              <a:latin typeface="Russo One" panose="020B0604020202020204" charset="0"/>
            </a:endParaRPr>
          </a:p>
        </p:txBody>
      </p:sp>
    </p:spTree>
    <p:extLst>
      <p:ext uri="{BB962C8B-B14F-4D97-AF65-F5344CB8AC3E}">
        <p14:creationId xmlns:p14="http://schemas.microsoft.com/office/powerpoint/2010/main" val="3476518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solidFill>
                  <a:schemeClr val="accent5">
                    <a:lumMod val="75000"/>
                  </a:schemeClr>
                </a:solidFill>
                <a:latin typeface="Russo One" panose="020B0604020202020204" charset="0"/>
              </a:rPr>
              <a:t>    A </a:t>
            </a:r>
            <a:r>
              <a:rPr lang="en-IN" sz="2000" dirty="0">
                <a:solidFill>
                  <a:schemeClr val="accent5">
                    <a:lumMod val="75000"/>
                  </a:schemeClr>
                </a:solidFill>
                <a:latin typeface="Russo One" panose="020B0604020202020204" charset="0"/>
              </a:rPr>
              <a:t>brief summary of the functioning of GAIL Model </a:t>
            </a:r>
            <a:r>
              <a:rPr lang="en-IN" sz="2000" dirty="0" smtClean="0">
                <a:solidFill>
                  <a:schemeClr val="accent5">
                    <a:lumMod val="75000"/>
                  </a:schemeClr>
                </a:solidFill>
                <a:latin typeface="Russo One" panose="020B0604020202020204" charset="0"/>
              </a:rPr>
              <a:t/>
            </a:r>
            <a:br>
              <a:rPr lang="en-IN" sz="2000" dirty="0" smtClean="0">
                <a:solidFill>
                  <a:schemeClr val="accent5">
                    <a:lumMod val="75000"/>
                  </a:schemeClr>
                </a:solidFill>
                <a:latin typeface="Russo One" panose="020B0604020202020204" charset="0"/>
              </a:rPr>
            </a:br>
            <a:r>
              <a:rPr lang="en-IN" sz="2000" dirty="0" smtClean="0">
                <a:solidFill>
                  <a:schemeClr val="accent5">
                    <a:lumMod val="75000"/>
                  </a:schemeClr>
                </a:solidFill>
                <a:latin typeface="Russo One" panose="020B0604020202020204" charset="0"/>
              </a:rPr>
              <a:t>used </a:t>
            </a:r>
            <a:r>
              <a:rPr lang="en-IN" sz="2000" dirty="0">
                <a:solidFill>
                  <a:schemeClr val="accent5">
                    <a:lumMod val="75000"/>
                  </a:schemeClr>
                </a:solidFill>
                <a:latin typeface="Russo One" panose="020B0604020202020204" charset="0"/>
              </a:rPr>
              <a:t>for this task :</a:t>
            </a:r>
            <a:endParaRPr lang="en-IN" sz="2000" dirty="0"/>
          </a:p>
        </p:txBody>
      </p:sp>
      <p:sp>
        <p:nvSpPr>
          <p:cNvPr id="3" name="Subtitle 2"/>
          <p:cNvSpPr>
            <a:spLocks noGrp="1"/>
          </p:cNvSpPr>
          <p:nvPr>
            <p:ph type="subTitle" idx="1"/>
          </p:nvPr>
        </p:nvSpPr>
        <p:spPr>
          <a:xfrm>
            <a:off x="755576" y="1203598"/>
            <a:ext cx="7717500" cy="2948100"/>
          </a:xfrm>
        </p:spPr>
        <p:txBody>
          <a:bodyPr/>
          <a:lstStyle/>
          <a:p>
            <a:pPr>
              <a:buNone/>
            </a:pPr>
            <a:endParaRPr lang="en-IN" sz="1400" dirty="0">
              <a:solidFill>
                <a:schemeClr val="accent5">
                  <a:lumMod val="75000"/>
                </a:schemeClr>
              </a:solidFill>
              <a:latin typeface="Russo One" panose="020B0604020202020204" charset="0"/>
            </a:endParaRPr>
          </a:p>
          <a:p>
            <a:pPr>
              <a:buNone/>
            </a:pPr>
            <a:r>
              <a:rPr lang="en-IN" sz="1400" dirty="0" smtClean="0">
                <a:solidFill>
                  <a:schemeClr val="accent5">
                    <a:lumMod val="75000"/>
                  </a:schemeClr>
                </a:solidFill>
                <a:latin typeface="Russo One" panose="020B0604020202020204" charset="0"/>
              </a:rPr>
              <a:t>1) </a:t>
            </a:r>
            <a:r>
              <a:rPr lang="en-IN" sz="1400" dirty="0" smtClean="0">
                <a:solidFill>
                  <a:schemeClr val="bg1"/>
                </a:solidFill>
                <a:latin typeface="Russo One" panose="020B0604020202020204" charset="0"/>
              </a:rPr>
              <a:t>The </a:t>
            </a:r>
            <a:r>
              <a:rPr lang="en-IN" sz="1400" dirty="0">
                <a:solidFill>
                  <a:schemeClr val="bg1"/>
                </a:solidFill>
                <a:latin typeface="Russo One" panose="020B0604020202020204" charset="0"/>
              </a:rPr>
              <a:t>Actor Model interacts with Break-Vo Open AI Gym environment to receive a batch of randomly sampled observations as input ; the number of observations being equivalent to the batch size  . The Observation array is pre-processed to </a:t>
            </a:r>
            <a:r>
              <a:rPr lang="en-IN" sz="1400" dirty="0" smtClean="0">
                <a:solidFill>
                  <a:schemeClr val="bg1"/>
                </a:solidFill>
                <a:latin typeface="Russo One" panose="020B0604020202020204" charset="0"/>
              </a:rPr>
              <a:t>reduce its dimensionality and then normalized  </a:t>
            </a:r>
            <a:r>
              <a:rPr lang="en-IN" sz="1400" dirty="0">
                <a:solidFill>
                  <a:schemeClr val="bg1"/>
                </a:solidFill>
                <a:latin typeface="Russo One" panose="020B0604020202020204" charset="0"/>
              </a:rPr>
              <a:t>before being fed to the Actor Model . The Actor Model outputs a policy mapping the actions to the input state </a:t>
            </a:r>
            <a:r>
              <a:rPr lang="en-IN" sz="1400" dirty="0" smtClean="0">
                <a:solidFill>
                  <a:schemeClr val="bg1"/>
                </a:solidFill>
                <a:latin typeface="Russo One" panose="020B0604020202020204" charset="0"/>
              </a:rPr>
              <a:t>with </a:t>
            </a:r>
            <a:r>
              <a:rPr lang="en-IN" sz="1400" dirty="0">
                <a:solidFill>
                  <a:schemeClr val="bg1"/>
                </a:solidFill>
                <a:latin typeface="Russo One" panose="020B0604020202020204" charset="0"/>
              </a:rPr>
              <a:t>varying </a:t>
            </a:r>
            <a:r>
              <a:rPr lang="en-IN" sz="1400" dirty="0" smtClean="0">
                <a:solidFill>
                  <a:schemeClr val="bg1"/>
                </a:solidFill>
                <a:latin typeface="Russo One" panose="020B0604020202020204" charset="0"/>
              </a:rPr>
              <a:t>probabilities </a:t>
            </a:r>
            <a:endParaRPr lang="en-IN" sz="1400" dirty="0" smtClean="0">
              <a:solidFill>
                <a:schemeClr val="accent5">
                  <a:lumMod val="75000"/>
                </a:schemeClr>
              </a:solidFill>
              <a:latin typeface="Russo One" panose="020B0604020202020204" charset="0"/>
            </a:endParaRPr>
          </a:p>
          <a:p>
            <a:pPr>
              <a:buNone/>
            </a:pPr>
            <a:r>
              <a:rPr lang="en-IN" sz="1400" dirty="0" smtClean="0">
                <a:solidFill>
                  <a:schemeClr val="accent5">
                    <a:lumMod val="75000"/>
                  </a:schemeClr>
                </a:solidFill>
                <a:latin typeface="Russo One" panose="020B0604020202020204" charset="0"/>
              </a:rPr>
              <a:t>2)</a:t>
            </a:r>
            <a:r>
              <a:rPr lang="en-IN" sz="1400" dirty="0" smtClean="0">
                <a:solidFill>
                  <a:schemeClr val="bg1"/>
                </a:solidFill>
                <a:latin typeface="Russo One" panose="020B0604020202020204" charset="0"/>
              </a:rPr>
              <a:t> </a:t>
            </a:r>
            <a:r>
              <a:rPr lang="en-IN" sz="1400" dirty="0">
                <a:solidFill>
                  <a:schemeClr val="bg1"/>
                </a:solidFill>
                <a:latin typeface="Russo One" panose="020B0604020202020204" charset="0"/>
              </a:rPr>
              <a:t>Hence we get corresponding values of state , action , reward and next-state . The state and action pairs generated are randomly sampled based on the batch-size number and are provided as input to the Discriminator Network along with the State Action pairs generated from the Expert Trajectory Dataset . </a:t>
            </a:r>
            <a:endParaRPr lang="en-IN" sz="1400" dirty="0" smtClean="0">
              <a:solidFill>
                <a:schemeClr val="accent5">
                  <a:lumMod val="75000"/>
                </a:schemeClr>
              </a:solidFill>
              <a:latin typeface="Russo One" panose="020B0604020202020204" charset="0"/>
            </a:endParaRPr>
          </a:p>
          <a:p>
            <a:pPr>
              <a:buNone/>
            </a:pPr>
            <a:r>
              <a:rPr lang="en-IN" sz="1400" dirty="0" smtClean="0">
                <a:solidFill>
                  <a:schemeClr val="accent5">
                    <a:lumMod val="75000"/>
                  </a:schemeClr>
                </a:solidFill>
                <a:latin typeface="Russo One" panose="020B0604020202020204" charset="0"/>
              </a:rPr>
              <a:t>3)</a:t>
            </a:r>
            <a:r>
              <a:rPr lang="en-IN" sz="1400" dirty="0" smtClean="0">
                <a:solidFill>
                  <a:schemeClr val="bg1"/>
                </a:solidFill>
                <a:latin typeface="Russo One" panose="020B0604020202020204" charset="0"/>
              </a:rPr>
              <a:t> One </a:t>
            </a:r>
            <a:r>
              <a:rPr lang="en-IN" sz="1400" dirty="0">
                <a:solidFill>
                  <a:schemeClr val="bg1"/>
                </a:solidFill>
                <a:latin typeface="Russo One" panose="020B0604020202020204" charset="0"/>
              </a:rPr>
              <a:t>extra pre-processing step when dealing with Observation states from Expert Demonstration dataset is to read the images </a:t>
            </a:r>
            <a:r>
              <a:rPr lang="en-IN" sz="1400" dirty="0" smtClean="0">
                <a:solidFill>
                  <a:schemeClr val="bg1"/>
                </a:solidFill>
                <a:latin typeface="Russo One" panose="020B0604020202020204" charset="0"/>
              </a:rPr>
              <a:t> present </a:t>
            </a:r>
            <a:r>
              <a:rPr lang="en-IN" sz="1400" dirty="0">
                <a:solidFill>
                  <a:schemeClr val="bg1"/>
                </a:solidFill>
                <a:latin typeface="Russo One" panose="020B0604020202020204" charset="0"/>
              </a:rPr>
              <a:t>in the paths mentioned in the image path values provided as Expert Observation State values </a:t>
            </a:r>
            <a:r>
              <a:rPr lang="en-IN" sz="1400" dirty="0" smtClean="0">
                <a:solidFill>
                  <a:schemeClr val="bg1"/>
                </a:solidFill>
                <a:latin typeface="Russo One" panose="020B0604020202020204" charset="0"/>
              </a:rPr>
              <a:t>and then pre-process them .</a:t>
            </a:r>
            <a:endParaRPr lang="en-IN" sz="1400" dirty="0">
              <a:solidFill>
                <a:schemeClr val="bg1"/>
              </a:solidFill>
              <a:latin typeface="Russo One" panose="020B0604020202020204" charset="0"/>
            </a:endParaRPr>
          </a:p>
          <a:p>
            <a:pPr>
              <a:buNone/>
            </a:pPr>
            <a:endParaRPr lang="en-IN" sz="1400" dirty="0">
              <a:solidFill>
                <a:schemeClr val="bg1"/>
              </a:solidFill>
              <a:latin typeface="Russo One" panose="020B0604020202020204" charset="0"/>
            </a:endParaRPr>
          </a:p>
          <a:p>
            <a:endParaRPr lang="en-IN" sz="1400" dirty="0">
              <a:latin typeface="Russo One" panose="020B0604020202020204" charset="0"/>
            </a:endParaRPr>
          </a:p>
        </p:txBody>
      </p:sp>
    </p:spTree>
    <p:extLst>
      <p:ext uri="{BB962C8B-B14F-4D97-AF65-F5344CB8AC3E}">
        <p14:creationId xmlns:p14="http://schemas.microsoft.com/office/powerpoint/2010/main" val="270273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solidFill>
                  <a:schemeClr val="accent5">
                    <a:lumMod val="75000"/>
                  </a:schemeClr>
                </a:solidFill>
                <a:latin typeface="Russo One" panose="020B0604020202020204" charset="0"/>
              </a:rPr>
              <a:t>A brief summary of the functioning of GAIL Model </a:t>
            </a:r>
            <a:br>
              <a:rPr lang="en-IN" sz="2000" dirty="0">
                <a:solidFill>
                  <a:schemeClr val="accent5">
                    <a:lumMod val="75000"/>
                  </a:schemeClr>
                </a:solidFill>
                <a:latin typeface="Russo One" panose="020B0604020202020204" charset="0"/>
              </a:rPr>
            </a:br>
            <a:r>
              <a:rPr lang="en-IN" sz="2000" dirty="0">
                <a:solidFill>
                  <a:schemeClr val="accent5">
                    <a:lumMod val="75000"/>
                  </a:schemeClr>
                </a:solidFill>
                <a:latin typeface="Russo One" panose="020B0604020202020204" charset="0"/>
              </a:rPr>
              <a:t>used for this task :</a:t>
            </a:r>
            <a:endParaRPr lang="en-IN" sz="2000" dirty="0"/>
          </a:p>
        </p:txBody>
      </p:sp>
      <p:sp>
        <p:nvSpPr>
          <p:cNvPr id="3" name="Subtitle 2"/>
          <p:cNvSpPr>
            <a:spLocks noGrp="1"/>
          </p:cNvSpPr>
          <p:nvPr>
            <p:ph type="subTitle" idx="1"/>
          </p:nvPr>
        </p:nvSpPr>
        <p:spPr/>
        <p:txBody>
          <a:bodyPr/>
          <a:lstStyle/>
          <a:p>
            <a:pPr>
              <a:buNone/>
            </a:pPr>
            <a:r>
              <a:rPr lang="en-IN" sz="1400" dirty="0" smtClean="0">
                <a:solidFill>
                  <a:schemeClr val="accent5">
                    <a:lumMod val="75000"/>
                  </a:schemeClr>
                </a:solidFill>
                <a:latin typeface="Russo One" panose="020B0604020202020204" charset="0"/>
              </a:rPr>
              <a:t>4) </a:t>
            </a:r>
            <a:r>
              <a:rPr lang="en-IN" sz="1400" dirty="0" smtClean="0">
                <a:solidFill>
                  <a:schemeClr val="bg1"/>
                </a:solidFill>
                <a:latin typeface="Russo One" panose="020B0604020202020204" charset="0"/>
              </a:rPr>
              <a:t>The </a:t>
            </a:r>
            <a:r>
              <a:rPr lang="en-IN" sz="1400" dirty="0">
                <a:solidFill>
                  <a:schemeClr val="bg1"/>
                </a:solidFill>
                <a:latin typeface="Russo One" panose="020B0604020202020204" charset="0"/>
              </a:rPr>
              <a:t>Discriminator Network takes as input the state-action pairs randomly sampled from the Generator Model (Actor-Critic PPO Model) and the state-action pairs randomly sampled from the Expert Trajectory / Demonstration Dataset . The Action input is one-hot encoded and noise is added to it to stabilize the training . The Discriminator Network also uses similar Convolutional Layer Stack as used in the Actor and Critic Models but the flattened feature vector of the last convolutional layer is concatenated with the one-hot encoded action vector mentioned </a:t>
            </a:r>
            <a:r>
              <a:rPr lang="en-IN" sz="1400" dirty="0" smtClean="0">
                <a:solidFill>
                  <a:schemeClr val="bg1"/>
                </a:solidFill>
                <a:latin typeface="Russo One" panose="020B0604020202020204" charset="0"/>
              </a:rPr>
              <a:t>before . This </a:t>
            </a:r>
            <a:r>
              <a:rPr lang="en-IN" sz="1400" dirty="0">
                <a:solidFill>
                  <a:schemeClr val="bg1"/>
                </a:solidFill>
                <a:latin typeface="Russo One" panose="020B0604020202020204" charset="0"/>
              </a:rPr>
              <a:t>concatenated vector is now provided as input to the first fully connected </a:t>
            </a:r>
            <a:r>
              <a:rPr lang="en-IN" sz="1400" dirty="0" smtClean="0">
                <a:solidFill>
                  <a:schemeClr val="bg1"/>
                </a:solidFill>
                <a:latin typeface="Russo One" panose="020B0604020202020204" charset="0"/>
              </a:rPr>
              <a:t>layer followed </a:t>
            </a:r>
            <a:r>
              <a:rPr lang="en-IN" sz="1400" dirty="0">
                <a:solidFill>
                  <a:schemeClr val="bg1"/>
                </a:solidFill>
                <a:latin typeface="Russo One" panose="020B0604020202020204" charset="0"/>
              </a:rPr>
              <a:t>by another fully connected layer having 1 output neuron .</a:t>
            </a:r>
          </a:p>
          <a:p>
            <a:pPr>
              <a:buNone/>
            </a:pPr>
            <a:endParaRPr lang="en-IN" sz="1400" dirty="0">
              <a:solidFill>
                <a:schemeClr val="bg1"/>
              </a:solidFill>
              <a:latin typeface="Russo One" panose="020B0604020202020204" charset="0"/>
            </a:endParaRPr>
          </a:p>
          <a:p>
            <a:pPr>
              <a:buNone/>
            </a:pPr>
            <a:r>
              <a:rPr lang="en-IN" sz="1400" dirty="0" smtClean="0">
                <a:solidFill>
                  <a:schemeClr val="accent5">
                    <a:lumMod val="75000"/>
                  </a:schemeClr>
                </a:solidFill>
                <a:latin typeface="Russo One" panose="020B0604020202020204" charset="0"/>
              </a:rPr>
              <a:t>5) </a:t>
            </a:r>
            <a:r>
              <a:rPr lang="en-IN" sz="1400" dirty="0" smtClean="0">
                <a:solidFill>
                  <a:schemeClr val="bg1"/>
                </a:solidFill>
                <a:latin typeface="Russo One" panose="020B0604020202020204" charset="0"/>
              </a:rPr>
              <a:t>Hence </a:t>
            </a:r>
            <a:r>
              <a:rPr lang="en-IN" sz="1400" dirty="0">
                <a:solidFill>
                  <a:schemeClr val="bg1"/>
                </a:solidFill>
                <a:latin typeface="Russo One" panose="020B0604020202020204" charset="0"/>
              </a:rPr>
              <a:t>in this way the Discriminator Network is used twice separately with input state-action pairs from the Generator and the Expert Demonstration Dataset to calculate the log probability of s,a pairs from the Expert Dataset and inverse of log probability of the s,a pairs from the Generator Model   </a:t>
            </a:r>
          </a:p>
          <a:p>
            <a:pPr>
              <a:buNone/>
            </a:pPr>
            <a:endParaRPr lang="en-IN" sz="1400" dirty="0">
              <a:solidFill>
                <a:schemeClr val="bg1"/>
              </a:solidFill>
              <a:latin typeface="Russo One" panose="020B0604020202020204" charset="0"/>
            </a:endParaRPr>
          </a:p>
          <a:p>
            <a:pPr>
              <a:buNone/>
            </a:pPr>
            <a:r>
              <a:rPr lang="en-IN" sz="1400" dirty="0" smtClean="0">
                <a:solidFill>
                  <a:schemeClr val="accent5">
                    <a:lumMod val="75000"/>
                  </a:schemeClr>
                </a:solidFill>
                <a:latin typeface="Russo One" panose="020B0604020202020204" charset="0"/>
              </a:rPr>
              <a:t> </a:t>
            </a:r>
            <a:endParaRPr lang="en-IN" sz="1400" dirty="0">
              <a:solidFill>
                <a:schemeClr val="accent5">
                  <a:lumMod val="75000"/>
                </a:schemeClr>
              </a:solidFill>
              <a:latin typeface="Russo One" panose="020B0604020202020204" charset="0"/>
            </a:endParaRPr>
          </a:p>
        </p:txBody>
      </p:sp>
    </p:spTree>
    <p:extLst>
      <p:ext uri="{BB962C8B-B14F-4D97-AF65-F5344CB8AC3E}">
        <p14:creationId xmlns:p14="http://schemas.microsoft.com/office/powerpoint/2010/main" val="3384870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a:t>
            </a:r>
            <a:endParaRPr lang="en-IN" dirty="0"/>
          </a:p>
        </p:txBody>
      </p:sp>
      <p:sp>
        <p:nvSpPr>
          <p:cNvPr id="3" name="Title 2"/>
          <p:cNvSpPr>
            <a:spLocks noGrp="1"/>
          </p:cNvSpPr>
          <p:nvPr>
            <p:ph type="title" idx="2"/>
          </p:nvPr>
        </p:nvSpPr>
        <p:spPr>
          <a:xfrm>
            <a:off x="718850" y="1295974"/>
            <a:ext cx="7711800" cy="3147983"/>
          </a:xfrm>
        </p:spPr>
        <p:txBody>
          <a:bodyPr/>
          <a:lstStyle/>
          <a:p>
            <a:r>
              <a:rPr lang="en-IN" sz="2800" dirty="0"/>
              <a:t>Implementation of Generative Adversarial Imitation Learning (GAIL) with Proximal Policy Optimization </a:t>
            </a:r>
            <a:r>
              <a:rPr lang="en-IN" sz="2800" dirty="0" smtClean="0"/>
              <a:t>(PPO) Algorithm </a:t>
            </a:r>
            <a:r>
              <a:rPr lang="en-IN" sz="2800" dirty="0"/>
              <a:t>for replicating the recorded behaviour of an expert in the context of the Atari Breakout Game (Breakout-V0 Open AI Gym environment) using Tensorflow 1.14</a:t>
            </a:r>
          </a:p>
        </p:txBody>
      </p:sp>
    </p:spTree>
    <p:extLst>
      <p:ext uri="{BB962C8B-B14F-4D97-AF65-F5344CB8AC3E}">
        <p14:creationId xmlns:p14="http://schemas.microsoft.com/office/powerpoint/2010/main" val="3934350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solidFill>
                  <a:schemeClr val="accent5">
                    <a:lumMod val="75000"/>
                  </a:schemeClr>
                </a:solidFill>
                <a:latin typeface="Russo One" panose="020B0604020202020204" charset="0"/>
              </a:rPr>
              <a:t>A brief summary of the functioning of GAIL Model </a:t>
            </a:r>
            <a:br>
              <a:rPr lang="en-IN" sz="2000" dirty="0">
                <a:solidFill>
                  <a:schemeClr val="accent5">
                    <a:lumMod val="75000"/>
                  </a:schemeClr>
                </a:solidFill>
                <a:latin typeface="Russo One" panose="020B0604020202020204" charset="0"/>
              </a:rPr>
            </a:br>
            <a:r>
              <a:rPr lang="en-IN" sz="2000" dirty="0">
                <a:solidFill>
                  <a:schemeClr val="accent5">
                    <a:lumMod val="75000"/>
                  </a:schemeClr>
                </a:solidFill>
                <a:latin typeface="Russo One" panose="020B0604020202020204" charset="0"/>
              </a:rPr>
              <a:t>used for this task :</a:t>
            </a:r>
            <a:endParaRPr lang="en-IN" sz="2000" dirty="0"/>
          </a:p>
        </p:txBody>
      </p:sp>
      <p:sp>
        <p:nvSpPr>
          <p:cNvPr id="3" name="Subtitle 2"/>
          <p:cNvSpPr>
            <a:spLocks noGrp="1"/>
          </p:cNvSpPr>
          <p:nvPr>
            <p:ph type="subTitle" idx="1"/>
          </p:nvPr>
        </p:nvSpPr>
        <p:spPr/>
        <p:txBody>
          <a:bodyPr/>
          <a:lstStyle/>
          <a:p>
            <a:pPr>
              <a:buNone/>
            </a:pPr>
            <a:r>
              <a:rPr lang="en-IN" sz="1400" dirty="0" smtClean="0">
                <a:solidFill>
                  <a:schemeClr val="accent5">
                    <a:lumMod val="75000"/>
                  </a:schemeClr>
                </a:solidFill>
                <a:latin typeface="Russo One" panose="020B0604020202020204" charset="0"/>
              </a:rPr>
              <a:t>6)</a:t>
            </a:r>
            <a:r>
              <a:rPr lang="en-IN" sz="1400" dirty="0" smtClean="0">
                <a:solidFill>
                  <a:schemeClr val="bg1"/>
                </a:solidFill>
                <a:latin typeface="Russo One" panose="020B0604020202020204" charset="0"/>
              </a:rPr>
              <a:t> The overall loss function for the Discriminator which it is supposed to minimize is the negative of average of the sum of both the log probability value for the Expert trajectory  and Inverse of Log Probability for the Generator trajectory </a:t>
            </a:r>
          </a:p>
          <a:p>
            <a:pPr>
              <a:buNone/>
            </a:pPr>
            <a:r>
              <a:rPr lang="en-IN" sz="1400" dirty="0" smtClean="0">
                <a:solidFill>
                  <a:schemeClr val="accent5">
                    <a:lumMod val="75000"/>
                  </a:schemeClr>
                </a:solidFill>
                <a:latin typeface="Russo One" panose="020B0604020202020204" charset="0"/>
              </a:rPr>
              <a:t>7) </a:t>
            </a:r>
            <a:r>
              <a:rPr lang="en-IN" sz="1400" dirty="0" smtClean="0">
                <a:solidFill>
                  <a:schemeClr val="bg1"/>
                </a:solidFill>
                <a:latin typeface="Russo One" panose="020B0604020202020204" charset="0"/>
              </a:rPr>
              <a:t>Adam Optimizer is used for minimizing the loss / cost function of the Generator with a learning rate of 1e-5 </a:t>
            </a:r>
            <a:endParaRPr lang="en-IN" sz="1400" dirty="0">
              <a:solidFill>
                <a:schemeClr val="accent5">
                  <a:lumMod val="75000"/>
                </a:schemeClr>
              </a:solidFill>
              <a:latin typeface="Russo One" panose="020B0604020202020204" charset="0"/>
            </a:endParaRPr>
          </a:p>
          <a:p>
            <a:pPr>
              <a:buNone/>
            </a:pPr>
            <a:r>
              <a:rPr lang="en-IN" sz="1400" dirty="0">
                <a:solidFill>
                  <a:schemeClr val="accent5">
                    <a:lumMod val="75000"/>
                  </a:schemeClr>
                </a:solidFill>
                <a:latin typeface="Russo One" panose="020B0604020202020204" charset="0"/>
              </a:rPr>
              <a:t>8</a:t>
            </a:r>
            <a:r>
              <a:rPr lang="en-IN" sz="1400" dirty="0" smtClean="0">
                <a:solidFill>
                  <a:schemeClr val="accent5">
                    <a:lumMod val="75000"/>
                  </a:schemeClr>
                </a:solidFill>
                <a:latin typeface="Russo One" panose="020B0604020202020204" charset="0"/>
              </a:rPr>
              <a:t>)</a:t>
            </a:r>
            <a:r>
              <a:rPr lang="en-IN" sz="1400" dirty="0" smtClean="0">
                <a:solidFill>
                  <a:schemeClr val="bg1"/>
                </a:solidFill>
                <a:latin typeface="Russo One" panose="020B0604020202020204" charset="0"/>
              </a:rPr>
              <a:t> The log of the probabilities of generator model s,a pairs clipped within some value range is now provided as a reward signal to the Critic Network of the Generator Model </a:t>
            </a:r>
            <a:endParaRPr lang="en-IN" sz="1400" dirty="0" smtClean="0">
              <a:solidFill>
                <a:schemeClr val="accent5">
                  <a:lumMod val="75000"/>
                </a:schemeClr>
              </a:solidFill>
              <a:latin typeface="Russo One" panose="020B0604020202020204" charset="0"/>
            </a:endParaRPr>
          </a:p>
          <a:p>
            <a:pPr>
              <a:buNone/>
            </a:pPr>
            <a:r>
              <a:rPr lang="en-IN" sz="1400" dirty="0">
                <a:solidFill>
                  <a:schemeClr val="accent5">
                    <a:lumMod val="75000"/>
                  </a:schemeClr>
                </a:solidFill>
                <a:latin typeface="Russo One" panose="020B0604020202020204" charset="0"/>
              </a:rPr>
              <a:t>9</a:t>
            </a:r>
            <a:r>
              <a:rPr lang="en-IN" sz="1400" dirty="0" smtClean="0">
                <a:solidFill>
                  <a:schemeClr val="accent5">
                    <a:lumMod val="75000"/>
                  </a:schemeClr>
                </a:solidFill>
                <a:latin typeface="Russo One" panose="020B0604020202020204" charset="0"/>
              </a:rPr>
              <a:t>)</a:t>
            </a:r>
            <a:r>
              <a:rPr lang="en-IN" sz="1400" dirty="0" smtClean="0">
                <a:solidFill>
                  <a:schemeClr val="bg1"/>
                </a:solidFill>
                <a:latin typeface="Russo One" panose="020B0604020202020204" charset="0"/>
              </a:rPr>
              <a:t> The Critic Network is then used to calculate the Generalized Advantage Estimate values which are used to train the Actor Model </a:t>
            </a:r>
          </a:p>
          <a:p>
            <a:pPr>
              <a:buNone/>
            </a:pPr>
            <a:endParaRPr lang="en-IN" sz="1400" dirty="0" smtClean="0">
              <a:solidFill>
                <a:schemeClr val="bg1"/>
              </a:solidFill>
              <a:latin typeface="Russo One" panose="020B0604020202020204" charset="0"/>
            </a:endParaRPr>
          </a:p>
          <a:p>
            <a:pPr>
              <a:buNone/>
            </a:pPr>
            <a:endParaRPr lang="en-IN" sz="1400" dirty="0">
              <a:solidFill>
                <a:schemeClr val="bg1"/>
              </a:solidFill>
              <a:latin typeface="Russo One" panose="020B0604020202020204" charset="0"/>
            </a:endParaRPr>
          </a:p>
        </p:txBody>
      </p:sp>
    </p:spTree>
    <p:extLst>
      <p:ext uri="{BB962C8B-B14F-4D97-AF65-F5344CB8AC3E}">
        <p14:creationId xmlns:p14="http://schemas.microsoft.com/office/powerpoint/2010/main" val="199048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solidFill>
                  <a:schemeClr val="accent5">
                    <a:lumMod val="75000"/>
                  </a:schemeClr>
                </a:solidFill>
                <a:latin typeface="Russo One" panose="020B0604020202020204" charset="0"/>
              </a:rPr>
              <a:t>A brief summary of the functioning of GAIL Model </a:t>
            </a:r>
            <a:br>
              <a:rPr lang="en-IN" sz="2000" dirty="0">
                <a:solidFill>
                  <a:schemeClr val="accent5">
                    <a:lumMod val="75000"/>
                  </a:schemeClr>
                </a:solidFill>
                <a:latin typeface="Russo One" panose="020B0604020202020204" charset="0"/>
              </a:rPr>
            </a:br>
            <a:r>
              <a:rPr lang="en-IN" sz="2000" dirty="0">
                <a:solidFill>
                  <a:schemeClr val="accent5">
                    <a:lumMod val="75000"/>
                  </a:schemeClr>
                </a:solidFill>
                <a:latin typeface="Russo One" panose="020B0604020202020204" charset="0"/>
              </a:rPr>
              <a:t>used for this task :</a:t>
            </a:r>
            <a:endParaRPr lang="en-IN" sz="2000" dirty="0"/>
          </a:p>
        </p:txBody>
      </p:sp>
      <p:sp>
        <p:nvSpPr>
          <p:cNvPr id="3" name="Subtitle 2"/>
          <p:cNvSpPr>
            <a:spLocks noGrp="1"/>
          </p:cNvSpPr>
          <p:nvPr>
            <p:ph type="subTitle" idx="1"/>
          </p:nvPr>
        </p:nvSpPr>
        <p:spPr/>
        <p:txBody>
          <a:bodyPr/>
          <a:lstStyle/>
          <a:p>
            <a:pPr>
              <a:buNone/>
            </a:pPr>
            <a:r>
              <a:rPr lang="en-IN" sz="1400" dirty="0" smtClean="0">
                <a:solidFill>
                  <a:schemeClr val="accent5">
                    <a:lumMod val="75000"/>
                  </a:schemeClr>
                </a:solidFill>
                <a:latin typeface="Russo One" panose="020B0604020202020204" charset="0"/>
              </a:rPr>
              <a:t>Loss Functions used for the PPO (Actor-Critic) Generator Model :</a:t>
            </a:r>
          </a:p>
          <a:p>
            <a:pPr>
              <a:buNone/>
            </a:pPr>
            <a:endParaRPr lang="en-IN" sz="1400" dirty="0" smtClean="0">
              <a:solidFill>
                <a:schemeClr val="accent5">
                  <a:lumMod val="75000"/>
                </a:schemeClr>
              </a:solidFill>
              <a:latin typeface="Russo One" panose="020B0604020202020204" charset="0"/>
            </a:endParaRPr>
          </a:p>
          <a:p>
            <a:pPr>
              <a:buNone/>
            </a:pPr>
            <a:r>
              <a:rPr lang="en-IN" sz="1400" dirty="0" smtClean="0">
                <a:solidFill>
                  <a:schemeClr val="accent5">
                    <a:lumMod val="75000"/>
                  </a:schemeClr>
                </a:solidFill>
                <a:latin typeface="Russo One" panose="020B0604020202020204" charset="0"/>
              </a:rPr>
              <a:t>1) Clipped Surrogate Function Loss for the Actor Model : </a:t>
            </a:r>
            <a:r>
              <a:rPr lang="en-IN" sz="1400" dirty="0" smtClean="0">
                <a:solidFill>
                  <a:schemeClr val="bg1"/>
                </a:solidFill>
                <a:latin typeface="Russo One" panose="020B0604020202020204" charset="0"/>
              </a:rPr>
              <a:t>Ratio of the exponents of Action Probabilities by the Current Policy and Old Policy is calculated followed by clipping them in a given range and then calculating the mean of  minimum of the product of the GAE values and Normal Ratios and the product of GAE values and clipped ratios </a:t>
            </a:r>
          </a:p>
          <a:p>
            <a:pPr>
              <a:buNone/>
            </a:pPr>
            <a:endParaRPr lang="en-IN" sz="1400" dirty="0">
              <a:solidFill>
                <a:schemeClr val="bg1"/>
              </a:solidFill>
              <a:latin typeface="Russo One" panose="020B0604020202020204" charset="0"/>
            </a:endParaRPr>
          </a:p>
          <a:p>
            <a:pPr>
              <a:buNone/>
            </a:pPr>
            <a:r>
              <a:rPr lang="en-IN" sz="1400" dirty="0" smtClean="0">
                <a:solidFill>
                  <a:schemeClr val="accent5">
                    <a:lumMod val="75000"/>
                  </a:schemeClr>
                </a:solidFill>
                <a:latin typeface="Russo One" panose="020B0604020202020204" charset="0"/>
              </a:rPr>
              <a:t>2) Entropy Bonus Loss : </a:t>
            </a:r>
            <a:r>
              <a:rPr lang="en-IN" sz="1400" dirty="0" smtClean="0">
                <a:solidFill>
                  <a:schemeClr val="bg1"/>
                </a:solidFill>
                <a:latin typeface="Russo One" panose="020B0604020202020204" charset="0"/>
              </a:rPr>
              <a:t>Mean / Average of the product of Action Probabilities predicted by the current policy and log of the clipped current policy action probabilities is calculated . The Entropy Bonus Loss acts as an Entropy Regularization term which helps in ensuring sufficient exploration which  </a:t>
            </a:r>
          </a:p>
          <a:p>
            <a:pPr>
              <a:buNone/>
            </a:pPr>
            <a:r>
              <a:rPr lang="en-IN" sz="1400" dirty="0" smtClean="0">
                <a:solidFill>
                  <a:schemeClr val="bg1"/>
                </a:solidFill>
                <a:latin typeface="Russo One" panose="020B0604020202020204" charset="0"/>
              </a:rPr>
              <a:t>allows </a:t>
            </a:r>
            <a:r>
              <a:rPr lang="en-IN" sz="1400" dirty="0">
                <a:solidFill>
                  <a:schemeClr val="bg1"/>
                </a:solidFill>
                <a:latin typeface="Russo One" panose="020B0604020202020204" charset="0"/>
              </a:rPr>
              <a:t>the agent to discover faster and better policies </a:t>
            </a:r>
            <a:endParaRPr lang="en-IN" sz="1400" dirty="0" smtClean="0">
              <a:solidFill>
                <a:schemeClr val="bg1"/>
              </a:solidFill>
              <a:latin typeface="Russo One" panose="020B0604020202020204" charset="0"/>
            </a:endParaRPr>
          </a:p>
          <a:p>
            <a:pPr>
              <a:buNone/>
            </a:pPr>
            <a:endParaRPr lang="en-IN" sz="1400" dirty="0">
              <a:solidFill>
                <a:schemeClr val="bg1"/>
              </a:solidFill>
              <a:latin typeface="Russo One" panose="020B0604020202020204" charset="0"/>
            </a:endParaRPr>
          </a:p>
          <a:p>
            <a:pPr>
              <a:buNone/>
            </a:pPr>
            <a:endParaRPr lang="en-IN" sz="1400" dirty="0" smtClean="0">
              <a:solidFill>
                <a:schemeClr val="bg1"/>
              </a:solidFill>
              <a:latin typeface="Russo One" panose="020B0604020202020204" charset="0"/>
            </a:endParaRPr>
          </a:p>
          <a:p>
            <a:pPr>
              <a:buNone/>
            </a:pPr>
            <a:endParaRPr lang="en-IN" sz="1400" dirty="0">
              <a:solidFill>
                <a:schemeClr val="bg1"/>
              </a:solidFill>
              <a:latin typeface="Russo One" panose="020B0604020202020204" charset="0"/>
            </a:endParaRPr>
          </a:p>
          <a:p>
            <a:pPr>
              <a:buNone/>
            </a:pPr>
            <a:r>
              <a:rPr lang="en-IN" sz="1400" dirty="0" smtClean="0">
                <a:solidFill>
                  <a:schemeClr val="bg1"/>
                </a:solidFill>
                <a:latin typeface="Russo One" panose="020B0604020202020204" charset="0"/>
              </a:rPr>
              <a:t> </a:t>
            </a:r>
            <a:endParaRPr lang="en-IN" sz="1400" dirty="0">
              <a:solidFill>
                <a:schemeClr val="bg1"/>
              </a:solidFill>
              <a:latin typeface="Russo One" panose="020B0604020202020204" charset="0"/>
            </a:endParaRPr>
          </a:p>
          <a:p>
            <a:endParaRPr lang="en-IN" sz="1400" dirty="0">
              <a:latin typeface="Russo One" panose="020B0604020202020204" charset="0"/>
            </a:endParaRPr>
          </a:p>
        </p:txBody>
      </p:sp>
    </p:spTree>
    <p:extLst>
      <p:ext uri="{BB962C8B-B14F-4D97-AF65-F5344CB8AC3E}">
        <p14:creationId xmlns:p14="http://schemas.microsoft.com/office/powerpoint/2010/main" val="643369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7494"/>
            <a:ext cx="7751400" cy="511500"/>
          </a:xfrm>
        </p:spPr>
        <p:txBody>
          <a:bodyPr/>
          <a:lstStyle/>
          <a:p>
            <a:r>
              <a:rPr lang="en-IN" sz="2000" dirty="0">
                <a:solidFill>
                  <a:schemeClr val="accent5">
                    <a:lumMod val="75000"/>
                  </a:schemeClr>
                </a:solidFill>
                <a:latin typeface="Russo One" panose="020B0604020202020204" charset="0"/>
              </a:rPr>
              <a:t>A brief summary of the functioning of GAIL Model </a:t>
            </a:r>
            <a:br>
              <a:rPr lang="en-IN" sz="2000" dirty="0">
                <a:solidFill>
                  <a:schemeClr val="accent5">
                    <a:lumMod val="75000"/>
                  </a:schemeClr>
                </a:solidFill>
                <a:latin typeface="Russo One" panose="020B0604020202020204" charset="0"/>
              </a:rPr>
            </a:br>
            <a:r>
              <a:rPr lang="en-IN" sz="2000" dirty="0">
                <a:solidFill>
                  <a:schemeClr val="accent5">
                    <a:lumMod val="75000"/>
                  </a:schemeClr>
                </a:solidFill>
                <a:latin typeface="Russo One" panose="020B0604020202020204" charset="0"/>
              </a:rPr>
              <a:t>used for this task :</a:t>
            </a:r>
            <a:endParaRPr lang="en-IN" sz="2000" dirty="0"/>
          </a:p>
        </p:txBody>
      </p:sp>
      <p:sp>
        <p:nvSpPr>
          <p:cNvPr id="3" name="Subtitle 2"/>
          <p:cNvSpPr>
            <a:spLocks noGrp="1"/>
          </p:cNvSpPr>
          <p:nvPr>
            <p:ph type="subTitle" idx="1"/>
          </p:nvPr>
        </p:nvSpPr>
        <p:spPr>
          <a:xfrm>
            <a:off x="683568" y="979757"/>
            <a:ext cx="7717500" cy="2948100"/>
          </a:xfrm>
        </p:spPr>
        <p:txBody>
          <a:bodyPr/>
          <a:lstStyle/>
          <a:p>
            <a:pPr>
              <a:buNone/>
            </a:pPr>
            <a:r>
              <a:rPr lang="en-IN" sz="1400" dirty="0">
                <a:solidFill>
                  <a:schemeClr val="accent5">
                    <a:lumMod val="75000"/>
                  </a:schemeClr>
                </a:solidFill>
                <a:latin typeface="Russo One" panose="020B0604020202020204" charset="0"/>
              </a:rPr>
              <a:t>3) </a:t>
            </a:r>
            <a:r>
              <a:rPr lang="en-IN" sz="1400" dirty="0" smtClean="0">
                <a:solidFill>
                  <a:schemeClr val="accent5">
                    <a:lumMod val="75000"/>
                  </a:schemeClr>
                </a:solidFill>
                <a:latin typeface="Russo One" panose="020B0604020202020204" charset="0"/>
              </a:rPr>
              <a:t>Value Function Loss for the Critic Model : </a:t>
            </a:r>
            <a:r>
              <a:rPr lang="en-IN" sz="1400" dirty="0" smtClean="0">
                <a:solidFill>
                  <a:schemeClr val="bg1"/>
                </a:solidFill>
                <a:latin typeface="Russo One" panose="020B0604020202020204" charset="0"/>
              </a:rPr>
              <a:t>Mean of Squared Difference of Predicted Value Functions for the current state and Temporal Difference Estimate (TD-Estimate) of the Critic Model for the next states i.e. the sum of Current Reward and product of the Discount Factor Gamma and the next states is calculated </a:t>
            </a:r>
          </a:p>
          <a:p>
            <a:pPr>
              <a:buNone/>
            </a:pPr>
            <a:endParaRPr lang="en-IN" sz="1400" dirty="0">
              <a:solidFill>
                <a:schemeClr val="bg1"/>
              </a:solidFill>
              <a:latin typeface="Russo One" panose="020B0604020202020204" charset="0"/>
            </a:endParaRPr>
          </a:p>
          <a:p>
            <a:pPr>
              <a:buNone/>
            </a:pPr>
            <a:r>
              <a:rPr lang="en-IN" sz="1400" dirty="0" smtClean="0">
                <a:solidFill>
                  <a:schemeClr val="accent5">
                    <a:lumMod val="75000"/>
                  </a:schemeClr>
                </a:solidFill>
                <a:latin typeface="Russo One" panose="020B0604020202020204" charset="0"/>
              </a:rPr>
              <a:t>4) </a:t>
            </a:r>
            <a:r>
              <a:rPr lang="en-IN" sz="1400" dirty="0" smtClean="0">
                <a:solidFill>
                  <a:schemeClr val="bg1"/>
                </a:solidFill>
                <a:latin typeface="Russo One" panose="020B0604020202020204" charset="0"/>
              </a:rPr>
              <a:t>All the 3 loss functions mentioned as above are added together to get the overall loss function for the PPO (Actor-Critic) Generator Model after multiplying the Entropy Bonus Loss  and Value Function Loss by their corresponding parameter values </a:t>
            </a:r>
            <a:endParaRPr lang="en-IN" sz="1400" dirty="0">
              <a:solidFill>
                <a:schemeClr val="bg1"/>
              </a:solidFill>
              <a:latin typeface="Russo One" panose="020B0604020202020204" charset="0"/>
            </a:endParaRPr>
          </a:p>
        </p:txBody>
      </p:sp>
      <p:pic>
        <p:nvPicPr>
          <p:cNvPr id="5122" name="Picture 2" descr="C:\Users\PK\OneDrive\Desktop\PPO_Grd_Ascent_Total_Lo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426844"/>
            <a:ext cx="6545263" cy="10891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02" y="2903624"/>
            <a:ext cx="8388424" cy="523220"/>
          </a:xfrm>
          <a:prstGeom prst="rect">
            <a:avLst/>
          </a:prstGeom>
          <a:noFill/>
        </p:spPr>
        <p:txBody>
          <a:bodyPr wrap="square" rtlCol="0">
            <a:spAutoFit/>
          </a:bodyPr>
          <a:lstStyle/>
          <a:p>
            <a:r>
              <a:rPr lang="en-IN" dirty="0" smtClean="0">
                <a:solidFill>
                  <a:schemeClr val="accent5">
                    <a:lumMod val="75000"/>
                  </a:schemeClr>
                </a:solidFill>
                <a:latin typeface="Russo One" panose="020B0604020202020204" charset="0"/>
              </a:rPr>
              <a:t>5) Gradient Ascent Algorithm for loss calculation :  </a:t>
            </a:r>
            <a:r>
              <a:rPr lang="en-IN" dirty="0" smtClean="0">
                <a:solidFill>
                  <a:schemeClr val="bg1"/>
                </a:solidFill>
                <a:latin typeface="Russo One" panose="020B0604020202020204" charset="0"/>
              </a:rPr>
              <a:t>Negative of the  Total loss is taken to  maximize the loss / cost Function of the Discriminator</a:t>
            </a:r>
            <a:endParaRPr lang="en-IN" dirty="0">
              <a:solidFill>
                <a:schemeClr val="bg1"/>
              </a:solidFill>
              <a:latin typeface="Russo One" panose="020B0604020202020204" charset="0"/>
            </a:endParaRPr>
          </a:p>
        </p:txBody>
      </p:sp>
    </p:spTree>
    <p:extLst>
      <p:ext uri="{BB962C8B-B14F-4D97-AF65-F5344CB8AC3E}">
        <p14:creationId xmlns:p14="http://schemas.microsoft.com/office/powerpoint/2010/main" val="2393672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solidFill>
                  <a:schemeClr val="accent5">
                    <a:lumMod val="75000"/>
                  </a:schemeClr>
                </a:solidFill>
                <a:latin typeface="Russo One" panose="020B0604020202020204" charset="0"/>
              </a:rPr>
              <a:t>A brief summary of the functioning of GAIL Model </a:t>
            </a:r>
            <a:br>
              <a:rPr lang="en-IN" sz="2000" dirty="0">
                <a:solidFill>
                  <a:schemeClr val="accent5">
                    <a:lumMod val="75000"/>
                  </a:schemeClr>
                </a:solidFill>
                <a:latin typeface="Russo One" panose="020B0604020202020204" charset="0"/>
              </a:rPr>
            </a:br>
            <a:r>
              <a:rPr lang="en-IN" sz="2000" dirty="0">
                <a:solidFill>
                  <a:schemeClr val="accent5">
                    <a:lumMod val="75000"/>
                  </a:schemeClr>
                </a:solidFill>
                <a:latin typeface="Russo One" panose="020B0604020202020204" charset="0"/>
              </a:rPr>
              <a:t>used for this task :</a:t>
            </a:r>
            <a:endParaRPr lang="en-IN" sz="2000" dirty="0"/>
          </a:p>
        </p:txBody>
      </p:sp>
      <p:sp>
        <p:nvSpPr>
          <p:cNvPr id="3" name="Subtitle 2"/>
          <p:cNvSpPr>
            <a:spLocks noGrp="1"/>
          </p:cNvSpPr>
          <p:nvPr>
            <p:ph type="subTitle" idx="1"/>
          </p:nvPr>
        </p:nvSpPr>
        <p:spPr/>
        <p:txBody>
          <a:bodyPr/>
          <a:lstStyle/>
          <a:p>
            <a:pPr>
              <a:buNone/>
            </a:pPr>
            <a:r>
              <a:rPr lang="en-IN" sz="1400" dirty="0" smtClean="0">
                <a:solidFill>
                  <a:schemeClr val="accent5">
                    <a:lumMod val="75000"/>
                  </a:schemeClr>
                </a:solidFill>
                <a:latin typeface="Russo One" panose="020B0604020202020204" charset="0"/>
              </a:rPr>
              <a:t>6) Adam Optimizer </a:t>
            </a:r>
            <a:r>
              <a:rPr lang="en-IN" sz="1400" dirty="0" smtClean="0">
                <a:solidFill>
                  <a:schemeClr val="bg1"/>
                </a:solidFill>
                <a:latin typeface="Russo One" panose="020B0604020202020204" charset="0"/>
              </a:rPr>
              <a:t>was used to train the PPO (Actor-Critic) Generator Model with a learning rate of 1e-4</a:t>
            </a:r>
          </a:p>
          <a:p>
            <a:pPr>
              <a:buNone/>
            </a:pPr>
            <a:r>
              <a:rPr lang="en-IN" sz="1400" dirty="0" smtClean="0">
                <a:solidFill>
                  <a:schemeClr val="accent5">
                    <a:lumMod val="75000"/>
                  </a:schemeClr>
                </a:solidFill>
                <a:latin typeface="Russo One" panose="020B0604020202020204" charset="0"/>
              </a:rPr>
              <a:t>7) </a:t>
            </a:r>
            <a:r>
              <a:rPr lang="en-IN" sz="1400" dirty="0" smtClean="0">
                <a:solidFill>
                  <a:schemeClr val="bg1"/>
                </a:solidFill>
                <a:latin typeface="Russo One" panose="020B0604020202020204" charset="0"/>
              </a:rPr>
              <a:t>Hence on the highest level </a:t>
            </a:r>
            <a:r>
              <a:rPr lang="en-IN" sz="1400" dirty="0" smtClean="0">
                <a:solidFill>
                  <a:schemeClr val="accent5">
                    <a:lumMod val="75000"/>
                  </a:schemeClr>
                </a:solidFill>
                <a:latin typeface="Russo One" panose="020B0604020202020204" charset="0"/>
              </a:rPr>
              <a:t>the GAIL model is functioning similar to a Generative Adversarial Network (GAN) model</a:t>
            </a:r>
            <a:r>
              <a:rPr lang="en-IN" sz="1400" dirty="0" smtClean="0">
                <a:solidFill>
                  <a:schemeClr val="bg1"/>
                </a:solidFill>
                <a:latin typeface="Russo One" panose="020B0604020202020204" charset="0"/>
              </a:rPr>
              <a:t> as it has two sub-models / networks : the </a:t>
            </a:r>
            <a:r>
              <a:rPr lang="en-IN" sz="1400" dirty="0" smtClean="0">
                <a:solidFill>
                  <a:schemeClr val="accent5">
                    <a:lumMod val="75000"/>
                  </a:schemeClr>
                </a:solidFill>
                <a:latin typeface="Russo One" panose="020B0604020202020204" charset="0"/>
              </a:rPr>
              <a:t>Generator (PPO Actor-Critic Model)</a:t>
            </a:r>
            <a:r>
              <a:rPr lang="en-IN" sz="1400" dirty="0" smtClean="0">
                <a:solidFill>
                  <a:schemeClr val="bg1"/>
                </a:solidFill>
                <a:latin typeface="Russo One" panose="020B0604020202020204" charset="0"/>
              </a:rPr>
              <a:t> and the </a:t>
            </a:r>
            <a:r>
              <a:rPr lang="en-IN" sz="1400" dirty="0" smtClean="0">
                <a:solidFill>
                  <a:schemeClr val="accent5">
                    <a:lumMod val="75000"/>
                  </a:schemeClr>
                </a:solidFill>
                <a:latin typeface="Russo One" panose="020B0604020202020204" charset="0"/>
              </a:rPr>
              <a:t>Discriminator</a:t>
            </a:r>
            <a:r>
              <a:rPr lang="en-IN" sz="1400" dirty="0" smtClean="0">
                <a:solidFill>
                  <a:schemeClr val="bg1"/>
                </a:solidFill>
                <a:latin typeface="Russo One" panose="020B0604020202020204" charset="0"/>
              </a:rPr>
              <a:t> which are playing a </a:t>
            </a:r>
            <a:r>
              <a:rPr lang="en-IN" sz="1400" dirty="0" smtClean="0">
                <a:solidFill>
                  <a:schemeClr val="accent5">
                    <a:lumMod val="75000"/>
                  </a:schemeClr>
                </a:solidFill>
                <a:latin typeface="Russo One" panose="020B0604020202020204" charset="0"/>
              </a:rPr>
              <a:t>zero-sum game / </a:t>
            </a:r>
            <a:r>
              <a:rPr lang="en-IN" sz="1400" dirty="0" err="1" smtClean="0">
                <a:solidFill>
                  <a:schemeClr val="accent5">
                    <a:lumMod val="75000"/>
                  </a:schemeClr>
                </a:solidFill>
                <a:latin typeface="Russo One" panose="020B0604020202020204" charset="0"/>
              </a:rPr>
              <a:t>MiniMax</a:t>
            </a:r>
            <a:r>
              <a:rPr lang="en-IN" sz="1400" dirty="0" smtClean="0">
                <a:solidFill>
                  <a:schemeClr val="accent5">
                    <a:lumMod val="75000"/>
                  </a:schemeClr>
                </a:solidFill>
                <a:latin typeface="Russo One" panose="020B0604020202020204" charset="0"/>
              </a:rPr>
              <a:t> Game</a:t>
            </a:r>
            <a:r>
              <a:rPr lang="en-IN" sz="1400" dirty="0" smtClean="0">
                <a:solidFill>
                  <a:schemeClr val="bg1"/>
                </a:solidFill>
                <a:latin typeface="Russo One" panose="020B0604020202020204" charset="0"/>
              </a:rPr>
              <a:t> with each other </a:t>
            </a:r>
            <a:r>
              <a:rPr lang="en-IN" sz="1400" dirty="0" smtClean="0">
                <a:solidFill>
                  <a:schemeClr val="accent5">
                    <a:lumMod val="75000"/>
                  </a:schemeClr>
                </a:solidFill>
                <a:latin typeface="Russo One" panose="020B0604020202020204" charset="0"/>
              </a:rPr>
              <a:t>to achieve Nash Equilibrium</a:t>
            </a:r>
            <a:r>
              <a:rPr lang="en-IN" sz="1400" dirty="0" smtClean="0">
                <a:solidFill>
                  <a:schemeClr val="bg1"/>
                </a:solidFill>
                <a:latin typeface="Russo One" panose="020B0604020202020204" charset="0"/>
              </a:rPr>
              <a:t> at which stage the Generator Model should be able to generate trajectories (State-Action pairs) which should be able to match the probability distribution of Expert Trajectories (State-Action pairs) and hence fool / confuse  the Discriminator Model in accurately  classifying the trajectories from the Expert Dataset and Generated ones </a:t>
            </a:r>
            <a:endParaRPr lang="en-IN" sz="1400" dirty="0">
              <a:solidFill>
                <a:schemeClr val="bg1"/>
              </a:solidFill>
              <a:latin typeface="Russo One" panose="020B0604020202020204" charset="0"/>
            </a:endParaRPr>
          </a:p>
        </p:txBody>
      </p:sp>
    </p:spTree>
    <p:extLst>
      <p:ext uri="{BB962C8B-B14F-4D97-AF65-F5344CB8AC3E}">
        <p14:creationId xmlns:p14="http://schemas.microsoft.com/office/powerpoint/2010/main" val="36335650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solidFill>
                  <a:schemeClr val="accent5">
                    <a:lumMod val="75000"/>
                  </a:schemeClr>
                </a:solidFill>
                <a:latin typeface="Russo One" panose="020B0604020202020204" charset="0"/>
              </a:rPr>
              <a:t>Hyper-Parameters Used </a:t>
            </a:r>
            <a:endParaRPr lang="en-IN" sz="2000" dirty="0">
              <a:solidFill>
                <a:schemeClr val="accent5">
                  <a:lumMod val="75000"/>
                </a:schemeClr>
              </a:solidFill>
              <a:latin typeface="Russo One" panose="020B0604020202020204" charset="0"/>
            </a:endParaRPr>
          </a:p>
        </p:txBody>
      </p:sp>
      <p:sp>
        <p:nvSpPr>
          <p:cNvPr id="3" name="Subtitle 2"/>
          <p:cNvSpPr>
            <a:spLocks noGrp="1"/>
          </p:cNvSpPr>
          <p:nvPr>
            <p:ph type="subTitle" idx="1"/>
          </p:nvPr>
        </p:nvSpPr>
        <p:spPr/>
        <p:txBody>
          <a:bodyPr/>
          <a:lstStyle/>
          <a:p>
            <a:pPr>
              <a:buNone/>
            </a:pPr>
            <a:r>
              <a:rPr lang="en-IN" sz="1400" dirty="0" smtClean="0">
                <a:solidFill>
                  <a:schemeClr val="accent5">
                    <a:lumMod val="75000"/>
                  </a:schemeClr>
                </a:solidFill>
                <a:latin typeface="Russo One" panose="020B0604020202020204" charset="0"/>
              </a:rPr>
              <a:t>1) </a:t>
            </a:r>
            <a:r>
              <a:rPr lang="en-IN" sz="1400" dirty="0" smtClean="0">
                <a:solidFill>
                  <a:schemeClr val="accent6">
                    <a:lumMod val="40000"/>
                    <a:lumOff val="60000"/>
                  </a:schemeClr>
                </a:solidFill>
                <a:latin typeface="Russo One" panose="020B0604020202020204" charset="0"/>
              </a:rPr>
              <a:t>Batch_Size</a:t>
            </a:r>
            <a:r>
              <a:rPr lang="en-IN" sz="1400" dirty="0" smtClean="0">
                <a:solidFill>
                  <a:schemeClr val="accent5">
                    <a:lumMod val="75000"/>
                  </a:schemeClr>
                </a:solidFill>
                <a:latin typeface="Russo One" panose="020B0604020202020204" charset="0"/>
              </a:rPr>
              <a:t>  </a:t>
            </a:r>
            <a:r>
              <a:rPr lang="en-IN" sz="1400" dirty="0" smtClean="0">
                <a:solidFill>
                  <a:schemeClr val="accent6">
                    <a:lumMod val="40000"/>
                    <a:lumOff val="60000"/>
                  </a:schemeClr>
                </a:solidFill>
                <a:latin typeface="Russo One" panose="020B0604020202020204" charset="0"/>
              </a:rPr>
              <a:t>: </a:t>
            </a:r>
            <a:r>
              <a:rPr lang="en-IN" sz="1400" dirty="0" smtClean="0">
                <a:solidFill>
                  <a:schemeClr val="accent5">
                    <a:lumMod val="75000"/>
                  </a:schemeClr>
                </a:solidFill>
                <a:latin typeface="Russo One" panose="020B0604020202020204" charset="0"/>
              </a:rPr>
              <a:t>32</a:t>
            </a:r>
          </a:p>
          <a:p>
            <a:pPr>
              <a:buNone/>
            </a:pPr>
            <a:r>
              <a:rPr lang="en-IN" sz="1400" dirty="0" smtClean="0">
                <a:solidFill>
                  <a:schemeClr val="accent5">
                    <a:lumMod val="75000"/>
                  </a:schemeClr>
                </a:solidFill>
                <a:latin typeface="Russo One" panose="020B0604020202020204" charset="0"/>
              </a:rPr>
              <a:t>2</a:t>
            </a:r>
            <a:r>
              <a:rPr lang="en-IN" sz="1400" dirty="0">
                <a:solidFill>
                  <a:schemeClr val="accent5">
                    <a:lumMod val="75000"/>
                  </a:schemeClr>
                </a:solidFill>
                <a:latin typeface="Russo One" panose="020B0604020202020204" charset="0"/>
              </a:rPr>
              <a:t>) </a:t>
            </a:r>
            <a:r>
              <a:rPr lang="en-IN" sz="1400" dirty="0" smtClean="0">
                <a:solidFill>
                  <a:schemeClr val="accent6">
                    <a:lumMod val="40000"/>
                    <a:lumOff val="60000"/>
                  </a:schemeClr>
                </a:solidFill>
                <a:latin typeface="Russo One" panose="020B0604020202020204" charset="0"/>
              </a:rPr>
              <a:t>d_step :</a:t>
            </a:r>
            <a:r>
              <a:rPr lang="en-IN" sz="1400" dirty="0" smtClean="0">
                <a:solidFill>
                  <a:schemeClr val="accent5">
                    <a:lumMod val="75000"/>
                  </a:schemeClr>
                </a:solidFill>
                <a:latin typeface="Russo One" panose="020B0604020202020204" charset="0"/>
              </a:rPr>
              <a:t> 1  ( Discriminator Step during Training )</a:t>
            </a:r>
          </a:p>
          <a:p>
            <a:pPr>
              <a:buNone/>
            </a:pPr>
            <a:r>
              <a:rPr lang="en-IN" sz="1400" dirty="0" smtClean="0">
                <a:solidFill>
                  <a:schemeClr val="accent5">
                    <a:lumMod val="75000"/>
                  </a:schemeClr>
                </a:solidFill>
                <a:latin typeface="Russo One" panose="020B0604020202020204" charset="0"/>
              </a:rPr>
              <a:t>3) </a:t>
            </a:r>
            <a:r>
              <a:rPr lang="en-IN" sz="1400" dirty="0" smtClean="0">
                <a:solidFill>
                  <a:schemeClr val="accent6">
                    <a:lumMod val="40000"/>
                    <a:lumOff val="60000"/>
                  </a:schemeClr>
                </a:solidFill>
                <a:latin typeface="Russo One" panose="020B0604020202020204" charset="0"/>
              </a:rPr>
              <a:t>a_step : </a:t>
            </a:r>
            <a:r>
              <a:rPr lang="en-IN" sz="1400" dirty="0" smtClean="0">
                <a:solidFill>
                  <a:schemeClr val="accent5">
                    <a:lumMod val="75000"/>
                  </a:schemeClr>
                </a:solidFill>
                <a:latin typeface="Russo One" panose="020B0604020202020204" charset="0"/>
              </a:rPr>
              <a:t>3 ( Generator (PPO (Actor-Critic)) Step during Training)</a:t>
            </a:r>
          </a:p>
          <a:p>
            <a:pPr>
              <a:buNone/>
            </a:pPr>
            <a:r>
              <a:rPr lang="en-IN" sz="1400" dirty="0">
                <a:solidFill>
                  <a:schemeClr val="accent5">
                    <a:lumMod val="75000"/>
                  </a:schemeClr>
                </a:solidFill>
                <a:latin typeface="Russo One" panose="020B0604020202020204" charset="0"/>
              </a:rPr>
              <a:t>4) </a:t>
            </a:r>
            <a:r>
              <a:rPr lang="en-IN" sz="1400" dirty="0" smtClean="0">
                <a:solidFill>
                  <a:schemeClr val="accent6">
                    <a:lumMod val="40000"/>
                    <a:lumOff val="60000"/>
                  </a:schemeClr>
                </a:solidFill>
                <a:latin typeface="Russo One" panose="020B0604020202020204" charset="0"/>
              </a:rPr>
              <a:t>Target_Score :</a:t>
            </a:r>
            <a:r>
              <a:rPr lang="en-IN" sz="1400" dirty="0" smtClean="0">
                <a:solidFill>
                  <a:schemeClr val="accent5">
                    <a:lumMod val="75000"/>
                  </a:schemeClr>
                </a:solidFill>
                <a:latin typeface="Russo One" panose="020B0604020202020204" charset="0"/>
              </a:rPr>
              <a:t> 16</a:t>
            </a:r>
          </a:p>
          <a:p>
            <a:pPr>
              <a:buNone/>
            </a:pPr>
            <a:r>
              <a:rPr lang="en-IN" sz="1400" dirty="0">
                <a:solidFill>
                  <a:schemeClr val="accent5">
                    <a:lumMod val="75000"/>
                  </a:schemeClr>
                </a:solidFill>
                <a:latin typeface="Russo One" panose="020B0604020202020204" charset="0"/>
              </a:rPr>
              <a:t>5) </a:t>
            </a:r>
            <a:r>
              <a:rPr lang="en-IN" sz="1400" dirty="0">
                <a:solidFill>
                  <a:schemeClr val="accent6">
                    <a:lumMod val="40000"/>
                    <a:lumOff val="60000"/>
                  </a:schemeClr>
                </a:solidFill>
                <a:latin typeface="Russo One" panose="020B0604020202020204" charset="0"/>
              </a:rPr>
              <a:t>G</a:t>
            </a:r>
            <a:r>
              <a:rPr lang="en-IN" sz="1400" dirty="0" smtClean="0">
                <a:solidFill>
                  <a:schemeClr val="accent6">
                    <a:lumMod val="40000"/>
                    <a:lumOff val="60000"/>
                  </a:schemeClr>
                </a:solidFill>
                <a:latin typeface="Russo One" panose="020B0604020202020204" charset="0"/>
              </a:rPr>
              <a:t>amma (Discount Factor) :</a:t>
            </a:r>
            <a:r>
              <a:rPr lang="en-IN" sz="1400" dirty="0" smtClean="0">
                <a:solidFill>
                  <a:schemeClr val="accent5">
                    <a:lumMod val="75000"/>
                  </a:schemeClr>
                </a:solidFill>
                <a:latin typeface="Russo One" panose="020B0604020202020204" charset="0"/>
              </a:rPr>
              <a:t> 0.99</a:t>
            </a:r>
          </a:p>
          <a:p>
            <a:pPr>
              <a:buNone/>
            </a:pPr>
            <a:r>
              <a:rPr lang="en-IN" sz="1400" dirty="0" smtClean="0">
                <a:solidFill>
                  <a:schemeClr val="accent5">
                    <a:lumMod val="75000"/>
                  </a:schemeClr>
                </a:solidFill>
                <a:latin typeface="Russo One" panose="020B0604020202020204" charset="0"/>
              </a:rPr>
              <a:t>6) </a:t>
            </a:r>
            <a:r>
              <a:rPr lang="en-IN" sz="1400" dirty="0" smtClean="0">
                <a:solidFill>
                  <a:schemeClr val="accent6">
                    <a:lumMod val="40000"/>
                    <a:lumOff val="60000"/>
                  </a:schemeClr>
                </a:solidFill>
                <a:latin typeface="Russo One" panose="020B0604020202020204" charset="0"/>
              </a:rPr>
              <a:t>Learning Rate ( Discriminator) :</a:t>
            </a:r>
            <a:r>
              <a:rPr lang="en-IN" sz="1400" dirty="0" smtClean="0">
                <a:solidFill>
                  <a:schemeClr val="accent5">
                    <a:lumMod val="75000"/>
                  </a:schemeClr>
                </a:solidFill>
                <a:latin typeface="Russo One" panose="020B0604020202020204" charset="0"/>
              </a:rPr>
              <a:t> 1e-5</a:t>
            </a:r>
          </a:p>
          <a:p>
            <a:pPr>
              <a:buNone/>
            </a:pPr>
            <a:r>
              <a:rPr lang="en-IN" sz="1400" dirty="0" smtClean="0">
                <a:solidFill>
                  <a:schemeClr val="accent5">
                    <a:lumMod val="75000"/>
                  </a:schemeClr>
                </a:solidFill>
                <a:latin typeface="Russo One" panose="020B0604020202020204" charset="0"/>
              </a:rPr>
              <a:t>7) </a:t>
            </a:r>
            <a:r>
              <a:rPr lang="en-IN" sz="1400" dirty="0" smtClean="0">
                <a:solidFill>
                  <a:schemeClr val="accent6">
                    <a:lumMod val="40000"/>
                    <a:lumOff val="60000"/>
                  </a:schemeClr>
                </a:solidFill>
                <a:latin typeface="Russo One" panose="020B0604020202020204" charset="0"/>
              </a:rPr>
              <a:t>Learning Rate (Generator(</a:t>
            </a:r>
            <a:r>
              <a:rPr lang="en-IN" sz="1400" dirty="0">
                <a:solidFill>
                  <a:schemeClr val="accent6">
                    <a:lumMod val="40000"/>
                    <a:lumOff val="60000"/>
                  </a:schemeClr>
                </a:solidFill>
                <a:latin typeface="Russo One" panose="020B0604020202020204" charset="0"/>
              </a:rPr>
              <a:t>PPO (Actor-Critic)</a:t>
            </a:r>
            <a:r>
              <a:rPr lang="en-IN" sz="1400" dirty="0" smtClean="0">
                <a:solidFill>
                  <a:schemeClr val="accent6">
                    <a:lumMod val="40000"/>
                    <a:lumOff val="60000"/>
                  </a:schemeClr>
                </a:solidFill>
                <a:latin typeface="Russo One" panose="020B0604020202020204" charset="0"/>
              </a:rPr>
              <a:t>)) :</a:t>
            </a:r>
            <a:r>
              <a:rPr lang="en-IN" sz="1400" dirty="0" smtClean="0">
                <a:solidFill>
                  <a:schemeClr val="accent5">
                    <a:lumMod val="75000"/>
                  </a:schemeClr>
                </a:solidFill>
                <a:latin typeface="Russo One" panose="020B0604020202020204" charset="0"/>
              </a:rPr>
              <a:t> 1e-4</a:t>
            </a:r>
          </a:p>
          <a:p>
            <a:pPr>
              <a:buNone/>
            </a:pPr>
            <a:r>
              <a:rPr lang="en-IN" sz="1400" dirty="0" smtClean="0">
                <a:solidFill>
                  <a:schemeClr val="accent5">
                    <a:lumMod val="75000"/>
                  </a:schemeClr>
                </a:solidFill>
                <a:latin typeface="Russo One" panose="020B0604020202020204" charset="0"/>
              </a:rPr>
              <a:t>8) </a:t>
            </a:r>
            <a:r>
              <a:rPr lang="en-IN" sz="1400" dirty="0" smtClean="0">
                <a:solidFill>
                  <a:schemeClr val="accent6">
                    <a:lumMod val="40000"/>
                    <a:lumOff val="60000"/>
                  </a:schemeClr>
                </a:solidFill>
                <a:latin typeface="Russo One" panose="020B0604020202020204" charset="0"/>
              </a:rPr>
              <a:t>Number of Episodes :</a:t>
            </a:r>
            <a:r>
              <a:rPr lang="en-IN" sz="1400" dirty="0" smtClean="0">
                <a:solidFill>
                  <a:schemeClr val="accent5">
                    <a:lumMod val="75000"/>
                  </a:schemeClr>
                </a:solidFill>
                <a:latin typeface="Russo One" panose="020B0604020202020204" charset="0"/>
              </a:rPr>
              <a:t> 1000 (1e3)</a:t>
            </a:r>
          </a:p>
          <a:p>
            <a:pPr>
              <a:buNone/>
            </a:pPr>
            <a:r>
              <a:rPr lang="en-IN" sz="1400" dirty="0" smtClean="0">
                <a:solidFill>
                  <a:schemeClr val="accent5">
                    <a:lumMod val="75000"/>
                  </a:schemeClr>
                </a:solidFill>
                <a:latin typeface="Russo One" panose="020B0604020202020204" charset="0"/>
              </a:rPr>
              <a:t>9</a:t>
            </a:r>
            <a:r>
              <a:rPr lang="en-IN" sz="1400" dirty="0">
                <a:solidFill>
                  <a:schemeClr val="accent5">
                    <a:lumMod val="75000"/>
                  </a:schemeClr>
                </a:solidFill>
                <a:latin typeface="Russo One" panose="020B0604020202020204" charset="0"/>
              </a:rPr>
              <a:t>) </a:t>
            </a:r>
            <a:r>
              <a:rPr lang="en-IN" sz="1400" dirty="0" smtClean="0">
                <a:solidFill>
                  <a:schemeClr val="accent6">
                    <a:lumMod val="40000"/>
                    <a:lumOff val="60000"/>
                  </a:schemeClr>
                </a:solidFill>
                <a:latin typeface="Russo One" panose="020B0604020202020204" charset="0"/>
              </a:rPr>
              <a:t>clip_value (for surrogate function clipping) : </a:t>
            </a:r>
            <a:r>
              <a:rPr lang="en-IN" sz="1400" dirty="0" smtClean="0">
                <a:solidFill>
                  <a:schemeClr val="accent5">
                    <a:lumMod val="75000"/>
                  </a:schemeClr>
                </a:solidFill>
                <a:latin typeface="Russo One" panose="020B0604020202020204" charset="0"/>
              </a:rPr>
              <a:t>0.2</a:t>
            </a:r>
          </a:p>
          <a:p>
            <a:pPr>
              <a:buNone/>
            </a:pPr>
            <a:r>
              <a:rPr lang="en-IN" sz="1400" dirty="0" smtClean="0">
                <a:solidFill>
                  <a:schemeClr val="accent5">
                    <a:lumMod val="75000"/>
                  </a:schemeClr>
                </a:solidFill>
                <a:latin typeface="Russo One" panose="020B0604020202020204" charset="0"/>
              </a:rPr>
              <a:t>10</a:t>
            </a:r>
            <a:r>
              <a:rPr lang="en-IN" sz="1400" dirty="0">
                <a:solidFill>
                  <a:schemeClr val="accent5">
                    <a:lumMod val="75000"/>
                  </a:schemeClr>
                </a:solidFill>
                <a:latin typeface="Russo One" panose="020B0604020202020204" charset="0"/>
              </a:rPr>
              <a:t>) </a:t>
            </a:r>
            <a:r>
              <a:rPr lang="en-IN" sz="1400" dirty="0" smtClean="0">
                <a:solidFill>
                  <a:schemeClr val="accent6">
                    <a:lumMod val="40000"/>
                    <a:lumOff val="60000"/>
                  </a:schemeClr>
                </a:solidFill>
                <a:latin typeface="Russo One" panose="020B0604020202020204" charset="0"/>
              </a:rPr>
              <a:t>c_1 (parameter / multiplying factor for Value Function Loss ) :</a:t>
            </a:r>
            <a:r>
              <a:rPr lang="en-IN" sz="1400" dirty="0" smtClean="0">
                <a:solidFill>
                  <a:schemeClr val="accent5">
                    <a:lumMod val="75000"/>
                  </a:schemeClr>
                </a:solidFill>
                <a:latin typeface="Russo One" panose="020B0604020202020204" charset="0"/>
              </a:rPr>
              <a:t> 1</a:t>
            </a:r>
          </a:p>
          <a:p>
            <a:pPr>
              <a:buNone/>
            </a:pPr>
            <a:r>
              <a:rPr lang="en-IN" sz="1400" dirty="0" smtClean="0">
                <a:solidFill>
                  <a:schemeClr val="accent5">
                    <a:lumMod val="75000"/>
                  </a:schemeClr>
                </a:solidFill>
                <a:latin typeface="Russo One" panose="020B0604020202020204" charset="0"/>
              </a:rPr>
              <a:t>11) </a:t>
            </a:r>
            <a:r>
              <a:rPr lang="en-IN" sz="1400" dirty="0" smtClean="0">
                <a:solidFill>
                  <a:schemeClr val="accent6">
                    <a:lumMod val="40000"/>
                    <a:lumOff val="60000"/>
                  </a:schemeClr>
                </a:solidFill>
                <a:latin typeface="Russo One" panose="020B0604020202020204" charset="0"/>
              </a:rPr>
              <a:t>c_2 (parameter </a:t>
            </a:r>
            <a:r>
              <a:rPr lang="en-IN" sz="1400" dirty="0">
                <a:solidFill>
                  <a:schemeClr val="accent6">
                    <a:lumMod val="40000"/>
                    <a:lumOff val="60000"/>
                  </a:schemeClr>
                </a:solidFill>
                <a:latin typeface="Russo One" panose="020B0604020202020204" charset="0"/>
              </a:rPr>
              <a:t>/ multiplying factor</a:t>
            </a:r>
            <a:r>
              <a:rPr lang="en-IN" sz="1400" dirty="0" smtClean="0">
                <a:solidFill>
                  <a:schemeClr val="accent6">
                    <a:lumMod val="40000"/>
                    <a:lumOff val="60000"/>
                  </a:schemeClr>
                </a:solidFill>
                <a:latin typeface="Russo One" panose="020B0604020202020204" charset="0"/>
              </a:rPr>
              <a:t> for Entropy Bonus Loss) : </a:t>
            </a:r>
            <a:r>
              <a:rPr lang="en-IN" sz="1400" dirty="0" smtClean="0">
                <a:solidFill>
                  <a:schemeClr val="accent5">
                    <a:lumMod val="75000"/>
                  </a:schemeClr>
                </a:solidFill>
                <a:latin typeface="Russo One" panose="020B0604020202020204" charset="0"/>
              </a:rPr>
              <a:t>0.01</a:t>
            </a:r>
          </a:p>
          <a:p>
            <a:pPr>
              <a:buNone/>
            </a:pPr>
            <a:r>
              <a:rPr lang="en-IN" sz="1400" dirty="0" smtClean="0">
                <a:solidFill>
                  <a:schemeClr val="accent5">
                    <a:lumMod val="75000"/>
                  </a:schemeClr>
                </a:solidFill>
                <a:latin typeface="Russo One" panose="020B0604020202020204" charset="0"/>
              </a:rPr>
              <a:t>12) </a:t>
            </a:r>
            <a:r>
              <a:rPr lang="en-IN" sz="1400" dirty="0" smtClean="0">
                <a:solidFill>
                  <a:schemeClr val="accent6">
                    <a:lumMod val="40000"/>
                    <a:lumOff val="60000"/>
                  </a:schemeClr>
                </a:solidFill>
                <a:latin typeface="Russo One" panose="020B0604020202020204" charset="0"/>
              </a:rPr>
              <a:t>Lambda (for Generative Adversarial Estimate (GAE) calculation) :</a:t>
            </a:r>
            <a:r>
              <a:rPr lang="en-IN" sz="1400" dirty="0" smtClean="0">
                <a:solidFill>
                  <a:schemeClr val="accent5">
                    <a:lumMod val="75000"/>
                  </a:schemeClr>
                </a:solidFill>
                <a:latin typeface="Russo One" panose="020B0604020202020204" charset="0"/>
              </a:rPr>
              <a:t> 1</a:t>
            </a:r>
          </a:p>
          <a:p>
            <a:pPr>
              <a:buNone/>
            </a:pPr>
            <a:endParaRPr lang="en-IN" sz="1400" dirty="0" smtClean="0">
              <a:solidFill>
                <a:schemeClr val="accent5">
                  <a:lumMod val="75000"/>
                </a:schemeClr>
              </a:solidFill>
              <a:latin typeface="Russo One" panose="020B0604020202020204" charset="0"/>
            </a:endParaRPr>
          </a:p>
          <a:p>
            <a:pPr>
              <a:buNone/>
            </a:pPr>
            <a:endParaRPr lang="en-IN" sz="1400" dirty="0">
              <a:solidFill>
                <a:schemeClr val="accent5">
                  <a:lumMod val="75000"/>
                </a:schemeClr>
              </a:solidFill>
              <a:latin typeface="Russo One" panose="020B0604020202020204" charset="0"/>
            </a:endParaRPr>
          </a:p>
        </p:txBody>
      </p:sp>
    </p:spTree>
    <p:extLst>
      <p:ext uri="{BB962C8B-B14F-4D97-AF65-F5344CB8AC3E}">
        <p14:creationId xmlns:p14="http://schemas.microsoft.com/office/powerpoint/2010/main" val="3186992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Ideas for Future Works </a:t>
            </a:r>
            <a:r>
              <a:rPr lang="en-IN" sz="2000" b="1" dirty="0" smtClean="0"/>
              <a:t/>
            </a:r>
            <a:br>
              <a:rPr lang="en-IN" sz="2000" b="1" dirty="0" smtClean="0"/>
            </a:br>
            <a:r>
              <a:rPr lang="en-IN" sz="2000" b="1" dirty="0" smtClean="0"/>
              <a:t>(</a:t>
            </a:r>
            <a:r>
              <a:rPr lang="en-IN" sz="2000" b="1" dirty="0"/>
              <a:t>Scope for </a:t>
            </a:r>
            <a:r>
              <a:rPr lang="en-IN" sz="2000" b="1" dirty="0" smtClean="0"/>
              <a:t>Improvement / Better Results)</a:t>
            </a:r>
            <a:r>
              <a:rPr lang="en-IN" sz="2000" b="1" dirty="0"/>
              <a:t/>
            </a:r>
            <a:br>
              <a:rPr lang="en-IN" sz="2000" b="1" dirty="0"/>
            </a:br>
            <a:endParaRPr lang="en-IN" sz="2000" dirty="0">
              <a:latin typeface="Russo One" panose="020B0604020202020204" charset="0"/>
            </a:endParaRPr>
          </a:p>
        </p:txBody>
      </p:sp>
      <p:sp>
        <p:nvSpPr>
          <p:cNvPr id="3" name="Subtitle 2"/>
          <p:cNvSpPr>
            <a:spLocks noGrp="1"/>
          </p:cNvSpPr>
          <p:nvPr>
            <p:ph type="subTitle" idx="1"/>
          </p:nvPr>
        </p:nvSpPr>
        <p:spPr/>
        <p:txBody>
          <a:bodyPr/>
          <a:lstStyle/>
          <a:p>
            <a:pPr>
              <a:buNone/>
            </a:pPr>
            <a:r>
              <a:rPr lang="en-IN" sz="1400" dirty="0" smtClean="0">
                <a:solidFill>
                  <a:schemeClr val="bg1"/>
                </a:solidFill>
                <a:latin typeface="Russo One" panose="020B0604020202020204" charset="0"/>
              </a:rPr>
              <a:t>1) </a:t>
            </a:r>
            <a:r>
              <a:rPr lang="en-IN" sz="1400" dirty="0" smtClean="0">
                <a:solidFill>
                  <a:schemeClr val="accent5">
                    <a:lumMod val="75000"/>
                  </a:schemeClr>
                </a:solidFill>
                <a:latin typeface="Russo One" panose="020B0604020202020204" charset="0"/>
              </a:rPr>
              <a:t>Improved Results might be obtained by </a:t>
            </a:r>
            <a:r>
              <a:rPr lang="en-IN" sz="1400" dirty="0" smtClean="0">
                <a:solidFill>
                  <a:schemeClr val="accent6">
                    <a:lumMod val="40000"/>
                    <a:lumOff val="60000"/>
                  </a:schemeClr>
                </a:solidFill>
                <a:latin typeface="Russo One" panose="020B0604020202020204" charset="0"/>
              </a:rPr>
              <a:t>training for larger number of episodes </a:t>
            </a:r>
            <a:r>
              <a:rPr lang="en-IN" sz="1400" dirty="0" smtClean="0">
                <a:solidFill>
                  <a:schemeClr val="accent5">
                    <a:lumMod val="75000"/>
                  </a:schemeClr>
                </a:solidFill>
                <a:latin typeface="Russo One" panose="020B0604020202020204" charset="0"/>
              </a:rPr>
              <a:t>as the model seems to take longer time for reaching the optimal solution</a:t>
            </a:r>
          </a:p>
          <a:p>
            <a:pPr>
              <a:buNone/>
            </a:pPr>
            <a:r>
              <a:rPr lang="en-IN" sz="1400" dirty="0" smtClean="0">
                <a:solidFill>
                  <a:schemeClr val="bg1"/>
                </a:solidFill>
                <a:latin typeface="Russo One" panose="020B0604020202020204" charset="0"/>
              </a:rPr>
              <a:t>2)</a:t>
            </a:r>
            <a:r>
              <a:rPr lang="en-IN" sz="1400" dirty="0" smtClean="0">
                <a:solidFill>
                  <a:schemeClr val="accent6">
                    <a:lumMod val="40000"/>
                    <a:lumOff val="60000"/>
                  </a:schemeClr>
                </a:solidFill>
                <a:latin typeface="Russo One" panose="020B0604020202020204" charset="0"/>
              </a:rPr>
              <a:t> Pretraining</a:t>
            </a:r>
            <a:r>
              <a:rPr lang="en-IN" sz="1400" dirty="0" smtClean="0">
                <a:solidFill>
                  <a:schemeClr val="accent5">
                    <a:lumMod val="75000"/>
                  </a:schemeClr>
                </a:solidFill>
                <a:latin typeface="Russo One" panose="020B0604020202020204" charset="0"/>
              </a:rPr>
              <a:t> </a:t>
            </a:r>
            <a:r>
              <a:rPr lang="en-IN" sz="1400" dirty="0" smtClean="0">
                <a:solidFill>
                  <a:schemeClr val="accent6">
                    <a:lumMod val="40000"/>
                    <a:lumOff val="60000"/>
                  </a:schemeClr>
                </a:solidFill>
                <a:latin typeface="Russo One" panose="020B0604020202020204" charset="0"/>
              </a:rPr>
              <a:t>the Generator Model (PPO (Actor-Critic) Model) using Behaviour Cloning</a:t>
            </a:r>
            <a:r>
              <a:rPr lang="en-IN" sz="1400" dirty="0" smtClean="0">
                <a:solidFill>
                  <a:schemeClr val="accent5">
                    <a:lumMod val="75000"/>
                  </a:schemeClr>
                </a:solidFill>
                <a:latin typeface="Russo One" panose="020B0604020202020204" charset="0"/>
              </a:rPr>
              <a:t> might help in achieving improved performance of the agent </a:t>
            </a:r>
          </a:p>
          <a:p>
            <a:pPr>
              <a:buNone/>
            </a:pPr>
            <a:r>
              <a:rPr lang="en-IN" sz="1400" dirty="0" smtClean="0">
                <a:solidFill>
                  <a:schemeClr val="accent5">
                    <a:lumMod val="75000"/>
                  </a:schemeClr>
                </a:solidFill>
                <a:latin typeface="Russo One" panose="020B0604020202020204" charset="0"/>
              </a:rPr>
              <a:t>As suggested in the Reference Paper : </a:t>
            </a:r>
          </a:p>
          <a:p>
            <a:pPr>
              <a:buNone/>
            </a:pPr>
            <a:r>
              <a:rPr lang="en-IN" sz="1400" dirty="0" smtClean="0">
                <a:solidFill>
                  <a:schemeClr val="accent6">
                    <a:lumMod val="40000"/>
                    <a:lumOff val="60000"/>
                  </a:schemeClr>
                </a:solidFill>
                <a:latin typeface="Russo One" panose="020B0604020202020204" charset="0"/>
              </a:rPr>
              <a:t>Generative Adversarial </a:t>
            </a:r>
            <a:r>
              <a:rPr lang="en-IN" sz="1400" dirty="0">
                <a:solidFill>
                  <a:schemeClr val="accent6">
                    <a:lumMod val="40000"/>
                    <a:lumOff val="60000"/>
                  </a:schemeClr>
                </a:solidFill>
                <a:latin typeface="Russo One" panose="020B0604020202020204" charset="0"/>
              </a:rPr>
              <a:t>imitation Learning (GAIL) : </a:t>
            </a:r>
            <a:r>
              <a:rPr lang="en-IN" sz="1400" dirty="0">
                <a:solidFill>
                  <a:schemeClr val="accent6">
                    <a:lumMod val="60000"/>
                    <a:lumOff val="40000"/>
                  </a:schemeClr>
                </a:solidFill>
                <a:latin typeface="Russo One" panose="020B0604020202020204" charset="0"/>
                <a:hlinkClick r:id="rId2"/>
              </a:rPr>
              <a:t>https://</a:t>
            </a:r>
            <a:r>
              <a:rPr lang="en-IN" sz="1400" dirty="0" smtClean="0">
                <a:solidFill>
                  <a:schemeClr val="accent6">
                    <a:lumMod val="60000"/>
                    <a:lumOff val="40000"/>
                  </a:schemeClr>
                </a:solidFill>
                <a:latin typeface="Russo One" panose="020B0604020202020204" charset="0"/>
                <a:hlinkClick r:id="rId2"/>
              </a:rPr>
              <a:t>arxiv.org/abs/1606.03476</a:t>
            </a:r>
            <a:endParaRPr lang="en-IN" sz="1400" dirty="0" smtClean="0">
              <a:solidFill>
                <a:schemeClr val="accent6">
                  <a:lumMod val="60000"/>
                  <a:lumOff val="40000"/>
                </a:schemeClr>
              </a:solidFill>
              <a:latin typeface="Russo One" panose="020B0604020202020204" charset="0"/>
            </a:endParaRPr>
          </a:p>
          <a:p>
            <a:pPr>
              <a:buNone/>
            </a:pPr>
            <a:r>
              <a:rPr lang="en-IN" sz="1400" dirty="0" smtClean="0">
                <a:solidFill>
                  <a:schemeClr val="bg1"/>
                </a:solidFill>
                <a:latin typeface="Russo One" panose="020B0604020202020204" charset="0"/>
              </a:rPr>
              <a:t>3) </a:t>
            </a:r>
            <a:r>
              <a:rPr lang="en-IN" sz="1400" dirty="0" smtClean="0">
                <a:solidFill>
                  <a:schemeClr val="accent6">
                    <a:lumMod val="40000"/>
                    <a:lumOff val="60000"/>
                  </a:schemeClr>
                </a:solidFill>
                <a:latin typeface="Russo One" panose="020B0604020202020204" charset="0"/>
              </a:rPr>
              <a:t>Tweaking the model architecture / hyperparameters / using different activation functions / loss functions for Actor Model / Discriminator Model</a:t>
            </a:r>
            <a:r>
              <a:rPr lang="en-IN" sz="1400" dirty="0" smtClean="0">
                <a:solidFill>
                  <a:schemeClr val="accent5">
                    <a:lumMod val="75000"/>
                  </a:schemeClr>
                </a:solidFill>
                <a:latin typeface="Russo One" panose="020B0604020202020204" charset="0"/>
              </a:rPr>
              <a:t> might lead to better results </a:t>
            </a:r>
          </a:p>
          <a:p>
            <a:pPr>
              <a:buNone/>
            </a:pPr>
            <a:r>
              <a:rPr lang="en-IN" sz="1400" dirty="0" smtClean="0">
                <a:solidFill>
                  <a:schemeClr val="bg1"/>
                </a:solidFill>
                <a:latin typeface="Russo One" panose="020B0604020202020204" charset="0"/>
              </a:rPr>
              <a:t>4) </a:t>
            </a:r>
            <a:r>
              <a:rPr lang="en-IN" sz="1400" dirty="0" smtClean="0">
                <a:solidFill>
                  <a:schemeClr val="accent5">
                    <a:lumMod val="75000"/>
                  </a:schemeClr>
                </a:solidFill>
                <a:latin typeface="Russo One" panose="020B0604020202020204" charset="0"/>
              </a:rPr>
              <a:t>Implementation of </a:t>
            </a:r>
            <a:r>
              <a:rPr lang="en-IN" sz="1400" dirty="0" smtClean="0">
                <a:solidFill>
                  <a:schemeClr val="accent6">
                    <a:lumMod val="40000"/>
                    <a:lumOff val="60000"/>
                  </a:schemeClr>
                </a:solidFill>
                <a:latin typeface="Russo One" panose="020B0604020202020204" charset="0"/>
              </a:rPr>
              <a:t>GAIL using TRPO (Trust Region Policy Optimization) Algorithm</a:t>
            </a:r>
            <a:r>
              <a:rPr lang="en-IN" sz="1400" dirty="0" smtClean="0">
                <a:solidFill>
                  <a:schemeClr val="accent5">
                    <a:lumMod val="75000"/>
                  </a:schemeClr>
                </a:solidFill>
                <a:latin typeface="Russo One" panose="020B0604020202020204" charset="0"/>
              </a:rPr>
              <a:t> </a:t>
            </a:r>
          </a:p>
          <a:p>
            <a:pPr>
              <a:buNone/>
            </a:pPr>
            <a:r>
              <a:rPr lang="en-IN" sz="1400" dirty="0">
                <a:solidFill>
                  <a:schemeClr val="accent5">
                    <a:lumMod val="75000"/>
                  </a:schemeClr>
                </a:solidFill>
                <a:latin typeface="Russo One" panose="020B0604020202020204" charset="0"/>
              </a:rPr>
              <a:t>m</a:t>
            </a:r>
            <a:r>
              <a:rPr lang="en-IN" sz="1400" dirty="0" smtClean="0">
                <a:solidFill>
                  <a:schemeClr val="accent5">
                    <a:lumMod val="75000"/>
                  </a:schemeClr>
                </a:solidFill>
                <a:latin typeface="Russo One" panose="020B0604020202020204" charset="0"/>
              </a:rPr>
              <a:t>ight yield better results </a:t>
            </a:r>
          </a:p>
          <a:p>
            <a:pPr>
              <a:buNone/>
            </a:pPr>
            <a:r>
              <a:rPr lang="en-IN" sz="1400" dirty="0" smtClean="0">
                <a:solidFill>
                  <a:schemeClr val="bg1"/>
                </a:solidFill>
                <a:latin typeface="Russo One" panose="020B0604020202020204" charset="0"/>
              </a:rPr>
              <a:t>5) </a:t>
            </a:r>
            <a:r>
              <a:rPr lang="en-IN" sz="1400" dirty="0" smtClean="0">
                <a:solidFill>
                  <a:schemeClr val="accent5">
                    <a:lumMod val="75000"/>
                  </a:schemeClr>
                </a:solidFill>
                <a:latin typeface="Russo One" panose="020B0604020202020204" charset="0"/>
              </a:rPr>
              <a:t>Implementation of </a:t>
            </a:r>
            <a:r>
              <a:rPr lang="en-IN" sz="1400" dirty="0" smtClean="0">
                <a:solidFill>
                  <a:schemeClr val="accent6">
                    <a:lumMod val="40000"/>
                    <a:lumOff val="60000"/>
                  </a:schemeClr>
                </a:solidFill>
                <a:latin typeface="Russo One" panose="020B0604020202020204" charset="0"/>
              </a:rPr>
              <a:t>GAIL using Wasserstein GAN (W-GAN) Architecture</a:t>
            </a:r>
            <a:r>
              <a:rPr lang="en-IN" sz="1400" dirty="0" smtClean="0">
                <a:solidFill>
                  <a:schemeClr val="accent5">
                    <a:lumMod val="75000"/>
                  </a:schemeClr>
                </a:solidFill>
                <a:latin typeface="Russo One" panose="020B0604020202020204" charset="0"/>
              </a:rPr>
              <a:t> which could help in more stable training and faster convergence to the optimal solution and countering the issue of modal collapse of normal GAN architectures </a:t>
            </a:r>
          </a:p>
          <a:p>
            <a:pPr>
              <a:buNone/>
            </a:pPr>
            <a:endParaRPr lang="en-IN" sz="1400" dirty="0" smtClean="0">
              <a:solidFill>
                <a:schemeClr val="bg1"/>
              </a:solidFill>
              <a:latin typeface="Russo One" panose="020B0604020202020204" charset="0"/>
            </a:endParaRPr>
          </a:p>
          <a:p>
            <a:pPr>
              <a:buNone/>
            </a:pPr>
            <a:endParaRPr lang="en-IN" sz="1400" dirty="0">
              <a:solidFill>
                <a:schemeClr val="bg1"/>
              </a:solidFill>
              <a:latin typeface="Russo One" panose="020B0604020202020204" charset="0"/>
            </a:endParaRPr>
          </a:p>
          <a:p>
            <a:pPr>
              <a:buNone/>
            </a:pPr>
            <a:endParaRPr lang="en-IN" sz="1400" dirty="0" smtClean="0">
              <a:solidFill>
                <a:schemeClr val="accent5">
                  <a:lumMod val="75000"/>
                </a:schemeClr>
              </a:solidFill>
              <a:latin typeface="Russo One" panose="020B0604020202020204" charset="0"/>
            </a:endParaRPr>
          </a:p>
          <a:p>
            <a:pPr marL="342900" indent="-342900">
              <a:buAutoNum type="arabicParenR"/>
            </a:pPr>
            <a:endParaRPr lang="en-IN" sz="1400" dirty="0">
              <a:solidFill>
                <a:schemeClr val="accent5">
                  <a:lumMod val="75000"/>
                </a:schemeClr>
              </a:solidFill>
              <a:latin typeface="Russo One" panose="020B0604020202020204" charset="0"/>
            </a:endParaRPr>
          </a:p>
        </p:txBody>
      </p:sp>
    </p:spTree>
    <p:extLst>
      <p:ext uri="{BB962C8B-B14F-4D97-AF65-F5344CB8AC3E}">
        <p14:creationId xmlns:p14="http://schemas.microsoft.com/office/powerpoint/2010/main" val="40306998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solidFill>
                  <a:schemeClr val="bg1"/>
                </a:solidFill>
                <a:latin typeface="Russo One" panose="020B0604020202020204" charset="0"/>
              </a:rPr>
              <a:t>REFERENCES</a:t>
            </a:r>
            <a:endParaRPr lang="en-IN" sz="2000" dirty="0">
              <a:latin typeface="Russo One" panose="020B0604020202020204" charset="0"/>
            </a:endParaRPr>
          </a:p>
        </p:txBody>
      </p:sp>
      <p:sp>
        <p:nvSpPr>
          <p:cNvPr id="3" name="Subtitle 2"/>
          <p:cNvSpPr>
            <a:spLocks noGrp="1"/>
          </p:cNvSpPr>
          <p:nvPr>
            <p:ph type="subTitle" idx="1"/>
          </p:nvPr>
        </p:nvSpPr>
        <p:spPr/>
        <p:txBody>
          <a:bodyPr/>
          <a:lstStyle/>
          <a:p>
            <a:pPr>
              <a:buNone/>
            </a:pPr>
            <a:r>
              <a:rPr lang="en-IN" sz="1400" dirty="0" smtClean="0">
                <a:solidFill>
                  <a:schemeClr val="accent5">
                    <a:lumMod val="75000"/>
                  </a:schemeClr>
                </a:solidFill>
                <a:latin typeface="Russo One" panose="020B0604020202020204" charset="0"/>
              </a:rPr>
              <a:t>1) Generative </a:t>
            </a:r>
            <a:r>
              <a:rPr lang="en-IN" sz="1400" dirty="0">
                <a:solidFill>
                  <a:schemeClr val="accent5">
                    <a:lumMod val="75000"/>
                  </a:schemeClr>
                </a:solidFill>
                <a:latin typeface="Russo One" panose="020B0604020202020204" charset="0"/>
              </a:rPr>
              <a:t>Adversarial imitation Learning (GAIL) :</a:t>
            </a:r>
            <a:r>
              <a:rPr lang="en-IN" sz="1400" dirty="0">
                <a:solidFill>
                  <a:schemeClr val="bg1"/>
                </a:solidFill>
                <a:latin typeface="Russo One" panose="020B0604020202020204" charset="0"/>
              </a:rPr>
              <a:t>https://</a:t>
            </a:r>
            <a:r>
              <a:rPr lang="en-IN" sz="1400" dirty="0" smtClean="0">
                <a:solidFill>
                  <a:schemeClr val="bg1"/>
                </a:solidFill>
                <a:latin typeface="Russo One" panose="020B0604020202020204" charset="0"/>
              </a:rPr>
              <a:t>arxiv.org/abs/1606.03476</a:t>
            </a:r>
            <a:endParaRPr lang="en-IN" sz="1400" dirty="0">
              <a:solidFill>
                <a:schemeClr val="bg1"/>
              </a:solidFill>
              <a:latin typeface="Russo One" panose="020B0604020202020204" charset="0"/>
            </a:endParaRPr>
          </a:p>
          <a:p>
            <a:pPr>
              <a:buNone/>
            </a:pPr>
            <a:r>
              <a:rPr lang="en-IN" sz="1400" dirty="0">
                <a:solidFill>
                  <a:schemeClr val="accent5">
                    <a:lumMod val="75000"/>
                  </a:schemeClr>
                </a:solidFill>
                <a:latin typeface="Russo One" panose="020B0604020202020204" charset="0"/>
              </a:rPr>
              <a:t>2) Proximal Policy Optimization Algorithms (PPO) : </a:t>
            </a:r>
            <a:r>
              <a:rPr lang="en-IN" sz="1400" dirty="0">
                <a:solidFill>
                  <a:schemeClr val="bg1"/>
                </a:solidFill>
                <a:latin typeface="Russo One" panose="020B0604020202020204" charset="0"/>
              </a:rPr>
              <a:t>https://arxiv.org/abs/1707.06347</a:t>
            </a:r>
          </a:p>
          <a:p>
            <a:pPr>
              <a:buNone/>
            </a:pPr>
            <a:r>
              <a:rPr lang="en-IN" sz="1400" dirty="0">
                <a:solidFill>
                  <a:schemeClr val="accent5">
                    <a:lumMod val="75000"/>
                  </a:schemeClr>
                </a:solidFill>
                <a:latin typeface="Russo One" panose="020B0604020202020204" charset="0"/>
              </a:rPr>
              <a:t>3) </a:t>
            </a:r>
            <a:r>
              <a:rPr lang="en-IN" sz="1400" dirty="0">
                <a:solidFill>
                  <a:schemeClr val="bg1"/>
                </a:solidFill>
                <a:latin typeface="Russo One" panose="020B0604020202020204" charset="0"/>
              </a:rPr>
              <a:t>https://towardsdatascience.com/entropy-in-soft-actor-critic-part-1-92c2cd3a3515</a:t>
            </a:r>
          </a:p>
          <a:p>
            <a:pPr>
              <a:buNone/>
            </a:pPr>
            <a:r>
              <a:rPr lang="en-IN" sz="1400" dirty="0">
                <a:solidFill>
                  <a:schemeClr val="accent5">
                    <a:lumMod val="75000"/>
                  </a:schemeClr>
                </a:solidFill>
                <a:latin typeface="Russo One" panose="020B0604020202020204" charset="0"/>
              </a:rPr>
              <a:t>4) Proximal Policy Optimization (PPO) :  </a:t>
            </a:r>
            <a:r>
              <a:rPr lang="en-IN" sz="1600" dirty="0">
                <a:solidFill>
                  <a:schemeClr val="bg1"/>
                </a:solidFill>
                <a:latin typeface="Russo One" panose="020B0604020202020204" charset="0"/>
                <a:hlinkClick r:id="rId2"/>
              </a:rPr>
              <a:t>https://</a:t>
            </a:r>
            <a:r>
              <a:rPr lang="en-IN" sz="1600" dirty="0" smtClean="0">
                <a:solidFill>
                  <a:schemeClr val="bg1"/>
                </a:solidFill>
                <a:latin typeface="Russo One" panose="020B0604020202020204" charset="0"/>
                <a:hlinkClick r:id="rId2"/>
              </a:rPr>
              <a:t>www.youtube.com/watch?v=hlv79rcHws0</a:t>
            </a:r>
            <a:endParaRPr lang="en-IN" sz="1600" dirty="0" smtClean="0">
              <a:solidFill>
                <a:schemeClr val="bg1"/>
              </a:solidFill>
              <a:latin typeface="Russo One" panose="020B0604020202020204" charset="0"/>
            </a:endParaRPr>
          </a:p>
          <a:p>
            <a:pPr lvl="0">
              <a:buNone/>
            </a:pPr>
            <a:r>
              <a:rPr lang="en-IN" sz="1400" dirty="0">
                <a:solidFill>
                  <a:srgbClr val="FFFF82">
                    <a:lumMod val="75000"/>
                  </a:srgbClr>
                </a:solidFill>
                <a:latin typeface="Russo One" panose="020B0604020202020204" charset="0"/>
              </a:rPr>
              <a:t>5) A Gentle Introduction to Generative Adversarial Network Loss Functions : </a:t>
            </a:r>
          </a:p>
          <a:p>
            <a:pPr lvl="0">
              <a:buNone/>
            </a:pPr>
            <a:r>
              <a:rPr lang="en-IN" sz="1400" dirty="0">
                <a:solidFill>
                  <a:srgbClr val="FFFF82">
                    <a:lumMod val="75000"/>
                  </a:srgbClr>
                </a:solidFill>
                <a:latin typeface="Russo One" panose="020B0604020202020204" charset="0"/>
                <a:hlinkClick r:id="rId3"/>
              </a:rPr>
              <a:t>https://machinelearningmastery.com/generative-adversarial-network-loss-functions/</a:t>
            </a:r>
            <a:r>
              <a:rPr lang="en-IN" sz="1400" dirty="0">
                <a:solidFill>
                  <a:srgbClr val="FFFF82">
                    <a:lumMod val="75000"/>
                  </a:srgbClr>
                </a:solidFill>
                <a:latin typeface="Russo One" panose="020B0604020202020204" charset="0"/>
              </a:rPr>
              <a:t> </a:t>
            </a:r>
          </a:p>
          <a:p>
            <a:pPr lvl="0">
              <a:buNone/>
            </a:pPr>
            <a:r>
              <a:rPr lang="en-IN" sz="1400" dirty="0">
                <a:solidFill>
                  <a:srgbClr val="FFFF82">
                    <a:lumMod val="75000"/>
                  </a:srgbClr>
                </a:solidFill>
                <a:latin typeface="Russo One" panose="020B0604020202020204" charset="0"/>
              </a:rPr>
              <a:t>6) Human-level control through deep reinforcement</a:t>
            </a:r>
          </a:p>
          <a:p>
            <a:pPr lvl="0">
              <a:buNone/>
            </a:pPr>
            <a:r>
              <a:rPr lang="en-IN" sz="1400" dirty="0">
                <a:solidFill>
                  <a:srgbClr val="FFFF82">
                    <a:lumMod val="75000"/>
                  </a:srgbClr>
                </a:solidFill>
                <a:latin typeface="Russo One" panose="020B0604020202020204" charset="0"/>
              </a:rPr>
              <a:t>Learning : </a:t>
            </a:r>
            <a:r>
              <a:rPr lang="en-IN" sz="1400" dirty="0">
                <a:solidFill>
                  <a:srgbClr val="FFFF82">
                    <a:lumMod val="75000"/>
                  </a:srgbClr>
                </a:solidFill>
                <a:latin typeface="Russo One" panose="020B0604020202020204" charset="0"/>
                <a:hlinkClick r:id="rId4"/>
              </a:rPr>
              <a:t>https://storage.googleapis.com/deepmind-data/assets/papers/DeepMindNature14236Paper.pdf</a:t>
            </a:r>
            <a:r>
              <a:rPr lang="en-IN" sz="1400" dirty="0">
                <a:solidFill>
                  <a:srgbClr val="FFFF82">
                    <a:lumMod val="75000"/>
                  </a:srgbClr>
                </a:solidFill>
                <a:latin typeface="Russo One" panose="020B0604020202020204" charset="0"/>
              </a:rPr>
              <a:t> </a:t>
            </a:r>
          </a:p>
          <a:p>
            <a:pPr>
              <a:buNone/>
            </a:pPr>
            <a:endParaRPr lang="en-IN" sz="1600" dirty="0" smtClean="0">
              <a:solidFill>
                <a:schemeClr val="bg1"/>
              </a:solidFill>
              <a:latin typeface="Russo One" panose="020B0604020202020204" charset="0"/>
            </a:endParaRPr>
          </a:p>
          <a:p>
            <a:pPr>
              <a:buNone/>
            </a:pPr>
            <a:r>
              <a:rPr lang="en-IN" sz="1600" dirty="0" smtClean="0">
                <a:solidFill>
                  <a:schemeClr val="bg1"/>
                </a:solidFill>
                <a:latin typeface="Russo One" panose="020B0604020202020204" charset="0"/>
              </a:rPr>
              <a:t> </a:t>
            </a:r>
            <a:endParaRPr lang="en-IN" sz="1400" dirty="0">
              <a:solidFill>
                <a:schemeClr val="bg1"/>
              </a:solidFill>
              <a:latin typeface="Russo One" panose="020B0604020202020204" charset="0"/>
            </a:endParaRPr>
          </a:p>
          <a:p>
            <a:endParaRPr lang="en-IN" dirty="0"/>
          </a:p>
        </p:txBody>
      </p:sp>
    </p:spTree>
    <p:extLst>
      <p:ext uri="{BB962C8B-B14F-4D97-AF65-F5344CB8AC3E}">
        <p14:creationId xmlns:p14="http://schemas.microsoft.com/office/powerpoint/2010/main" val="23308875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solidFill>
                  <a:schemeClr val="bg1"/>
                </a:solidFill>
                <a:latin typeface="Russo One" panose="020B0604020202020204" charset="0"/>
              </a:rPr>
              <a:t>REFERENCES </a:t>
            </a:r>
            <a:endParaRPr lang="en-IN" sz="2000" dirty="0"/>
          </a:p>
        </p:txBody>
      </p:sp>
      <p:sp>
        <p:nvSpPr>
          <p:cNvPr id="3" name="Subtitle 2"/>
          <p:cNvSpPr>
            <a:spLocks noGrp="1"/>
          </p:cNvSpPr>
          <p:nvPr>
            <p:ph type="subTitle" idx="1"/>
          </p:nvPr>
        </p:nvSpPr>
        <p:spPr>
          <a:xfrm>
            <a:off x="755576" y="1131590"/>
            <a:ext cx="7717500" cy="3384376"/>
          </a:xfrm>
        </p:spPr>
        <p:txBody>
          <a:bodyPr/>
          <a:lstStyle/>
          <a:p>
            <a:pPr>
              <a:buNone/>
            </a:pPr>
            <a:r>
              <a:rPr lang="en-IN" sz="1400" dirty="0" smtClean="0">
                <a:solidFill>
                  <a:schemeClr val="accent5">
                    <a:lumMod val="75000"/>
                  </a:schemeClr>
                </a:solidFill>
                <a:latin typeface="Russo One" panose="020B0604020202020204" charset="0"/>
              </a:rPr>
              <a:t>7</a:t>
            </a:r>
            <a:r>
              <a:rPr lang="en-IN" sz="1400" dirty="0">
                <a:solidFill>
                  <a:schemeClr val="accent5">
                    <a:lumMod val="75000"/>
                  </a:schemeClr>
                </a:solidFill>
                <a:latin typeface="Russo One" panose="020B0604020202020204" charset="0"/>
              </a:rPr>
              <a:t>) Imitation Learning Tutorial ICML 2018 : </a:t>
            </a:r>
            <a:r>
              <a:rPr lang="en-IN" sz="1400" dirty="0" smtClean="0">
                <a:solidFill>
                  <a:schemeClr val="accent5">
                    <a:lumMod val="75000"/>
                  </a:schemeClr>
                </a:solidFill>
                <a:latin typeface="Russo One" panose="020B0604020202020204" charset="0"/>
                <a:hlinkClick r:id="rId2"/>
              </a:rPr>
              <a:t>https</a:t>
            </a:r>
            <a:r>
              <a:rPr lang="en-IN" sz="1400" dirty="0">
                <a:solidFill>
                  <a:schemeClr val="accent5">
                    <a:lumMod val="75000"/>
                  </a:schemeClr>
                </a:solidFill>
                <a:latin typeface="Russo One" panose="020B0604020202020204" charset="0"/>
                <a:hlinkClick r:id="rId2"/>
              </a:rPr>
              <a:t>://</a:t>
            </a:r>
            <a:r>
              <a:rPr lang="en-IN" sz="1400" dirty="0" smtClean="0">
                <a:solidFill>
                  <a:schemeClr val="accent5">
                    <a:lumMod val="75000"/>
                  </a:schemeClr>
                </a:solidFill>
                <a:latin typeface="Russo One" panose="020B0604020202020204" charset="0"/>
                <a:hlinkClick r:id="rId2"/>
              </a:rPr>
              <a:t>www.youtube.com/watch?v=WjFdD7PDGw0</a:t>
            </a:r>
            <a:r>
              <a:rPr lang="en-IN" sz="1400" dirty="0" smtClean="0">
                <a:solidFill>
                  <a:schemeClr val="accent5">
                    <a:lumMod val="75000"/>
                  </a:schemeClr>
                </a:solidFill>
                <a:latin typeface="Russo One" panose="020B0604020202020204" charset="0"/>
              </a:rPr>
              <a:t> </a:t>
            </a:r>
          </a:p>
          <a:p>
            <a:pPr>
              <a:buNone/>
            </a:pPr>
            <a:r>
              <a:rPr lang="en-IN" sz="1400" dirty="0">
                <a:solidFill>
                  <a:schemeClr val="accent5">
                    <a:lumMod val="75000"/>
                  </a:schemeClr>
                </a:solidFill>
                <a:latin typeface="Russo One" panose="020B0604020202020204" charset="0"/>
              </a:rPr>
              <a:t>8) A brief overview of Imitation Learning : </a:t>
            </a:r>
            <a:r>
              <a:rPr lang="en-IN" sz="1400" dirty="0" smtClean="0">
                <a:solidFill>
                  <a:schemeClr val="accent5">
                    <a:lumMod val="75000"/>
                  </a:schemeClr>
                </a:solidFill>
                <a:latin typeface="Russo One" panose="020B0604020202020204" charset="0"/>
                <a:hlinkClick r:id="rId3"/>
              </a:rPr>
              <a:t>https</a:t>
            </a:r>
            <a:r>
              <a:rPr lang="en-IN" sz="1400" dirty="0">
                <a:solidFill>
                  <a:schemeClr val="accent5">
                    <a:lumMod val="75000"/>
                  </a:schemeClr>
                </a:solidFill>
                <a:latin typeface="Russo One" panose="020B0604020202020204" charset="0"/>
                <a:hlinkClick r:id="rId3"/>
              </a:rPr>
              <a:t>://</a:t>
            </a:r>
            <a:r>
              <a:rPr lang="en-IN" sz="1400" dirty="0" smtClean="0">
                <a:solidFill>
                  <a:schemeClr val="accent5">
                    <a:lumMod val="75000"/>
                  </a:schemeClr>
                </a:solidFill>
                <a:latin typeface="Russo One" panose="020B0604020202020204" charset="0"/>
                <a:hlinkClick r:id="rId3"/>
              </a:rPr>
              <a:t>smartlabai.medium.com/a-brief-overview-of-imitation-learning-8a8a75c44a9c</a:t>
            </a:r>
            <a:r>
              <a:rPr lang="en-IN" sz="1400" dirty="0" smtClean="0">
                <a:solidFill>
                  <a:schemeClr val="accent5">
                    <a:lumMod val="75000"/>
                  </a:schemeClr>
                </a:solidFill>
                <a:latin typeface="Russo One" panose="020B0604020202020204" charset="0"/>
              </a:rPr>
              <a:t> </a:t>
            </a:r>
          </a:p>
          <a:p>
            <a:pPr>
              <a:buNone/>
            </a:pPr>
            <a:r>
              <a:rPr lang="en-IN" sz="1400" dirty="0">
                <a:solidFill>
                  <a:schemeClr val="accent5">
                    <a:lumMod val="75000"/>
                  </a:schemeClr>
                </a:solidFill>
                <a:latin typeface="Russo One" panose="020B0604020202020204" charset="0"/>
              </a:rPr>
              <a:t>9) Watch: Imitation Learning: Reinforcement Learning For The Real </a:t>
            </a:r>
            <a:r>
              <a:rPr lang="en-IN" sz="1400" dirty="0" smtClean="0">
                <a:solidFill>
                  <a:schemeClr val="accent5">
                    <a:lumMod val="75000"/>
                  </a:schemeClr>
                </a:solidFill>
                <a:latin typeface="Russo One" panose="020B0604020202020204" charset="0"/>
              </a:rPr>
              <a:t>World ; </a:t>
            </a:r>
          </a:p>
          <a:p>
            <a:pPr>
              <a:buNone/>
            </a:pPr>
            <a:r>
              <a:rPr lang="en-IN" sz="1400" dirty="0" smtClean="0">
                <a:solidFill>
                  <a:schemeClr val="accent5">
                    <a:lumMod val="75000"/>
                  </a:schemeClr>
                </a:solidFill>
                <a:latin typeface="Russo One" panose="020B0604020202020204" charset="0"/>
                <a:hlinkClick r:id="rId4"/>
              </a:rPr>
              <a:t>https</a:t>
            </a:r>
            <a:r>
              <a:rPr lang="en-IN" sz="1400" dirty="0">
                <a:solidFill>
                  <a:schemeClr val="accent5">
                    <a:lumMod val="75000"/>
                  </a:schemeClr>
                </a:solidFill>
                <a:latin typeface="Russo One" panose="020B0604020202020204" charset="0"/>
                <a:hlinkClick r:id="rId4"/>
              </a:rPr>
              <a:t>://medium.com/@</a:t>
            </a:r>
            <a:r>
              <a:rPr lang="en-IN" sz="1400" dirty="0" smtClean="0">
                <a:solidFill>
                  <a:schemeClr val="accent5">
                    <a:lumMod val="75000"/>
                  </a:schemeClr>
                </a:solidFill>
                <a:latin typeface="Russo One" panose="020B0604020202020204" charset="0"/>
                <a:hlinkClick r:id="rId4"/>
              </a:rPr>
              <a:t>ODSC/watch-imitation-learning-reinforcement-learning-for-the-real-world-65200d7288e6</a:t>
            </a:r>
            <a:r>
              <a:rPr lang="en-IN" sz="1400" dirty="0" smtClean="0">
                <a:solidFill>
                  <a:schemeClr val="accent5">
                    <a:lumMod val="75000"/>
                  </a:schemeClr>
                </a:solidFill>
                <a:latin typeface="Russo One" panose="020B0604020202020204" charset="0"/>
              </a:rPr>
              <a:t> </a:t>
            </a:r>
          </a:p>
          <a:p>
            <a:pPr>
              <a:buNone/>
            </a:pPr>
            <a:r>
              <a:rPr lang="en-IN" sz="1400" dirty="0" smtClean="0">
                <a:solidFill>
                  <a:schemeClr val="accent5">
                    <a:lumMod val="75000"/>
                  </a:schemeClr>
                </a:solidFill>
                <a:latin typeface="Russo One" panose="020B0604020202020204" charset="0"/>
              </a:rPr>
              <a:t>10</a:t>
            </a:r>
            <a:r>
              <a:rPr lang="en-IN" sz="1400" dirty="0">
                <a:solidFill>
                  <a:schemeClr val="accent5">
                    <a:lumMod val="75000"/>
                  </a:schemeClr>
                </a:solidFill>
                <a:latin typeface="Russo One" panose="020B0604020202020204" charset="0"/>
              </a:rPr>
              <a:t>) Imitation Learning: Reinforcement Learning For The Real World - </a:t>
            </a:r>
            <a:r>
              <a:rPr lang="en-IN" sz="1400" dirty="0" err="1">
                <a:solidFill>
                  <a:schemeClr val="accent5">
                    <a:lumMod val="75000"/>
                  </a:schemeClr>
                </a:solidFill>
                <a:latin typeface="Russo One" panose="020B0604020202020204" charset="0"/>
              </a:rPr>
              <a:t>Dr.</a:t>
            </a:r>
            <a:r>
              <a:rPr lang="en-IN" sz="1400" dirty="0">
                <a:solidFill>
                  <a:schemeClr val="accent5">
                    <a:lumMod val="75000"/>
                  </a:schemeClr>
                </a:solidFill>
                <a:latin typeface="Russo One" panose="020B0604020202020204" charset="0"/>
              </a:rPr>
              <a:t> Byron Galbraith : </a:t>
            </a:r>
            <a:r>
              <a:rPr lang="en-IN" sz="1400" dirty="0" smtClean="0">
                <a:solidFill>
                  <a:schemeClr val="accent5">
                    <a:lumMod val="75000"/>
                  </a:schemeClr>
                </a:solidFill>
                <a:latin typeface="Russo One" panose="020B0604020202020204" charset="0"/>
                <a:hlinkClick r:id="rId5"/>
              </a:rPr>
              <a:t>https</a:t>
            </a:r>
            <a:r>
              <a:rPr lang="en-IN" sz="1400" dirty="0">
                <a:solidFill>
                  <a:schemeClr val="accent5">
                    <a:lumMod val="75000"/>
                  </a:schemeClr>
                </a:solidFill>
                <a:latin typeface="Russo One" panose="020B0604020202020204" charset="0"/>
                <a:hlinkClick r:id="rId5"/>
              </a:rPr>
              <a:t>://</a:t>
            </a:r>
            <a:r>
              <a:rPr lang="en-IN" sz="1400" dirty="0" smtClean="0">
                <a:solidFill>
                  <a:schemeClr val="accent5">
                    <a:lumMod val="75000"/>
                  </a:schemeClr>
                </a:solidFill>
                <a:latin typeface="Russo One" panose="020B0604020202020204" charset="0"/>
                <a:hlinkClick r:id="rId5"/>
              </a:rPr>
              <a:t>www.youtube.com/watch?v=K_c2ko4AKgg</a:t>
            </a:r>
            <a:r>
              <a:rPr lang="en-IN" sz="1400" dirty="0" smtClean="0">
                <a:solidFill>
                  <a:schemeClr val="accent5">
                    <a:lumMod val="75000"/>
                  </a:schemeClr>
                </a:solidFill>
                <a:latin typeface="Russo One" panose="020B0604020202020204" charset="0"/>
              </a:rPr>
              <a:t> </a:t>
            </a:r>
            <a:endParaRPr lang="en-IN" sz="1400" dirty="0">
              <a:solidFill>
                <a:schemeClr val="accent5">
                  <a:lumMod val="75000"/>
                </a:schemeClr>
              </a:solidFill>
              <a:latin typeface="Russo One" panose="020B0604020202020204" charset="0"/>
            </a:endParaRPr>
          </a:p>
        </p:txBody>
      </p:sp>
    </p:spTree>
    <p:extLst>
      <p:ext uri="{BB962C8B-B14F-4D97-AF65-F5344CB8AC3E}">
        <p14:creationId xmlns:p14="http://schemas.microsoft.com/office/powerpoint/2010/main" val="3196948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9"/>
          <p:cNvSpPr txBox="1">
            <a:spLocks noGrp="1"/>
          </p:cNvSpPr>
          <p:nvPr>
            <p:ph type="title"/>
          </p:nvPr>
        </p:nvSpPr>
        <p:spPr>
          <a:xfrm>
            <a:off x="683568" y="123478"/>
            <a:ext cx="7751400" cy="511500"/>
          </a:xfrm>
          <a:prstGeom prst="rect">
            <a:avLst/>
          </a:prstGeom>
        </p:spPr>
        <p:txBody>
          <a:bodyPr spcFirstLastPara="1" wrap="square" lIns="0" tIns="0" rIns="0" bIns="0" anchor="t" anchorCtr="0">
            <a:noAutofit/>
          </a:bodyPr>
          <a:lstStyle/>
          <a:p>
            <a:pPr lvl="0"/>
            <a:r>
              <a:rPr lang="en-IN" b="1" dirty="0"/>
              <a:t>Problem Statement:</a:t>
            </a:r>
            <a:r>
              <a:rPr lang="en-IN" dirty="0"/>
              <a:t> </a:t>
            </a:r>
            <a:endParaRPr dirty="0"/>
          </a:p>
        </p:txBody>
      </p:sp>
      <p:sp>
        <p:nvSpPr>
          <p:cNvPr id="438" name="Google Shape;438;p39"/>
          <p:cNvSpPr txBox="1">
            <a:spLocks noGrp="1"/>
          </p:cNvSpPr>
          <p:nvPr>
            <p:ph type="subTitle" idx="1"/>
          </p:nvPr>
        </p:nvSpPr>
        <p:spPr>
          <a:xfrm>
            <a:off x="121848" y="771550"/>
            <a:ext cx="9036496" cy="3240360"/>
          </a:xfrm>
          <a:prstGeom prst="rect">
            <a:avLst/>
          </a:prstGeom>
        </p:spPr>
        <p:txBody>
          <a:bodyPr spcFirstLastPara="1" wrap="square" lIns="0" tIns="0" rIns="0" bIns="0" anchor="t" anchorCtr="0">
            <a:noAutofit/>
          </a:bodyPr>
          <a:lstStyle/>
          <a:p>
            <a:pPr lvl="0">
              <a:spcBef>
                <a:spcPts val="1600"/>
              </a:spcBef>
              <a:buNone/>
            </a:pPr>
            <a:r>
              <a:rPr lang="en-IN" sz="1800" b="1" dirty="0">
                <a:solidFill>
                  <a:schemeClr val="accent5">
                    <a:lumMod val="75000"/>
                  </a:schemeClr>
                </a:solidFill>
              </a:rPr>
              <a:t>Breakout-V0</a:t>
            </a:r>
            <a:r>
              <a:rPr lang="en-IN" sz="1800" dirty="0">
                <a:solidFill>
                  <a:schemeClr val="accent5">
                    <a:lumMod val="75000"/>
                  </a:schemeClr>
                </a:solidFill>
              </a:rPr>
              <a:t> is an Open-AI Gym Environment in which the </a:t>
            </a:r>
            <a:r>
              <a:rPr lang="en-IN" sz="1800" dirty="0" smtClean="0">
                <a:solidFill>
                  <a:schemeClr val="accent5">
                    <a:lumMod val="75000"/>
                  </a:schemeClr>
                </a:solidFill>
              </a:rPr>
              <a:t>paddle agent needs </a:t>
            </a:r>
            <a:r>
              <a:rPr lang="en-IN" sz="1800" dirty="0">
                <a:solidFill>
                  <a:schemeClr val="accent5">
                    <a:lumMod val="75000"/>
                  </a:schemeClr>
                </a:solidFill>
              </a:rPr>
              <a:t>to </a:t>
            </a:r>
            <a:r>
              <a:rPr lang="en-IN" sz="1800" dirty="0" smtClean="0">
                <a:solidFill>
                  <a:schemeClr val="accent5">
                    <a:lumMod val="75000"/>
                  </a:schemeClr>
                </a:solidFill>
              </a:rPr>
              <a:t>: </a:t>
            </a:r>
          </a:p>
          <a:p>
            <a:pPr lvl="0">
              <a:spcBef>
                <a:spcPts val="1600"/>
              </a:spcBef>
              <a:buNone/>
            </a:pPr>
            <a:r>
              <a:rPr lang="en-IN" sz="1800" dirty="0" smtClean="0">
                <a:solidFill>
                  <a:schemeClr val="accent5">
                    <a:lumMod val="75000"/>
                  </a:schemeClr>
                </a:solidFill>
              </a:rPr>
              <a:t>A) Hit </a:t>
            </a:r>
            <a:r>
              <a:rPr lang="en-IN" sz="1800" dirty="0">
                <a:solidFill>
                  <a:schemeClr val="accent5">
                    <a:lumMod val="75000"/>
                  </a:schemeClr>
                </a:solidFill>
              </a:rPr>
              <a:t>a ball towards a brick wall and acquires points </a:t>
            </a:r>
            <a:r>
              <a:rPr lang="en-IN" sz="1800" dirty="0" smtClean="0">
                <a:solidFill>
                  <a:schemeClr val="accent5">
                    <a:lumMod val="75000"/>
                  </a:schemeClr>
                </a:solidFill>
              </a:rPr>
              <a:t> ( +1 for every hit per brick)</a:t>
            </a:r>
            <a:endParaRPr lang="en-IN" sz="1800" dirty="0">
              <a:solidFill>
                <a:schemeClr val="accent5">
                  <a:lumMod val="75000"/>
                </a:schemeClr>
              </a:solidFill>
            </a:endParaRPr>
          </a:p>
          <a:p>
            <a:pPr lvl="0">
              <a:spcBef>
                <a:spcPts val="1600"/>
              </a:spcBef>
              <a:buNone/>
            </a:pPr>
            <a:r>
              <a:rPr lang="en-IN" sz="1800" dirty="0" smtClean="0">
                <a:solidFill>
                  <a:schemeClr val="accent5">
                    <a:lumMod val="75000"/>
                  </a:schemeClr>
                </a:solidFill>
              </a:rPr>
              <a:t>B) Not </a:t>
            </a:r>
            <a:r>
              <a:rPr lang="en-IN" sz="1800" dirty="0">
                <a:solidFill>
                  <a:schemeClr val="accent5">
                    <a:lumMod val="75000"/>
                  </a:schemeClr>
                </a:solidFill>
              </a:rPr>
              <a:t>miss hitting the ball once it rebounds </a:t>
            </a:r>
            <a:r>
              <a:rPr lang="en-IN" sz="1800" dirty="0" smtClean="0">
                <a:solidFill>
                  <a:schemeClr val="accent5">
                    <a:lumMod val="75000"/>
                  </a:schemeClr>
                </a:solidFill>
              </a:rPr>
              <a:t>,otherwise it loses life . The agent has a total of 5 lives . Losing all the lives leads to termination of the game and the games then resets to initial state .</a:t>
            </a:r>
          </a:p>
          <a:p>
            <a:pPr lvl="0">
              <a:spcBef>
                <a:spcPts val="1600"/>
              </a:spcBef>
              <a:buNone/>
            </a:pPr>
            <a:r>
              <a:rPr lang="en-IN" sz="1800" b="1" dirty="0" smtClean="0">
                <a:solidFill>
                  <a:schemeClr val="accent5">
                    <a:lumMod val="75000"/>
                  </a:schemeClr>
                </a:solidFill>
              </a:rPr>
              <a:t>STATE SPACE : Continuous </a:t>
            </a:r>
            <a:r>
              <a:rPr lang="en-IN" sz="1800" dirty="0">
                <a:solidFill>
                  <a:schemeClr val="accent5">
                    <a:lumMod val="75000"/>
                  </a:schemeClr>
                </a:solidFill>
              </a:rPr>
              <a:t>. </a:t>
            </a:r>
            <a:r>
              <a:rPr lang="en-IN" sz="1800" dirty="0" smtClean="0">
                <a:solidFill>
                  <a:schemeClr val="accent5">
                    <a:lumMod val="75000"/>
                  </a:schemeClr>
                </a:solidFill>
              </a:rPr>
              <a:t>The </a:t>
            </a:r>
            <a:r>
              <a:rPr lang="en-IN" sz="1800" dirty="0">
                <a:solidFill>
                  <a:schemeClr val="accent5">
                    <a:lumMod val="75000"/>
                  </a:schemeClr>
                </a:solidFill>
              </a:rPr>
              <a:t>observation is an RGB image of the screen, which is an array of shape (210, 160, 3)</a:t>
            </a:r>
            <a:endParaRPr lang="en-IN" sz="1800" dirty="0" smtClean="0">
              <a:solidFill>
                <a:schemeClr val="accent5">
                  <a:lumMod val="75000"/>
                </a:schemeClr>
              </a:solidFill>
            </a:endParaRPr>
          </a:p>
          <a:p>
            <a:pPr lvl="0">
              <a:spcBef>
                <a:spcPts val="1600"/>
              </a:spcBef>
              <a:buNone/>
            </a:pPr>
            <a:r>
              <a:rPr lang="en-IN" sz="1800" b="1" dirty="0" smtClean="0">
                <a:solidFill>
                  <a:schemeClr val="accent5">
                    <a:lumMod val="75000"/>
                  </a:schemeClr>
                </a:solidFill>
              </a:rPr>
              <a:t>ACTION SPACE : Discrete</a:t>
            </a:r>
            <a:r>
              <a:rPr lang="en-IN" sz="1800" dirty="0" smtClean="0">
                <a:solidFill>
                  <a:schemeClr val="accent5">
                    <a:lumMod val="75000"/>
                  </a:schemeClr>
                </a:solidFill>
              </a:rPr>
              <a:t> </a:t>
            </a:r>
            <a:r>
              <a:rPr lang="en-IN" sz="1800" dirty="0">
                <a:solidFill>
                  <a:schemeClr val="accent5">
                    <a:lumMod val="75000"/>
                  </a:schemeClr>
                </a:solidFill>
              </a:rPr>
              <a:t>. The action space is 4 </a:t>
            </a:r>
            <a:r>
              <a:rPr lang="en-IN" sz="1800" dirty="0" smtClean="0">
                <a:solidFill>
                  <a:schemeClr val="accent5">
                    <a:lumMod val="75000"/>
                  </a:schemeClr>
                </a:solidFill>
              </a:rPr>
              <a:t>dimensional. </a:t>
            </a:r>
            <a:r>
              <a:rPr lang="en-IN" sz="1800" dirty="0">
                <a:solidFill>
                  <a:schemeClr val="accent5">
                    <a:lumMod val="75000"/>
                  </a:schemeClr>
                </a:solidFill>
              </a:rPr>
              <a:t>Four discrete actions </a:t>
            </a:r>
            <a:r>
              <a:rPr lang="en-IN" sz="1800" dirty="0" smtClean="0">
                <a:solidFill>
                  <a:schemeClr val="accent5">
                    <a:lumMod val="75000"/>
                  </a:schemeClr>
                </a:solidFill>
              </a:rPr>
              <a:t>of the Paddle correspond </a:t>
            </a:r>
            <a:r>
              <a:rPr lang="en-IN" sz="1800" dirty="0">
                <a:solidFill>
                  <a:schemeClr val="accent5">
                    <a:lumMod val="75000"/>
                  </a:schemeClr>
                </a:solidFill>
              </a:rPr>
              <a:t>to: a) 0 </a:t>
            </a:r>
            <a:r>
              <a:rPr lang="en-IN" sz="1800" dirty="0" smtClean="0">
                <a:solidFill>
                  <a:schemeClr val="accent5">
                    <a:lumMod val="75000"/>
                  </a:schemeClr>
                </a:solidFill>
              </a:rPr>
              <a:t>– NOOP (no movement) </a:t>
            </a:r>
            <a:r>
              <a:rPr lang="en-IN" sz="1800" dirty="0">
                <a:solidFill>
                  <a:schemeClr val="accent5">
                    <a:lumMod val="75000"/>
                  </a:schemeClr>
                </a:solidFill>
              </a:rPr>
              <a:t>b) 1 </a:t>
            </a:r>
            <a:r>
              <a:rPr lang="en-IN" sz="1800" dirty="0" smtClean="0">
                <a:solidFill>
                  <a:schemeClr val="accent5">
                    <a:lumMod val="75000"/>
                  </a:schemeClr>
                </a:solidFill>
              </a:rPr>
              <a:t>- FIRE </a:t>
            </a:r>
            <a:r>
              <a:rPr lang="en-IN" sz="1800" dirty="0">
                <a:solidFill>
                  <a:schemeClr val="accent5">
                    <a:lumMod val="75000"/>
                  </a:schemeClr>
                </a:solidFill>
              </a:rPr>
              <a:t>c) 2 - </a:t>
            </a:r>
            <a:r>
              <a:rPr lang="en-IN" sz="1800" dirty="0" smtClean="0">
                <a:solidFill>
                  <a:schemeClr val="accent5">
                    <a:lumMod val="75000"/>
                  </a:schemeClr>
                </a:solidFill>
              </a:rPr>
              <a:t>RIGHT </a:t>
            </a:r>
            <a:r>
              <a:rPr lang="en-IN" sz="1800" dirty="0">
                <a:solidFill>
                  <a:schemeClr val="accent5">
                    <a:lumMod val="75000"/>
                  </a:schemeClr>
                </a:solidFill>
              </a:rPr>
              <a:t>d) 3 </a:t>
            </a:r>
            <a:r>
              <a:rPr lang="en-IN" sz="1800" dirty="0" smtClean="0">
                <a:solidFill>
                  <a:schemeClr val="accent5">
                    <a:lumMod val="75000"/>
                  </a:schemeClr>
                </a:solidFill>
              </a:rPr>
              <a:t>– LEFT</a:t>
            </a:r>
          </a:p>
          <a:p>
            <a:pPr lvl="0">
              <a:spcBef>
                <a:spcPts val="1600"/>
              </a:spcBef>
              <a:buNone/>
            </a:pPr>
            <a:endParaRPr dirty="0"/>
          </a:p>
          <a:p>
            <a:pPr marL="0" lvl="0" indent="0" algn="l" rtl="0">
              <a:spcBef>
                <a:spcPts val="1600"/>
              </a:spcBef>
              <a:spcAft>
                <a:spcPts val="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83518"/>
            <a:ext cx="7751400" cy="511500"/>
          </a:xfrm>
        </p:spPr>
        <p:txBody>
          <a:bodyPr/>
          <a:lstStyle/>
          <a:p>
            <a:pPr lvl="0"/>
            <a:r>
              <a:rPr lang="en-IN" sz="2000" b="1" dirty="0">
                <a:solidFill>
                  <a:schemeClr val="accent5">
                    <a:lumMod val="75000"/>
                  </a:schemeClr>
                </a:solidFill>
              </a:rPr>
              <a:t>SOLUTION CRITERIA </a:t>
            </a:r>
            <a:endParaRPr lang="en-IN" dirty="0"/>
          </a:p>
        </p:txBody>
      </p:sp>
      <p:sp>
        <p:nvSpPr>
          <p:cNvPr id="3" name="Subtitle 2"/>
          <p:cNvSpPr>
            <a:spLocks noGrp="1"/>
          </p:cNvSpPr>
          <p:nvPr>
            <p:ph type="subTitle" idx="1"/>
          </p:nvPr>
        </p:nvSpPr>
        <p:spPr>
          <a:xfrm>
            <a:off x="755576" y="1059582"/>
            <a:ext cx="7717500" cy="1152128"/>
          </a:xfrm>
        </p:spPr>
        <p:txBody>
          <a:bodyPr/>
          <a:lstStyle/>
          <a:p>
            <a:pPr>
              <a:buNone/>
            </a:pPr>
            <a:r>
              <a:rPr lang="en-IN" sz="1800" dirty="0">
                <a:solidFill>
                  <a:srgbClr val="FFFF82">
                    <a:lumMod val="75000"/>
                  </a:srgbClr>
                </a:solidFill>
                <a:latin typeface="Russo One"/>
                <a:sym typeface="Russo One"/>
              </a:rPr>
              <a:t>In the absence of any specific  </a:t>
            </a:r>
            <a:r>
              <a:rPr lang="en-IN" sz="1800" dirty="0" smtClean="0">
                <a:solidFill>
                  <a:srgbClr val="FFFF82">
                    <a:lumMod val="75000"/>
                  </a:srgbClr>
                </a:solidFill>
                <a:latin typeface="Russo One"/>
                <a:sym typeface="Russo One"/>
              </a:rPr>
              <a:t>benchmark </a:t>
            </a:r>
            <a:r>
              <a:rPr lang="en-IN" sz="1800" dirty="0">
                <a:solidFill>
                  <a:srgbClr val="FFFF82">
                    <a:lumMod val="75000"/>
                  </a:srgbClr>
                </a:solidFill>
                <a:latin typeface="Russo One"/>
                <a:sym typeface="Russo One"/>
              </a:rPr>
              <a:t>value </a:t>
            </a:r>
            <a:r>
              <a:rPr lang="en-IN" sz="1800" dirty="0" smtClean="0">
                <a:solidFill>
                  <a:srgbClr val="FFFF82">
                    <a:lumMod val="75000"/>
                  </a:srgbClr>
                </a:solidFill>
                <a:latin typeface="Russo One"/>
                <a:sym typeface="Russo One"/>
              </a:rPr>
              <a:t>provided </a:t>
            </a:r>
            <a:r>
              <a:rPr lang="en-IN" sz="1800" dirty="0">
                <a:solidFill>
                  <a:srgbClr val="FFFF82">
                    <a:lumMod val="75000"/>
                  </a:srgbClr>
                </a:solidFill>
                <a:latin typeface="Russo One"/>
                <a:sym typeface="Russo One"/>
              </a:rPr>
              <a:t>to measure the competence of the solution , I used the target score of +16 which would be mean </a:t>
            </a:r>
            <a:r>
              <a:rPr lang="en-IN" sz="1800" dirty="0" smtClean="0">
                <a:solidFill>
                  <a:srgbClr val="FFFF82">
                    <a:lumMod val="75000"/>
                  </a:srgbClr>
                </a:solidFill>
                <a:latin typeface="Russo One"/>
                <a:sym typeface="Russo One"/>
              </a:rPr>
              <a:t>/ average of </a:t>
            </a:r>
            <a:r>
              <a:rPr lang="en-IN" sz="1800" dirty="0">
                <a:solidFill>
                  <a:srgbClr val="FFFF82">
                    <a:lumMod val="75000"/>
                  </a:srgbClr>
                </a:solidFill>
                <a:latin typeface="Russo One"/>
                <a:sym typeface="Russo One"/>
              </a:rPr>
              <a:t>scores acquired over 100 consecutive episodes</a:t>
            </a:r>
            <a:r>
              <a:rPr lang="en-IN" sz="3200" dirty="0">
                <a:solidFill>
                  <a:srgbClr val="FFFF82">
                    <a:lumMod val="75000"/>
                  </a:srgbClr>
                </a:solidFill>
                <a:latin typeface="Russo One"/>
                <a:sym typeface="Russo One"/>
              </a:rPr>
              <a:t/>
            </a:r>
            <a:br>
              <a:rPr lang="en-IN" sz="3200" dirty="0">
                <a:solidFill>
                  <a:srgbClr val="FFFF82">
                    <a:lumMod val="75000"/>
                  </a:srgbClr>
                </a:solidFill>
                <a:latin typeface="Russo One"/>
                <a:sym typeface="Russo One"/>
              </a:rPr>
            </a:br>
            <a:endParaRPr lang="en-IN" sz="1800" dirty="0"/>
          </a:p>
        </p:txBody>
      </p:sp>
      <p:sp>
        <p:nvSpPr>
          <p:cNvPr id="4" name="TextBox 3"/>
          <p:cNvSpPr txBox="1"/>
          <p:nvPr/>
        </p:nvSpPr>
        <p:spPr>
          <a:xfrm>
            <a:off x="715435" y="2246641"/>
            <a:ext cx="8204490" cy="1231106"/>
          </a:xfrm>
          <a:prstGeom prst="rect">
            <a:avLst/>
          </a:prstGeom>
          <a:noFill/>
        </p:spPr>
        <p:txBody>
          <a:bodyPr wrap="none" rtlCol="0">
            <a:spAutoFit/>
          </a:bodyPr>
          <a:lstStyle/>
          <a:p>
            <a:r>
              <a:rPr lang="en-IN" sz="2000" b="1" dirty="0" smtClean="0">
                <a:solidFill>
                  <a:schemeClr val="accent5">
                    <a:lumMod val="75000"/>
                  </a:schemeClr>
                </a:solidFill>
              </a:rPr>
              <a:t>RESULTS ACHIEVED : </a:t>
            </a:r>
            <a:r>
              <a:rPr lang="en-IN" sz="1800" dirty="0">
                <a:solidFill>
                  <a:schemeClr val="accent5">
                    <a:lumMod val="75000"/>
                  </a:schemeClr>
                </a:solidFill>
              </a:rPr>
              <a:t>Unfortunately I was able to achieve a </a:t>
            </a:r>
            <a:r>
              <a:rPr lang="en-IN" sz="1800" b="1" dirty="0">
                <a:solidFill>
                  <a:schemeClr val="accent5">
                    <a:lumMod val="75000"/>
                  </a:schemeClr>
                </a:solidFill>
              </a:rPr>
              <a:t>mean score </a:t>
            </a:r>
            <a:endParaRPr lang="en-IN" sz="1800" b="1" dirty="0" smtClean="0">
              <a:solidFill>
                <a:schemeClr val="accent5">
                  <a:lumMod val="75000"/>
                </a:schemeClr>
              </a:solidFill>
            </a:endParaRPr>
          </a:p>
          <a:p>
            <a:r>
              <a:rPr lang="en-IN" sz="1800" b="1" dirty="0" smtClean="0">
                <a:solidFill>
                  <a:schemeClr val="accent5">
                    <a:lumMod val="75000"/>
                  </a:schemeClr>
                </a:solidFill>
              </a:rPr>
              <a:t>of </a:t>
            </a:r>
            <a:r>
              <a:rPr lang="en-IN" sz="1800" b="1" dirty="0">
                <a:solidFill>
                  <a:schemeClr val="accent5">
                    <a:lumMod val="75000"/>
                  </a:schemeClr>
                </a:solidFill>
              </a:rPr>
              <a:t>around </a:t>
            </a:r>
            <a:r>
              <a:rPr lang="en-IN" sz="1800" dirty="0">
                <a:solidFill>
                  <a:schemeClr val="accent5">
                    <a:lumMod val="75000"/>
                  </a:schemeClr>
                </a:solidFill>
              </a:rPr>
              <a:t> </a:t>
            </a:r>
            <a:r>
              <a:rPr lang="en-IN" sz="1800" b="1" dirty="0">
                <a:solidFill>
                  <a:schemeClr val="accent5">
                    <a:lumMod val="75000"/>
                  </a:schemeClr>
                </a:solidFill>
              </a:rPr>
              <a:t>+1.7</a:t>
            </a:r>
            <a:r>
              <a:rPr lang="en-IN" sz="1800" dirty="0">
                <a:solidFill>
                  <a:schemeClr val="accent5">
                    <a:lumMod val="75000"/>
                  </a:schemeClr>
                </a:solidFill>
              </a:rPr>
              <a:t> </a:t>
            </a:r>
            <a:r>
              <a:rPr lang="en-IN" sz="1800" dirty="0" smtClean="0">
                <a:solidFill>
                  <a:schemeClr val="accent5">
                    <a:lumMod val="75000"/>
                  </a:schemeClr>
                </a:solidFill>
              </a:rPr>
              <a:t>only </a:t>
            </a:r>
            <a:r>
              <a:rPr lang="en-IN" sz="1800" dirty="0">
                <a:solidFill>
                  <a:schemeClr val="accent5">
                    <a:lumMod val="75000"/>
                  </a:schemeClr>
                </a:solidFill>
              </a:rPr>
              <a:t>over 100 consecutive episodes after training the model </a:t>
            </a:r>
            <a:endParaRPr lang="en-IN" sz="1800" dirty="0" smtClean="0">
              <a:solidFill>
                <a:schemeClr val="accent5">
                  <a:lumMod val="75000"/>
                </a:schemeClr>
              </a:solidFill>
            </a:endParaRPr>
          </a:p>
          <a:p>
            <a:r>
              <a:rPr lang="en-IN" sz="1800" dirty="0" smtClean="0">
                <a:solidFill>
                  <a:schemeClr val="accent5">
                    <a:lumMod val="75000"/>
                  </a:schemeClr>
                </a:solidFill>
              </a:rPr>
              <a:t>for </a:t>
            </a:r>
            <a:r>
              <a:rPr lang="en-IN" sz="1800" dirty="0">
                <a:solidFill>
                  <a:schemeClr val="accent5">
                    <a:lumMod val="75000"/>
                  </a:schemeClr>
                </a:solidFill>
              </a:rPr>
              <a:t>1000 iterations </a:t>
            </a:r>
            <a:r>
              <a:rPr lang="en-IN" sz="1800" dirty="0" smtClean="0">
                <a:solidFill>
                  <a:schemeClr val="accent5">
                    <a:lumMod val="75000"/>
                  </a:schemeClr>
                </a:solidFill>
              </a:rPr>
              <a:t>Hence </a:t>
            </a:r>
            <a:r>
              <a:rPr lang="en-IN" sz="1800" dirty="0">
                <a:solidFill>
                  <a:schemeClr val="accent5">
                    <a:lumMod val="75000"/>
                  </a:schemeClr>
                </a:solidFill>
              </a:rPr>
              <a:t>there is much scope for improvement </a:t>
            </a:r>
            <a:endParaRPr lang="en-IN" sz="1800" dirty="0" smtClean="0">
              <a:solidFill>
                <a:schemeClr val="accent5">
                  <a:lumMod val="75000"/>
                </a:schemeClr>
              </a:solidFill>
            </a:endParaRPr>
          </a:p>
          <a:p>
            <a:r>
              <a:rPr lang="en-IN" sz="1800" dirty="0" smtClean="0">
                <a:solidFill>
                  <a:schemeClr val="accent5">
                    <a:lumMod val="75000"/>
                  </a:schemeClr>
                </a:solidFill>
              </a:rPr>
              <a:t>to </a:t>
            </a:r>
            <a:r>
              <a:rPr lang="en-IN" sz="1800" dirty="0">
                <a:solidFill>
                  <a:schemeClr val="accent5">
                    <a:lumMod val="75000"/>
                  </a:schemeClr>
                </a:solidFill>
              </a:rPr>
              <a:t>get better results </a:t>
            </a:r>
            <a:r>
              <a:rPr lang="en-IN" dirty="0">
                <a:solidFill>
                  <a:schemeClr val="accent5">
                    <a:lumMod val="75000"/>
                  </a:schemeClr>
                </a:solidFill>
              </a:rPr>
              <a:t>.</a:t>
            </a:r>
            <a:r>
              <a:rPr lang="en-IN" b="1" dirty="0" smtClean="0">
                <a:solidFill>
                  <a:schemeClr val="accent5">
                    <a:lumMod val="75000"/>
                  </a:schemeClr>
                </a:solidFill>
              </a:rPr>
              <a:t> </a:t>
            </a:r>
            <a:endParaRPr lang="en-IN" b="1" dirty="0">
              <a:solidFill>
                <a:schemeClr val="accent5">
                  <a:lumMod val="75000"/>
                </a:schemeClr>
              </a:solidFill>
            </a:endParaRPr>
          </a:p>
        </p:txBody>
      </p:sp>
      <p:sp>
        <p:nvSpPr>
          <p:cNvPr id="5" name="TextBox 4"/>
          <p:cNvSpPr txBox="1"/>
          <p:nvPr/>
        </p:nvSpPr>
        <p:spPr>
          <a:xfrm>
            <a:off x="827584" y="3867894"/>
            <a:ext cx="4708340" cy="553998"/>
          </a:xfrm>
          <a:prstGeom prst="rect">
            <a:avLst/>
          </a:prstGeom>
          <a:noFill/>
        </p:spPr>
        <p:txBody>
          <a:bodyPr wrap="none" rtlCol="0">
            <a:spAutoFit/>
          </a:bodyPr>
          <a:lstStyle/>
          <a:p>
            <a:r>
              <a:rPr lang="en-IN" sz="3000" dirty="0">
                <a:solidFill>
                  <a:srgbClr val="FFFFFF"/>
                </a:solidFill>
                <a:latin typeface="Russo One"/>
                <a:sym typeface="Russo One"/>
              </a:rPr>
              <a:t>Output Results Video : </a:t>
            </a:r>
            <a:endParaRPr lang="en-IN" dirty="0"/>
          </a:p>
        </p:txBody>
      </p:sp>
      <p:graphicFrame>
        <p:nvGraphicFramePr>
          <p:cNvPr id="6" name="Object 5"/>
          <p:cNvGraphicFramePr>
            <a:graphicFrameLocks noChangeAspect="1"/>
          </p:cNvGraphicFramePr>
          <p:nvPr>
            <p:extLst>
              <p:ext uri="{D42A27DB-BD31-4B8C-83A1-F6EECF244321}">
                <p14:modId xmlns:p14="http://schemas.microsoft.com/office/powerpoint/2010/main" val="3529340099"/>
              </p:ext>
            </p:extLst>
          </p:nvPr>
        </p:nvGraphicFramePr>
        <p:xfrm>
          <a:off x="5724128" y="3841636"/>
          <a:ext cx="1522413" cy="490537"/>
        </p:xfrm>
        <a:graphic>
          <a:graphicData uri="http://schemas.openxmlformats.org/presentationml/2006/ole">
            <mc:AlternateContent xmlns:mc="http://schemas.openxmlformats.org/markup-compatibility/2006">
              <mc:Choice xmlns:v="urn:schemas-microsoft-com:vml" Requires="v">
                <p:oleObj spid="_x0000_s3327" name="Packager Shell Object" showAsIcon="1" r:id="rId3" imgW="1523160" imgH="491040" progId="Package">
                  <p:embed/>
                </p:oleObj>
              </mc:Choice>
              <mc:Fallback>
                <p:oleObj name="Packager Shell Object" showAsIcon="1" r:id="rId3" imgW="1523160" imgH="491040" progId="Package">
                  <p:embed/>
                  <p:pic>
                    <p:nvPicPr>
                      <p:cNvPr id="0" name="Object 4"/>
                      <p:cNvPicPr>
                        <a:picLocks noChangeAspect="1" noChangeArrowheads="1"/>
                      </p:cNvPicPr>
                      <p:nvPr/>
                    </p:nvPicPr>
                    <p:blipFill>
                      <a:blip r:embed="rId4"/>
                      <a:srcRect/>
                      <a:stretch>
                        <a:fillRect/>
                      </a:stretch>
                    </p:blipFill>
                    <p:spPr bwMode="auto">
                      <a:xfrm>
                        <a:off x="5724128" y="3841636"/>
                        <a:ext cx="1522413"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7308304" y="3175396"/>
            <a:ext cx="1728192" cy="1384995"/>
          </a:xfrm>
          <a:prstGeom prst="rect">
            <a:avLst/>
          </a:prstGeom>
          <a:noFill/>
        </p:spPr>
        <p:txBody>
          <a:bodyPr wrap="square" rtlCol="0">
            <a:spAutoFit/>
          </a:bodyPr>
          <a:lstStyle/>
          <a:p>
            <a:r>
              <a:rPr lang="en-IN" b="1" dirty="0" smtClean="0">
                <a:solidFill>
                  <a:schemeClr val="bg1"/>
                </a:solidFill>
              </a:rPr>
              <a:t>NOTE :</a:t>
            </a:r>
            <a:r>
              <a:rPr lang="en-IN" dirty="0" smtClean="0">
                <a:solidFill>
                  <a:schemeClr val="bg1"/>
                </a:solidFill>
              </a:rPr>
              <a:t>Output Video and GIF </a:t>
            </a:r>
          </a:p>
          <a:p>
            <a:r>
              <a:rPr lang="en-IN" dirty="0" smtClean="0">
                <a:solidFill>
                  <a:schemeClr val="bg1"/>
                </a:solidFill>
              </a:rPr>
              <a:t>Files Generated using </a:t>
            </a:r>
          </a:p>
          <a:p>
            <a:r>
              <a:rPr lang="en-IN" dirty="0" smtClean="0">
                <a:solidFill>
                  <a:schemeClr val="bg1"/>
                </a:solidFill>
              </a:rPr>
              <a:t>ScreentoGIF Software Tool</a:t>
            </a:r>
            <a:endParaRPr lang="en-IN" dirty="0">
              <a:solidFill>
                <a:schemeClr val="bg1"/>
              </a:solidFill>
            </a:endParaRPr>
          </a:p>
        </p:txBody>
      </p:sp>
    </p:spTree>
    <p:extLst>
      <p:ext uri="{BB962C8B-B14F-4D97-AF65-F5344CB8AC3E}">
        <p14:creationId xmlns:p14="http://schemas.microsoft.com/office/powerpoint/2010/main" val="968026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23478"/>
            <a:ext cx="7751400" cy="1152128"/>
          </a:xfrm>
        </p:spPr>
        <p:txBody>
          <a:bodyPr/>
          <a:lstStyle/>
          <a:p>
            <a:pPr algn="l"/>
            <a:r>
              <a:rPr lang="en-IN" dirty="0" smtClean="0"/>
              <a:t>    </a:t>
            </a:r>
            <a:r>
              <a:rPr lang="en-IN" sz="1800" b="1" dirty="0" smtClean="0"/>
              <a:t>Comparison </a:t>
            </a:r>
            <a:r>
              <a:rPr lang="en-IN" sz="1800" b="1" dirty="0" smtClean="0">
                <a:latin typeface="Russo One" panose="020B0604020202020204" charset="0"/>
                <a:ea typeface="Calibri"/>
                <a:cs typeface="Times New Roman"/>
              </a:rPr>
              <a:t>plot </a:t>
            </a:r>
            <a:r>
              <a:rPr lang="en-IN" sz="1800" b="1" dirty="0">
                <a:latin typeface="Russo One" panose="020B0604020202020204" charset="0"/>
                <a:ea typeface="Calibri"/>
                <a:cs typeface="Times New Roman"/>
              </a:rPr>
              <a:t>showing the rewards acquired </a:t>
            </a:r>
            <a:r>
              <a:rPr lang="en-IN" sz="1800" b="1" dirty="0" smtClean="0">
                <a:latin typeface="Russo One" panose="020B0604020202020204" charset="0"/>
                <a:ea typeface="Calibri"/>
                <a:cs typeface="Times New Roman"/>
              </a:rPr>
              <a:t/>
            </a:r>
            <a:br>
              <a:rPr lang="en-IN" sz="1800" b="1" dirty="0" smtClean="0">
                <a:latin typeface="Russo One" panose="020B0604020202020204" charset="0"/>
                <a:ea typeface="Calibri"/>
                <a:cs typeface="Times New Roman"/>
              </a:rPr>
            </a:br>
            <a:r>
              <a:rPr lang="en-IN" sz="1800" b="1" dirty="0">
                <a:latin typeface="Russo One" panose="020B0604020202020204" charset="0"/>
                <a:ea typeface="Calibri"/>
                <a:cs typeface="Times New Roman"/>
              </a:rPr>
              <a:t> </a:t>
            </a:r>
            <a:r>
              <a:rPr lang="en-IN" sz="1800" b="1" dirty="0" smtClean="0">
                <a:latin typeface="Russo One" panose="020B0604020202020204" charset="0"/>
                <a:ea typeface="Calibri"/>
                <a:cs typeface="Times New Roman"/>
              </a:rPr>
              <a:t>      by </a:t>
            </a:r>
            <a:r>
              <a:rPr lang="en-IN" sz="1800" b="1" dirty="0">
                <a:latin typeface="Russo One" panose="020B0604020202020204" charset="0"/>
                <a:ea typeface="Calibri"/>
                <a:cs typeface="Times New Roman"/>
              </a:rPr>
              <a:t>the trained agent and the </a:t>
            </a:r>
            <a:r>
              <a:rPr lang="en-IN" sz="1800" b="1" dirty="0" smtClean="0">
                <a:latin typeface="Russo One" panose="020B0604020202020204" charset="0"/>
                <a:ea typeface="Calibri"/>
                <a:cs typeface="Times New Roman"/>
              </a:rPr>
              <a:t>expert over 1000  </a:t>
            </a:r>
            <a:br>
              <a:rPr lang="en-IN" sz="1800" b="1" dirty="0" smtClean="0">
                <a:latin typeface="Russo One" panose="020B0604020202020204" charset="0"/>
                <a:ea typeface="Calibri"/>
                <a:cs typeface="Times New Roman"/>
              </a:rPr>
            </a:br>
            <a:r>
              <a:rPr lang="en-IN" sz="1800" b="1" dirty="0">
                <a:latin typeface="Russo One" panose="020B0604020202020204" charset="0"/>
                <a:ea typeface="Calibri"/>
                <a:cs typeface="Times New Roman"/>
              </a:rPr>
              <a:t> </a:t>
            </a:r>
            <a:r>
              <a:rPr lang="en-IN" sz="1800" b="1" dirty="0" smtClean="0">
                <a:latin typeface="Russo One" panose="020B0604020202020204" charset="0"/>
                <a:ea typeface="Calibri"/>
                <a:cs typeface="Times New Roman"/>
              </a:rPr>
              <a:t>      trajectories / episodes</a:t>
            </a:r>
            <a:endParaRPr lang="en-IN" sz="1800" b="1" dirty="0">
              <a:latin typeface="Russo One" panose="020B0604020202020204" charset="0"/>
            </a:endParaRPr>
          </a:p>
        </p:txBody>
      </p:sp>
      <p:sp>
        <p:nvSpPr>
          <p:cNvPr id="3" name="Subtitle 2"/>
          <p:cNvSpPr>
            <a:spLocks noGrp="1"/>
          </p:cNvSpPr>
          <p:nvPr>
            <p:ph type="subTitle" idx="1"/>
          </p:nvPr>
        </p:nvSpPr>
        <p:spPr>
          <a:xfrm>
            <a:off x="5364088" y="3917406"/>
            <a:ext cx="2778604" cy="454544"/>
          </a:xfrm>
        </p:spPr>
        <p:txBody>
          <a:bodyPr/>
          <a:lstStyle/>
          <a:p>
            <a:pPr lvl="0">
              <a:buClr>
                <a:srgbClr val="000000"/>
              </a:buClr>
              <a:buSzTx/>
              <a:buNone/>
            </a:pPr>
            <a:r>
              <a:rPr lang="en-IN" sz="1400" b="1" dirty="0">
                <a:solidFill>
                  <a:srgbClr val="FFFFFF"/>
                </a:solidFill>
              </a:rPr>
              <a:t>NOTE : Output GIF Image </a:t>
            </a:r>
            <a:r>
              <a:rPr lang="en-IN" sz="1400" b="1" dirty="0" smtClean="0">
                <a:solidFill>
                  <a:srgbClr val="FFFFFF"/>
                </a:solidFill>
              </a:rPr>
              <a:t>2</a:t>
            </a:r>
            <a:endParaRPr lang="en-IN" sz="1400" b="1" dirty="0">
              <a:solidFill>
                <a:srgbClr val="FFFFFF"/>
              </a:solidFill>
            </a:endParaRPr>
          </a:p>
          <a:p>
            <a:pPr lvl="0">
              <a:buClr>
                <a:srgbClr val="000000"/>
              </a:buClr>
              <a:buSzTx/>
              <a:buNone/>
            </a:pPr>
            <a:r>
              <a:rPr lang="en-IN" sz="1400" b="1" dirty="0" smtClean="0">
                <a:solidFill>
                  <a:srgbClr val="FFFFFF"/>
                </a:solidFill>
              </a:rPr>
              <a:t>( Animated </a:t>
            </a:r>
            <a:r>
              <a:rPr lang="en-IN" sz="1400" b="1" dirty="0">
                <a:solidFill>
                  <a:srgbClr val="FFFFFF"/>
                </a:solidFill>
              </a:rPr>
              <a:t>during Slide Show </a:t>
            </a:r>
            <a:r>
              <a:rPr lang="en-IN" sz="1400" b="1" dirty="0" smtClean="0">
                <a:solidFill>
                  <a:srgbClr val="FFFFFF"/>
                </a:solidFill>
              </a:rPr>
              <a:t>)</a:t>
            </a:r>
            <a:endParaRPr lang="en-IN" sz="1400" b="1" dirty="0">
              <a:solidFill>
                <a:srgbClr val="FFFFFF"/>
              </a:solidFill>
            </a:endParaRPr>
          </a:p>
          <a:p>
            <a:endParaRPr lang="en-IN"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275606"/>
            <a:ext cx="4213225"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descr="G:\GoodAI_Assignment\Task_Code\gail_gym-master\gail-ppo-tf-gym\breakout\Output_Results_Video_Gif_files\Breakout-V0-GailPPO_Result_2.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563638"/>
            <a:ext cx="15621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882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t>Installation Instructions to setup the </a:t>
            </a:r>
            <a:r>
              <a:rPr lang="en-IN" sz="2000" b="1" dirty="0" smtClean="0"/>
              <a:t>Project</a:t>
            </a:r>
            <a:br>
              <a:rPr lang="en-IN" sz="2000" b="1" dirty="0" smtClean="0"/>
            </a:br>
            <a:r>
              <a:rPr lang="en-IN" sz="2000" b="1" dirty="0" smtClean="0"/>
              <a:t> (on Windows 10 OS ):</a:t>
            </a:r>
            <a:r>
              <a:rPr lang="en-IN" sz="2000" b="1" dirty="0"/>
              <a:t/>
            </a:r>
            <a:br>
              <a:rPr lang="en-IN" sz="2000" b="1" dirty="0"/>
            </a:br>
            <a:endParaRPr lang="en-IN" sz="2000" dirty="0"/>
          </a:p>
        </p:txBody>
      </p:sp>
      <p:sp>
        <p:nvSpPr>
          <p:cNvPr id="3" name="Subtitle 2"/>
          <p:cNvSpPr>
            <a:spLocks noGrp="1"/>
          </p:cNvSpPr>
          <p:nvPr>
            <p:ph type="subTitle" idx="1"/>
          </p:nvPr>
        </p:nvSpPr>
        <p:spPr>
          <a:xfrm>
            <a:off x="107504" y="1131590"/>
            <a:ext cx="8928992" cy="3456384"/>
          </a:xfrm>
        </p:spPr>
        <p:txBody>
          <a:bodyPr/>
          <a:lstStyle/>
          <a:p>
            <a:pPr>
              <a:buNone/>
            </a:pPr>
            <a:r>
              <a:rPr lang="en-IN" sz="1400" b="1" dirty="0">
                <a:solidFill>
                  <a:schemeClr val="bg1"/>
                </a:solidFill>
              </a:rPr>
              <a:t>1) Setting Up Python Environment :  </a:t>
            </a:r>
            <a:endParaRPr lang="en-IN" sz="1400" b="1" dirty="0" smtClean="0">
              <a:solidFill>
                <a:schemeClr val="bg1"/>
              </a:solidFill>
            </a:endParaRPr>
          </a:p>
          <a:p>
            <a:pPr>
              <a:buNone/>
            </a:pPr>
            <a:r>
              <a:rPr lang="en-IN" sz="1400" b="1" dirty="0" smtClean="0">
                <a:solidFill>
                  <a:schemeClr val="bg1"/>
                </a:solidFill>
              </a:rPr>
              <a:t>Download </a:t>
            </a:r>
            <a:r>
              <a:rPr lang="en-IN" sz="1400" b="1" dirty="0">
                <a:solidFill>
                  <a:schemeClr val="bg1"/>
                </a:solidFill>
              </a:rPr>
              <a:t>and install Anaconda 3 (latest version 5.3) from this link (</a:t>
            </a:r>
            <a:r>
              <a:rPr lang="en-IN" sz="1400" b="1" dirty="0">
                <a:solidFill>
                  <a:schemeClr val="bg1"/>
                </a:solidFill>
                <a:hlinkClick r:id="rId2"/>
              </a:rPr>
              <a:t>https://www.anaconda.com/download</a:t>
            </a:r>
            <a:r>
              <a:rPr lang="en-IN" sz="1400" b="1" dirty="0" smtClean="0">
                <a:solidFill>
                  <a:schemeClr val="bg1"/>
                </a:solidFill>
                <a:hlinkClick r:id="rId2"/>
              </a:rPr>
              <a:t>/</a:t>
            </a:r>
            <a:r>
              <a:rPr lang="en-IN" sz="1400" b="1" dirty="0" smtClean="0">
                <a:solidFill>
                  <a:schemeClr val="bg1"/>
                </a:solidFill>
              </a:rPr>
              <a:t>) for </a:t>
            </a:r>
            <a:r>
              <a:rPr lang="en-IN" sz="1400" b="1" dirty="0">
                <a:solidFill>
                  <a:schemeClr val="bg1"/>
                </a:solidFill>
              </a:rPr>
              <a:t>the specific Operating System and </a:t>
            </a:r>
            <a:r>
              <a:rPr lang="en-IN" sz="1400" b="1" dirty="0" smtClean="0">
                <a:solidFill>
                  <a:schemeClr val="bg1"/>
                </a:solidFill>
              </a:rPr>
              <a:t>Architecture </a:t>
            </a:r>
            <a:r>
              <a:rPr lang="en-IN" sz="1400" b="1" dirty="0">
                <a:solidFill>
                  <a:schemeClr val="bg1"/>
                </a:solidFill>
              </a:rPr>
              <a:t>(64-bit or 32-bit) being </a:t>
            </a:r>
            <a:r>
              <a:rPr lang="en-IN" sz="1400" b="1" dirty="0" smtClean="0">
                <a:solidFill>
                  <a:schemeClr val="bg1"/>
                </a:solidFill>
              </a:rPr>
              <a:t>used for </a:t>
            </a:r>
            <a:r>
              <a:rPr lang="en-IN" sz="1400" b="1" dirty="0">
                <a:solidFill>
                  <a:schemeClr val="bg1"/>
                </a:solidFill>
              </a:rPr>
              <a:t>Python 3.6 + version </a:t>
            </a:r>
            <a:r>
              <a:rPr lang="en-IN" sz="1400" b="1" dirty="0" smtClean="0">
                <a:solidFill>
                  <a:schemeClr val="bg1"/>
                </a:solidFill>
              </a:rPr>
              <a:t>onwards</a:t>
            </a:r>
          </a:p>
          <a:p>
            <a:pPr>
              <a:buNone/>
            </a:pPr>
            <a:r>
              <a:rPr lang="en-IN" sz="1400" b="1" dirty="0" smtClean="0">
                <a:solidFill>
                  <a:schemeClr val="bg1"/>
                </a:solidFill>
              </a:rPr>
              <a:t>2</a:t>
            </a:r>
            <a:r>
              <a:rPr lang="en-IN" sz="1400" b="1" dirty="0">
                <a:solidFill>
                  <a:schemeClr val="bg1"/>
                </a:solidFill>
              </a:rPr>
              <a:t>) Create (and activate) a new environment with Python 3.6</a:t>
            </a:r>
            <a:r>
              <a:rPr lang="en-IN" sz="1400" b="1" dirty="0" smtClean="0">
                <a:solidFill>
                  <a:schemeClr val="bg1"/>
                </a:solidFill>
              </a:rPr>
              <a:t>. from the provided environment</a:t>
            </a:r>
          </a:p>
          <a:p>
            <a:pPr>
              <a:buNone/>
            </a:pPr>
            <a:r>
              <a:rPr lang="en-IN" sz="1400" b="1" dirty="0">
                <a:solidFill>
                  <a:schemeClr val="bg1"/>
                </a:solidFill>
              </a:rPr>
              <a:t>file atari_breakout_env.yml:</a:t>
            </a:r>
          </a:p>
          <a:p>
            <a:pPr>
              <a:buNone/>
            </a:pPr>
            <a:r>
              <a:rPr lang="en-IN" sz="1400" b="1" dirty="0">
                <a:solidFill>
                  <a:schemeClr val="bg1"/>
                </a:solidFill>
              </a:rPr>
              <a:t>    Open Anaconda prompt and then execute the below given </a:t>
            </a:r>
            <a:r>
              <a:rPr lang="en-IN" sz="1400" b="1" dirty="0" smtClean="0">
                <a:solidFill>
                  <a:schemeClr val="bg1"/>
                </a:solidFill>
              </a:rPr>
              <a:t>commands:</a:t>
            </a:r>
          </a:p>
          <a:p>
            <a:pPr>
              <a:buNone/>
            </a:pPr>
            <a:r>
              <a:rPr lang="en-IN" sz="1400" b="1" dirty="0">
                <a:solidFill>
                  <a:schemeClr val="bg1"/>
                </a:solidFill>
              </a:rPr>
              <a:t> </a:t>
            </a:r>
            <a:r>
              <a:rPr lang="en-IN" sz="1400" b="1" dirty="0" smtClean="0">
                <a:solidFill>
                  <a:schemeClr val="bg1"/>
                </a:solidFill>
              </a:rPr>
              <a:t>    a</a:t>
            </a:r>
            <a:r>
              <a:rPr lang="en-IN" sz="1400" b="1" dirty="0">
                <a:solidFill>
                  <a:schemeClr val="bg1"/>
                </a:solidFill>
              </a:rPr>
              <a:t>) </a:t>
            </a:r>
            <a:r>
              <a:rPr lang="en-IN" sz="1400" b="1" dirty="0">
                <a:solidFill>
                  <a:schemeClr val="accent5">
                    <a:lumMod val="60000"/>
                    <a:lumOff val="40000"/>
                  </a:schemeClr>
                </a:solidFill>
              </a:rPr>
              <a:t>conda env create -f </a:t>
            </a:r>
            <a:r>
              <a:rPr lang="en-IN" sz="1400" b="1" dirty="0" smtClean="0">
                <a:solidFill>
                  <a:schemeClr val="accent5">
                    <a:lumMod val="60000"/>
                    <a:lumOff val="40000"/>
                  </a:schemeClr>
                </a:solidFill>
              </a:rPr>
              <a:t>atari_breakout_env.yml </a:t>
            </a:r>
          </a:p>
          <a:p>
            <a:pPr>
              <a:buNone/>
            </a:pPr>
            <a:r>
              <a:rPr lang="en-IN" sz="1400" b="1" dirty="0" smtClean="0">
                <a:solidFill>
                  <a:schemeClr val="bg1"/>
                </a:solidFill>
              </a:rPr>
              <a:t>     b) Add the path to System’s Environment Variables  : </a:t>
            </a:r>
          </a:p>
          <a:p>
            <a:pPr>
              <a:buNone/>
            </a:pPr>
            <a:r>
              <a:rPr lang="en-IN" sz="1400" b="1" dirty="0" smtClean="0">
                <a:solidFill>
                  <a:schemeClr val="accent5">
                    <a:lumMod val="60000"/>
                    <a:lumOff val="40000"/>
                  </a:schemeClr>
                </a:solidFill>
              </a:rPr>
              <a:t>&lt;&lt; Relative Path where Anaconda3 is installed on system&gt;&gt; \envs\</a:t>
            </a:r>
            <a:r>
              <a:rPr lang="en-IN" sz="1400" b="1" dirty="0" err="1" smtClean="0">
                <a:solidFill>
                  <a:schemeClr val="accent5">
                    <a:lumMod val="60000"/>
                    <a:lumOff val="40000"/>
                  </a:schemeClr>
                </a:solidFill>
              </a:rPr>
              <a:t>atari_breakout_env</a:t>
            </a:r>
            <a:r>
              <a:rPr lang="en-IN" sz="1400" b="1" dirty="0" smtClean="0">
                <a:solidFill>
                  <a:schemeClr val="accent5">
                    <a:lumMod val="60000"/>
                    <a:lumOff val="40000"/>
                  </a:schemeClr>
                </a:solidFill>
              </a:rPr>
              <a:t>\Scripts \.qt-post-link.bat </a:t>
            </a:r>
            <a:r>
              <a:rPr lang="en-IN" sz="1400" b="1" dirty="0" smtClean="0">
                <a:solidFill>
                  <a:schemeClr val="bg1"/>
                </a:solidFill>
              </a:rPr>
              <a:t>to solve the error as stated as below :</a:t>
            </a:r>
          </a:p>
          <a:p>
            <a:pPr>
              <a:buNone/>
            </a:pPr>
            <a:r>
              <a:rPr lang="en-IN" sz="1400" b="1" dirty="0">
                <a:solidFill>
                  <a:schemeClr val="accent6">
                    <a:lumMod val="40000"/>
                    <a:lumOff val="60000"/>
                  </a:schemeClr>
                </a:solidFill>
              </a:rPr>
              <a:t>ERROR conda.core.link:_execute(699): An error occurred while installing package 'defaults::qt-5.9.7-vc14h73c81de_0'.</a:t>
            </a:r>
          </a:p>
          <a:p>
            <a:pPr>
              <a:buNone/>
            </a:pPr>
            <a:r>
              <a:rPr lang="en-IN" sz="1400" b="1" dirty="0">
                <a:solidFill>
                  <a:schemeClr val="accent6">
                    <a:lumMod val="40000"/>
                    <a:lumOff val="60000"/>
                  </a:schemeClr>
                </a:solidFill>
              </a:rPr>
              <a:t>Rolling back transaction: done</a:t>
            </a:r>
          </a:p>
          <a:p>
            <a:pPr>
              <a:buNone/>
            </a:pPr>
            <a:r>
              <a:rPr lang="en-IN" sz="1400" b="1" dirty="0">
                <a:solidFill>
                  <a:schemeClr val="accent6">
                    <a:lumMod val="40000"/>
                    <a:lumOff val="60000"/>
                  </a:schemeClr>
                </a:solidFill>
              </a:rPr>
              <a:t>LinkError: post-link script failed for package defaults::qt-5.9.7-vc14h73c81de_0</a:t>
            </a:r>
          </a:p>
          <a:p>
            <a:pPr>
              <a:buNone/>
            </a:pPr>
            <a:r>
              <a:rPr lang="en-IN" sz="1400" b="1" dirty="0">
                <a:solidFill>
                  <a:schemeClr val="accent6">
                    <a:lumMod val="40000"/>
                    <a:lumOff val="60000"/>
                  </a:schemeClr>
                </a:solidFill>
              </a:rPr>
              <a:t>location of failed script: F:\Anaconda3_Reinstall\envs\atari_breakout_env\Scripts\.qt-post-link.bat</a:t>
            </a:r>
          </a:p>
          <a:p>
            <a:pPr>
              <a:buNone/>
            </a:pPr>
            <a:endParaRPr lang="en-IN" sz="1400" b="1" dirty="0" smtClean="0">
              <a:solidFill>
                <a:schemeClr val="bg1"/>
              </a:solidFill>
            </a:endParaRPr>
          </a:p>
        </p:txBody>
      </p:sp>
    </p:spTree>
    <p:extLst>
      <p:ext uri="{BB962C8B-B14F-4D97-AF65-F5344CB8AC3E}">
        <p14:creationId xmlns:p14="http://schemas.microsoft.com/office/powerpoint/2010/main" val="971676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t>Installation Instructions to setup the Project</a:t>
            </a:r>
            <a:br>
              <a:rPr lang="en-IN" sz="2000" dirty="0"/>
            </a:br>
            <a:r>
              <a:rPr lang="en-IN" sz="2000" dirty="0"/>
              <a:t> (on Windows 10 OS ):</a:t>
            </a:r>
            <a:br>
              <a:rPr lang="en-IN" sz="2000" dirty="0"/>
            </a:br>
            <a:endParaRPr lang="en-IN" sz="2000" dirty="0"/>
          </a:p>
        </p:txBody>
      </p:sp>
      <p:sp>
        <p:nvSpPr>
          <p:cNvPr id="3" name="Subtitle 2"/>
          <p:cNvSpPr>
            <a:spLocks noGrp="1"/>
          </p:cNvSpPr>
          <p:nvPr>
            <p:ph type="subTitle" idx="1"/>
          </p:nvPr>
        </p:nvSpPr>
        <p:spPr/>
        <p:txBody>
          <a:bodyPr/>
          <a:lstStyle/>
          <a:p>
            <a:pPr>
              <a:buNone/>
            </a:pPr>
            <a:r>
              <a:rPr lang="en-IN" sz="1400" b="1" dirty="0">
                <a:solidFill>
                  <a:schemeClr val="bg1"/>
                </a:solidFill>
              </a:rPr>
              <a:t>c</a:t>
            </a:r>
            <a:r>
              <a:rPr lang="en-IN" sz="1400" b="1" dirty="0" smtClean="0">
                <a:solidFill>
                  <a:schemeClr val="bg1"/>
                </a:solidFill>
              </a:rPr>
              <a:t>) Activate the Conda Environment created </a:t>
            </a:r>
            <a:r>
              <a:rPr lang="en-IN" sz="1400" b="1" dirty="0">
                <a:solidFill>
                  <a:schemeClr val="bg1"/>
                </a:solidFill>
              </a:rPr>
              <a:t>: </a:t>
            </a:r>
            <a:r>
              <a:rPr lang="en-IN" sz="1400" b="1" dirty="0">
                <a:solidFill>
                  <a:schemeClr val="accent5">
                    <a:lumMod val="60000"/>
                    <a:lumOff val="40000"/>
                  </a:schemeClr>
                </a:solidFill>
              </a:rPr>
              <a:t>conda activate atari_breakout_env</a:t>
            </a:r>
          </a:p>
          <a:p>
            <a:pPr>
              <a:buNone/>
            </a:pPr>
            <a:endParaRPr lang="en-IN" sz="1400" b="1" dirty="0">
              <a:solidFill>
                <a:schemeClr val="bg1"/>
              </a:solidFill>
            </a:endParaRPr>
          </a:p>
          <a:p>
            <a:pPr>
              <a:buNone/>
            </a:pPr>
            <a:r>
              <a:rPr lang="en-IN" sz="1400" b="1" dirty="0" smtClean="0">
                <a:solidFill>
                  <a:schemeClr val="bg1"/>
                </a:solidFill>
              </a:rPr>
              <a:t>d) Download Roms.rar </a:t>
            </a:r>
            <a:r>
              <a:rPr lang="en-IN" sz="1400" b="1" dirty="0">
                <a:solidFill>
                  <a:schemeClr val="bg1"/>
                </a:solidFill>
              </a:rPr>
              <a:t>from the link </a:t>
            </a:r>
            <a:r>
              <a:rPr lang="en-IN" sz="1400" b="1" dirty="0">
                <a:solidFill>
                  <a:schemeClr val="bg1"/>
                </a:solidFill>
                <a:hlinkClick r:id="rId2"/>
              </a:rPr>
              <a:t>https://</a:t>
            </a:r>
            <a:r>
              <a:rPr lang="en-IN" sz="1400" b="1" dirty="0" smtClean="0">
                <a:solidFill>
                  <a:schemeClr val="bg1"/>
                </a:solidFill>
                <a:hlinkClick r:id="rId2"/>
              </a:rPr>
              <a:t>github.com/openai/atari-py</a:t>
            </a:r>
            <a:r>
              <a:rPr lang="en-IN" sz="1400" b="1" dirty="0">
                <a:solidFill>
                  <a:schemeClr val="bg1"/>
                </a:solidFill>
              </a:rPr>
              <a:t> </a:t>
            </a:r>
            <a:r>
              <a:rPr lang="en-IN" sz="1400" b="1" dirty="0" smtClean="0">
                <a:solidFill>
                  <a:schemeClr val="bg1"/>
                </a:solidFill>
              </a:rPr>
              <a:t> </a:t>
            </a:r>
            <a:r>
              <a:rPr lang="en-IN" sz="1400" b="1" dirty="0">
                <a:solidFill>
                  <a:schemeClr val="bg1"/>
                </a:solidFill>
              </a:rPr>
              <a:t>it contains 2 zip files inside HC ROMS.zip and ROMS.zip </a:t>
            </a:r>
            <a:r>
              <a:rPr lang="en-IN" sz="1400" b="1" dirty="0" smtClean="0">
                <a:solidFill>
                  <a:schemeClr val="bg1"/>
                </a:solidFill>
              </a:rPr>
              <a:t>. </a:t>
            </a:r>
            <a:r>
              <a:rPr lang="en-IN" sz="1400" b="1" dirty="0">
                <a:solidFill>
                  <a:schemeClr val="bg1"/>
                </a:solidFill>
              </a:rPr>
              <a:t>Extract Roms.rar </a:t>
            </a:r>
            <a:r>
              <a:rPr lang="en-IN" sz="1400" b="1" dirty="0" smtClean="0">
                <a:solidFill>
                  <a:schemeClr val="bg1"/>
                </a:solidFill>
              </a:rPr>
              <a:t>followed by extracting ROMS.zip.Then run the following command  from Anaconda </a:t>
            </a:r>
            <a:r>
              <a:rPr lang="en-IN" sz="1400" b="1" dirty="0">
                <a:solidFill>
                  <a:schemeClr val="bg1"/>
                </a:solidFill>
              </a:rPr>
              <a:t>Prompt Shell : </a:t>
            </a:r>
            <a:r>
              <a:rPr lang="en-IN" sz="1400" b="1" dirty="0">
                <a:solidFill>
                  <a:schemeClr val="accent5">
                    <a:lumMod val="60000"/>
                    <a:lumOff val="40000"/>
                  </a:schemeClr>
                </a:solidFill>
              </a:rPr>
              <a:t>python -m atari_py.import_roms C:\</a:t>
            </a:r>
            <a:r>
              <a:rPr lang="en-IN" sz="1400" b="1" dirty="0" smtClean="0">
                <a:solidFill>
                  <a:schemeClr val="accent5">
                    <a:lumMod val="60000"/>
                    <a:lumOff val="40000"/>
                  </a:schemeClr>
                </a:solidFill>
              </a:rPr>
              <a:t>Users\&lt;&lt;Username&gt;&gt;\Downloads\Roms\ROMS</a:t>
            </a:r>
            <a:r>
              <a:rPr lang="en-IN" sz="1400" b="1" dirty="0" smtClean="0">
                <a:solidFill>
                  <a:schemeClr val="bg1"/>
                </a:solidFill>
              </a:rPr>
              <a:t> </a:t>
            </a:r>
            <a:r>
              <a:rPr lang="en-IN" sz="1400" b="1" dirty="0">
                <a:solidFill>
                  <a:schemeClr val="bg1"/>
                </a:solidFill>
              </a:rPr>
              <a:t>to solve the error as stated as below :</a:t>
            </a:r>
          </a:p>
          <a:p>
            <a:pPr>
              <a:buNone/>
            </a:pPr>
            <a:r>
              <a:rPr lang="en-IN" sz="1400" b="1" dirty="0">
                <a:solidFill>
                  <a:schemeClr val="accent6">
                    <a:lumMod val="40000"/>
                    <a:lumOff val="60000"/>
                  </a:schemeClr>
                </a:solidFill>
              </a:rPr>
              <a:t>Exception: ROM is missing for breakout, see https://github.com/openai/atari-py#roms for instructions</a:t>
            </a:r>
          </a:p>
          <a:p>
            <a:pPr>
              <a:buNone/>
            </a:pPr>
            <a:endParaRPr lang="en-IN" sz="1400" dirty="0" smtClean="0"/>
          </a:p>
          <a:p>
            <a:endParaRPr lang="en-IN" sz="1400" dirty="0"/>
          </a:p>
        </p:txBody>
      </p:sp>
    </p:spTree>
    <p:extLst>
      <p:ext uri="{BB962C8B-B14F-4D97-AF65-F5344CB8AC3E}">
        <p14:creationId xmlns:p14="http://schemas.microsoft.com/office/powerpoint/2010/main" val="1316460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83518"/>
            <a:ext cx="7751400" cy="511500"/>
          </a:xfrm>
        </p:spPr>
        <p:txBody>
          <a:bodyPr/>
          <a:lstStyle/>
          <a:p>
            <a:r>
              <a:rPr lang="en-IN" sz="2000" dirty="0" smtClean="0"/>
              <a:t>Details </a:t>
            </a:r>
            <a:r>
              <a:rPr lang="en-IN" sz="2000" dirty="0"/>
              <a:t>of running the Code to Train the Agent / Test </a:t>
            </a:r>
            <a:r>
              <a:rPr lang="en-IN" sz="2000" dirty="0" smtClean="0"/>
              <a:t/>
            </a:r>
            <a:br>
              <a:rPr lang="en-IN" sz="2000" dirty="0" smtClean="0"/>
            </a:br>
            <a:r>
              <a:rPr lang="en-IN" sz="2000" dirty="0" smtClean="0"/>
              <a:t>the </a:t>
            </a:r>
            <a:r>
              <a:rPr lang="en-IN" sz="2000" dirty="0"/>
              <a:t>Already Trained </a:t>
            </a:r>
            <a:r>
              <a:rPr lang="en-IN" sz="2000" dirty="0" smtClean="0"/>
              <a:t>Agent </a:t>
            </a:r>
            <a:r>
              <a:rPr lang="en-IN" sz="2000" dirty="0"/>
              <a:t>:</a:t>
            </a:r>
          </a:p>
        </p:txBody>
      </p:sp>
      <p:sp>
        <p:nvSpPr>
          <p:cNvPr id="3" name="Subtitle 2"/>
          <p:cNvSpPr>
            <a:spLocks noGrp="1"/>
          </p:cNvSpPr>
          <p:nvPr>
            <p:ph type="subTitle" idx="1"/>
          </p:nvPr>
        </p:nvSpPr>
        <p:spPr>
          <a:xfrm>
            <a:off x="755576" y="1059582"/>
            <a:ext cx="7717500" cy="3384376"/>
          </a:xfrm>
        </p:spPr>
        <p:txBody>
          <a:bodyPr/>
          <a:lstStyle/>
          <a:p>
            <a:pPr>
              <a:buNone/>
            </a:pPr>
            <a:endParaRPr lang="en-IN" sz="1400" b="1" dirty="0" smtClean="0">
              <a:solidFill>
                <a:schemeClr val="accent5">
                  <a:lumMod val="60000"/>
                  <a:lumOff val="40000"/>
                </a:schemeClr>
              </a:solidFill>
            </a:endParaRPr>
          </a:p>
          <a:p>
            <a:pPr>
              <a:buNone/>
            </a:pPr>
            <a:endParaRPr lang="en-IN" sz="1400" b="1" dirty="0">
              <a:solidFill>
                <a:schemeClr val="accent5">
                  <a:lumMod val="60000"/>
                  <a:lumOff val="40000"/>
                </a:schemeClr>
              </a:solidFill>
            </a:endParaRPr>
          </a:p>
          <a:p>
            <a:pPr>
              <a:buNone/>
            </a:pPr>
            <a:endParaRPr lang="en-IN" sz="1400" b="1" dirty="0" smtClean="0">
              <a:solidFill>
                <a:schemeClr val="accent5">
                  <a:lumMod val="60000"/>
                  <a:lumOff val="40000"/>
                </a:schemeClr>
              </a:solidFill>
            </a:endParaRPr>
          </a:p>
          <a:p>
            <a:pPr>
              <a:buNone/>
            </a:pPr>
            <a:r>
              <a:rPr lang="en-IN" sz="1400" b="1" dirty="0" smtClean="0">
                <a:solidFill>
                  <a:schemeClr val="accent5">
                    <a:lumMod val="60000"/>
                    <a:lumOff val="40000"/>
                  </a:schemeClr>
                </a:solidFill>
              </a:rPr>
              <a:t>After </a:t>
            </a:r>
            <a:r>
              <a:rPr lang="en-IN" sz="1400" b="1" dirty="0" smtClean="0">
                <a:solidFill>
                  <a:schemeClr val="accent5">
                    <a:lumMod val="60000"/>
                    <a:lumOff val="40000"/>
                  </a:schemeClr>
                </a:solidFill>
              </a:rPr>
              <a:t>creation and activation of the environment for the implementation as mentioned in the</a:t>
            </a:r>
          </a:p>
          <a:p>
            <a:pPr>
              <a:buNone/>
            </a:pPr>
            <a:r>
              <a:rPr lang="en-IN" sz="1400" b="1" dirty="0">
                <a:solidFill>
                  <a:schemeClr val="accent5">
                    <a:lumMod val="60000"/>
                    <a:lumOff val="40000"/>
                  </a:schemeClr>
                </a:solidFill>
              </a:rPr>
              <a:t>p</a:t>
            </a:r>
            <a:r>
              <a:rPr lang="en-IN" sz="1400" b="1" dirty="0" smtClean="0">
                <a:solidFill>
                  <a:schemeClr val="accent5">
                    <a:lumMod val="60000"/>
                    <a:lumOff val="40000"/>
                  </a:schemeClr>
                </a:solidFill>
              </a:rPr>
              <a:t>revious section :</a:t>
            </a:r>
          </a:p>
          <a:p>
            <a:pPr>
              <a:buNone/>
            </a:pPr>
            <a:r>
              <a:rPr lang="en-IN" sz="1400" b="1" dirty="0" smtClean="0">
                <a:solidFill>
                  <a:schemeClr val="accent6">
                    <a:lumMod val="40000"/>
                    <a:lumOff val="60000"/>
                  </a:schemeClr>
                </a:solidFill>
              </a:rPr>
              <a:t>1) </a:t>
            </a:r>
            <a:r>
              <a:rPr lang="en-IN" sz="1400" b="1" dirty="0" smtClean="0">
                <a:solidFill>
                  <a:schemeClr val="accent5">
                    <a:lumMod val="60000"/>
                    <a:lumOff val="40000"/>
                  </a:schemeClr>
                </a:solidFill>
              </a:rPr>
              <a:t>Download the zipped source code file Breakout.zip and extract and save to a local system path</a:t>
            </a:r>
          </a:p>
          <a:p>
            <a:pPr>
              <a:buNone/>
            </a:pPr>
            <a:r>
              <a:rPr lang="en-IN" sz="1400" b="1" dirty="0">
                <a:solidFill>
                  <a:schemeClr val="accent6">
                    <a:lumMod val="40000"/>
                    <a:lumOff val="60000"/>
                  </a:schemeClr>
                </a:solidFill>
              </a:rPr>
              <a:t>2</a:t>
            </a:r>
            <a:r>
              <a:rPr lang="en-IN" sz="1400" b="1" dirty="0" smtClean="0">
                <a:solidFill>
                  <a:schemeClr val="accent6">
                    <a:lumMod val="40000"/>
                    <a:lumOff val="60000"/>
                  </a:schemeClr>
                </a:solidFill>
              </a:rPr>
              <a:t>) </a:t>
            </a:r>
            <a:r>
              <a:rPr lang="en-IN" sz="1400" b="1" dirty="0" smtClean="0">
                <a:solidFill>
                  <a:schemeClr val="accent5">
                    <a:lumMod val="60000"/>
                    <a:lumOff val="40000"/>
                  </a:schemeClr>
                </a:solidFill>
              </a:rPr>
              <a:t>In the Anaconda Prompt Shell navigate inside the  Breakout/  folder where the source code has been downloaded  .</a:t>
            </a:r>
          </a:p>
          <a:p>
            <a:pPr>
              <a:buNone/>
            </a:pPr>
            <a:r>
              <a:rPr lang="en-IN" sz="1400" b="1" dirty="0">
                <a:solidFill>
                  <a:schemeClr val="accent6">
                    <a:lumMod val="40000"/>
                    <a:lumOff val="60000"/>
                  </a:schemeClr>
                </a:solidFill>
              </a:rPr>
              <a:t>3</a:t>
            </a:r>
            <a:r>
              <a:rPr lang="en-IN" sz="1400" b="1" dirty="0" smtClean="0">
                <a:solidFill>
                  <a:schemeClr val="accent6">
                    <a:lumMod val="40000"/>
                    <a:lumOff val="60000"/>
                  </a:schemeClr>
                </a:solidFill>
              </a:rPr>
              <a:t>) </a:t>
            </a:r>
            <a:r>
              <a:rPr lang="en-IN" sz="1400" b="1" dirty="0">
                <a:solidFill>
                  <a:schemeClr val="accent5">
                    <a:lumMod val="60000"/>
                    <a:lumOff val="40000"/>
                  </a:schemeClr>
                </a:solidFill>
              </a:rPr>
              <a:t>Run the command "jupyter notebook" from the Anaconda prompt shell window to open the jupyter notebook web-app tool in the browser from where any of the provided training and testing source codes present in notebooks(.ipynb files) can be opened</a:t>
            </a:r>
            <a:r>
              <a:rPr lang="en-IN" sz="1400" b="1" dirty="0" smtClean="0">
                <a:solidFill>
                  <a:schemeClr val="accent5">
                    <a:lumMod val="60000"/>
                    <a:lumOff val="40000"/>
                  </a:schemeClr>
                </a:solidFill>
              </a:rPr>
              <a:t>.</a:t>
            </a:r>
          </a:p>
          <a:p>
            <a:pPr>
              <a:buNone/>
            </a:pPr>
            <a:r>
              <a:rPr lang="en-IN" sz="1400" b="1" dirty="0">
                <a:solidFill>
                  <a:schemeClr val="accent6">
                    <a:lumMod val="40000"/>
                    <a:lumOff val="60000"/>
                  </a:schemeClr>
                </a:solidFill>
              </a:rPr>
              <a:t>4</a:t>
            </a:r>
            <a:r>
              <a:rPr lang="en-IN" sz="1400" b="1" dirty="0" smtClean="0">
                <a:solidFill>
                  <a:schemeClr val="accent6">
                    <a:lumMod val="40000"/>
                    <a:lumOff val="60000"/>
                  </a:schemeClr>
                </a:solidFill>
              </a:rPr>
              <a:t>) </a:t>
            </a:r>
            <a:r>
              <a:rPr lang="en-IN" sz="1400" b="1" dirty="0" smtClean="0">
                <a:solidFill>
                  <a:schemeClr val="accent5">
                    <a:lumMod val="60000"/>
                    <a:lumOff val="40000"/>
                  </a:schemeClr>
                </a:solidFill>
              </a:rPr>
              <a:t>Execute the Training / Testing python script files directly using python command from the Anaconda Prompt Window </a:t>
            </a:r>
          </a:p>
          <a:p>
            <a:pPr marL="342900" indent="-342900">
              <a:buAutoNum type="arabicParenR"/>
            </a:pPr>
            <a:endParaRPr lang="en-IN" sz="1400" b="1" dirty="0" smtClean="0">
              <a:solidFill>
                <a:schemeClr val="accent5">
                  <a:lumMod val="60000"/>
                  <a:lumOff val="40000"/>
                </a:schemeClr>
              </a:solidFill>
            </a:endParaRPr>
          </a:p>
          <a:p>
            <a:pPr marL="342900" indent="-342900">
              <a:buAutoNum type="arabicParenR"/>
            </a:pPr>
            <a:endParaRPr lang="en-IN" sz="1400" b="1" dirty="0">
              <a:solidFill>
                <a:schemeClr val="accent5">
                  <a:lumMod val="60000"/>
                  <a:lumOff val="40000"/>
                </a:schemeClr>
              </a:solidFill>
            </a:endParaRPr>
          </a:p>
        </p:txBody>
      </p:sp>
    </p:spTree>
    <p:extLst>
      <p:ext uri="{BB962C8B-B14F-4D97-AF65-F5344CB8AC3E}">
        <p14:creationId xmlns:p14="http://schemas.microsoft.com/office/powerpoint/2010/main" val="80826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t>Details of running the Code to Train the Agent / Test </a:t>
            </a:r>
            <a:br>
              <a:rPr lang="en-IN" sz="2000" dirty="0"/>
            </a:br>
            <a:r>
              <a:rPr lang="en-IN" sz="2000" dirty="0"/>
              <a:t>the Already Trained Agent :</a:t>
            </a:r>
          </a:p>
        </p:txBody>
      </p:sp>
      <p:sp>
        <p:nvSpPr>
          <p:cNvPr id="3" name="Subtitle 2"/>
          <p:cNvSpPr>
            <a:spLocks noGrp="1"/>
          </p:cNvSpPr>
          <p:nvPr>
            <p:ph type="subTitle" idx="1"/>
          </p:nvPr>
        </p:nvSpPr>
        <p:spPr/>
        <p:txBody>
          <a:bodyPr/>
          <a:lstStyle/>
          <a:p>
            <a:pPr>
              <a:buNone/>
            </a:pPr>
            <a:r>
              <a:rPr lang="en-IN" sz="1400" b="1" dirty="0">
                <a:solidFill>
                  <a:schemeClr val="accent6">
                    <a:lumMod val="40000"/>
                    <a:lumOff val="60000"/>
                  </a:schemeClr>
                </a:solidFill>
              </a:rPr>
              <a:t>NOTE : </a:t>
            </a:r>
            <a:endParaRPr lang="en-IN" sz="1400" b="1" dirty="0" smtClean="0">
              <a:solidFill>
                <a:schemeClr val="accent6">
                  <a:lumMod val="40000"/>
                  <a:lumOff val="60000"/>
                </a:schemeClr>
              </a:solidFill>
            </a:endParaRPr>
          </a:p>
          <a:p>
            <a:pPr>
              <a:buNone/>
            </a:pPr>
            <a:r>
              <a:rPr lang="en-IN" sz="1400" b="1" dirty="0" smtClean="0">
                <a:solidFill>
                  <a:schemeClr val="accent6">
                    <a:lumMod val="40000"/>
                    <a:lumOff val="60000"/>
                  </a:schemeClr>
                </a:solidFill>
              </a:rPr>
              <a:t>a) </a:t>
            </a:r>
            <a:r>
              <a:rPr lang="en-IN" sz="1400" b="1" dirty="0" smtClean="0">
                <a:solidFill>
                  <a:schemeClr val="accent5">
                    <a:lumMod val="60000"/>
                    <a:lumOff val="40000"/>
                  </a:schemeClr>
                </a:solidFill>
              </a:rPr>
              <a:t> Please </a:t>
            </a:r>
            <a:r>
              <a:rPr lang="en-IN" sz="1400" b="1" dirty="0">
                <a:solidFill>
                  <a:schemeClr val="accent5">
                    <a:lumMod val="60000"/>
                    <a:lumOff val="40000"/>
                  </a:schemeClr>
                </a:solidFill>
              </a:rPr>
              <a:t>change the name of the </a:t>
            </a:r>
            <a:r>
              <a:rPr lang="en-IN" sz="1400" b="1" dirty="0" smtClean="0">
                <a:solidFill>
                  <a:schemeClr val="accent5">
                    <a:lumMod val="60000"/>
                    <a:lumOff val="40000"/>
                  </a:schemeClr>
                </a:solidFill>
              </a:rPr>
              <a:t>(*.ckpt) </a:t>
            </a:r>
            <a:r>
              <a:rPr lang="en-IN" sz="1400" b="1" dirty="0">
                <a:solidFill>
                  <a:schemeClr val="accent5">
                    <a:lumMod val="60000"/>
                    <a:lumOff val="40000"/>
                  </a:schemeClr>
                </a:solidFill>
              </a:rPr>
              <a:t>file where the model weights are getting saved during training to avoid overwriting of already existing pre-trained model weights existing currently with the same </a:t>
            </a:r>
            <a:r>
              <a:rPr lang="en-IN" sz="1400" b="1" dirty="0" smtClean="0">
                <a:solidFill>
                  <a:schemeClr val="accent5">
                    <a:lumMod val="60000"/>
                    <a:lumOff val="40000"/>
                  </a:schemeClr>
                </a:solidFill>
              </a:rPr>
              <a:t>filename.</a:t>
            </a:r>
          </a:p>
          <a:p>
            <a:pPr>
              <a:buNone/>
            </a:pPr>
            <a:r>
              <a:rPr lang="en-IN" sz="1400" b="1" dirty="0" smtClean="0">
                <a:solidFill>
                  <a:schemeClr val="accent6">
                    <a:lumMod val="40000"/>
                    <a:lumOff val="60000"/>
                  </a:schemeClr>
                </a:solidFill>
              </a:rPr>
              <a:t>b) </a:t>
            </a:r>
            <a:r>
              <a:rPr lang="en-IN" sz="1400" b="1" dirty="0" smtClean="0">
                <a:solidFill>
                  <a:schemeClr val="accent5">
                    <a:lumMod val="60000"/>
                    <a:lumOff val="40000"/>
                  </a:schemeClr>
                </a:solidFill>
              </a:rPr>
              <a:t> Please set the default values of the respective command line (argparser) flags / arguments in the testing and training python script files’ argparser() function before executing them from the Anaconda Prompt window or explicitly pass their values to command line </a:t>
            </a:r>
            <a:r>
              <a:rPr lang="en-IN" sz="1400" b="1" dirty="0">
                <a:solidFill>
                  <a:schemeClr val="accent5">
                    <a:lumMod val="60000"/>
                    <a:lumOff val="40000"/>
                  </a:schemeClr>
                </a:solidFill>
              </a:rPr>
              <a:t>(argparser) </a:t>
            </a:r>
            <a:r>
              <a:rPr lang="en-IN" sz="1400" b="1" dirty="0" smtClean="0">
                <a:solidFill>
                  <a:schemeClr val="accent5">
                    <a:lumMod val="60000"/>
                    <a:lumOff val="40000"/>
                  </a:schemeClr>
                </a:solidFill>
              </a:rPr>
              <a:t> flags / arguments while running the respective python scripts </a:t>
            </a:r>
            <a:endParaRPr lang="en-IN" sz="1400" b="1" dirty="0">
              <a:solidFill>
                <a:schemeClr val="accent5">
                  <a:lumMod val="60000"/>
                  <a:lumOff val="40000"/>
                </a:schemeClr>
              </a:solidFill>
            </a:endParaRPr>
          </a:p>
        </p:txBody>
      </p:sp>
    </p:spTree>
    <p:extLst>
      <p:ext uri="{BB962C8B-B14F-4D97-AF65-F5344CB8AC3E}">
        <p14:creationId xmlns:p14="http://schemas.microsoft.com/office/powerpoint/2010/main" val="3526104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Arcade Game Lesson by Slidesgo">
  <a:themeElements>
    <a:clrScheme name="Simple Light">
      <a:dk1>
        <a:srgbClr val="692D17"/>
      </a:dk1>
      <a:lt1>
        <a:srgbClr val="FFFFFF"/>
      </a:lt1>
      <a:dk2>
        <a:srgbClr val="E5B0A1"/>
      </a:dk2>
      <a:lt2>
        <a:srgbClr val="1E130F"/>
      </a:lt2>
      <a:accent1>
        <a:srgbClr val="2DC252"/>
      </a:accent1>
      <a:accent2>
        <a:srgbClr val="FF0000"/>
      </a:accent2>
      <a:accent3>
        <a:srgbClr val="FF006E"/>
      </a:accent3>
      <a:accent4>
        <a:srgbClr val="8338EC"/>
      </a:accent4>
      <a:accent5>
        <a:srgbClr val="FFFF82"/>
      </a:accent5>
      <a:accent6>
        <a:srgbClr val="00BAD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TotalTime>
  <Words>3126</Words>
  <Application>Microsoft Office PowerPoint</Application>
  <PresentationFormat>On-screen Show (16:9)</PresentationFormat>
  <Paragraphs>232</Paragraphs>
  <Slides>27</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Arial</vt:lpstr>
      <vt:lpstr>Open Sans</vt:lpstr>
      <vt:lpstr>Livvic</vt:lpstr>
      <vt:lpstr>Russo One</vt:lpstr>
      <vt:lpstr>Times New Roman</vt:lpstr>
      <vt:lpstr>Roboto Condensed</vt:lpstr>
      <vt:lpstr>Calibri</vt:lpstr>
      <vt:lpstr>Arcade Game Lesson by Slidesgo</vt:lpstr>
      <vt:lpstr>Packager Shell Object</vt:lpstr>
      <vt:lpstr>Solution Documentation </vt:lpstr>
      <vt:lpstr>Approach</vt:lpstr>
      <vt:lpstr>Problem Statement: </vt:lpstr>
      <vt:lpstr>SOLUTION CRITERIA </vt:lpstr>
      <vt:lpstr>    Comparison plot showing the rewards acquired         by the trained agent and the expert over 1000          trajectories / episodes</vt:lpstr>
      <vt:lpstr>Installation Instructions to setup the Project  (on Windows 10 OS ): </vt:lpstr>
      <vt:lpstr>Installation Instructions to setup the Project  (on Windows 10 OS ): </vt:lpstr>
      <vt:lpstr>Details of running the Code to Train the Agent / Test  the Already Trained Agent :</vt:lpstr>
      <vt:lpstr>Details of running the Code to Train the Agent / Test  the Already Trained Agent :</vt:lpstr>
      <vt:lpstr>   Generative Adversarial Imitation Learning (GAIL)   with Proximal Policy Optimization (PPO) Algorithm Training / Testing Details (Files Used) :</vt:lpstr>
      <vt:lpstr>        Generative Adversarial Imitation Learning (GAIL)   with Proximal Policy Optimization (PPO) Algorithm Training / Testing Details (Files Used) :</vt:lpstr>
      <vt:lpstr>Generative Adversarial Imitation Learning (GAIL)   with Proximal Policy Optimization (PPO) Algorithm Training / Testing Details (Files Used) :</vt:lpstr>
      <vt:lpstr>Generative Adversarial Imitation Learning (GAIL)   with Proximal Policy Optimization (PPO) Algorithm Training / Testing Details (Files Used) :</vt:lpstr>
      <vt:lpstr>Generative Adversarial Imitation Learning (GAIL)   with Proximal Policy Optimization (PPO) Algorithm Training / Testing Details (Files Used) :</vt:lpstr>
      <vt:lpstr>High-level Architectural Design of the Solution  </vt:lpstr>
      <vt:lpstr>Description of the Learning Algorithms / Model Architectures used </vt:lpstr>
      <vt:lpstr>Description of the Learning Algorithms / Model Architectures used </vt:lpstr>
      <vt:lpstr>    A brief summary of the functioning of GAIL Model  used for this task :</vt:lpstr>
      <vt:lpstr>A brief summary of the functioning of GAIL Model  used for this task :</vt:lpstr>
      <vt:lpstr>A brief summary of the functioning of GAIL Model  used for this task :</vt:lpstr>
      <vt:lpstr>A brief summary of the functioning of GAIL Model  used for this task :</vt:lpstr>
      <vt:lpstr>A brief summary of the functioning of GAIL Model  used for this task :</vt:lpstr>
      <vt:lpstr>A brief summary of the functioning of GAIL Model  used for this task :</vt:lpstr>
      <vt:lpstr>Hyper-Parameters Used </vt:lpstr>
      <vt:lpstr>Ideas for Future Works  (Scope for Improvement / Better Results) </vt:lpstr>
      <vt:lpstr>REFERENCES</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Documentation </dc:title>
  <cp:lastModifiedBy>PK</cp:lastModifiedBy>
  <cp:revision>229</cp:revision>
  <dcterms:modified xsi:type="dcterms:W3CDTF">2021-07-30T03:46:36Z</dcterms:modified>
</cp:coreProperties>
</file>