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34"/>
  </p:notesMasterIdLst>
  <p:sldIdLst>
    <p:sldId id="257" r:id="rId2"/>
    <p:sldId id="291" r:id="rId3"/>
    <p:sldId id="259" r:id="rId4"/>
    <p:sldId id="308" r:id="rId5"/>
    <p:sldId id="309" r:id="rId6"/>
    <p:sldId id="262" r:id="rId7"/>
    <p:sldId id="263" r:id="rId8"/>
    <p:sldId id="292" r:id="rId9"/>
    <p:sldId id="310" r:id="rId10"/>
    <p:sldId id="311" r:id="rId11"/>
    <p:sldId id="312" r:id="rId12"/>
    <p:sldId id="266" r:id="rId13"/>
    <p:sldId id="303" r:id="rId14"/>
    <p:sldId id="305" r:id="rId15"/>
    <p:sldId id="315" r:id="rId16"/>
    <p:sldId id="307" r:id="rId17"/>
    <p:sldId id="302" r:id="rId18"/>
    <p:sldId id="300" r:id="rId19"/>
    <p:sldId id="299" r:id="rId20"/>
    <p:sldId id="298" r:id="rId21"/>
    <p:sldId id="267" r:id="rId22"/>
    <p:sldId id="304" r:id="rId23"/>
    <p:sldId id="288" r:id="rId24"/>
    <p:sldId id="268" r:id="rId25"/>
    <p:sldId id="269" r:id="rId26"/>
    <p:sldId id="321" r:id="rId27"/>
    <p:sldId id="317" r:id="rId28"/>
    <p:sldId id="319" r:id="rId29"/>
    <p:sldId id="318" r:id="rId30"/>
    <p:sldId id="320" r:id="rId31"/>
    <p:sldId id="272" r:id="rId32"/>
    <p:sldId id="273"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E769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3B7355-096B-46C4-A4EF-C826CB7D72BA}" v="2" dt="2025-03-23T06:13:41.5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008" autoAdjust="0"/>
    <p:restoredTop sz="94660"/>
  </p:normalViewPr>
  <p:slideViewPr>
    <p:cSldViewPr snapToGrid="0">
      <p:cViewPr varScale="1">
        <p:scale>
          <a:sx n="78" d="100"/>
          <a:sy n="78" d="100"/>
        </p:scale>
        <p:origin x="28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FC8F8-7F2E-43F4-9EBD-97C7F1EDD85F}"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20B27E-AB78-40F4-89A9-CF285392FF15}" type="slidenum">
              <a:rPr lang="en-IN" smtClean="0"/>
              <a:t>‹#›</a:t>
            </a:fld>
            <a:endParaRPr lang="en-IN"/>
          </a:p>
        </p:txBody>
      </p:sp>
    </p:spTree>
    <p:extLst>
      <p:ext uri="{BB962C8B-B14F-4D97-AF65-F5344CB8AC3E}">
        <p14:creationId xmlns:p14="http://schemas.microsoft.com/office/powerpoint/2010/main" val="3877774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310343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427091963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240053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4293276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47831216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03351447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915647869"/>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147168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2064239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070A7B3-6521-4DCA-87E5-044747A908C1}"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49563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532975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134690-1557-4C89-A502-4959FE7FAD70}"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07680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smtClean="0"/>
              <a:t>4/8/2025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289629632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1037C31-9E7A-4F99-8774-A0E530DE1A42}" type="datetimeFigureOut">
              <a:rPr lang="en-US" smtClean="0"/>
              <a:t>4/8/2025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74537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278504F-A551-4DE0-9316-4DCD1D8CC752}" type="datetimeFigureOut">
              <a:rPr lang="en-US" smtClean="0"/>
              <a:t>4/8/2025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488267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1BE4249-C0D0-4B06-8692-E8BB871AF643}" type="datetimeFigureOut">
              <a:rPr lang="en-US" smtClean="0"/>
              <a:t>4/8/2025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303229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42B0DB6-F5C7-45FB-8CF3-31B45F9C2DAC}" type="datetimeFigureOut">
              <a:rPr lang="en-US" smtClean="0"/>
              <a:t>4/8/2025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A7A6979-0714-4377-B894-6BE4C2D6E202}" type="slidenum">
              <a:rPr lang="en-US" smtClean="0"/>
              <a:t>‹#›</a:t>
            </a:fld>
            <a:endParaRPr lang="en-US" dirty="0"/>
          </a:p>
        </p:txBody>
      </p:sp>
    </p:spTree>
    <p:extLst>
      <p:ext uri="{BB962C8B-B14F-4D97-AF65-F5344CB8AC3E}">
        <p14:creationId xmlns:p14="http://schemas.microsoft.com/office/powerpoint/2010/main" val="3098970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160EA64-D806-43AC-9DF2-F8C432F32B4C}" type="datetimeFigureOut">
              <a:rPr lang="en-US" smtClean="0"/>
              <a:t>4/8/2025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196899904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 id="2147483811" r:id="rId13"/>
    <p:sldLayoutId id="2147483812" r:id="rId14"/>
    <p:sldLayoutId id="2147483813" r:id="rId15"/>
    <p:sldLayoutId id="2147483814" r:id="rId16"/>
    <p:sldLayoutId id="214748381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DC91B4-5951-9114-15DE-DC42C2952F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6399" y="287867"/>
            <a:ext cx="1468033"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8FE751FE-7D1B-81AA-1A6A-DA76E853B9F7}"/>
              </a:ext>
            </a:extLst>
          </p:cNvPr>
          <p:cNvSpPr txBox="1"/>
          <p:nvPr/>
        </p:nvSpPr>
        <p:spPr>
          <a:xfrm>
            <a:off x="2116668" y="517435"/>
            <a:ext cx="9279466" cy="923330"/>
          </a:xfrm>
          <a:prstGeom prst="rect">
            <a:avLst/>
          </a:prstGeom>
          <a:noFill/>
        </p:spPr>
        <p:txBody>
          <a:bodyPr wrap="square">
            <a:spAutoFit/>
          </a:bodyPr>
          <a:lstStyle/>
          <a:p>
            <a:pPr algn="ctr"/>
            <a:r>
              <a:rPr lang="en-GB" b="1" dirty="0">
                <a:solidFill>
                  <a:schemeClr val="tx1"/>
                </a:solidFill>
                <a:latin typeface="Times New Roman" panose="02020603050405020304" pitchFamily="18" charset="0"/>
                <a:cs typeface="Times New Roman" panose="02020603050405020304" pitchFamily="18" charset="0"/>
              </a:rPr>
              <a:t>RAJEEV GANDHI MEMORIAL COLLEGE OF ENGINEERING AND TECHNOLOGY</a:t>
            </a:r>
          </a:p>
          <a:p>
            <a:pPr algn="ctr"/>
            <a:br>
              <a:rPr lang="en-GB" b="1" dirty="0">
                <a:solidFill>
                  <a:schemeClr val="tx1"/>
                </a:solidFill>
                <a:latin typeface="Times New Roman" panose="02020603050405020304" pitchFamily="18" charset="0"/>
                <a:cs typeface="Times New Roman" panose="02020603050405020304" pitchFamily="18" charset="0"/>
              </a:rPr>
            </a:br>
            <a:r>
              <a:rPr lang="en-GB" b="1" dirty="0">
                <a:solidFill>
                  <a:schemeClr val="tx1"/>
                </a:solidFill>
                <a:latin typeface="Times New Roman" panose="02020603050405020304" pitchFamily="18" charset="0"/>
                <a:cs typeface="Times New Roman" panose="02020603050405020304" pitchFamily="18" charset="0"/>
              </a:rPr>
              <a:t>Nandyal-518501,Nandyal-Dt,AP. India</a:t>
            </a:r>
            <a:r>
              <a:rPr lang="en-GB" b="1" i="1" dirty="0">
                <a:solidFill>
                  <a:schemeClr val="tx1"/>
                </a:solidFill>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20504F1-18BB-6068-ADAC-276A2082E92A}"/>
              </a:ext>
            </a:extLst>
          </p:cNvPr>
          <p:cNvSpPr txBox="1"/>
          <p:nvPr/>
        </p:nvSpPr>
        <p:spPr>
          <a:xfrm>
            <a:off x="2116668" y="1778000"/>
            <a:ext cx="9872133" cy="369332"/>
          </a:xfrm>
          <a:prstGeom prst="rect">
            <a:avLst/>
          </a:prstGeom>
          <a:noFill/>
        </p:spPr>
        <p:txBody>
          <a:bodyPr wrap="square">
            <a:spAutoFit/>
          </a:bodyPr>
          <a:lstStyle/>
          <a:p>
            <a:pPr algn="ctr"/>
            <a:r>
              <a:rPr lang="en-IN" dirty="0">
                <a:latin typeface="Times New Roman" panose="02020603050405020304" pitchFamily="18" charset="0"/>
                <a:cs typeface="Times New Roman" panose="02020603050405020304" pitchFamily="18" charset="0"/>
              </a:rPr>
              <a:t>DEPARTMENT OF COMPUTER SCIENCE AND ENGINEERING (DATA SCIENCE)</a:t>
            </a:r>
          </a:p>
        </p:txBody>
      </p:sp>
      <p:sp>
        <p:nvSpPr>
          <p:cNvPr id="9" name="TextBox 8">
            <a:extLst>
              <a:ext uri="{FF2B5EF4-FFF2-40B4-BE49-F238E27FC236}">
                <a16:creationId xmlns:a16="http://schemas.microsoft.com/office/drawing/2014/main" id="{B0D379C5-80AB-4F5A-016B-A81AC3C47704}"/>
              </a:ext>
            </a:extLst>
          </p:cNvPr>
          <p:cNvSpPr txBox="1"/>
          <p:nvPr/>
        </p:nvSpPr>
        <p:spPr>
          <a:xfrm>
            <a:off x="558800" y="2390310"/>
            <a:ext cx="11200581" cy="646331"/>
          </a:xfrm>
          <a:prstGeom prst="rect">
            <a:avLst/>
          </a:prstGeom>
          <a:noFill/>
        </p:spPr>
        <p:txBody>
          <a:bodyPr wrap="square">
            <a:spAutoFit/>
          </a:bodyPr>
          <a:lstStyle/>
          <a:p>
            <a:pPr algn="ctr"/>
            <a:r>
              <a:rPr lang="en-US" sz="1800" b="1" dirty="0">
                <a:latin typeface="Times New Roman"/>
                <a:ea typeface="Times New Roman"/>
                <a:cs typeface="Times New Roman"/>
                <a:sym typeface="Times New Roman"/>
              </a:rPr>
              <a:t>An </a:t>
            </a:r>
            <a:r>
              <a:rPr lang="en-US" b="1" dirty="0">
                <a:latin typeface="Times New Roman"/>
                <a:ea typeface="Times New Roman"/>
                <a:cs typeface="Times New Roman"/>
                <a:sym typeface="Times New Roman"/>
              </a:rPr>
              <a:t>Analytical</a:t>
            </a:r>
            <a:r>
              <a:rPr lang="en-US" sz="1800" b="1" dirty="0">
                <a:latin typeface="Times New Roman"/>
                <a:ea typeface="Times New Roman"/>
                <a:cs typeface="Times New Roman"/>
                <a:sym typeface="Times New Roman"/>
              </a:rPr>
              <a:t> Model to </a:t>
            </a:r>
            <a:r>
              <a:rPr lang="en-US" b="1" dirty="0">
                <a:latin typeface="Times New Roman"/>
                <a:ea typeface="Times New Roman"/>
                <a:cs typeface="Times New Roman"/>
                <a:sym typeface="Times New Roman"/>
              </a:rPr>
              <a:t>Identify</a:t>
            </a:r>
            <a:r>
              <a:rPr lang="en-US" sz="1800" b="1" dirty="0">
                <a:latin typeface="Times New Roman"/>
                <a:ea typeface="Times New Roman"/>
                <a:cs typeface="Times New Roman"/>
                <a:sym typeface="Times New Roman"/>
              </a:rPr>
              <a:t> Cervical  </a:t>
            </a:r>
            <a:r>
              <a:rPr lang="en-US" b="1" dirty="0">
                <a:latin typeface="Times New Roman"/>
                <a:ea typeface="Times New Roman"/>
                <a:cs typeface="Times New Roman"/>
                <a:sym typeface="Times New Roman"/>
              </a:rPr>
              <a:t>Conditions</a:t>
            </a:r>
            <a:r>
              <a:rPr lang="en-US" sz="1800" b="1" dirty="0">
                <a:latin typeface="Times New Roman"/>
                <a:ea typeface="Times New Roman"/>
                <a:cs typeface="Times New Roman"/>
                <a:sym typeface="Times New Roman"/>
              </a:rPr>
              <a:t> Using  Digital Colposcopy Images and Convolutional Neural Network Algorithms </a:t>
            </a:r>
          </a:p>
        </p:txBody>
      </p:sp>
      <p:sp>
        <p:nvSpPr>
          <p:cNvPr id="11" name="TextBox 10">
            <a:extLst>
              <a:ext uri="{FF2B5EF4-FFF2-40B4-BE49-F238E27FC236}">
                <a16:creationId xmlns:a16="http://schemas.microsoft.com/office/drawing/2014/main" id="{A8C3BDF4-D4BB-8E34-60BB-4BF7C2889553}"/>
              </a:ext>
            </a:extLst>
          </p:cNvPr>
          <p:cNvSpPr txBox="1"/>
          <p:nvPr/>
        </p:nvSpPr>
        <p:spPr>
          <a:xfrm>
            <a:off x="592667" y="2943080"/>
            <a:ext cx="4785579" cy="3522375"/>
          </a:xfrm>
          <a:prstGeom prst="rect">
            <a:avLst/>
          </a:prstGeom>
          <a:noFill/>
        </p:spPr>
        <p:txBody>
          <a:bodyPr wrap="square">
            <a:spAutoFit/>
          </a:bodyPr>
          <a:lstStyle/>
          <a:p>
            <a:pPr algn="l">
              <a:lnSpc>
                <a:spcPts val="3900"/>
              </a:lnSpc>
            </a:pPr>
            <a:r>
              <a:rPr lang="en-US" sz="1800" b="1" dirty="0">
                <a:solidFill>
                  <a:srgbClr val="FFC000"/>
                </a:solidFill>
                <a:latin typeface="Times New Roman" panose="02020603050405020304" pitchFamily="18" charset="0"/>
                <a:ea typeface="Arimo Bold"/>
                <a:cs typeface="Times New Roman" panose="02020603050405020304" pitchFamily="18" charset="0"/>
                <a:sym typeface="Arimo Bold"/>
              </a:rPr>
              <a:t>Under The Guidance of:</a:t>
            </a:r>
            <a:r>
              <a:rPr lang="en-US" sz="1800" b="1" dirty="0">
                <a:solidFill>
                  <a:srgbClr val="FFFFFF"/>
                </a:solidFill>
                <a:latin typeface="Times New Roman" panose="02020603050405020304" pitchFamily="18" charset="0"/>
                <a:ea typeface="Arimo Bold"/>
                <a:cs typeface="Times New Roman" panose="02020603050405020304" pitchFamily="18" charset="0"/>
                <a:sym typeface="Arimo Bold"/>
              </a:rPr>
              <a:t>      </a:t>
            </a:r>
          </a:p>
          <a:p>
            <a:pPr algn="l">
              <a:lnSpc>
                <a:spcPts val="3900"/>
              </a:lnSpc>
            </a:pPr>
            <a:r>
              <a:rPr lang="en-US" sz="1800" dirty="0">
                <a:solidFill>
                  <a:srgbClr val="FFFFFF"/>
                </a:solidFill>
                <a:latin typeface="Times New Roman"/>
                <a:ea typeface="Times New Roman"/>
                <a:cs typeface="Times New Roman"/>
                <a:sym typeface="Times New Roman"/>
              </a:rPr>
              <a:t> </a:t>
            </a:r>
            <a:r>
              <a:rPr lang="en-US" sz="1800" dirty="0">
                <a:solidFill>
                  <a:srgbClr val="00B0F0"/>
                </a:solidFill>
                <a:latin typeface="Times New Roman"/>
                <a:ea typeface="Times New Roman"/>
                <a:cs typeface="Times New Roman"/>
                <a:sym typeface="Times New Roman"/>
              </a:rPr>
              <a:t>Supervisor</a:t>
            </a:r>
            <a:r>
              <a:rPr lang="en-US" sz="1800" dirty="0">
                <a:solidFill>
                  <a:srgbClr val="FFFFFF"/>
                </a:solidFill>
                <a:latin typeface="Times New Roman"/>
                <a:ea typeface="Times New Roman"/>
                <a:cs typeface="Times New Roman"/>
                <a:sym typeface="Times New Roman"/>
              </a:rPr>
              <a:t> : </a:t>
            </a:r>
            <a:r>
              <a:rPr lang="en-US" sz="1800" dirty="0">
                <a:latin typeface="Times New Roman"/>
                <a:ea typeface="Times New Roman"/>
                <a:cs typeface="Times New Roman"/>
                <a:sym typeface="Times New Roman"/>
              </a:rPr>
              <a:t>Dr.M. Suleman Basha, </a:t>
            </a:r>
            <a:r>
              <a:rPr lang="en-US" sz="1000" dirty="0">
                <a:latin typeface="Times New Roman"/>
                <a:ea typeface="Times New Roman"/>
                <a:cs typeface="Times New Roman"/>
                <a:sym typeface="Times New Roman"/>
              </a:rPr>
              <a:t>M.Tech,Ph.D</a:t>
            </a:r>
          </a:p>
          <a:p>
            <a:pPr algn="l">
              <a:lnSpc>
                <a:spcPts val="3900"/>
              </a:lnSpc>
            </a:pPr>
            <a:r>
              <a:rPr lang="en-US" sz="1800" dirty="0">
                <a:latin typeface="Times New Roman"/>
                <a:ea typeface="Times New Roman"/>
                <a:cs typeface="Times New Roman"/>
                <a:sym typeface="Times New Roman"/>
              </a:rPr>
              <a:t>Associate Professor,</a:t>
            </a:r>
          </a:p>
          <a:p>
            <a:pPr algn="l">
              <a:lnSpc>
                <a:spcPts val="3900"/>
              </a:lnSpc>
            </a:pPr>
            <a:r>
              <a:rPr lang="en-US" sz="1800" dirty="0">
                <a:latin typeface="Times New Roman"/>
                <a:ea typeface="Times New Roman"/>
                <a:cs typeface="Times New Roman"/>
                <a:sym typeface="Times New Roman"/>
              </a:rPr>
              <a:t>Dept. of CSE (Data Science)</a:t>
            </a:r>
          </a:p>
          <a:p>
            <a:pPr algn="l">
              <a:lnSpc>
                <a:spcPts val="3900"/>
              </a:lnSpc>
            </a:pPr>
            <a:r>
              <a:rPr lang="en-US" sz="1800" dirty="0">
                <a:solidFill>
                  <a:srgbClr val="00B0F0"/>
                </a:solidFill>
                <a:latin typeface="Times New Roman"/>
                <a:ea typeface="Times New Roman"/>
                <a:cs typeface="Times New Roman"/>
                <a:sym typeface="Times New Roman"/>
              </a:rPr>
              <a:t>Co-Supervisor</a:t>
            </a:r>
            <a:r>
              <a:rPr lang="en-US" sz="1800" dirty="0">
                <a:solidFill>
                  <a:srgbClr val="0070C0"/>
                </a:solidFill>
                <a:latin typeface="Times New Roman"/>
                <a:ea typeface="Times New Roman"/>
                <a:cs typeface="Times New Roman"/>
                <a:sym typeface="Times New Roman"/>
              </a:rPr>
              <a:t>:</a:t>
            </a:r>
            <a:r>
              <a:rPr lang="en-US" sz="1800" dirty="0">
                <a:solidFill>
                  <a:srgbClr val="FFFFFF"/>
                </a:solidFill>
                <a:latin typeface="Times New Roman"/>
                <a:ea typeface="Times New Roman"/>
                <a:cs typeface="Times New Roman"/>
                <a:sym typeface="Times New Roman"/>
              </a:rPr>
              <a:t> </a:t>
            </a:r>
            <a:r>
              <a:rPr lang="en-US" sz="1800" dirty="0">
                <a:latin typeface="Times New Roman"/>
                <a:ea typeface="Times New Roman"/>
                <a:cs typeface="Times New Roman"/>
                <a:sym typeface="Times New Roman"/>
              </a:rPr>
              <a:t>Ms. A. Annapurna, </a:t>
            </a:r>
            <a:r>
              <a:rPr lang="en-US" sz="1000" dirty="0">
                <a:latin typeface="Times New Roman"/>
                <a:ea typeface="Times New Roman"/>
                <a:cs typeface="Times New Roman"/>
                <a:sym typeface="Times New Roman"/>
              </a:rPr>
              <a:t>M. Tech (Ph. D)</a:t>
            </a:r>
          </a:p>
          <a:p>
            <a:pPr algn="l">
              <a:lnSpc>
                <a:spcPts val="3900"/>
              </a:lnSpc>
            </a:pPr>
            <a:r>
              <a:rPr lang="en-US" sz="1800" dirty="0">
                <a:latin typeface="Times New Roman"/>
                <a:ea typeface="Times New Roman"/>
                <a:cs typeface="Times New Roman"/>
                <a:sym typeface="Times New Roman"/>
              </a:rPr>
              <a:t>Assistant Professor,</a:t>
            </a:r>
          </a:p>
          <a:p>
            <a:pPr algn="l">
              <a:lnSpc>
                <a:spcPts val="3900"/>
              </a:lnSpc>
            </a:pPr>
            <a:r>
              <a:rPr lang="en-US" sz="1800" dirty="0">
                <a:latin typeface="Times New Roman"/>
                <a:ea typeface="Times New Roman"/>
                <a:cs typeface="Times New Roman"/>
                <a:sym typeface="Times New Roman"/>
              </a:rPr>
              <a:t>Dept. of CSE (Data Science)</a:t>
            </a:r>
          </a:p>
        </p:txBody>
      </p:sp>
      <p:sp>
        <p:nvSpPr>
          <p:cNvPr id="13" name="TextBox 12">
            <a:extLst>
              <a:ext uri="{FF2B5EF4-FFF2-40B4-BE49-F238E27FC236}">
                <a16:creationId xmlns:a16="http://schemas.microsoft.com/office/drawing/2014/main" id="{2BD57F00-6841-1ECB-1C5E-219405D2EF8D}"/>
              </a:ext>
            </a:extLst>
          </p:cNvPr>
          <p:cNvSpPr txBox="1"/>
          <p:nvPr/>
        </p:nvSpPr>
        <p:spPr>
          <a:xfrm>
            <a:off x="6821104" y="3496565"/>
            <a:ext cx="4426997" cy="2522101"/>
          </a:xfrm>
          <a:prstGeom prst="rect">
            <a:avLst/>
          </a:prstGeom>
          <a:noFill/>
        </p:spPr>
        <p:txBody>
          <a:bodyPr wrap="square">
            <a:spAutoFit/>
          </a:bodyPr>
          <a:lstStyle/>
          <a:p>
            <a:pPr algn="l">
              <a:lnSpc>
                <a:spcPts val="3900"/>
              </a:lnSpc>
            </a:pPr>
            <a:r>
              <a:rPr lang="en-US" sz="1800" b="1" dirty="0">
                <a:solidFill>
                  <a:srgbClr val="FFC000"/>
                </a:solidFill>
                <a:latin typeface="Times New Roman" panose="02020603050405020304" pitchFamily="18" charset="0"/>
                <a:ea typeface="Arimo Bold"/>
                <a:cs typeface="Times New Roman" panose="02020603050405020304" pitchFamily="18" charset="0"/>
                <a:sym typeface="Arimo Bold"/>
              </a:rPr>
              <a:t>Team Members:</a:t>
            </a:r>
          </a:p>
          <a:p>
            <a:pPr algn="l">
              <a:lnSpc>
                <a:spcPts val="3900"/>
              </a:lnSpc>
            </a:pPr>
            <a:r>
              <a:rPr lang="en-US" sz="1800" dirty="0">
                <a:latin typeface="Times New Roman"/>
                <a:ea typeface="Times New Roman"/>
                <a:cs typeface="Times New Roman"/>
                <a:sym typeface="Times New Roman"/>
              </a:rPr>
              <a:t>W. Pranay Kumar Reddy (22095A3204)</a:t>
            </a:r>
          </a:p>
          <a:p>
            <a:pPr algn="l">
              <a:lnSpc>
                <a:spcPts val="3900"/>
              </a:lnSpc>
            </a:pPr>
            <a:r>
              <a:rPr lang="en-US" sz="1800" dirty="0">
                <a:latin typeface="Times New Roman"/>
                <a:ea typeface="Times New Roman"/>
                <a:cs typeface="Times New Roman"/>
                <a:sym typeface="Times New Roman"/>
              </a:rPr>
              <a:t>M. Sai Lakshmi (21091A3237)</a:t>
            </a:r>
          </a:p>
          <a:p>
            <a:pPr algn="l">
              <a:lnSpc>
                <a:spcPts val="3900"/>
              </a:lnSpc>
            </a:pPr>
            <a:r>
              <a:rPr lang="en-US" sz="1800" dirty="0">
                <a:latin typeface="Times New Roman"/>
                <a:ea typeface="Times New Roman"/>
                <a:cs typeface="Times New Roman"/>
                <a:sym typeface="Times New Roman"/>
              </a:rPr>
              <a:t>B. Bhavana (21091A3209)</a:t>
            </a:r>
          </a:p>
          <a:p>
            <a:pPr algn="l">
              <a:lnSpc>
                <a:spcPts val="3900"/>
              </a:lnSpc>
            </a:pPr>
            <a:endParaRPr lang="en-US" sz="1800" dirty="0">
              <a:solidFill>
                <a:srgbClr val="FFFFFF"/>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3025436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7F0806-9B8B-E530-7683-6AAC8877303F}"/>
              </a:ext>
            </a:extLst>
          </p:cNvPr>
          <p:cNvSpPr txBox="1"/>
          <p:nvPr/>
        </p:nvSpPr>
        <p:spPr>
          <a:xfrm>
            <a:off x="792480" y="1331258"/>
            <a:ext cx="7711440" cy="1754326"/>
          </a:xfrm>
          <a:prstGeom prst="rect">
            <a:avLst/>
          </a:prstGeom>
          <a:noFill/>
        </p:spPr>
        <p:txBody>
          <a:bodyPr wrap="square">
            <a:sp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Proposed by:</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Dr. Hans Hinselmann</a:t>
            </a:r>
            <a:r>
              <a:rPr lang="en-IN" dirty="0">
                <a:latin typeface="Times New Roman" panose="02020603050405020304" pitchFamily="18" charset="0"/>
                <a:cs typeface="Times New Roman" panose="02020603050405020304" pitchFamily="18" charset="0"/>
              </a:rPr>
              <a:t>, a German gynecologist.</a:t>
            </a:r>
          </a:p>
          <a:p>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Introduced:</a:t>
            </a:r>
            <a:r>
              <a:rPr lang="en-IN" dirty="0">
                <a:latin typeface="Times New Roman" panose="02020603050405020304" pitchFamily="18" charset="0"/>
                <a:cs typeface="Times New Roman" panose="02020603050405020304" pitchFamily="18" charset="0"/>
              </a:rPr>
              <a:t> In </a:t>
            </a:r>
            <a:r>
              <a:rPr lang="en-IN" b="1" dirty="0">
                <a:latin typeface="Times New Roman" panose="02020603050405020304" pitchFamily="18" charset="0"/>
                <a:cs typeface="Times New Roman" panose="02020603050405020304" pitchFamily="18" charset="0"/>
              </a:rPr>
              <a:t>1925</a:t>
            </a:r>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Purpose:</a:t>
            </a:r>
            <a:r>
              <a:rPr lang="en-IN" dirty="0">
                <a:latin typeface="Times New Roman" panose="02020603050405020304" pitchFamily="18" charset="0"/>
                <a:cs typeface="Times New Roman" panose="02020603050405020304" pitchFamily="18" charset="0"/>
              </a:rPr>
              <a:t> Uses a </a:t>
            </a:r>
            <a:r>
              <a:rPr lang="en-IN" b="1" dirty="0">
                <a:latin typeface="Times New Roman" panose="02020603050405020304" pitchFamily="18" charset="0"/>
                <a:cs typeface="Times New Roman" panose="02020603050405020304" pitchFamily="18" charset="0"/>
              </a:rPr>
              <a:t>colposcope</a:t>
            </a:r>
            <a:r>
              <a:rPr lang="en-IN" dirty="0">
                <a:latin typeface="Times New Roman" panose="02020603050405020304" pitchFamily="18" charset="0"/>
                <a:cs typeface="Times New Roman" panose="02020603050405020304" pitchFamily="18" charset="0"/>
              </a:rPr>
              <a:t> (magnifying device) to closely examine the cervix for abnormal areas after an abnormal Pap smear result.</a:t>
            </a:r>
          </a:p>
        </p:txBody>
      </p:sp>
      <p:sp>
        <p:nvSpPr>
          <p:cNvPr id="7" name="TextBox 6">
            <a:extLst>
              <a:ext uri="{FF2B5EF4-FFF2-40B4-BE49-F238E27FC236}">
                <a16:creationId xmlns:a16="http://schemas.microsoft.com/office/drawing/2014/main" id="{5470A6B6-A658-0F32-AE9A-4DFEE4436829}"/>
              </a:ext>
            </a:extLst>
          </p:cNvPr>
          <p:cNvSpPr txBox="1"/>
          <p:nvPr/>
        </p:nvSpPr>
        <p:spPr>
          <a:xfrm>
            <a:off x="723654" y="3560443"/>
            <a:ext cx="4495800" cy="2467214"/>
          </a:xfrm>
          <a:prstGeom prst="rect">
            <a:avLst/>
          </a:prstGeom>
          <a:noFill/>
        </p:spPr>
        <p:txBody>
          <a:bodyPr wrap="square">
            <a:spAutoFit/>
          </a:bodyPr>
          <a:lstStyle/>
          <a:p>
            <a:pPr algn="l">
              <a:lnSpc>
                <a:spcPts val="3750"/>
              </a:lnSpc>
            </a:pPr>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Colposcopy Advantages</a:t>
            </a:r>
          </a:p>
          <a:p>
            <a:pPr marL="285750" indent="-285750" algn="l">
              <a:lnSpc>
                <a:spcPts val="375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Provides a </a:t>
            </a:r>
            <a:r>
              <a:rPr lang="en-US" sz="1800" dirty="0">
                <a:latin typeface="Times New Roman" panose="02020603050405020304" pitchFamily="18" charset="0"/>
                <a:ea typeface="Merriweather"/>
                <a:cs typeface="Times New Roman" panose="02020603050405020304" pitchFamily="18" charset="0"/>
                <a:sym typeface="Merriweather"/>
              </a:rPr>
              <a:t>more detailed view of the cervix, allowing for more accurate diagnoses.</a:t>
            </a:r>
          </a:p>
          <a:p>
            <a:pPr algn="l">
              <a:lnSpc>
                <a:spcPts val="3750"/>
              </a:lnSpc>
            </a:pPr>
            <a:endParaRPr lang="en-US" sz="1800" dirty="0">
              <a:solidFill>
                <a:srgbClr val="E2E6E9"/>
              </a:solidFill>
              <a:latin typeface="Merriweather"/>
              <a:ea typeface="Merriweather"/>
              <a:cs typeface="Merriweather"/>
              <a:sym typeface="Merriweather"/>
            </a:endParaRPr>
          </a:p>
        </p:txBody>
      </p:sp>
      <p:sp>
        <p:nvSpPr>
          <p:cNvPr id="9" name="TextBox 8">
            <a:extLst>
              <a:ext uri="{FF2B5EF4-FFF2-40B4-BE49-F238E27FC236}">
                <a16:creationId xmlns:a16="http://schemas.microsoft.com/office/drawing/2014/main" id="{AFE124F8-C566-CF04-5159-2E7F391A7FFC}"/>
              </a:ext>
            </a:extLst>
          </p:cNvPr>
          <p:cNvSpPr txBox="1"/>
          <p:nvPr/>
        </p:nvSpPr>
        <p:spPr>
          <a:xfrm>
            <a:off x="6890775" y="3838073"/>
            <a:ext cx="3525520" cy="1458348"/>
          </a:xfrm>
          <a:prstGeom prst="rect">
            <a:avLst/>
          </a:prstGeom>
          <a:noFill/>
        </p:spPr>
        <p:txBody>
          <a:bodyPr wrap="square">
            <a:spAutoFit/>
          </a:bodyPr>
          <a:lstStyle/>
          <a:p>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Colposcopy Disadvantages</a:t>
            </a:r>
          </a:p>
          <a:p>
            <a:endParaRPr lang="en-US" sz="1800" dirty="0">
              <a:solidFill>
                <a:srgbClr val="E2E6E9"/>
              </a:solidFill>
              <a:latin typeface="Times New Roman" panose="02020603050405020304" pitchFamily="18" charset="0"/>
              <a:ea typeface="Merriweather"/>
              <a:cs typeface="Times New Roman" panose="02020603050405020304" pitchFamily="18" charset="0"/>
              <a:sym typeface="Merriweather"/>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Merriweather"/>
                <a:cs typeface="Times New Roman" panose="02020603050405020304" pitchFamily="18" charset="0"/>
                <a:sym typeface="Merriweather"/>
              </a:rPr>
              <a:t>Limited Accessibility</a:t>
            </a: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Merriweather"/>
                <a:cs typeface="Times New Roman" panose="02020603050405020304" pitchFamily="18" charset="0"/>
                <a:sym typeface="Merriweather"/>
              </a:rPr>
              <a:t>Sampling Bias</a:t>
            </a:r>
          </a:p>
        </p:txBody>
      </p:sp>
      <p:sp>
        <p:nvSpPr>
          <p:cNvPr id="10" name="TextBox 9">
            <a:extLst>
              <a:ext uri="{FF2B5EF4-FFF2-40B4-BE49-F238E27FC236}">
                <a16:creationId xmlns:a16="http://schemas.microsoft.com/office/drawing/2014/main" id="{A79F6795-5E37-A8E7-F19C-55CE6356C375}"/>
              </a:ext>
            </a:extLst>
          </p:cNvPr>
          <p:cNvSpPr txBox="1"/>
          <p:nvPr/>
        </p:nvSpPr>
        <p:spPr>
          <a:xfrm>
            <a:off x="934720" y="701650"/>
            <a:ext cx="2133600" cy="461665"/>
          </a:xfrm>
          <a:prstGeom prst="rect">
            <a:avLst/>
          </a:prstGeom>
          <a:noFill/>
        </p:spPr>
        <p:txBody>
          <a:bodyPr wrap="square" rtlCol="0">
            <a:spAutoFit/>
          </a:bodyPr>
          <a:lstStyle/>
          <a:p>
            <a:r>
              <a:rPr lang="en-IN" sz="2400" b="1" dirty="0">
                <a:solidFill>
                  <a:srgbClr val="FFC000"/>
                </a:solidFill>
                <a:latin typeface="Times New Roman" panose="02020603050405020304" pitchFamily="18" charset="0"/>
                <a:cs typeface="Times New Roman" panose="02020603050405020304" pitchFamily="18" charset="0"/>
              </a:rPr>
              <a:t>Colposcopy</a:t>
            </a:r>
            <a:r>
              <a:rPr lang="en-IN" sz="2400" b="1" dirty="0">
                <a:solidFill>
                  <a:srgbClr val="FFC000"/>
                </a:solidFill>
              </a:rPr>
              <a:t>:</a:t>
            </a:r>
          </a:p>
        </p:txBody>
      </p:sp>
    </p:spTree>
    <p:extLst>
      <p:ext uri="{BB962C8B-B14F-4D97-AF65-F5344CB8AC3E}">
        <p14:creationId xmlns:p14="http://schemas.microsoft.com/office/powerpoint/2010/main" val="3283207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6C3D98-FB73-B607-B668-8601A4E4B146}"/>
              </a:ext>
            </a:extLst>
          </p:cNvPr>
          <p:cNvSpPr txBox="1"/>
          <p:nvPr/>
        </p:nvSpPr>
        <p:spPr>
          <a:xfrm>
            <a:off x="802640" y="1051600"/>
            <a:ext cx="8158480" cy="2031325"/>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Proposed by:</a:t>
            </a:r>
            <a:r>
              <a:rPr lang="en-US" dirty="0">
                <a:latin typeface="Times New Roman" panose="02020603050405020304" pitchFamily="18" charset="0"/>
                <a:cs typeface="Times New Roman" panose="02020603050405020304" pitchFamily="18" charset="0"/>
              </a:rPr>
              <a:t> Evolved from research by </a:t>
            </a:r>
            <a:r>
              <a:rPr lang="en-US" b="1" dirty="0">
                <a:latin typeface="Times New Roman" panose="02020603050405020304" pitchFamily="18" charset="0"/>
                <a:cs typeface="Times New Roman" panose="02020603050405020304" pitchFamily="18" charset="0"/>
              </a:rPr>
              <a:t>Harald </a:t>
            </a:r>
            <a:r>
              <a:rPr lang="en-US" b="1" dirty="0" err="1">
                <a:latin typeface="Times New Roman" panose="02020603050405020304" pitchFamily="18" charset="0"/>
                <a:cs typeface="Times New Roman" panose="02020603050405020304" pitchFamily="18" charset="0"/>
              </a:rPr>
              <a:t>zur</a:t>
            </a:r>
            <a:r>
              <a:rPr lang="en-US" b="1" dirty="0">
                <a:latin typeface="Times New Roman" panose="02020603050405020304" pitchFamily="18" charset="0"/>
                <a:cs typeface="Times New Roman" panose="02020603050405020304" pitchFamily="18" charset="0"/>
              </a:rPr>
              <a:t> Hausen</a:t>
            </a:r>
            <a:r>
              <a:rPr lang="en-US" dirty="0">
                <a:latin typeface="Times New Roman" panose="02020603050405020304" pitchFamily="18" charset="0"/>
                <a:cs typeface="Times New Roman" panose="02020603050405020304" pitchFamily="18" charset="0"/>
              </a:rPr>
              <a:t>, a German virologist, who linked </a:t>
            </a:r>
            <a:r>
              <a:rPr lang="en-US" b="1" dirty="0">
                <a:latin typeface="Times New Roman" panose="02020603050405020304" pitchFamily="18" charset="0"/>
                <a:cs typeface="Times New Roman" panose="02020603050405020304" pitchFamily="18" charset="0"/>
              </a:rPr>
              <a:t>HPV</a:t>
            </a:r>
            <a:r>
              <a:rPr lang="en-US" dirty="0">
                <a:latin typeface="Times New Roman" panose="02020603050405020304" pitchFamily="18" charset="0"/>
                <a:cs typeface="Times New Roman" panose="02020603050405020304" pitchFamily="18" charset="0"/>
              </a:rPr>
              <a:t> to cervical cancer (he later won the </a:t>
            </a:r>
            <a:r>
              <a:rPr lang="en-US" b="1" dirty="0">
                <a:latin typeface="Times New Roman" panose="02020603050405020304" pitchFamily="18" charset="0"/>
                <a:cs typeface="Times New Roman" panose="02020603050405020304" pitchFamily="18" charset="0"/>
              </a:rPr>
              <a:t>2008 Nobel Prize</a:t>
            </a:r>
            <a:r>
              <a:rPr lang="en-US" dirty="0">
                <a:latin typeface="Times New Roman" panose="02020603050405020304" pitchFamily="18" charset="0"/>
                <a:cs typeface="Times New Roman" panose="02020603050405020304" pitchFamily="18" charset="0"/>
              </a:rPr>
              <a:t> for this discovery).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Introduced:</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1990s</a:t>
            </a:r>
            <a:r>
              <a:rPr lang="en-US" dirty="0">
                <a:latin typeface="Times New Roman" panose="02020603050405020304" pitchFamily="18" charset="0"/>
                <a:cs typeface="Times New Roman" panose="02020603050405020304" pitchFamily="18" charset="0"/>
              </a:rPr>
              <a:t> (first commercial tests became available).</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Detects </a:t>
            </a:r>
            <a:r>
              <a:rPr lang="en-US" b="1" dirty="0">
                <a:latin typeface="Times New Roman" panose="02020603050405020304" pitchFamily="18" charset="0"/>
                <a:cs typeface="Times New Roman" panose="02020603050405020304" pitchFamily="18" charset="0"/>
              </a:rPr>
              <a:t>high-risk HPV strains</a:t>
            </a:r>
            <a:r>
              <a:rPr lang="en-US" dirty="0">
                <a:latin typeface="Times New Roman" panose="02020603050405020304" pitchFamily="18" charset="0"/>
                <a:cs typeface="Times New Roman" panose="02020603050405020304" pitchFamily="18" charset="0"/>
              </a:rPr>
              <a:t> that cause cervical cancer, often done alongside or after a Pap smear.</a:t>
            </a:r>
          </a:p>
        </p:txBody>
      </p:sp>
      <p:sp>
        <p:nvSpPr>
          <p:cNvPr id="5" name="TextBox 4">
            <a:extLst>
              <a:ext uri="{FF2B5EF4-FFF2-40B4-BE49-F238E27FC236}">
                <a16:creationId xmlns:a16="http://schemas.microsoft.com/office/drawing/2014/main" id="{6B752C8D-618F-C85C-E72A-A6E5C3282578}"/>
              </a:ext>
            </a:extLst>
          </p:cNvPr>
          <p:cNvSpPr txBox="1"/>
          <p:nvPr/>
        </p:nvSpPr>
        <p:spPr>
          <a:xfrm>
            <a:off x="568961" y="3590052"/>
            <a:ext cx="4922520" cy="2467214"/>
          </a:xfrm>
          <a:prstGeom prst="rect">
            <a:avLst/>
          </a:prstGeom>
          <a:noFill/>
        </p:spPr>
        <p:txBody>
          <a:bodyPr wrap="square">
            <a:spAutoFit/>
          </a:bodyPr>
          <a:lstStyle/>
          <a:p>
            <a:pPr algn="l">
              <a:lnSpc>
                <a:spcPts val="3750"/>
              </a:lnSpc>
            </a:pPr>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HPV Testing Advantages</a:t>
            </a:r>
          </a:p>
          <a:p>
            <a:pPr algn="l">
              <a:lnSpc>
                <a:spcPts val="3750"/>
              </a:lnSpc>
            </a:pPr>
            <a:r>
              <a:rPr lang="en-US" sz="2000" b="1" dirty="0">
                <a:solidFill>
                  <a:srgbClr val="E2E6E9"/>
                </a:solidFill>
                <a:latin typeface="Times New Roman" panose="02020603050405020304" pitchFamily="18" charset="0"/>
                <a:ea typeface="Merriweather"/>
                <a:cs typeface="Times New Roman" panose="02020603050405020304" pitchFamily="18" charset="0"/>
                <a:sym typeface="Merriweather"/>
              </a:rPr>
              <a:t> </a:t>
            </a:r>
          </a:p>
          <a:p>
            <a:pPr marL="285750" indent="-285750">
              <a:lnSpc>
                <a:spcPts val="375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Highly accurate in detecting HPV infection, a major risk factor for cervical cancer.</a:t>
            </a:r>
          </a:p>
          <a:p>
            <a:pPr algn="l">
              <a:lnSpc>
                <a:spcPts val="3750"/>
              </a:lnSpc>
            </a:pPr>
            <a:endParaRPr lang="en-US" sz="1800" dirty="0">
              <a:solidFill>
                <a:srgbClr val="E2E6E9"/>
              </a:solidFill>
              <a:latin typeface="Merriweather"/>
              <a:ea typeface="Merriweather"/>
              <a:cs typeface="Merriweather"/>
              <a:sym typeface="Merriweather"/>
            </a:endParaRPr>
          </a:p>
        </p:txBody>
      </p:sp>
      <p:sp>
        <p:nvSpPr>
          <p:cNvPr id="7" name="TextBox 6">
            <a:extLst>
              <a:ext uri="{FF2B5EF4-FFF2-40B4-BE49-F238E27FC236}">
                <a16:creationId xmlns:a16="http://schemas.microsoft.com/office/drawing/2014/main" id="{EAE897D3-56B2-FB6A-576E-9DFFEF6CB98D}"/>
              </a:ext>
            </a:extLst>
          </p:cNvPr>
          <p:cNvSpPr txBox="1"/>
          <p:nvPr/>
        </p:nvSpPr>
        <p:spPr>
          <a:xfrm>
            <a:off x="6700521" y="3590052"/>
            <a:ext cx="4373880" cy="2800767"/>
          </a:xfrm>
          <a:prstGeom prst="rect">
            <a:avLst/>
          </a:prstGeom>
          <a:noFill/>
        </p:spPr>
        <p:txBody>
          <a:bodyPr wrap="square">
            <a:spAutoFit/>
          </a:bodyPr>
          <a:lstStyle/>
          <a:p>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HPV Testing Disadvantages </a:t>
            </a:r>
          </a:p>
          <a:p>
            <a:pPr>
              <a:lnSpc>
                <a:spcPct val="150000"/>
              </a:lnSpc>
            </a:pPr>
            <a:endParaRPr lang="en-US" sz="2000" dirty="0">
              <a:solidFill>
                <a:srgbClr val="E2E6E9"/>
              </a:solidFill>
              <a:latin typeface="Times New Roman" panose="02020603050405020304" pitchFamily="18" charset="0"/>
              <a:ea typeface="Merriweather"/>
              <a:cs typeface="Times New Roman" panose="02020603050405020304" pitchFamily="18" charset="0"/>
              <a:sym typeface="Merriweather"/>
            </a:endParaRPr>
          </a:p>
          <a:p>
            <a:pPr marL="285750" indent="-285750">
              <a:lnSpc>
                <a:spcPct val="15000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Time Sensitivity</a:t>
            </a:r>
          </a:p>
          <a:p>
            <a:pPr marL="285750" indent="-285750">
              <a:lnSpc>
                <a:spcPct val="15000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Uncertain Progression</a:t>
            </a:r>
          </a:p>
          <a:p>
            <a:pPr marL="285750" indent="-285750">
              <a:lnSpc>
                <a:spcPct val="15000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Limited Predictive Value</a:t>
            </a:r>
          </a:p>
          <a:p>
            <a:pPr marL="285750" indent="-285750">
              <a:lnSpc>
                <a:spcPct val="150000"/>
              </a:lnSpc>
              <a:buFont typeface="Arial" panose="020B0604020202020204" pitchFamily="34" charset="0"/>
              <a:buChar char="•"/>
            </a:pPr>
            <a:endParaRPr lang="en-US" dirty="0">
              <a:solidFill>
                <a:srgbClr val="E2E6E9"/>
              </a:solidFill>
              <a:latin typeface="Merriweather"/>
              <a:ea typeface="Merriweather"/>
              <a:cs typeface="Merriweather"/>
              <a:sym typeface="Merriweather"/>
            </a:endParaRPr>
          </a:p>
          <a:p>
            <a:endParaRPr lang="en-IN" dirty="0"/>
          </a:p>
        </p:txBody>
      </p:sp>
      <p:sp>
        <p:nvSpPr>
          <p:cNvPr id="8" name="TextBox 7">
            <a:extLst>
              <a:ext uri="{FF2B5EF4-FFF2-40B4-BE49-F238E27FC236}">
                <a16:creationId xmlns:a16="http://schemas.microsoft.com/office/drawing/2014/main" id="{CBCE0207-7E83-378C-2D01-25E7B8C8A678}"/>
              </a:ext>
            </a:extLst>
          </p:cNvPr>
          <p:cNvSpPr txBox="1"/>
          <p:nvPr/>
        </p:nvSpPr>
        <p:spPr>
          <a:xfrm>
            <a:off x="944880" y="405269"/>
            <a:ext cx="2397760" cy="461665"/>
          </a:xfrm>
          <a:prstGeom prst="rect">
            <a:avLst/>
          </a:prstGeom>
          <a:noFill/>
        </p:spPr>
        <p:txBody>
          <a:bodyPr wrap="square" rtlCol="0">
            <a:spAutoFit/>
          </a:bodyPr>
          <a:lstStyle/>
          <a:p>
            <a:r>
              <a:rPr lang="en-US" sz="2400" b="1" dirty="0">
                <a:solidFill>
                  <a:srgbClr val="FFC000"/>
                </a:solidFill>
                <a:latin typeface="Times New Roman" panose="02020603050405020304" pitchFamily="18" charset="0"/>
                <a:cs typeface="Times New Roman" panose="02020603050405020304" pitchFamily="18" charset="0"/>
              </a:rPr>
              <a:t>HPV Testing:</a:t>
            </a:r>
          </a:p>
        </p:txBody>
      </p:sp>
    </p:spTree>
    <p:extLst>
      <p:ext uri="{BB962C8B-B14F-4D97-AF65-F5344CB8AC3E}">
        <p14:creationId xmlns:p14="http://schemas.microsoft.com/office/powerpoint/2010/main" val="4069432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BC9816-6422-18BE-F551-E675D4FF57A5}"/>
              </a:ext>
            </a:extLst>
          </p:cNvPr>
          <p:cNvSpPr txBox="1"/>
          <p:nvPr/>
        </p:nvSpPr>
        <p:spPr>
          <a:xfrm>
            <a:off x="468009" y="1421891"/>
            <a:ext cx="10596559" cy="4524315"/>
          </a:xfrm>
          <a:prstGeom prst="rect">
            <a:avLst/>
          </a:prstGeom>
          <a:noFill/>
        </p:spPr>
        <p:txBody>
          <a:bodyPr wrap="square">
            <a:spAutoFit/>
          </a:bodyPr>
          <a:lstStyle/>
          <a:p>
            <a:pPr marL="285750" indent="-285750" algn="just">
              <a:buClr>
                <a:schemeClr val="tx1"/>
              </a:buClr>
              <a:buSzPct val="1000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rPr>
              <a:t>The proposed system introduces a predictive model utilizing deep learning algorithms and colposcopy images to detect various classes and stages of cervical diseases. Built upon the CNN structure, the model aims to improve cervical disease detection by analyzing colposcopy images. It operates by taking images of arbitrary scales as input and generating a set of rectangular target suggestion boxes as output.</a:t>
            </a:r>
          </a:p>
          <a:p>
            <a:pPr algn="just">
              <a:buClr>
                <a:schemeClr val="tx1"/>
              </a:buClr>
              <a:buSzPct val="100000"/>
            </a:pPr>
            <a:endParaRPr lang="en-US" sz="1800" dirty="0">
              <a:latin typeface="Times New Roman" panose="02020603050405020304" pitchFamily="18" charset="0"/>
              <a:cs typeface="Times New Roman" panose="02020603050405020304" pitchFamily="18" charset="0"/>
            </a:endParaRPr>
          </a:p>
          <a:p>
            <a:pPr algn="just">
              <a:buClr>
                <a:schemeClr val="tx1"/>
              </a:buClr>
              <a:buSzPct val="100000"/>
            </a:pPr>
            <a:r>
              <a:rPr lang="en-US" sz="1800" b="1" dirty="0">
                <a:solidFill>
                  <a:srgbClr val="FFC000"/>
                </a:solidFill>
                <a:latin typeface="Times New Roman" panose="02020603050405020304" pitchFamily="18" charset="0"/>
                <a:cs typeface="Times New Roman" panose="02020603050405020304" pitchFamily="18" charset="0"/>
              </a:rPr>
              <a:t>ADVANTAGES </a:t>
            </a:r>
            <a:r>
              <a:rPr lang="en-US" b="1" dirty="0">
                <a:solidFill>
                  <a:srgbClr val="FFC000"/>
                </a:solidFill>
                <a:latin typeface="Times New Roman" panose="02020603050405020304" pitchFamily="18" charset="0"/>
                <a:cs typeface="Times New Roman" panose="02020603050405020304" pitchFamily="18" charset="0"/>
              </a:rPr>
              <a:t>:</a:t>
            </a:r>
          </a:p>
          <a:p>
            <a:pPr algn="just">
              <a:buClr>
                <a:schemeClr val="tx1"/>
              </a:buClr>
              <a:buSzPct val="100000"/>
            </a:pPr>
            <a:endParaRPr lang="en-US" sz="1800" b="1" dirty="0">
              <a:latin typeface="Times New Roman" panose="02020603050405020304" pitchFamily="18" charset="0"/>
              <a:cs typeface="Times New Roman" panose="02020603050405020304" pitchFamily="18" charset="0"/>
            </a:endParaRPr>
          </a:p>
          <a:p>
            <a:pPr marL="285750" indent="-285750"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Enhances accuracy by identifying subtle disease indicators.</a:t>
            </a:r>
          </a:p>
          <a:p>
            <a:pPr marL="285750" indent="-285750" algn="just">
              <a:lnSpc>
                <a:spcPct val="150000"/>
              </a:lnSpc>
              <a:buClr>
                <a:schemeClr val="tx1"/>
              </a:buClr>
              <a:buSzPct val="1000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Enables early detection for timely intervention and reduced mortality.</a:t>
            </a:r>
          </a:p>
          <a:p>
            <a:pPr marL="285750" indent="-285750" algn="just">
              <a:lnSpc>
                <a:spcPct val="150000"/>
              </a:lnSpc>
              <a:buClr>
                <a:schemeClr val="tx1"/>
              </a:buClr>
              <a:buSzPct val="100000"/>
              <a:buFont typeface="Wingdings" panose="05000000000000000000" pitchFamily="2" charset="2"/>
              <a:buChar char="q"/>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analysis, streamlining diagnostics and reducing effort.</a:t>
            </a:r>
          </a:p>
          <a:p>
            <a:pPr algn="just">
              <a:lnSpc>
                <a:spcPct val="150000"/>
              </a:lnSpc>
              <a:buClr>
                <a:schemeClr val="tx1"/>
              </a:buClr>
              <a:buSzPct val="100000"/>
            </a:pPr>
            <a:endParaRPr lang="en-US" sz="1800" dirty="0">
              <a:latin typeface="Times New Roman" panose="02020603050405020304" pitchFamily="18" charset="0"/>
              <a:cs typeface="Times New Roman" panose="02020603050405020304" pitchFamily="18" charset="0"/>
            </a:endParaRPr>
          </a:p>
          <a:p>
            <a:pPr algn="just">
              <a:buClr>
                <a:schemeClr val="tx1"/>
              </a:buClr>
              <a:buSzPct val="100000"/>
            </a:pPr>
            <a:endParaRPr lang="en-US" sz="1800" dirty="0">
              <a:latin typeface="Times New Roman" panose="02020603050405020304" pitchFamily="18" charset="0"/>
              <a:cs typeface="Times New Roman" panose="02020603050405020304" pitchFamily="18" charset="0"/>
            </a:endParaRPr>
          </a:p>
          <a:p>
            <a:pPr algn="just">
              <a:buClr>
                <a:schemeClr val="tx1"/>
              </a:buClr>
              <a:buSzPct val="100000"/>
            </a:pPr>
            <a:endParaRPr lang="en-US" sz="1800" dirty="0">
              <a:latin typeface="Times New Roman" panose="02020603050405020304" pitchFamily="18" charset="0"/>
              <a:cs typeface="Times New Roman" panose="02020603050405020304" pitchFamily="18" charset="0"/>
            </a:endParaRPr>
          </a:p>
          <a:p>
            <a:pPr marL="285750" indent="-285750" algn="just">
              <a:buClr>
                <a:schemeClr val="tx1"/>
              </a:buClr>
              <a:buSzPct val="100000"/>
              <a:buFont typeface="Wingdings" panose="05000000000000000000" pitchFamily="2" charset="2"/>
              <a:buChar char="q"/>
            </a:pP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46A680C-C3D1-7D68-2655-FFF9C20D7CB3}"/>
              </a:ext>
            </a:extLst>
          </p:cNvPr>
          <p:cNvSpPr txBox="1"/>
          <p:nvPr/>
        </p:nvSpPr>
        <p:spPr>
          <a:xfrm>
            <a:off x="3529781" y="316308"/>
            <a:ext cx="4330169" cy="523220"/>
          </a:xfrm>
          <a:prstGeom prst="rect">
            <a:avLst/>
          </a:prstGeom>
          <a:noFill/>
        </p:spPr>
        <p:txBody>
          <a:bodyPr wrap="square">
            <a:spAutoFit/>
          </a:bodyPr>
          <a:lstStyle/>
          <a:p>
            <a:pPr algn="ctr"/>
            <a:r>
              <a:rPr lang="en-US" sz="2800" dirty="0">
                <a:solidFill>
                  <a:schemeClr val="tx1">
                    <a:lumMod val="95000"/>
                    <a:lumOff val="5000"/>
                  </a:schemeClr>
                </a:solidFill>
                <a:latin typeface="Times New Roman" pitchFamily="18" charset="0"/>
                <a:cs typeface="Times New Roman" pitchFamily="18" charset="0"/>
              </a:rPr>
              <a:t>PROPOSED SYSTEM</a:t>
            </a:r>
            <a:endParaRPr lang="en-IN" sz="2800" dirty="0"/>
          </a:p>
        </p:txBody>
      </p:sp>
    </p:spTree>
    <p:extLst>
      <p:ext uri="{BB962C8B-B14F-4D97-AF65-F5344CB8AC3E}">
        <p14:creationId xmlns:p14="http://schemas.microsoft.com/office/powerpoint/2010/main" val="37942321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4.png">
            <a:extLst>
              <a:ext uri="{FF2B5EF4-FFF2-40B4-BE49-F238E27FC236}">
                <a16:creationId xmlns:a16="http://schemas.microsoft.com/office/drawing/2014/main" id="{B8104BA0-E885-9310-1C42-7A6F9B0662D9}"/>
              </a:ext>
            </a:extLst>
          </p:cNvPr>
          <p:cNvPicPr/>
          <p:nvPr/>
        </p:nvPicPr>
        <p:blipFill>
          <a:blip r:embed="rId2"/>
          <a:stretch>
            <a:fillRect/>
          </a:stretch>
        </p:blipFill>
        <p:spPr>
          <a:xfrm>
            <a:off x="1968718" y="1504599"/>
            <a:ext cx="8254563" cy="4289754"/>
          </a:xfrm>
          <a:prstGeom prst="rect">
            <a:avLst/>
          </a:prstGeom>
        </p:spPr>
      </p:pic>
      <p:sp>
        <p:nvSpPr>
          <p:cNvPr id="5" name="TextBox 4">
            <a:extLst>
              <a:ext uri="{FF2B5EF4-FFF2-40B4-BE49-F238E27FC236}">
                <a16:creationId xmlns:a16="http://schemas.microsoft.com/office/drawing/2014/main" id="{AA8DA3DB-21BB-80E6-2BF1-4A25091D4F02}"/>
              </a:ext>
            </a:extLst>
          </p:cNvPr>
          <p:cNvSpPr txBox="1"/>
          <p:nvPr/>
        </p:nvSpPr>
        <p:spPr>
          <a:xfrm>
            <a:off x="629920" y="259080"/>
            <a:ext cx="4287520" cy="461665"/>
          </a:xfrm>
          <a:prstGeom prst="rect">
            <a:avLst/>
          </a:prstGeom>
          <a:noFill/>
        </p:spPr>
        <p:txBody>
          <a:bodyPr wrap="square" rtlCol="0">
            <a:spAutoFit/>
          </a:bodyPr>
          <a:lstStyle/>
          <a:p>
            <a:r>
              <a:rPr lang="en-IN" sz="2400" dirty="0">
                <a:solidFill>
                  <a:srgbClr val="FFC000"/>
                </a:solidFill>
                <a:latin typeface="Times New Roman" panose="02020603050405020304" pitchFamily="18" charset="0"/>
                <a:cs typeface="Times New Roman" panose="02020603050405020304" pitchFamily="18" charset="0"/>
              </a:rPr>
              <a:t>SYSTEM ARCHITECTURE:</a:t>
            </a:r>
          </a:p>
        </p:txBody>
      </p:sp>
    </p:spTree>
    <p:extLst>
      <p:ext uri="{BB962C8B-B14F-4D97-AF65-F5344CB8AC3E}">
        <p14:creationId xmlns:p14="http://schemas.microsoft.com/office/powerpoint/2010/main" val="262323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EAB318-AC51-E7DA-CF18-E04F90345D18}"/>
              </a:ext>
            </a:extLst>
          </p:cNvPr>
          <p:cNvSpPr txBox="1"/>
          <p:nvPr/>
        </p:nvSpPr>
        <p:spPr>
          <a:xfrm>
            <a:off x="645558" y="322605"/>
            <a:ext cx="2298262" cy="461665"/>
          </a:xfrm>
          <a:prstGeom prst="rect">
            <a:avLst/>
          </a:prstGeom>
          <a:noFill/>
        </p:spPr>
        <p:txBody>
          <a:bodyPr wrap="square" rtlCol="0">
            <a:spAutoFit/>
          </a:bodyPr>
          <a:lstStyle/>
          <a:p>
            <a:r>
              <a:rPr lang="en-IN" sz="2400" dirty="0">
                <a:solidFill>
                  <a:srgbClr val="FFC000"/>
                </a:solidFill>
                <a:latin typeface="Times New Roman" panose="02020603050405020304" pitchFamily="18" charset="0"/>
                <a:cs typeface="Times New Roman" panose="02020603050405020304" pitchFamily="18" charset="0"/>
              </a:rPr>
              <a:t>EfficientNetB0:</a:t>
            </a:r>
          </a:p>
        </p:txBody>
      </p:sp>
      <p:pic>
        <p:nvPicPr>
          <p:cNvPr id="3" name="Picture 2" descr="A diagram of a company&#10;&#10;AI-generated content may be incorrect.">
            <a:extLst>
              <a:ext uri="{FF2B5EF4-FFF2-40B4-BE49-F238E27FC236}">
                <a16:creationId xmlns:a16="http://schemas.microsoft.com/office/drawing/2014/main" id="{BBDFF2C8-D971-6C01-9DBF-97FC70CCE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5981" y="940775"/>
            <a:ext cx="7075466" cy="1867338"/>
          </a:xfrm>
          <a:prstGeom prst="rect">
            <a:avLst/>
          </a:prstGeom>
        </p:spPr>
      </p:pic>
      <p:sp>
        <p:nvSpPr>
          <p:cNvPr id="5" name="TextBox 4">
            <a:extLst>
              <a:ext uri="{FF2B5EF4-FFF2-40B4-BE49-F238E27FC236}">
                <a16:creationId xmlns:a16="http://schemas.microsoft.com/office/drawing/2014/main" id="{F9C942E0-7DC6-90AA-DCFA-B366B2048A53}"/>
              </a:ext>
            </a:extLst>
          </p:cNvPr>
          <p:cNvSpPr txBox="1"/>
          <p:nvPr/>
        </p:nvSpPr>
        <p:spPr>
          <a:xfrm>
            <a:off x="322778" y="2964618"/>
            <a:ext cx="11554261" cy="3693319"/>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Proposed by researchers at </a:t>
            </a:r>
            <a:r>
              <a:rPr lang="en-US" b="1" dirty="0">
                <a:latin typeface="Times New Roman" panose="02020603050405020304" pitchFamily="18" charset="0"/>
                <a:cs typeface="Times New Roman" panose="02020603050405020304" pitchFamily="18" charset="0"/>
              </a:rPr>
              <a:t>Google AI</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Introduced in </a:t>
            </a:r>
            <a:r>
              <a:rPr lang="en-IN" b="1" dirty="0">
                <a:latin typeface="Times New Roman" panose="02020603050405020304" pitchFamily="18" charset="0"/>
                <a:cs typeface="Times New Roman" panose="02020603050405020304" pitchFamily="18" charset="0"/>
              </a:rPr>
              <a:t>2019</a:t>
            </a:r>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the paper </a:t>
            </a:r>
            <a:r>
              <a:rPr lang="en-US" i="1" dirty="0">
                <a:latin typeface="Times New Roman" panose="02020603050405020304" pitchFamily="18" charset="0"/>
                <a:cs typeface="Times New Roman" panose="02020603050405020304" pitchFamily="18" charset="0"/>
              </a:rPr>
              <a:t>"EfficientNet: Rethinking Model Scaling for Convolutional Neural Networks"</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solidFill>
                  <a:srgbClr val="00B0F0"/>
                </a:solidFill>
                <a:latin typeface="Times New Roman" panose="02020603050405020304" pitchFamily="18" charset="0"/>
                <a:cs typeface="Times New Roman" panose="02020603050405020304" pitchFamily="18" charset="0"/>
              </a:rPr>
              <a:t>Key Features:</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Lightweight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Scalable</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high-performance convolutional neural network.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041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03531E-E6D8-1CD0-B490-BAD8E8DA1D66}"/>
              </a:ext>
            </a:extLst>
          </p:cNvPr>
          <p:cNvSpPr txBox="1"/>
          <p:nvPr/>
        </p:nvSpPr>
        <p:spPr>
          <a:xfrm>
            <a:off x="741680" y="502920"/>
            <a:ext cx="1971040" cy="461665"/>
          </a:xfrm>
          <a:prstGeom prst="rect">
            <a:avLst/>
          </a:prstGeom>
          <a:noFill/>
        </p:spPr>
        <p:txBody>
          <a:bodyPr wrap="square" rtlCol="0">
            <a:spAutoFit/>
          </a:bodyPr>
          <a:lstStyle/>
          <a:p>
            <a:r>
              <a:rPr lang="en-IN" sz="2400" dirty="0">
                <a:solidFill>
                  <a:srgbClr val="FFC000"/>
                </a:solidFill>
                <a:latin typeface="Times New Roman" panose="02020603050405020304" pitchFamily="18" charset="0"/>
                <a:cs typeface="Times New Roman" panose="02020603050405020304" pitchFamily="18" charset="0"/>
              </a:rPr>
              <a:t>VGG16:</a:t>
            </a:r>
          </a:p>
        </p:txBody>
      </p:sp>
      <p:pic>
        <p:nvPicPr>
          <p:cNvPr id="3" name="Picture 2" descr="A diagram of a data flow&#10;&#10;AI-generated content may be incorrect.">
            <a:extLst>
              <a:ext uri="{FF2B5EF4-FFF2-40B4-BE49-F238E27FC236}">
                <a16:creationId xmlns:a16="http://schemas.microsoft.com/office/drawing/2014/main" id="{4DC3DC88-7A68-17F6-9E54-62D909DE26DA}"/>
              </a:ext>
            </a:extLst>
          </p:cNvPr>
          <p:cNvPicPr>
            <a:picLocks noChangeAspect="1"/>
          </p:cNvPicPr>
          <p:nvPr/>
        </p:nvPicPr>
        <p:blipFill>
          <a:blip r:embed="rId2">
            <a:extLst>
              <a:ext uri="{28A0092B-C50C-407E-A947-70E740481C1C}">
                <a14:useLocalDpi xmlns:a14="http://schemas.microsoft.com/office/drawing/2010/main" val="0"/>
              </a:ext>
            </a:extLst>
          </a:blip>
          <a:srcRect t="-10187" b="10187"/>
          <a:stretch>
            <a:fillRect/>
          </a:stretch>
        </p:blipFill>
        <p:spPr>
          <a:xfrm>
            <a:off x="8475239" y="350520"/>
            <a:ext cx="2684038" cy="5733732"/>
          </a:xfrm>
          <a:prstGeom prst="rect">
            <a:avLst/>
          </a:prstGeom>
        </p:spPr>
      </p:pic>
      <p:sp>
        <p:nvSpPr>
          <p:cNvPr id="4" name="TextBox 3">
            <a:extLst>
              <a:ext uri="{FF2B5EF4-FFF2-40B4-BE49-F238E27FC236}">
                <a16:creationId xmlns:a16="http://schemas.microsoft.com/office/drawing/2014/main" id="{7F8F77A4-E59C-77E3-3507-F91BC99C5A94}"/>
              </a:ext>
            </a:extLst>
          </p:cNvPr>
          <p:cNvSpPr txBox="1"/>
          <p:nvPr/>
        </p:nvSpPr>
        <p:spPr>
          <a:xfrm>
            <a:off x="5638800" y="2971800"/>
            <a:ext cx="914400" cy="914400"/>
          </a:xfrm>
          <a:prstGeom prst="rect">
            <a:avLst/>
          </a:prstGeom>
          <a:noFill/>
        </p:spPr>
        <p:txBody>
          <a:bodyPr wrap="square" rtlCol="0">
            <a:spAutoFit/>
          </a:bodyPr>
          <a:lstStyle/>
          <a:p>
            <a:endParaRPr lang="en-IN" dirty="0"/>
          </a:p>
        </p:txBody>
      </p:sp>
      <p:sp>
        <p:nvSpPr>
          <p:cNvPr id="5" name="TextBox 4">
            <a:extLst>
              <a:ext uri="{FF2B5EF4-FFF2-40B4-BE49-F238E27FC236}">
                <a16:creationId xmlns:a16="http://schemas.microsoft.com/office/drawing/2014/main" id="{A2FD0154-4402-764D-7311-E646D0F99DFF}"/>
              </a:ext>
            </a:extLst>
          </p:cNvPr>
          <p:cNvSpPr txBox="1"/>
          <p:nvPr/>
        </p:nvSpPr>
        <p:spPr>
          <a:xfrm>
            <a:off x="426324" y="1070044"/>
            <a:ext cx="7325756" cy="5355312"/>
          </a:xfrm>
          <a:prstGeom prst="rect">
            <a:avLst/>
          </a:prstGeom>
          <a:noFill/>
        </p:spPr>
        <p:txBody>
          <a:bodyPr wrap="square" rtlCol="0">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VGG16 is a 16-layer deep Convolutional Neural Network (CNN) designed for image recognition and classification</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Proposed by Visual Graphics Group (VGG) at Oxford University, led by Karen Simonyan and Andrew Zisserman.</a:t>
            </a:r>
          </a:p>
          <a:p>
            <a:pPr marL="285750" indent="-285750">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Published in 2014 in </a:t>
            </a:r>
            <a:r>
              <a:rPr lang="en-US" dirty="0">
                <a:latin typeface="Times New Roman" panose="02020603050405020304" pitchFamily="18" charset="0"/>
                <a:cs typeface="Times New Roman" panose="02020603050405020304" pitchFamily="18" charset="0"/>
              </a:rPr>
              <a:t>the paper </a:t>
            </a:r>
            <a:r>
              <a:rPr lang="en-US" i="1" dirty="0">
                <a:latin typeface="Times New Roman" panose="02020603050405020304" pitchFamily="18" charset="0"/>
                <a:cs typeface="Times New Roman" panose="02020603050405020304" pitchFamily="18" charset="0"/>
              </a:rPr>
              <a:t>"Very Deep Convolutional Networks for Large-Scale Image Recognition"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Key Concepts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 16 layers deep (13 convolutional layers, 3 fully connected layers).</a:t>
            </a:r>
          </a:p>
          <a:p>
            <a:r>
              <a:rPr lang="en-US" dirty="0">
                <a:latin typeface="Times New Roman" panose="02020603050405020304" pitchFamily="18" charset="0"/>
                <a:cs typeface="Times New Roman" panose="02020603050405020304" pitchFamily="18" charset="0"/>
              </a:rPr>
              <a:t>    ✅ Small filters: Uses 3x3 convolutional filters</a:t>
            </a:r>
          </a:p>
          <a:p>
            <a:r>
              <a:rPr lang="en-US" dirty="0">
                <a:latin typeface="Times New Roman" panose="02020603050405020304" pitchFamily="18" charset="0"/>
                <a:cs typeface="Times New Roman" panose="02020603050405020304" pitchFamily="18" charset="0"/>
              </a:rPr>
              <a:t>    ✅ Max pooling.</a:t>
            </a:r>
          </a:p>
          <a:p>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ReLU</a:t>
            </a:r>
            <a:r>
              <a:rPr lang="en-US" dirty="0">
                <a:latin typeface="Times New Roman" panose="02020603050405020304" pitchFamily="18" charset="0"/>
                <a:cs typeface="Times New Roman" panose="02020603050405020304" pitchFamily="18" charset="0"/>
              </a:rPr>
              <a:t> activation.</a:t>
            </a:r>
          </a:p>
          <a:p>
            <a:r>
              <a:rPr lang="en-US" dirty="0">
                <a:latin typeface="Times New Roman" panose="02020603050405020304" pitchFamily="18" charset="0"/>
                <a:cs typeface="Times New Roman" panose="02020603050405020304" pitchFamily="18" charset="0"/>
              </a:rPr>
              <a:t>    ✅ Fixed architecture.</a:t>
            </a:r>
          </a:p>
          <a:p>
            <a:r>
              <a:rPr lang="en-US" dirty="0">
                <a:latin typeface="Times New Roman" panose="02020603050405020304" pitchFamily="18" charset="0"/>
                <a:cs typeface="Times New Roman" panose="02020603050405020304" pitchFamily="18" charset="0"/>
              </a:rPr>
              <a:t>    ✅ </a:t>
            </a:r>
            <a:r>
              <a:rPr lang="en-IN" dirty="0">
                <a:latin typeface="Times New Roman" panose="02020603050405020304" pitchFamily="18" charset="0"/>
                <a:cs typeface="Times New Roman" panose="02020603050405020304" pitchFamily="18" charset="0"/>
              </a:rPr>
              <a:t>Effective for Image Classification</a:t>
            </a:r>
            <a:endParaRPr lang="en-IN"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12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5BCC1-A35C-B0A8-AC4E-08D6E05E50FE}"/>
              </a:ext>
            </a:extLst>
          </p:cNvPr>
          <p:cNvSpPr txBox="1"/>
          <p:nvPr/>
        </p:nvSpPr>
        <p:spPr>
          <a:xfrm>
            <a:off x="219559" y="1609142"/>
            <a:ext cx="6096000" cy="1477328"/>
          </a:xfrm>
          <a:prstGeom prst="rect">
            <a:avLst/>
          </a:prstGeom>
          <a:noFill/>
        </p:spPr>
        <p:txBody>
          <a:bodyPr wrap="square">
            <a:spAutoFit/>
          </a:bodyPr>
          <a:lstStyle/>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Developed by </a:t>
            </a:r>
            <a:r>
              <a:rPr lang="en-US" b="1" dirty="0">
                <a:latin typeface="Times New Roman" panose="02020603050405020304" pitchFamily="18" charset="0"/>
                <a:cs typeface="Times New Roman" panose="02020603050405020304" pitchFamily="18" charset="0"/>
              </a:rPr>
              <a:t>Microsoft Research</a:t>
            </a:r>
            <a:r>
              <a:rPr lang="en-US" dirty="0">
                <a:latin typeface="Times New Roman" panose="02020603050405020304" pitchFamily="18" charset="0"/>
                <a:cs typeface="Times New Roman" panose="02020603050405020304" pitchFamily="18" charset="0"/>
              </a:rPr>
              <a:t>, led by </a:t>
            </a:r>
            <a:r>
              <a:rPr lang="en-US" b="1" dirty="0">
                <a:latin typeface="Times New Roman" panose="02020603050405020304" pitchFamily="18" charset="0"/>
                <a:cs typeface="Times New Roman" panose="02020603050405020304" pitchFamily="18" charset="0"/>
              </a:rPr>
              <a:t>Kaiming He</a:t>
            </a:r>
            <a:r>
              <a:rPr lang="en-US"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Xiangyu</a:t>
            </a:r>
            <a:r>
              <a:rPr lang="en-US" b="1" dirty="0">
                <a:latin typeface="Times New Roman" panose="02020603050405020304" pitchFamily="18" charset="0"/>
                <a:cs typeface="Times New Roman" panose="02020603050405020304" pitchFamily="18" charset="0"/>
              </a:rPr>
              <a:t> Zhang</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Shaoqing Ren</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Jian Sun</a:t>
            </a:r>
            <a:r>
              <a:rPr lang="en-US" dirty="0">
                <a:latin typeface="Times New Roman" panose="02020603050405020304" pitchFamily="18" charset="0"/>
                <a:cs typeface="Times New Roman" panose="02020603050405020304" pitchFamily="18" charset="0"/>
              </a:rPr>
              <a:t>.</a:t>
            </a:r>
          </a:p>
          <a:p>
            <a:pPr lvl="1"/>
            <a:endParaRPr lang="en-US"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Published in </a:t>
            </a:r>
            <a:r>
              <a:rPr lang="en-US" b="1" dirty="0">
                <a:latin typeface="Times New Roman" panose="02020603050405020304" pitchFamily="18" charset="0"/>
                <a:cs typeface="Times New Roman" panose="02020603050405020304" pitchFamily="18" charset="0"/>
              </a:rPr>
              <a:t>2015</a:t>
            </a:r>
            <a:r>
              <a:rPr lang="en-US" dirty="0">
                <a:latin typeface="Times New Roman" panose="02020603050405020304" pitchFamily="18" charset="0"/>
                <a:cs typeface="Times New Roman" panose="02020603050405020304" pitchFamily="18" charset="0"/>
              </a:rPr>
              <a:t> in the paper </a:t>
            </a:r>
            <a:r>
              <a:rPr lang="en-US" i="1" dirty="0">
                <a:latin typeface="Times New Roman" panose="02020603050405020304" pitchFamily="18" charset="0"/>
                <a:cs typeface="Times New Roman" panose="02020603050405020304" pitchFamily="18" charset="0"/>
              </a:rPr>
              <a:t>"Deep Residual Learning for Image Recognition"</a:t>
            </a:r>
            <a:r>
              <a:rPr lang="en-US" dirty="0">
                <a:latin typeface="Times New Roman" panose="02020603050405020304" pitchFamily="18" charset="0"/>
                <a:cs typeface="Times New Roman" panose="02020603050405020304" pitchFamily="18" charset="0"/>
              </a:rPr>
              <a:t>.</a:t>
            </a:r>
          </a:p>
        </p:txBody>
      </p:sp>
      <p:sp>
        <p:nvSpPr>
          <p:cNvPr id="5" name="TextBox 4">
            <a:extLst>
              <a:ext uri="{FF2B5EF4-FFF2-40B4-BE49-F238E27FC236}">
                <a16:creationId xmlns:a16="http://schemas.microsoft.com/office/drawing/2014/main" id="{96FC4AF1-5DBF-5E0E-C825-774E7341DA90}"/>
              </a:ext>
            </a:extLst>
          </p:cNvPr>
          <p:cNvSpPr txBox="1"/>
          <p:nvPr/>
        </p:nvSpPr>
        <p:spPr>
          <a:xfrm>
            <a:off x="706386" y="3429000"/>
            <a:ext cx="6096000" cy="2308324"/>
          </a:xfrm>
          <a:prstGeom prst="rect">
            <a:avLst/>
          </a:prstGeom>
          <a:noFill/>
        </p:spPr>
        <p:txBody>
          <a:bodyPr wrap="square">
            <a:spAutoFit/>
          </a:bodyPr>
          <a:lstStyle/>
          <a:p>
            <a:pPr>
              <a:buNone/>
            </a:pPr>
            <a:r>
              <a:rPr lang="en-US" b="1" dirty="0">
                <a:latin typeface="Times New Roman" panose="02020603050405020304" pitchFamily="18" charset="0"/>
                <a:cs typeface="Times New Roman" panose="02020603050405020304" pitchFamily="18" charset="0"/>
              </a:rPr>
              <a:t>Key Concepts of ResNet50:</a:t>
            </a:r>
          </a:p>
          <a:p>
            <a:pPr>
              <a:buNone/>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50 layers deep</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Residual learning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Bottleneck design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Batch normalization</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Global average pooling</a:t>
            </a:r>
            <a:r>
              <a:rPr lang="en-US" dirty="0">
                <a:latin typeface="Times New Roman" panose="02020603050405020304" pitchFamily="18" charset="0"/>
                <a:cs typeface="Times New Roman" panose="02020603050405020304" pitchFamily="18" charset="0"/>
              </a:rPr>
              <a:t> instead of fully connected layers for better generalization.</a:t>
            </a:r>
          </a:p>
        </p:txBody>
      </p:sp>
      <p:pic>
        <p:nvPicPr>
          <p:cNvPr id="6" name="Picture 5" descr="A diagram of a computer model&#10;&#10;AI-generated content may be incorrect.">
            <a:extLst>
              <a:ext uri="{FF2B5EF4-FFF2-40B4-BE49-F238E27FC236}">
                <a16:creationId xmlns:a16="http://schemas.microsoft.com/office/drawing/2014/main" id="{F2A97C02-3A97-3922-E3B8-9844E29F05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518110" y="2768802"/>
            <a:ext cx="5829300" cy="1646555"/>
          </a:xfrm>
          <a:prstGeom prst="rect">
            <a:avLst/>
          </a:prstGeom>
        </p:spPr>
      </p:pic>
      <p:sp>
        <p:nvSpPr>
          <p:cNvPr id="7" name="TextBox 6">
            <a:extLst>
              <a:ext uri="{FF2B5EF4-FFF2-40B4-BE49-F238E27FC236}">
                <a16:creationId xmlns:a16="http://schemas.microsoft.com/office/drawing/2014/main" id="{9584FE5A-9DFD-B353-AE95-EB6E801B508F}"/>
              </a:ext>
            </a:extLst>
          </p:cNvPr>
          <p:cNvSpPr txBox="1"/>
          <p:nvPr/>
        </p:nvSpPr>
        <p:spPr>
          <a:xfrm>
            <a:off x="706386" y="677429"/>
            <a:ext cx="2280653" cy="461665"/>
          </a:xfrm>
          <a:prstGeom prst="rect">
            <a:avLst/>
          </a:prstGeom>
          <a:noFill/>
        </p:spPr>
        <p:txBody>
          <a:bodyPr wrap="square" rtlCol="0">
            <a:spAutoFit/>
          </a:bodyPr>
          <a:lstStyle/>
          <a:p>
            <a:r>
              <a:rPr lang="en-US" sz="2400" b="1" dirty="0">
                <a:solidFill>
                  <a:srgbClr val="FFC000"/>
                </a:solidFill>
                <a:latin typeface="Times New Roman" panose="02020603050405020304" pitchFamily="18" charset="0"/>
                <a:cs typeface="Times New Roman" panose="02020603050405020304" pitchFamily="18" charset="0"/>
              </a:rPr>
              <a:t>ResNet50:</a:t>
            </a:r>
            <a:endParaRPr lang="en-IN" sz="2400" dirty="0">
              <a:solidFill>
                <a:srgbClr val="FFC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575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616706-D907-6C2D-7ABB-64F1C26B4819}"/>
              </a:ext>
            </a:extLst>
          </p:cNvPr>
          <p:cNvSpPr txBox="1"/>
          <p:nvPr/>
        </p:nvSpPr>
        <p:spPr>
          <a:xfrm>
            <a:off x="656801" y="1437442"/>
            <a:ext cx="6993467" cy="923330"/>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VGG19 is a </a:t>
            </a:r>
            <a:r>
              <a:rPr lang="en-US" b="1" dirty="0">
                <a:latin typeface="Times New Roman" panose="02020603050405020304" pitchFamily="18" charset="0"/>
                <a:cs typeface="Times New Roman" panose="02020603050405020304" pitchFamily="18" charset="0"/>
              </a:rPr>
              <a:t>19-layer deep Convolutional Neural Network (CNN)</a:t>
            </a:r>
            <a:r>
              <a:rPr lang="en-US" dirty="0">
                <a:latin typeface="Times New Roman" panose="02020603050405020304" pitchFamily="18" charset="0"/>
                <a:cs typeface="Times New Roman" panose="02020603050405020304" pitchFamily="18" charset="0"/>
              </a:rPr>
              <a:t>, an extended version of </a:t>
            </a:r>
            <a:r>
              <a:rPr lang="en-US" b="1" dirty="0">
                <a:latin typeface="Times New Roman" panose="02020603050405020304" pitchFamily="18" charset="0"/>
                <a:cs typeface="Times New Roman" panose="02020603050405020304" pitchFamily="18" charset="0"/>
              </a:rPr>
              <a:t>VGG16</a:t>
            </a:r>
            <a:r>
              <a:rPr lang="en-US" dirty="0">
                <a:latin typeface="Times New Roman" panose="02020603050405020304" pitchFamily="18" charset="0"/>
                <a:cs typeface="Times New Roman" panose="02020603050405020304" pitchFamily="18" charset="0"/>
              </a:rPr>
              <a:t>, known for its </a:t>
            </a:r>
            <a:r>
              <a:rPr lang="en-US" b="1" dirty="0">
                <a:latin typeface="Times New Roman" panose="02020603050405020304" pitchFamily="18" charset="0"/>
                <a:cs typeface="Times New Roman" panose="02020603050405020304" pitchFamily="18" charset="0"/>
              </a:rPr>
              <a:t>deep architecture</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strong performance</a:t>
            </a:r>
            <a:r>
              <a:rPr lang="en-US" dirty="0">
                <a:latin typeface="Times New Roman" panose="02020603050405020304" pitchFamily="18" charset="0"/>
                <a:cs typeface="Times New Roman" panose="02020603050405020304" pitchFamily="18" charset="0"/>
              </a:rPr>
              <a:t> in </a:t>
            </a:r>
            <a:r>
              <a:rPr lang="en-US" b="1" dirty="0">
                <a:latin typeface="Times New Roman" panose="02020603050405020304" pitchFamily="18" charset="0"/>
                <a:cs typeface="Times New Roman" panose="02020603050405020304" pitchFamily="18" charset="0"/>
              </a:rPr>
              <a:t>image classification and recognition tasks</a:t>
            </a:r>
            <a:r>
              <a:rPr lang="en-US" dirty="0">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F1E9165E-CD26-C2E6-53BD-C5539B655223}"/>
              </a:ext>
            </a:extLst>
          </p:cNvPr>
          <p:cNvSpPr txBox="1"/>
          <p:nvPr/>
        </p:nvSpPr>
        <p:spPr>
          <a:xfrm>
            <a:off x="524277" y="544598"/>
            <a:ext cx="4576959" cy="369332"/>
          </a:xfrm>
          <a:prstGeom prst="rect">
            <a:avLst/>
          </a:prstGeom>
          <a:noFill/>
        </p:spPr>
        <p:txBody>
          <a:bodyPr wrap="none" rtlCol="0">
            <a:spAutoFit/>
          </a:bodyPr>
          <a:lstStyle/>
          <a:p>
            <a:r>
              <a:rPr lang="en-US" b="1" dirty="0">
                <a:solidFill>
                  <a:srgbClr val="00B0F0"/>
                </a:solidFill>
                <a:latin typeface="Times New Roman" panose="02020603050405020304" pitchFamily="18" charset="0"/>
                <a:cs typeface="Times New Roman" panose="02020603050405020304" pitchFamily="18" charset="0"/>
              </a:rPr>
              <a:t>VGG19 (Visual Geometry Group Network): </a:t>
            </a:r>
          </a:p>
        </p:txBody>
      </p:sp>
      <p:pic>
        <p:nvPicPr>
          <p:cNvPr id="9" name="Picture 8">
            <a:extLst>
              <a:ext uri="{FF2B5EF4-FFF2-40B4-BE49-F238E27FC236}">
                <a16:creationId xmlns:a16="http://schemas.microsoft.com/office/drawing/2014/main" id="{E9C7A7DB-9FC3-2EDE-E0BA-68823E5DE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75040" y="913930"/>
            <a:ext cx="2960159" cy="5342083"/>
          </a:xfrm>
          <a:prstGeom prst="rect">
            <a:avLst/>
          </a:prstGeom>
        </p:spPr>
      </p:pic>
      <p:sp>
        <p:nvSpPr>
          <p:cNvPr id="11" name="TextBox 10">
            <a:extLst>
              <a:ext uri="{FF2B5EF4-FFF2-40B4-BE49-F238E27FC236}">
                <a16:creationId xmlns:a16="http://schemas.microsoft.com/office/drawing/2014/main" id="{1E55C2FA-E2D5-FC52-90CB-6D662CE22B39}"/>
              </a:ext>
            </a:extLst>
          </p:cNvPr>
          <p:cNvSpPr txBox="1"/>
          <p:nvPr/>
        </p:nvSpPr>
        <p:spPr>
          <a:xfrm>
            <a:off x="738159" y="4093665"/>
            <a:ext cx="6096000" cy="2308324"/>
          </a:xfrm>
          <a:prstGeom prst="rect">
            <a:avLst/>
          </a:prstGeom>
          <a:noFill/>
        </p:spPr>
        <p:txBody>
          <a:bodyPr wrap="square">
            <a:spAutoFit/>
          </a:bodyPr>
          <a:lstStyle/>
          <a:p>
            <a:pPr>
              <a:buNone/>
            </a:pPr>
            <a:r>
              <a:rPr lang="en-US" b="1" dirty="0">
                <a:solidFill>
                  <a:srgbClr val="FFC000"/>
                </a:solidFill>
                <a:latin typeface="Times New Roman" panose="02020603050405020304" pitchFamily="18" charset="0"/>
                <a:cs typeface="Times New Roman" panose="02020603050405020304" pitchFamily="18" charset="0"/>
              </a:rPr>
              <a:t>Key Features:</a:t>
            </a:r>
          </a:p>
          <a:p>
            <a:pPr>
              <a:buNone/>
            </a:pPr>
            <a:endParaRPr lang="en-US" b="1" dirty="0">
              <a:solidFill>
                <a:srgbClr val="FFC000"/>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Depth:19 layers</a:t>
            </a:r>
            <a:r>
              <a:rPr lang="en-US" dirty="0">
                <a:latin typeface="Times New Roman" panose="02020603050405020304" pitchFamily="18" charset="0"/>
                <a:cs typeface="Times New Roman" panose="02020603050405020304" pitchFamily="18" charset="0"/>
              </a:rPr>
              <a:t> deep (16 convolutional layers, 3 fully connected layers).</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Small filters</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Max pooling</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Activation function: </a:t>
            </a:r>
            <a:r>
              <a:rPr lang="en-US" b="1" dirty="0" err="1">
                <a:latin typeface="Times New Roman" panose="02020603050405020304" pitchFamily="18" charset="0"/>
                <a:cs typeface="Times New Roman" panose="02020603050405020304" pitchFamily="18" charset="0"/>
              </a:rPr>
              <a:t>ReLU</a:t>
            </a:r>
            <a:r>
              <a:rPr lang="en-US" b="1"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Large parameter count</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84BF34F-C7ED-0843-1F8F-8CAE7DFB51C9}"/>
              </a:ext>
            </a:extLst>
          </p:cNvPr>
          <p:cNvSpPr txBox="1"/>
          <p:nvPr/>
        </p:nvSpPr>
        <p:spPr>
          <a:xfrm>
            <a:off x="656801" y="2476310"/>
            <a:ext cx="6096000" cy="1477328"/>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Proposed by Visual Graphics Group (VGG) at Oxford University, led by Karen Simonyan and Andrew Zisserman.</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Published in 2014 in </a:t>
            </a:r>
            <a:r>
              <a:rPr lang="en-US" dirty="0">
                <a:latin typeface="Times New Roman" panose="02020603050405020304" pitchFamily="18" charset="0"/>
                <a:cs typeface="Times New Roman" panose="02020603050405020304" pitchFamily="18" charset="0"/>
              </a:rPr>
              <a:t>the paper </a:t>
            </a:r>
            <a:r>
              <a:rPr lang="en-US" i="1" dirty="0">
                <a:latin typeface="Times New Roman" panose="02020603050405020304" pitchFamily="18" charset="0"/>
                <a:cs typeface="Times New Roman" panose="02020603050405020304" pitchFamily="18" charset="0"/>
              </a:rPr>
              <a:t>"Very Deep Convolutional Networks for Large-Scale Image Recognition"</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0581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484AF7-4D9A-D98C-77C4-F142CFE06BE9}"/>
              </a:ext>
            </a:extLst>
          </p:cNvPr>
          <p:cNvSpPr txBox="1"/>
          <p:nvPr/>
        </p:nvSpPr>
        <p:spPr>
          <a:xfrm>
            <a:off x="868844" y="450380"/>
            <a:ext cx="2281739" cy="461665"/>
          </a:xfrm>
          <a:prstGeom prst="rect">
            <a:avLst/>
          </a:prstGeom>
          <a:noFill/>
        </p:spPr>
        <p:txBody>
          <a:bodyPr wrap="square" rtlCol="0">
            <a:spAutoFit/>
          </a:bodyPr>
          <a:lstStyle/>
          <a:p>
            <a:r>
              <a:rPr lang="en-IN" sz="2400" dirty="0">
                <a:solidFill>
                  <a:srgbClr val="00B0F0"/>
                </a:solidFill>
                <a:latin typeface="Times New Roman" panose="02020603050405020304" pitchFamily="18" charset="0"/>
                <a:cs typeface="Times New Roman" panose="02020603050405020304" pitchFamily="18" charset="0"/>
              </a:rPr>
              <a:t>DenseNet:</a:t>
            </a:r>
            <a:endParaRPr lang="en-IN" sz="2400" dirty="0">
              <a:solidFill>
                <a:srgbClr val="FFC000"/>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DE7FDF0-76EA-A881-69C3-30DAC4FBAEE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75416" y="3042167"/>
            <a:ext cx="5981700" cy="1193800"/>
          </a:xfrm>
          <a:prstGeom prst="rect">
            <a:avLst/>
          </a:prstGeom>
        </p:spPr>
      </p:pic>
      <p:sp>
        <p:nvSpPr>
          <p:cNvPr id="7" name="TextBox 6">
            <a:extLst>
              <a:ext uri="{FF2B5EF4-FFF2-40B4-BE49-F238E27FC236}">
                <a16:creationId xmlns:a16="http://schemas.microsoft.com/office/drawing/2014/main" id="{E5CBE780-B4F2-B0EF-51BA-34ABD128B293}"/>
              </a:ext>
            </a:extLst>
          </p:cNvPr>
          <p:cNvSpPr txBox="1"/>
          <p:nvPr/>
        </p:nvSpPr>
        <p:spPr>
          <a:xfrm>
            <a:off x="1028071" y="4917385"/>
            <a:ext cx="3547315" cy="923330"/>
          </a:xfrm>
          <a:prstGeom prst="rect">
            <a:avLst/>
          </a:prstGeom>
          <a:noFill/>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Dense Layer Connectivity</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Improved Gradient Flow</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Parameter Efficiency</a:t>
            </a:r>
          </a:p>
        </p:txBody>
      </p:sp>
      <p:sp>
        <p:nvSpPr>
          <p:cNvPr id="9" name="TextBox 8">
            <a:extLst>
              <a:ext uri="{FF2B5EF4-FFF2-40B4-BE49-F238E27FC236}">
                <a16:creationId xmlns:a16="http://schemas.microsoft.com/office/drawing/2014/main" id="{E52E7631-27A3-8DDD-025E-1B6DD4720262}"/>
              </a:ext>
            </a:extLst>
          </p:cNvPr>
          <p:cNvSpPr txBox="1"/>
          <p:nvPr/>
        </p:nvSpPr>
        <p:spPr>
          <a:xfrm>
            <a:off x="695141" y="1131798"/>
            <a:ext cx="8811684" cy="1754326"/>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DenseNet is a type of </a:t>
            </a:r>
            <a:r>
              <a:rPr lang="en-US" b="1" dirty="0">
                <a:latin typeface="Times New Roman" panose="02020603050405020304" pitchFamily="18" charset="0"/>
                <a:cs typeface="Times New Roman" panose="02020603050405020304" pitchFamily="18" charset="0"/>
              </a:rPr>
              <a:t>convolutional neural network (CNN)</a:t>
            </a:r>
            <a:r>
              <a:rPr lang="en-US" dirty="0">
                <a:latin typeface="Times New Roman" panose="02020603050405020304" pitchFamily="18" charset="0"/>
                <a:cs typeface="Times New Roman" panose="02020603050405020304" pitchFamily="18" charset="0"/>
              </a:rPr>
              <a:t> architecture where </a:t>
            </a:r>
            <a:r>
              <a:rPr lang="en-US" b="1" dirty="0">
                <a:latin typeface="Times New Roman" panose="02020603050405020304" pitchFamily="18" charset="0"/>
                <a:cs typeface="Times New Roman" panose="02020603050405020304" pitchFamily="18" charset="0"/>
              </a:rPr>
              <a:t>each layer is directly connected to every other layer</a:t>
            </a:r>
            <a:r>
              <a:rPr lang="en-US" dirty="0">
                <a:latin typeface="Times New Roman" panose="02020603050405020304" pitchFamily="18" charset="0"/>
                <a:cs typeface="Times New Roman" panose="02020603050405020304" pitchFamily="18" charset="0"/>
              </a:rPr>
              <a:t> in a </a:t>
            </a:r>
            <a:r>
              <a:rPr lang="en-US" b="1" dirty="0">
                <a:latin typeface="Times New Roman" panose="02020603050405020304" pitchFamily="18" charset="0"/>
                <a:cs typeface="Times New Roman" panose="02020603050405020304" pitchFamily="18" charset="0"/>
              </a:rPr>
              <a:t>feed-forward</a:t>
            </a:r>
            <a:r>
              <a:rPr lang="en-US" dirty="0">
                <a:latin typeface="Times New Roman" panose="02020603050405020304" pitchFamily="18" charset="0"/>
                <a:cs typeface="Times New Roman" panose="02020603050405020304" pitchFamily="18" charset="0"/>
              </a:rPr>
              <a:t> manner.</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Each layer receives the </a:t>
            </a:r>
            <a:r>
              <a:rPr lang="en-US" b="1" dirty="0">
                <a:latin typeface="Times New Roman" panose="02020603050405020304" pitchFamily="18" charset="0"/>
                <a:cs typeface="Times New Roman" panose="02020603050405020304" pitchFamily="18" charset="0"/>
              </a:rPr>
              <a:t>feature maps</a:t>
            </a:r>
            <a:r>
              <a:rPr lang="en-US" dirty="0">
                <a:latin typeface="Times New Roman" panose="02020603050405020304" pitchFamily="18" charset="0"/>
                <a:cs typeface="Times New Roman" panose="02020603050405020304" pitchFamily="18" charset="0"/>
              </a:rPr>
              <a:t> from </a:t>
            </a:r>
            <a:r>
              <a:rPr lang="en-US" b="1" dirty="0">
                <a:latin typeface="Times New Roman" panose="02020603050405020304" pitchFamily="18" charset="0"/>
                <a:cs typeface="Times New Roman" panose="02020603050405020304" pitchFamily="18" charset="0"/>
              </a:rPr>
              <a:t>all previous layers</a:t>
            </a:r>
            <a:r>
              <a:rPr lang="en-US" dirty="0">
                <a:latin typeface="Times New Roman" panose="02020603050405020304" pitchFamily="18" charset="0"/>
                <a:cs typeface="Times New Roman" panose="02020603050405020304" pitchFamily="18" charset="0"/>
              </a:rPr>
              <a:t> as </a:t>
            </a:r>
            <a:r>
              <a:rPr lang="en-US" b="1" dirty="0">
                <a:latin typeface="Times New Roman" panose="02020603050405020304" pitchFamily="18" charset="0"/>
                <a:cs typeface="Times New Roman" panose="02020603050405020304" pitchFamily="18" charset="0"/>
              </a:rPr>
              <a:t>input</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It also </a:t>
            </a:r>
            <a:r>
              <a:rPr lang="en-US" b="1" dirty="0">
                <a:latin typeface="Times New Roman" panose="02020603050405020304" pitchFamily="18" charset="0"/>
                <a:cs typeface="Times New Roman" panose="02020603050405020304" pitchFamily="18" charset="0"/>
              </a:rPr>
              <a:t>passes</a:t>
            </a:r>
            <a:r>
              <a:rPr lang="en-US" dirty="0">
                <a:latin typeface="Times New Roman" panose="02020603050405020304" pitchFamily="18" charset="0"/>
                <a:cs typeface="Times New Roman" panose="02020603050405020304" pitchFamily="18" charset="0"/>
              </a:rPr>
              <a:t> its </a:t>
            </a:r>
            <a:r>
              <a:rPr lang="en-US" b="1" dirty="0">
                <a:latin typeface="Times New Roman" panose="02020603050405020304" pitchFamily="18" charset="0"/>
                <a:cs typeface="Times New Roman" panose="02020603050405020304" pitchFamily="18" charset="0"/>
              </a:rPr>
              <a:t>own feature maps</a:t>
            </a:r>
            <a:r>
              <a:rPr lang="en-US" dirty="0">
                <a:latin typeface="Times New Roman" panose="02020603050405020304" pitchFamily="18" charset="0"/>
                <a:cs typeface="Times New Roman" panose="02020603050405020304" pitchFamily="18" charset="0"/>
              </a:rPr>
              <a:t> to </a:t>
            </a:r>
            <a:r>
              <a:rPr lang="en-US" b="1" dirty="0">
                <a:latin typeface="Times New Roman" panose="02020603050405020304" pitchFamily="18" charset="0"/>
                <a:cs typeface="Times New Roman" panose="02020603050405020304" pitchFamily="18" charset="0"/>
              </a:rPr>
              <a:t>all subsequent layers</a:t>
            </a:r>
            <a:r>
              <a:rPr lang="en-US"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F4FE435D-8712-F98C-FC4B-FEC4BFEC00CE}"/>
              </a:ext>
            </a:extLst>
          </p:cNvPr>
          <p:cNvSpPr txBox="1"/>
          <p:nvPr/>
        </p:nvSpPr>
        <p:spPr>
          <a:xfrm>
            <a:off x="743591" y="4392010"/>
            <a:ext cx="2143760" cy="369332"/>
          </a:xfrm>
          <a:prstGeom prst="rect">
            <a:avLst/>
          </a:prstGeom>
          <a:noFill/>
        </p:spPr>
        <p:txBody>
          <a:bodyPr wrap="square" rtlCol="0">
            <a:spAutoFit/>
          </a:bodyPr>
          <a:lstStyle/>
          <a:p>
            <a:pPr marL="285750" indent="-285750">
              <a:buFont typeface="Wingdings" panose="05000000000000000000" pitchFamily="2" charset="2"/>
              <a:buChar char="q"/>
            </a:pPr>
            <a:r>
              <a:rPr lang="en-IN" b="1" dirty="0">
                <a:latin typeface="Times New Roman" panose="02020603050405020304" pitchFamily="18" charset="0"/>
                <a:cs typeface="Times New Roman" panose="02020603050405020304" pitchFamily="18" charset="0"/>
              </a:rPr>
              <a:t>Key Features:</a:t>
            </a:r>
          </a:p>
        </p:txBody>
      </p:sp>
    </p:spTree>
    <p:extLst>
      <p:ext uri="{BB962C8B-B14F-4D97-AF65-F5344CB8AC3E}">
        <p14:creationId xmlns:p14="http://schemas.microsoft.com/office/powerpoint/2010/main" val="1337580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57EE35-5095-22FE-03C7-33CAE0A3AB76}"/>
              </a:ext>
            </a:extLst>
          </p:cNvPr>
          <p:cNvSpPr txBox="1"/>
          <p:nvPr/>
        </p:nvSpPr>
        <p:spPr>
          <a:xfrm>
            <a:off x="2536722" y="316416"/>
            <a:ext cx="5928851" cy="818494"/>
          </a:xfrm>
          <a:prstGeom prst="rect">
            <a:avLst/>
          </a:prstGeom>
          <a:noFill/>
        </p:spPr>
        <p:txBody>
          <a:bodyPr wrap="square">
            <a:spAutoFit/>
          </a:bodyPr>
          <a:lstStyle/>
          <a:p>
            <a:pPr algn="l">
              <a:lnSpc>
                <a:spcPts val="6813"/>
              </a:lnSpc>
            </a:pPr>
            <a:r>
              <a:rPr lang="en-US" sz="2400" dirty="0">
                <a:solidFill>
                  <a:srgbClr val="00B0F0"/>
                </a:solidFill>
                <a:latin typeface="Times New Roman" panose="02020603050405020304" pitchFamily="18" charset="0"/>
                <a:ea typeface="Merriweather"/>
                <a:cs typeface="Times New Roman" panose="02020603050405020304" pitchFamily="18" charset="0"/>
                <a:sym typeface="Merriweather"/>
              </a:rPr>
              <a:t>InceptionV3: A Proven Deep Learning Model</a:t>
            </a:r>
          </a:p>
        </p:txBody>
      </p:sp>
      <p:sp>
        <p:nvSpPr>
          <p:cNvPr id="4" name="TextBox 3">
            <a:extLst>
              <a:ext uri="{FF2B5EF4-FFF2-40B4-BE49-F238E27FC236}">
                <a16:creationId xmlns:a16="http://schemas.microsoft.com/office/drawing/2014/main" id="{465CEB73-5DF5-F7C9-5889-FA5263C5AACD}"/>
              </a:ext>
            </a:extLst>
          </p:cNvPr>
          <p:cNvSpPr txBox="1"/>
          <p:nvPr/>
        </p:nvSpPr>
        <p:spPr>
          <a:xfrm>
            <a:off x="1115959" y="4667988"/>
            <a:ext cx="4385188" cy="1477328"/>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F3294460-51D8-0167-50AE-C3035D123F15}"/>
              </a:ext>
            </a:extLst>
          </p:cNvPr>
          <p:cNvSpPr>
            <a:spLocks noChangeArrowheads="1"/>
          </p:cNvSpPr>
          <p:nvPr/>
        </p:nvSpPr>
        <p:spPr bwMode="auto">
          <a:xfrm>
            <a:off x="1101212" y="3790301"/>
            <a:ext cx="4807975" cy="2120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b="1" dirty="0">
                <a:solidFill>
                  <a:schemeClr val="accent2"/>
                </a:solidFill>
                <a:latin typeface="Times New Roman" panose="02020603050405020304" pitchFamily="18" charset="0"/>
                <a:cs typeface="Times New Roman" panose="02020603050405020304" pitchFamily="18" charset="0"/>
              </a:rPr>
              <a:t>Key Features:</a:t>
            </a:r>
          </a:p>
          <a:p>
            <a:pPr marR="0" lvl="0" algn="l" defTabSz="914400" rtl="0" eaLnBrk="0" fontAlgn="base" latinLnBrk="0" hangingPunct="0">
              <a:lnSpc>
                <a:spcPct val="15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Architecture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Factorized Convolutions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Auxiliary Classifiers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7" name="Rectangle 1">
            <a:extLst>
              <a:ext uri="{FF2B5EF4-FFF2-40B4-BE49-F238E27FC236}">
                <a16:creationId xmlns:a16="http://schemas.microsoft.com/office/drawing/2014/main" id="{A9BE3B9C-7FF8-B79E-16E0-DC79AA0FDBD6}"/>
              </a:ext>
            </a:extLst>
          </p:cNvPr>
          <p:cNvSpPr>
            <a:spLocks noChangeArrowheads="1"/>
          </p:cNvSpPr>
          <p:nvPr/>
        </p:nvSpPr>
        <p:spPr bwMode="auto">
          <a:xfrm>
            <a:off x="1010885" y="1446943"/>
            <a:ext cx="678903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by: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Introduced in: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2015</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Christian Szegedy and team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Paper: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"Rethinking the Inception Architecture for Computer Vision"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7024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0A5E7-6620-A629-66DC-C67A8CD3EE76}"/>
              </a:ext>
            </a:extLst>
          </p:cNvPr>
          <p:cNvSpPr>
            <a:spLocks noGrp="1"/>
          </p:cNvSpPr>
          <p:nvPr>
            <p:ph type="title"/>
          </p:nvPr>
        </p:nvSpPr>
        <p:spPr>
          <a:xfrm>
            <a:off x="2544792" y="373751"/>
            <a:ext cx="6564702" cy="1325563"/>
          </a:xfrm>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CONTENTS</a:t>
            </a:r>
            <a:endParaRPr lang="en-IN" sz="4000" dirty="0"/>
          </a:p>
        </p:txBody>
      </p:sp>
      <p:sp>
        <p:nvSpPr>
          <p:cNvPr id="3" name="Content Placeholder 2">
            <a:extLst>
              <a:ext uri="{FF2B5EF4-FFF2-40B4-BE49-F238E27FC236}">
                <a16:creationId xmlns:a16="http://schemas.microsoft.com/office/drawing/2014/main" id="{58242425-48E7-AE87-CF34-4455DF019DCC}"/>
              </a:ext>
            </a:extLst>
          </p:cNvPr>
          <p:cNvSpPr>
            <a:spLocks noGrp="1"/>
          </p:cNvSpPr>
          <p:nvPr>
            <p:ph sz="half" idx="1"/>
          </p:nvPr>
        </p:nvSpPr>
        <p:spPr/>
        <p:txBody>
          <a:bodyPr>
            <a:normAutofit/>
          </a:bodyPr>
          <a:lstStyle/>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ABSTRACT</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INTRODUCTION</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OBJECTIVES</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LITERATURE REVIEW</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EXISTING SYSTEM</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PROPOSED SYSTEM</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EXTENSION</a:t>
            </a:r>
          </a:p>
          <a:p>
            <a:pPr marL="0" indent="0">
              <a:lnSpc>
                <a:spcPct val="150000"/>
              </a:lnSpc>
              <a:buNone/>
            </a:pPr>
            <a:endParaRPr lang="en-GB" dirty="0">
              <a:latin typeface="Times New Roman" panose="02020603050405020304" pitchFamily="18" charset="0"/>
              <a:cs typeface="Times New Roman" panose="02020603050405020304" pitchFamily="18" charset="0"/>
            </a:endParaRPr>
          </a:p>
          <a:p>
            <a:pPr marL="0" indent="0">
              <a:lnSpc>
                <a:spcPct val="150000"/>
              </a:lnSpc>
              <a:buNone/>
            </a:pPr>
            <a:endParaRPr lang="en-GB" dirty="0">
              <a:latin typeface="Times New Roman" panose="02020603050405020304" pitchFamily="18" charset="0"/>
              <a:cs typeface="Times New Roman" panose="02020603050405020304" pitchFamily="18" charset="0"/>
            </a:endParaRPr>
          </a:p>
          <a:p>
            <a:endParaRPr lang="en-IN" dirty="0"/>
          </a:p>
        </p:txBody>
      </p:sp>
      <p:sp>
        <p:nvSpPr>
          <p:cNvPr id="4" name="Content Placeholder 3">
            <a:extLst>
              <a:ext uri="{FF2B5EF4-FFF2-40B4-BE49-F238E27FC236}">
                <a16:creationId xmlns:a16="http://schemas.microsoft.com/office/drawing/2014/main" id="{7E6F2059-0DB7-37D1-A0BA-47F2DE1FE33B}"/>
              </a:ext>
            </a:extLst>
          </p:cNvPr>
          <p:cNvSpPr>
            <a:spLocks noGrp="1"/>
          </p:cNvSpPr>
          <p:nvPr>
            <p:ph sz="half" idx="2"/>
          </p:nvPr>
        </p:nvSpPr>
        <p:spPr/>
        <p:txBody>
          <a:bodyPr>
            <a:normAutofit/>
          </a:bodyPr>
          <a:lstStyle/>
          <a:p>
            <a:pPr>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 DATASET INFORMATION</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WORKFLOW</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SOFTWARE REQUIREMENTS</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HARDWARE REQUIREMENTS</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RESULTS</a:t>
            </a:r>
          </a:p>
          <a:p>
            <a:pPr marL="285750" indent="-285750">
              <a:lnSpc>
                <a:spcPct val="150000"/>
              </a:lnSpc>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REFERENCES</a:t>
            </a:r>
          </a:p>
          <a:p>
            <a:endParaRPr lang="en-IN" dirty="0"/>
          </a:p>
        </p:txBody>
      </p:sp>
    </p:spTree>
    <p:extLst>
      <p:ext uri="{BB962C8B-B14F-4D97-AF65-F5344CB8AC3E}">
        <p14:creationId xmlns:p14="http://schemas.microsoft.com/office/powerpoint/2010/main" val="93508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F0C2B7-9200-BF60-DCEC-D092B621D1A5}"/>
              </a:ext>
            </a:extLst>
          </p:cNvPr>
          <p:cNvSpPr txBox="1"/>
          <p:nvPr/>
        </p:nvSpPr>
        <p:spPr>
          <a:xfrm>
            <a:off x="920954" y="289211"/>
            <a:ext cx="5604386" cy="828112"/>
          </a:xfrm>
          <a:prstGeom prst="rect">
            <a:avLst/>
          </a:prstGeom>
          <a:noFill/>
        </p:spPr>
        <p:txBody>
          <a:bodyPr wrap="square">
            <a:spAutoFit/>
          </a:bodyPr>
          <a:lstStyle/>
          <a:p>
            <a:pPr algn="l">
              <a:lnSpc>
                <a:spcPts val="6938"/>
              </a:lnSpc>
            </a:pPr>
            <a:r>
              <a:rPr lang="en-US" sz="2400" dirty="0">
                <a:solidFill>
                  <a:srgbClr val="00B0F0"/>
                </a:solidFill>
                <a:latin typeface="Times New Roman" panose="02020603050405020304" pitchFamily="18" charset="0"/>
                <a:ea typeface="Merriweather"/>
                <a:cs typeface="Times New Roman" panose="02020603050405020304" pitchFamily="18" charset="0"/>
                <a:sym typeface="Merriweather"/>
              </a:rPr>
              <a:t>Xception: A Powerful CNN Architecture</a:t>
            </a:r>
          </a:p>
        </p:txBody>
      </p:sp>
      <p:sp>
        <p:nvSpPr>
          <p:cNvPr id="2" name="Rectangle 1">
            <a:extLst>
              <a:ext uri="{FF2B5EF4-FFF2-40B4-BE49-F238E27FC236}">
                <a16:creationId xmlns:a16="http://schemas.microsoft.com/office/drawing/2014/main" id="{B240A45F-63B2-389A-30A9-8CFDAA7D41C1}"/>
              </a:ext>
            </a:extLst>
          </p:cNvPr>
          <p:cNvSpPr>
            <a:spLocks noChangeArrowheads="1"/>
          </p:cNvSpPr>
          <p:nvPr/>
        </p:nvSpPr>
        <p:spPr bwMode="auto">
          <a:xfrm>
            <a:off x="920954" y="2944320"/>
            <a:ext cx="8571642"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Depth wise Separable Convolutions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Replaces standard convolutions with depth wise and pointwise convolutions for efficiency.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Extreme Inception Architecture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Enhances Inception by fully separating spatial and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depthwise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feature learning.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Performance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Achieves higher accuracy with fewer parameters compared to Inception v3.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4" name="Picture 3" descr="A diagram of a flowchart&#10;&#10;AI-generated content may be incorrect.">
            <a:extLst>
              <a:ext uri="{FF2B5EF4-FFF2-40B4-BE49-F238E27FC236}">
                <a16:creationId xmlns:a16="http://schemas.microsoft.com/office/drawing/2014/main" id="{22D4E7FC-357D-033A-527E-6AB241CA6D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49724" y="1374600"/>
            <a:ext cx="6524727" cy="1569720"/>
          </a:xfrm>
          <a:prstGeom prst="rect">
            <a:avLst/>
          </a:prstGeom>
        </p:spPr>
      </p:pic>
    </p:spTree>
    <p:extLst>
      <p:ext uri="{BB962C8B-B14F-4D97-AF65-F5344CB8AC3E}">
        <p14:creationId xmlns:p14="http://schemas.microsoft.com/office/powerpoint/2010/main" val="1157466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78ACA59-0382-2787-4F6B-643DDB52C071}"/>
              </a:ext>
            </a:extLst>
          </p:cNvPr>
          <p:cNvSpPr>
            <a:spLocks noGrp="1"/>
          </p:cNvSpPr>
          <p:nvPr/>
        </p:nvSpPr>
        <p:spPr>
          <a:xfrm>
            <a:off x="2690390" y="415759"/>
            <a:ext cx="7110064" cy="637712"/>
          </a:xfrm>
          <a:prstGeom prst="rect">
            <a:avLst/>
          </a:prstGeom>
        </p:spPr>
        <p:txBody>
          <a:bodyPr vert="horz" lIns="0" tIns="80234" rIns="0" bIns="0" anchor="b">
            <a:normAutofit fontScale="62500" lnSpcReduction="20000"/>
          </a:bodyPr>
          <a:lstStyle>
            <a:lvl1pPr algn="l" rtl="0" eaLnBrk="1" latinLnBrk="0" hangingPunct="1">
              <a:spcBef>
                <a:spcPct val="0"/>
              </a:spcBef>
              <a:buNone/>
              <a:defRPr kumimoji="0" sz="8800" b="0" kern="1200">
                <a:ln>
                  <a:noFill/>
                </a:ln>
                <a:solidFill>
                  <a:schemeClr val="tx2"/>
                </a:solidFill>
                <a:effectLst/>
                <a:latin typeface="+mj-lt"/>
                <a:ea typeface="+mj-ea"/>
                <a:cs typeface="+mj-cs"/>
              </a:defRPr>
            </a:lvl1pPr>
          </a:lstStyle>
          <a:p>
            <a:pPr algn="ctr"/>
            <a:r>
              <a:rPr lang="en-US" sz="7200" b="1" dirty="0">
                <a:solidFill>
                  <a:schemeClr val="tx1"/>
                </a:solidFill>
                <a:latin typeface="Times New Roman" panose="02020603050405020304" pitchFamily="18" charset="0"/>
                <a:cs typeface="Times New Roman" panose="02020603050405020304" pitchFamily="18" charset="0"/>
                <a:sym typeface="+mn-ea"/>
              </a:rPr>
              <a:t> </a:t>
            </a:r>
            <a:r>
              <a:rPr lang="en-US" sz="4500" b="1" dirty="0">
                <a:solidFill>
                  <a:schemeClr val="tx1"/>
                </a:solidFill>
                <a:latin typeface="Times New Roman" panose="02020603050405020304" pitchFamily="18" charset="0"/>
                <a:cs typeface="Times New Roman" panose="02020603050405020304" pitchFamily="18" charset="0"/>
                <a:sym typeface="+mn-ea"/>
              </a:rPr>
              <a:t>Cervical Cancer Dataset </a:t>
            </a:r>
          </a:p>
        </p:txBody>
      </p:sp>
      <p:pic>
        <p:nvPicPr>
          <p:cNvPr id="2" name="image49.png">
            <a:extLst>
              <a:ext uri="{FF2B5EF4-FFF2-40B4-BE49-F238E27FC236}">
                <a16:creationId xmlns:a16="http://schemas.microsoft.com/office/drawing/2014/main" id="{75AFAD71-AE4F-C2A4-5708-292E7F7AF8E3}"/>
              </a:ext>
            </a:extLst>
          </p:cNvPr>
          <p:cNvPicPr/>
          <p:nvPr/>
        </p:nvPicPr>
        <p:blipFill>
          <a:blip r:embed="rId2"/>
          <a:stretch>
            <a:fillRect/>
          </a:stretch>
        </p:blipFill>
        <p:spPr>
          <a:xfrm>
            <a:off x="3041015" y="1538188"/>
            <a:ext cx="6109970" cy="1181100"/>
          </a:xfrm>
          <a:prstGeom prst="rect">
            <a:avLst/>
          </a:prstGeom>
        </p:spPr>
      </p:pic>
      <p:pic>
        <p:nvPicPr>
          <p:cNvPr id="3" name="image50.png">
            <a:extLst>
              <a:ext uri="{FF2B5EF4-FFF2-40B4-BE49-F238E27FC236}">
                <a16:creationId xmlns:a16="http://schemas.microsoft.com/office/drawing/2014/main" id="{DFAB8CF2-0E02-BDA1-5836-BCE28D3404D1}"/>
              </a:ext>
            </a:extLst>
          </p:cNvPr>
          <p:cNvPicPr/>
          <p:nvPr/>
        </p:nvPicPr>
        <p:blipFill>
          <a:blip r:embed="rId3"/>
          <a:stretch>
            <a:fillRect/>
          </a:stretch>
        </p:blipFill>
        <p:spPr>
          <a:xfrm>
            <a:off x="3145790" y="3162929"/>
            <a:ext cx="6005195" cy="1209675"/>
          </a:xfrm>
          <a:prstGeom prst="rect">
            <a:avLst/>
          </a:prstGeom>
        </p:spPr>
      </p:pic>
      <p:pic>
        <p:nvPicPr>
          <p:cNvPr id="6" name="image38.png">
            <a:extLst>
              <a:ext uri="{FF2B5EF4-FFF2-40B4-BE49-F238E27FC236}">
                <a16:creationId xmlns:a16="http://schemas.microsoft.com/office/drawing/2014/main" id="{30428D3F-8E3D-852E-2DB0-1B3224B903BB}"/>
              </a:ext>
            </a:extLst>
          </p:cNvPr>
          <p:cNvPicPr/>
          <p:nvPr/>
        </p:nvPicPr>
        <p:blipFill>
          <a:blip r:embed="rId4"/>
          <a:srcRect l="-6533" t="17886" r="-4382" b="-17886"/>
          <a:stretch>
            <a:fillRect/>
          </a:stretch>
        </p:blipFill>
        <p:spPr>
          <a:xfrm>
            <a:off x="2757487" y="4934779"/>
            <a:ext cx="6781800" cy="1348105"/>
          </a:xfrm>
          <a:prstGeom prst="rect">
            <a:avLst/>
          </a:prstGeom>
        </p:spPr>
      </p:pic>
    </p:spTree>
    <p:extLst>
      <p:ext uri="{BB962C8B-B14F-4D97-AF65-F5344CB8AC3E}">
        <p14:creationId xmlns:p14="http://schemas.microsoft.com/office/powerpoint/2010/main" val="1407908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5.png">
            <a:extLst>
              <a:ext uri="{FF2B5EF4-FFF2-40B4-BE49-F238E27FC236}">
                <a16:creationId xmlns:a16="http://schemas.microsoft.com/office/drawing/2014/main" id="{02801F4D-C1CE-87B2-E5FD-CB29DC13D975}"/>
              </a:ext>
            </a:extLst>
          </p:cNvPr>
          <p:cNvPicPr/>
          <p:nvPr/>
        </p:nvPicPr>
        <p:blipFill>
          <a:blip r:embed="rId2"/>
          <a:stretch>
            <a:fillRect/>
          </a:stretch>
        </p:blipFill>
        <p:spPr>
          <a:xfrm>
            <a:off x="6213987" y="1123493"/>
            <a:ext cx="5266265" cy="5320030"/>
          </a:xfrm>
          <a:prstGeom prst="rect">
            <a:avLst/>
          </a:prstGeom>
        </p:spPr>
      </p:pic>
      <p:sp>
        <p:nvSpPr>
          <p:cNvPr id="5" name="TextBox 4">
            <a:extLst>
              <a:ext uri="{FF2B5EF4-FFF2-40B4-BE49-F238E27FC236}">
                <a16:creationId xmlns:a16="http://schemas.microsoft.com/office/drawing/2014/main" id="{0F3E783F-6AC4-3DD6-F46A-D7A267C5388A}"/>
              </a:ext>
            </a:extLst>
          </p:cNvPr>
          <p:cNvSpPr txBox="1"/>
          <p:nvPr/>
        </p:nvSpPr>
        <p:spPr>
          <a:xfrm>
            <a:off x="3637936" y="434173"/>
            <a:ext cx="2458064" cy="492443"/>
          </a:xfrm>
          <a:prstGeom prst="rect">
            <a:avLst/>
          </a:prstGeom>
          <a:noFill/>
        </p:spPr>
        <p:txBody>
          <a:bodyPr wrap="square">
            <a:spAutoFit/>
          </a:bodyPr>
          <a:lstStyle/>
          <a:p>
            <a:r>
              <a:rPr lang="en-US" sz="2600" b="1" dirty="0">
                <a:latin typeface="Times New Roman" panose="02020603050405020304" pitchFamily="18" charset="0"/>
                <a:ea typeface="Merriweather"/>
                <a:cs typeface="Times New Roman" panose="02020603050405020304" pitchFamily="18" charset="0"/>
                <a:sym typeface="Merriweather"/>
              </a:rPr>
              <a:t>WORKFLOW</a:t>
            </a:r>
          </a:p>
        </p:txBody>
      </p:sp>
      <p:sp>
        <p:nvSpPr>
          <p:cNvPr id="6" name="TextBox 5">
            <a:extLst>
              <a:ext uri="{FF2B5EF4-FFF2-40B4-BE49-F238E27FC236}">
                <a16:creationId xmlns:a16="http://schemas.microsoft.com/office/drawing/2014/main" id="{E778A74A-D687-8FED-79A5-354986CD10B6}"/>
              </a:ext>
            </a:extLst>
          </p:cNvPr>
          <p:cNvSpPr txBox="1"/>
          <p:nvPr/>
        </p:nvSpPr>
        <p:spPr>
          <a:xfrm>
            <a:off x="1086465" y="2017202"/>
            <a:ext cx="3957484" cy="3139321"/>
          </a:xfrm>
          <a:prstGeom prst="rect">
            <a:avLst/>
          </a:prstGeom>
          <a:noFill/>
        </p:spPr>
        <p:txBody>
          <a:bodyPr wrap="square" rtlCol="0">
            <a:spAutoFit/>
          </a:bodyPr>
          <a:lstStyle/>
          <a:p>
            <a:pPr marL="285750" indent="-285750">
              <a:buFont typeface="Wingdings" panose="05000000000000000000" pitchFamily="2" charset="2"/>
              <a:buChar char="§"/>
            </a:pPr>
            <a:r>
              <a:rPr lang="en-US" sz="1800" dirty="0">
                <a:latin typeface="Times New Roman" panose="02020603050405020304" pitchFamily="18" charset="0"/>
                <a:ea typeface="Merriweather"/>
                <a:cs typeface="Times New Roman" panose="02020603050405020304" pitchFamily="18" charset="0"/>
                <a:sym typeface="Merriweather"/>
              </a:rPr>
              <a:t>Data Collection</a:t>
            </a:r>
          </a:p>
          <a:p>
            <a:pPr marL="285750" indent="-285750">
              <a:buFont typeface="Wingdings" panose="05000000000000000000" pitchFamily="2" charset="2"/>
              <a:buChar char="§"/>
            </a:pPr>
            <a:endParaRPr lang="en-US" sz="1800" dirty="0">
              <a:latin typeface="Times New Roman" panose="02020603050405020304" pitchFamily="18" charset="0"/>
              <a:ea typeface="Merriweather"/>
              <a:cs typeface="Times New Roman" panose="02020603050405020304" pitchFamily="18" charset="0"/>
              <a:sym typeface="Merriweather"/>
            </a:endParaRPr>
          </a:p>
          <a:p>
            <a:pPr marL="285750" indent="-285750">
              <a:buFont typeface="Wingdings" panose="05000000000000000000" pitchFamily="2" charset="2"/>
              <a:buChar char="§"/>
            </a:pPr>
            <a:r>
              <a:rPr lang="en-US" sz="1800" dirty="0">
                <a:latin typeface="Times New Roman" panose="02020603050405020304" pitchFamily="18" charset="0"/>
                <a:ea typeface="Merriweather"/>
                <a:cs typeface="Times New Roman" panose="02020603050405020304" pitchFamily="18" charset="0"/>
                <a:sym typeface="Merriweather"/>
              </a:rPr>
              <a:t>Data Preprocessing</a:t>
            </a:r>
          </a:p>
          <a:p>
            <a:pPr marL="285750" indent="-285750">
              <a:buFont typeface="Wingdings" panose="05000000000000000000" pitchFamily="2" charset="2"/>
              <a:buChar char="§"/>
            </a:pPr>
            <a:endParaRPr lang="en-US" dirty="0">
              <a:latin typeface="Times New Roman" panose="02020603050405020304" pitchFamily="18" charset="0"/>
              <a:ea typeface="Merriweather"/>
              <a:cs typeface="Times New Roman" panose="02020603050405020304" pitchFamily="18" charset="0"/>
              <a:sym typeface="Merriweather"/>
            </a:endParaRPr>
          </a:p>
          <a:p>
            <a:pPr marL="285750" indent="-285750">
              <a:buFont typeface="Wingdings" panose="05000000000000000000" pitchFamily="2" charset="2"/>
              <a:buChar char="§"/>
            </a:pPr>
            <a:r>
              <a:rPr lang="en-US" sz="1800" dirty="0">
                <a:latin typeface="Times New Roman" panose="02020603050405020304" pitchFamily="18" charset="0"/>
                <a:ea typeface="Merriweather"/>
                <a:cs typeface="Times New Roman" panose="02020603050405020304" pitchFamily="18" charset="0"/>
                <a:sym typeface="Merriweather"/>
              </a:rPr>
              <a:t>CNN Model Training</a:t>
            </a: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1800" dirty="0">
                <a:latin typeface="Times New Roman" panose="02020603050405020304" pitchFamily="18" charset="0"/>
                <a:ea typeface="Merriweather"/>
                <a:cs typeface="Times New Roman" panose="02020603050405020304" pitchFamily="18" charset="0"/>
                <a:sym typeface="Merriweather"/>
              </a:rPr>
              <a:t>Model Evaluation</a:t>
            </a:r>
          </a:p>
          <a:p>
            <a:pPr marL="285750" indent="-285750">
              <a:buFont typeface="Wingdings" panose="05000000000000000000" pitchFamily="2" charset="2"/>
              <a:buChar char="§"/>
            </a:pPr>
            <a:endParaRPr lang="en-US" dirty="0">
              <a:latin typeface="Times New Roman" panose="02020603050405020304" pitchFamily="18" charset="0"/>
              <a:ea typeface="Merriweather"/>
              <a:cs typeface="Times New Roman" panose="02020603050405020304" pitchFamily="18" charset="0"/>
              <a:sym typeface="Merriweather"/>
            </a:endParaRPr>
          </a:p>
          <a:p>
            <a:pPr marL="285750" indent="-285750">
              <a:buFont typeface="Wingdings" panose="05000000000000000000" pitchFamily="2" charset="2"/>
              <a:buChar char="§"/>
            </a:pPr>
            <a:r>
              <a:rPr lang="en-US" sz="1800" dirty="0">
                <a:latin typeface="Times New Roman" panose="02020603050405020304" pitchFamily="18" charset="0"/>
                <a:ea typeface="Merriweather"/>
                <a:cs typeface="Times New Roman" panose="02020603050405020304" pitchFamily="18" charset="0"/>
                <a:sym typeface="Merriweather"/>
              </a:rPr>
              <a:t>Model Deployment</a:t>
            </a:r>
          </a:p>
          <a:p>
            <a:pPr marL="285750" indent="-285750">
              <a:buFont typeface="Wingdings" panose="05000000000000000000" pitchFamily="2" charset="2"/>
              <a:buChar char="§"/>
            </a:pPr>
            <a:endParaRPr lang="en-US" sz="1800" dirty="0">
              <a:latin typeface="Times New Roman" panose="02020603050405020304" pitchFamily="18" charset="0"/>
              <a:ea typeface="Merriweather"/>
              <a:cs typeface="Times New Roman" panose="02020603050405020304" pitchFamily="18" charset="0"/>
              <a:sym typeface="Merriweather"/>
            </a:endParaRPr>
          </a:p>
          <a:p>
            <a:pPr marL="285750" indent="-285750">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FB4606C-8FC0-FF57-723B-758FEF8C352A}"/>
              </a:ext>
            </a:extLst>
          </p:cNvPr>
          <p:cNvSpPr txBox="1"/>
          <p:nvPr/>
        </p:nvSpPr>
        <p:spPr>
          <a:xfrm>
            <a:off x="4198374" y="4198374"/>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3364389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38CA74-2D6B-877D-FD66-D9F7B645D55D}"/>
              </a:ext>
            </a:extLst>
          </p:cNvPr>
          <p:cNvSpPr txBox="1"/>
          <p:nvPr/>
        </p:nvSpPr>
        <p:spPr>
          <a:xfrm>
            <a:off x="4304582" y="153577"/>
            <a:ext cx="2777706" cy="492443"/>
          </a:xfrm>
          <a:prstGeom prst="rect">
            <a:avLst/>
          </a:prstGeom>
          <a:noFill/>
        </p:spPr>
        <p:txBody>
          <a:bodyPr wrap="square" rtlCol="0">
            <a:spAutoFit/>
          </a:bodyPr>
          <a:lstStyle/>
          <a:p>
            <a:r>
              <a:rPr lang="en-US" sz="2600" b="1" dirty="0">
                <a:solidFill>
                  <a:srgbClr val="FFC000"/>
                </a:solidFill>
                <a:latin typeface="Times New Roman" panose="02020603050405020304" pitchFamily="18" charset="0"/>
                <a:ea typeface="Merriweather"/>
                <a:cs typeface="Times New Roman" panose="02020603050405020304" pitchFamily="18" charset="0"/>
                <a:sym typeface="Merriweather"/>
              </a:rPr>
              <a:t>WORKFLOW</a:t>
            </a:r>
          </a:p>
        </p:txBody>
      </p:sp>
      <p:sp>
        <p:nvSpPr>
          <p:cNvPr id="10" name="TextBox 9">
            <a:extLst>
              <a:ext uri="{FF2B5EF4-FFF2-40B4-BE49-F238E27FC236}">
                <a16:creationId xmlns:a16="http://schemas.microsoft.com/office/drawing/2014/main" id="{48E16E35-DDC2-9F6F-D181-6E8559783758}"/>
              </a:ext>
            </a:extLst>
          </p:cNvPr>
          <p:cNvSpPr txBox="1"/>
          <p:nvPr/>
        </p:nvSpPr>
        <p:spPr>
          <a:xfrm>
            <a:off x="500332" y="820247"/>
            <a:ext cx="11033185" cy="5859553"/>
          </a:xfrm>
          <a:prstGeom prst="rect">
            <a:avLst/>
          </a:prstGeom>
          <a:noFill/>
        </p:spPr>
        <p:txBody>
          <a:bodyPr wrap="square">
            <a:spAutoFit/>
          </a:bodyPr>
          <a:lstStyle/>
          <a:p>
            <a:pPr marL="285750" indent="-285750">
              <a:lnSpc>
                <a:spcPct val="150000"/>
              </a:lnSpc>
              <a:buFont typeface="Wingdings" panose="05000000000000000000" pitchFamily="2" charset="2"/>
              <a:buChar char="q"/>
            </a:pPr>
            <a:r>
              <a:rPr lang="en-US" sz="1800" b="1" dirty="0">
                <a:solidFill>
                  <a:srgbClr val="00B0F0"/>
                </a:solidFill>
                <a:latin typeface="Times New Roman" panose="02020603050405020304" pitchFamily="18" charset="0"/>
                <a:ea typeface="Merriweather"/>
                <a:cs typeface="Times New Roman" panose="02020603050405020304" pitchFamily="18" charset="0"/>
                <a:sym typeface="Merriweather"/>
              </a:rPr>
              <a:t>Data Collection:</a:t>
            </a:r>
          </a:p>
          <a:p>
            <a:pPr marL="285750" indent="-285750" algn="l">
              <a:lnSpc>
                <a:spcPct val="150000"/>
              </a:lnSpc>
              <a:buFont typeface="Wingdings" panose="05000000000000000000" pitchFamily="2" charset="2"/>
              <a:buChar char="Ø"/>
            </a:pPr>
            <a:r>
              <a:rPr lang="en-US" sz="1800" dirty="0">
                <a:latin typeface="Times New Roman" panose="02020603050405020304" pitchFamily="18" charset="0"/>
                <a:ea typeface="Merriweather"/>
                <a:cs typeface="Times New Roman" panose="02020603050405020304" pitchFamily="18" charset="0"/>
                <a:sym typeface="Merriweather"/>
              </a:rPr>
              <a:t>Gather a large and diverse dataset of digital colposcopy images with corresponding labels indicating the presence or absence of disease.</a:t>
            </a:r>
          </a:p>
          <a:p>
            <a:pPr marL="285750" indent="-285750">
              <a:lnSpc>
                <a:spcPct val="150000"/>
              </a:lnSpc>
              <a:buFont typeface="Wingdings" panose="05000000000000000000" pitchFamily="2" charset="2"/>
              <a:buChar char="q"/>
            </a:pPr>
            <a:r>
              <a:rPr lang="en-US" sz="1800" dirty="0">
                <a:solidFill>
                  <a:srgbClr val="00B0F0"/>
                </a:solidFill>
                <a:latin typeface="Times New Roman" panose="02020603050405020304" pitchFamily="18" charset="0"/>
                <a:ea typeface="Merriweather"/>
                <a:cs typeface="Times New Roman" panose="02020603050405020304" pitchFamily="18" charset="0"/>
                <a:sym typeface="Merriweather"/>
              </a:rPr>
              <a:t>Data Preprocessing:</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Merriweather"/>
                <a:cs typeface="Times New Roman" panose="02020603050405020304" pitchFamily="18" charset="0"/>
                <a:sym typeface="Merriweather"/>
              </a:rPr>
              <a:t>Prepare the data for CNN training by resizing images, normalizing pixel values, and augmenting the dataset.</a:t>
            </a:r>
          </a:p>
          <a:p>
            <a:pPr marL="285750" indent="-285750">
              <a:lnSpc>
                <a:spcPct val="150000"/>
              </a:lnSpc>
              <a:buFont typeface="Wingdings" panose="05000000000000000000" pitchFamily="2" charset="2"/>
              <a:buChar char="q"/>
            </a:pPr>
            <a:r>
              <a:rPr lang="en-US" sz="1800" dirty="0">
                <a:solidFill>
                  <a:srgbClr val="00B0F0"/>
                </a:solidFill>
                <a:latin typeface="Times New Roman" panose="02020603050405020304" pitchFamily="18" charset="0"/>
                <a:ea typeface="Merriweather"/>
                <a:cs typeface="Times New Roman" panose="02020603050405020304" pitchFamily="18" charset="0"/>
                <a:sym typeface="Merriweather"/>
              </a:rPr>
              <a:t>CNN Model Training:</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Merriweather"/>
                <a:cs typeface="Times New Roman" panose="02020603050405020304" pitchFamily="18" charset="0"/>
                <a:sym typeface="Merriweather"/>
              </a:rPr>
              <a:t>Train a convolutional neural network using the preprocessed data to learn features and patterns associated with cervical disease.</a:t>
            </a:r>
          </a:p>
          <a:p>
            <a:pPr marL="285750" indent="-285750">
              <a:lnSpc>
                <a:spcPct val="150000"/>
              </a:lnSpc>
              <a:buFont typeface="Wingdings" panose="05000000000000000000" pitchFamily="2" charset="2"/>
              <a:buChar char="q"/>
            </a:pPr>
            <a:r>
              <a:rPr lang="en-US" sz="1800" dirty="0">
                <a:solidFill>
                  <a:srgbClr val="00B0F0"/>
                </a:solidFill>
                <a:latin typeface="Times New Roman" panose="02020603050405020304" pitchFamily="18" charset="0"/>
                <a:ea typeface="Merriweather"/>
                <a:cs typeface="Times New Roman" panose="02020603050405020304" pitchFamily="18" charset="0"/>
                <a:sym typeface="Merriweather"/>
              </a:rPr>
              <a:t>Model Evaluation:</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Merriweather"/>
                <a:cs typeface="Times New Roman" panose="02020603050405020304" pitchFamily="18" charset="0"/>
                <a:sym typeface="Merriweather"/>
              </a:rPr>
              <a:t>Evaluate the model's performance on unseen data to assess its accuracy and generalizability.</a:t>
            </a:r>
          </a:p>
          <a:p>
            <a:pPr marL="285750" indent="-285750">
              <a:lnSpc>
                <a:spcPct val="150000"/>
              </a:lnSpc>
              <a:buFont typeface="Wingdings" panose="05000000000000000000" pitchFamily="2" charset="2"/>
              <a:buChar char="q"/>
            </a:pPr>
            <a:r>
              <a:rPr lang="en-US" sz="1800" dirty="0">
                <a:solidFill>
                  <a:srgbClr val="00B0F0"/>
                </a:solidFill>
                <a:latin typeface="Times New Roman" panose="02020603050405020304" pitchFamily="18" charset="0"/>
                <a:ea typeface="Merriweather"/>
                <a:cs typeface="Times New Roman" panose="02020603050405020304" pitchFamily="18" charset="0"/>
                <a:sym typeface="Merriweather"/>
              </a:rPr>
              <a:t>Model Deployment:</a:t>
            </a:r>
          </a:p>
          <a:p>
            <a:pPr marL="285750" indent="-285750">
              <a:lnSpc>
                <a:spcPct val="150000"/>
              </a:lnSpc>
              <a:buFont typeface="Wingdings" panose="05000000000000000000" pitchFamily="2" charset="2"/>
              <a:buChar char="Ø"/>
            </a:pPr>
            <a:r>
              <a:rPr lang="en-US" sz="1800" dirty="0">
                <a:latin typeface="Times New Roman" panose="02020603050405020304" pitchFamily="18" charset="0"/>
                <a:ea typeface="Merriweather"/>
                <a:cs typeface="Times New Roman" panose="02020603050405020304" pitchFamily="18" charset="0"/>
                <a:sym typeface="Merriweather"/>
              </a:rPr>
              <a:t>Deploy the trained CNN model for real-time analysis of new colposcopy images to support clinical decision-making.</a:t>
            </a:r>
          </a:p>
          <a:p>
            <a:pPr algn="l">
              <a:lnSpc>
                <a:spcPct val="150000"/>
              </a:lnSpc>
            </a:pPr>
            <a:endParaRPr lang="en-US" sz="1800" dirty="0">
              <a:solidFill>
                <a:srgbClr val="E2E6E9"/>
              </a:solidFill>
              <a:latin typeface="Times New Roman" panose="02020603050405020304" pitchFamily="18" charset="0"/>
              <a:ea typeface="Merriweather"/>
              <a:cs typeface="Times New Roman" panose="02020603050405020304" pitchFamily="18" charset="0"/>
              <a:sym typeface="Merriweather"/>
            </a:endParaRPr>
          </a:p>
        </p:txBody>
      </p:sp>
    </p:spTree>
    <p:extLst>
      <p:ext uri="{BB962C8B-B14F-4D97-AF65-F5344CB8AC3E}">
        <p14:creationId xmlns:p14="http://schemas.microsoft.com/office/powerpoint/2010/main" val="64448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CD4A7-032C-04AC-44FB-035563E27BEF}"/>
              </a:ext>
            </a:extLst>
          </p:cNvPr>
          <p:cNvSpPr txBox="1"/>
          <p:nvPr/>
        </p:nvSpPr>
        <p:spPr>
          <a:xfrm>
            <a:off x="3787968" y="501133"/>
            <a:ext cx="5238045" cy="523220"/>
          </a:xfrm>
          <a:prstGeom prst="rect">
            <a:avLst/>
          </a:prstGeom>
          <a:noFill/>
        </p:spPr>
        <p:txBody>
          <a:bodyPr wrap="square">
            <a:spAutoFit/>
          </a:bodyPr>
          <a:lstStyle/>
          <a:p>
            <a:pPr algn="ctr"/>
            <a:r>
              <a:rPr lang="en-US" sz="2800" b="1" dirty="0">
                <a:latin typeface="Times New Roman" pitchFamily="18" charset="0"/>
                <a:cs typeface="Times New Roman" pitchFamily="18" charset="0"/>
              </a:rPr>
              <a:t>SOFTWARE REQUIREMENTS</a:t>
            </a:r>
            <a:endParaRPr lang="en-IN" sz="2800" b="1" dirty="0"/>
          </a:p>
        </p:txBody>
      </p:sp>
      <p:sp>
        <p:nvSpPr>
          <p:cNvPr id="5" name="TextBox 4">
            <a:extLst>
              <a:ext uri="{FF2B5EF4-FFF2-40B4-BE49-F238E27FC236}">
                <a16:creationId xmlns:a16="http://schemas.microsoft.com/office/drawing/2014/main" id="{DD760F8E-7087-8C56-9BF3-F0AE91D731FD}"/>
              </a:ext>
            </a:extLst>
          </p:cNvPr>
          <p:cNvSpPr txBox="1"/>
          <p:nvPr/>
        </p:nvSpPr>
        <p:spPr>
          <a:xfrm>
            <a:off x="1064871" y="1545679"/>
            <a:ext cx="8264324" cy="3847207"/>
          </a:xfrm>
          <a:prstGeom prst="rect">
            <a:avLst/>
          </a:prstGeom>
          <a:noFill/>
        </p:spPr>
        <p:txBody>
          <a:bodyPr wrap="square">
            <a:spAutoFit/>
          </a:bodyPr>
          <a:lstStyle/>
          <a:p>
            <a:pPr marL="36195"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1.Application                         :  Anaconda</a:t>
            </a:r>
          </a:p>
          <a:p>
            <a:pPr marL="36195" indent="0">
              <a:lnSpc>
                <a:spcPct val="100000"/>
              </a:lnSpc>
              <a:spcBef>
                <a:spcPts val="10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2. Primary Language             :    Python</a:t>
            </a:r>
          </a:p>
          <a:p>
            <a:pPr marL="0" indent="0">
              <a:lnSpc>
                <a:spcPct val="100000"/>
              </a:lnSpc>
              <a:spcBef>
                <a:spcPts val="10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3. Frontend Framework         :    React</a:t>
            </a:r>
          </a:p>
          <a:p>
            <a:pPr marL="0" indent="0">
              <a:lnSpc>
                <a:spcPct val="100000"/>
              </a:lnSpc>
              <a:spcBef>
                <a:spcPts val="10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4. Back-end Framework        :    Jupyter Notebook</a:t>
            </a:r>
          </a:p>
          <a:p>
            <a:pPr marL="0" indent="0">
              <a:lnSpc>
                <a:spcPct val="100000"/>
              </a:lnSpc>
              <a:spcBef>
                <a:spcPts val="10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5. Database                            :    Sqlite3,MongoDB</a:t>
            </a:r>
          </a:p>
          <a:p>
            <a:pPr marL="0" indent="0">
              <a:lnSpc>
                <a:spcPct val="100000"/>
              </a:lnSpc>
              <a:spcBef>
                <a:spcPts val="100"/>
              </a:spcBef>
              <a:spcAft>
                <a:spcPts val="0"/>
              </a:spcAft>
              <a:buNone/>
            </a:pPr>
            <a:endParaRPr lang="en-US" sz="1800" dirty="0">
              <a:latin typeface="Times New Roman" panose="02020603050405020304" pitchFamily="18" charset="0"/>
              <a:cs typeface="Times New Roman" panose="02020603050405020304" pitchFamily="18" charset="0"/>
            </a:endParaRPr>
          </a:p>
          <a:p>
            <a:pPr marL="0"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6. Front-End Technologies    :  HTML, CSS,                                                    </a:t>
            </a:r>
            <a:endParaRPr lang="en-US" sz="1800" dirty="0">
              <a:latin typeface="Times New Roman" panose="02020603050405020304" pitchFamily="18" charset="0"/>
              <a:cs typeface="Times New Roman" panose="02020603050405020304" pitchFamily="18" charset="0"/>
            </a:endParaRPr>
          </a:p>
          <a:p>
            <a:pPr marL="36195"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                                                 React and                    </a:t>
            </a:r>
          </a:p>
          <a:p>
            <a:pPr marL="36195" indent="0">
              <a:lnSpc>
                <a:spcPct val="100000"/>
              </a:lnSpc>
              <a:spcBef>
                <a:spcPts val="100"/>
              </a:spcBef>
              <a:spcAft>
                <a:spcPts val="0"/>
              </a:spcAft>
              <a:buNone/>
            </a:pPr>
            <a:r>
              <a:rPr lang="en-US" sz="1800" dirty="0">
                <a:latin typeface="Times New Roman" panose="02020603050405020304" pitchFamily="18" charset="0"/>
                <a:cs typeface="Times New Roman" panose="02020603050405020304" pitchFamily="18" charset="0"/>
                <a:sym typeface="+mn-ea"/>
              </a:rPr>
              <a:t>                                                 Tailwind CSS.</a:t>
            </a:r>
            <a:endParaRPr kumimoji="0" lang="en-US" sz="1800" b="1"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6404428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CC551D-E776-F993-4626-C2655CFD3342}"/>
              </a:ext>
            </a:extLst>
          </p:cNvPr>
          <p:cNvSpPr txBox="1"/>
          <p:nvPr/>
        </p:nvSpPr>
        <p:spPr>
          <a:xfrm>
            <a:off x="3426106" y="570581"/>
            <a:ext cx="5973533" cy="523220"/>
          </a:xfrm>
          <a:prstGeom prst="rect">
            <a:avLst/>
          </a:prstGeom>
          <a:noFill/>
        </p:spPr>
        <p:txBody>
          <a:bodyPr wrap="square">
            <a:spAutoFit/>
          </a:bodyPr>
          <a:lstStyle/>
          <a:p>
            <a:pPr algn="ctr"/>
            <a:r>
              <a:rPr lang="en-US" sz="2800" b="1" dirty="0">
                <a:solidFill>
                  <a:schemeClr val="tx1">
                    <a:lumMod val="95000"/>
                    <a:lumOff val="5000"/>
                  </a:schemeClr>
                </a:solidFill>
                <a:latin typeface="Times New Roman" pitchFamily="18" charset="0"/>
                <a:cs typeface="Times New Roman" pitchFamily="18" charset="0"/>
              </a:rPr>
              <a:t>HARDWARE REQUIREMENTS</a:t>
            </a:r>
            <a:endParaRPr lang="en-IN" sz="2800" b="1" dirty="0"/>
          </a:p>
        </p:txBody>
      </p:sp>
      <p:sp>
        <p:nvSpPr>
          <p:cNvPr id="5" name="TextBox 4">
            <a:extLst>
              <a:ext uri="{FF2B5EF4-FFF2-40B4-BE49-F238E27FC236}">
                <a16:creationId xmlns:a16="http://schemas.microsoft.com/office/drawing/2014/main" id="{F81F383C-99B5-F474-9502-0ABA34EBB358}"/>
              </a:ext>
            </a:extLst>
          </p:cNvPr>
          <p:cNvSpPr txBox="1"/>
          <p:nvPr/>
        </p:nvSpPr>
        <p:spPr>
          <a:xfrm>
            <a:off x="1043619" y="1517331"/>
            <a:ext cx="5973533" cy="3518912"/>
          </a:xfrm>
          <a:prstGeom prst="rect">
            <a:avLst/>
          </a:prstGeom>
          <a:noFill/>
        </p:spPr>
        <p:txBody>
          <a:bodyPr wrap="square">
            <a:spAutoFit/>
          </a:bodyPr>
          <a:lstStyle/>
          <a:p>
            <a:pPr>
              <a:lnSpc>
                <a:spcPct val="100000"/>
              </a:lnSpc>
              <a:spcBef>
                <a:spcPts val="100"/>
              </a:spcBef>
              <a:spcAft>
                <a:spcPts val="0"/>
              </a:spcAft>
            </a:pPr>
            <a:r>
              <a:rPr lang="en-US" sz="2400" dirty="0">
                <a:latin typeface="Times New Roman" panose="02020603050405020304" pitchFamily="18" charset="0"/>
                <a:cs typeface="Times New Roman" panose="02020603050405020304" pitchFamily="18" charset="0"/>
                <a:sym typeface="+mn-ea"/>
              </a:rPr>
              <a:t>1.Operating System :windows 10 and above</a:t>
            </a:r>
          </a:p>
          <a:p>
            <a:pPr>
              <a:lnSpc>
                <a:spcPct val="100000"/>
              </a:lnSpc>
              <a:spcBef>
                <a:spcPts val="100"/>
              </a:spcBef>
              <a:spcAft>
                <a:spcPts val="0"/>
              </a:spcAft>
            </a:pPr>
            <a:endParaRPr lang="en-US" sz="2400" dirty="0">
              <a:latin typeface="Times New Roman" panose="02020603050405020304" pitchFamily="18" charset="0"/>
              <a:cs typeface="Times New Roman" panose="02020603050405020304" pitchFamily="18" charset="0"/>
            </a:endParaRPr>
          </a:p>
          <a:p>
            <a:pPr>
              <a:lnSpc>
                <a:spcPct val="100000"/>
              </a:lnSpc>
              <a:spcBef>
                <a:spcPts val="100"/>
              </a:spcBef>
              <a:spcAft>
                <a:spcPts val="0"/>
              </a:spcAft>
              <a:buNone/>
            </a:pPr>
            <a:r>
              <a:rPr lang="en-US" sz="2400" dirty="0">
                <a:latin typeface="Times New Roman" panose="02020603050405020304" pitchFamily="18" charset="0"/>
                <a:cs typeface="Times New Roman" panose="02020603050405020304" pitchFamily="18" charset="0"/>
                <a:sym typeface="+mn-ea"/>
              </a:rPr>
              <a:t>2. Processor             :  i5 and above </a:t>
            </a:r>
          </a:p>
          <a:p>
            <a:pPr>
              <a:lnSpc>
                <a:spcPct val="100000"/>
              </a:lnSpc>
              <a:spcBef>
                <a:spcPts val="100"/>
              </a:spcBef>
              <a:spcAft>
                <a:spcPts val="0"/>
              </a:spcAft>
              <a:buNone/>
            </a:pPr>
            <a:endParaRPr lang="en-US" sz="2400" dirty="0">
              <a:latin typeface="Times New Roman" panose="02020603050405020304" pitchFamily="18" charset="0"/>
              <a:cs typeface="Times New Roman" panose="02020603050405020304" pitchFamily="18" charset="0"/>
            </a:endParaRPr>
          </a:p>
          <a:p>
            <a:pPr>
              <a:lnSpc>
                <a:spcPct val="100000"/>
              </a:lnSpc>
              <a:spcBef>
                <a:spcPts val="100"/>
              </a:spcBef>
              <a:spcAft>
                <a:spcPts val="0"/>
              </a:spcAft>
              <a:buNone/>
            </a:pPr>
            <a:r>
              <a:rPr lang="en-US" sz="2400" dirty="0">
                <a:latin typeface="Times New Roman" panose="02020603050405020304" pitchFamily="18" charset="0"/>
                <a:cs typeface="Times New Roman" panose="02020603050405020304" pitchFamily="18" charset="0"/>
                <a:sym typeface="+mn-ea"/>
              </a:rPr>
              <a:t>3. RAM                   :  8GB and above</a:t>
            </a:r>
          </a:p>
          <a:p>
            <a:pPr>
              <a:lnSpc>
                <a:spcPct val="100000"/>
              </a:lnSpc>
              <a:spcBef>
                <a:spcPts val="100"/>
              </a:spcBef>
              <a:spcAft>
                <a:spcPts val="0"/>
              </a:spcAft>
              <a:buNone/>
            </a:pPr>
            <a:endParaRPr lang="en-US" sz="2400" dirty="0">
              <a:latin typeface="Times New Roman" panose="02020603050405020304" pitchFamily="18" charset="0"/>
              <a:cs typeface="Times New Roman" panose="02020603050405020304" pitchFamily="18" charset="0"/>
            </a:endParaRPr>
          </a:p>
          <a:p>
            <a:pPr>
              <a:lnSpc>
                <a:spcPct val="100000"/>
              </a:lnSpc>
              <a:spcBef>
                <a:spcPts val="100"/>
              </a:spcBef>
              <a:spcAft>
                <a:spcPts val="0"/>
              </a:spcAft>
              <a:buNone/>
            </a:pPr>
            <a:r>
              <a:rPr lang="en-US" sz="2400" dirty="0">
                <a:latin typeface="Times New Roman" panose="02020603050405020304" pitchFamily="18" charset="0"/>
                <a:cs typeface="Times New Roman" panose="02020603050405020304" pitchFamily="18" charset="0"/>
                <a:sym typeface="+mn-ea"/>
              </a:rPr>
              <a:t>4. Hard Disk            :  25GB and above </a:t>
            </a:r>
          </a:p>
          <a:p>
            <a:pPr>
              <a:lnSpc>
                <a:spcPct val="100000"/>
              </a:lnSpc>
              <a:spcBef>
                <a:spcPts val="100"/>
              </a:spcBef>
              <a:spcAft>
                <a:spcPts val="0"/>
              </a:spcAft>
              <a:buNone/>
            </a:pPr>
            <a:endParaRPr lang="en-US" sz="2400" dirty="0">
              <a:latin typeface="Times New Roman" panose="02020603050405020304" pitchFamily="18" charset="0"/>
              <a:cs typeface="Times New Roman" panose="02020603050405020304" pitchFamily="18" charset="0"/>
              <a:sym typeface="+mn-ea"/>
            </a:endParaRPr>
          </a:p>
          <a:p>
            <a:pPr>
              <a:lnSpc>
                <a:spcPct val="100000"/>
              </a:lnSpc>
              <a:spcBef>
                <a:spcPts val="100"/>
              </a:spcBef>
              <a:spcAft>
                <a:spcPts val="0"/>
              </a:spcAft>
              <a:buNone/>
            </a:pPr>
            <a:r>
              <a:rPr lang="en-US" sz="2400" dirty="0">
                <a:latin typeface="Times New Roman" panose="02020603050405020304" pitchFamily="18" charset="0"/>
                <a:cs typeface="Times New Roman" panose="02020603050405020304" pitchFamily="18" charset="0"/>
                <a:sym typeface="+mn-ea"/>
              </a:rPr>
              <a:t>5. AWS Sage Maker Instance : ml.g5.xlarge</a:t>
            </a:r>
            <a:endParaRPr lang="en-IN" sz="2400" dirty="0"/>
          </a:p>
        </p:txBody>
      </p:sp>
    </p:spTree>
    <p:extLst>
      <p:ext uri="{BB962C8B-B14F-4D97-AF65-F5344CB8AC3E}">
        <p14:creationId xmlns:p14="http://schemas.microsoft.com/office/powerpoint/2010/main" val="364640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8BBF751-2996-4215-ED21-29BF5DB628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7957" y="3562251"/>
            <a:ext cx="3514725" cy="1219200"/>
          </a:xfrm>
          <a:prstGeom prst="rect">
            <a:avLst/>
          </a:prstGeom>
          <a:noFill/>
          <a:extLst>
            <a:ext uri="{909E8E84-426E-40DD-AFC4-6F175D3DCCD1}">
              <a14:hiddenFill xmlns:a14="http://schemas.microsoft.com/office/drawing/2010/main">
                <a:solidFill>
                  <a:srgbClr val="FFFFFF"/>
                </a:solidFill>
              </a14:hiddenFill>
            </a:ext>
          </a:extLst>
        </p:spPr>
      </p:pic>
      <p:pic>
        <p:nvPicPr>
          <p:cNvPr id="2" name="image21.png">
            <a:extLst>
              <a:ext uri="{FF2B5EF4-FFF2-40B4-BE49-F238E27FC236}">
                <a16:creationId xmlns:a16="http://schemas.microsoft.com/office/drawing/2014/main" id="{13709567-5627-15F9-915F-976EAC6E76EA}"/>
              </a:ext>
            </a:extLst>
          </p:cNvPr>
          <p:cNvPicPr/>
          <p:nvPr/>
        </p:nvPicPr>
        <p:blipFill>
          <a:blip r:embed="rId3"/>
          <a:stretch>
            <a:fillRect/>
          </a:stretch>
        </p:blipFill>
        <p:spPr>
          <a:xfrm>
            <a:off x="5881411" y="1768105"/>
            <a:ext cx="5783580" cy="3746500"/>
          </a:xfrm>
          <a:prstGeom prst="rect">
            <a:avLst/>
          </a:prstGeom>
        </p:spPr>
      </p:pic>
      <p:sp>
        <p:nvSpPr>
          <p:cNvPr id="5" name="TextBox 4">
            <a:extLst>
              <a:ext uri="{FF2B5EF4-FFF2-40B4-BE49-F238E27FC236}">
                <a16:creationId xmlns:a16="http://schemas.microsoft.com/office/drawing/2014/main" id="{70C036DB-E04C-0031-ECB8-239A20E73074}"/>
              </a:ext>
            </a:extLst>
          </p:cNvPr>
          <p:cNvSpPr txBox="1"/>
          <p:nvPr/>
        </p:nvSpPr>
        <p:spPr>
          <a:xfrm>
            <a:off x="1027957" y="1248828"/>
            <a:ext cx="1676400" cy="369332"/>
          </a:xfrm>
          <a:prstGeom prst="rect">
            <a:avLst/>
          </a:prstGeom>
          <a:noFill/>
        </p:spPr>
        <p:txBody>
          <a:bodyPr wrap="square" rtlCol="0">
            <a:spAutoFit/>
          </a:bodyPr>
          <a:lstStyle/>
          <a:p>
            <a:r>
              <a:rPr lang="en-IN" dirty="0">
                <a:solidFill>
                  <a:srgbClr val="00B0F0"/>
                </a:solidFill>
                <a:latin typeface="Times New Roman" panose="02020603050405020304" pitchFamily="18" charset="0"/>
                <a:cs typeface="Times New Roman" panose="02020603050405020304" pitchFamily="18" charset="0"/>
              </a:rPr>
              <a:t>ACCURACY:</a:t>
            </a:r>
          </a:p>
        </p:txBody>
      </p:sp>
      <p:sp>
        <p:nvSpPr>
          <p:cNvPr id="6" name="TextBox 5">
            <a:extLst>
              <a:ext uri="{FF2B5EF4-FFF2-40B4-BE49-F238E27FC236}">
                <a16:creationId xmlns:a16="http://schemas.microsoft.com/office/drawing/2014/main" id="{4E3A74DE-221E-90B6-644C-49BA48E1C69B}"/>
              </a:ext>
            </a:extLst>
          </p:cNvPr>
          <p:cNvSpPr txBox="1"/>
          <p:nvPr/>
        </p:nvSpPr>
        <p:spPr>
          <a:xfrm>
            <a:off x="5012267" y="371088"/>
            <a:ext cx="2106288" cy="523220"/>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RESULTS</a:t>
            </a:r>
          </a:p>
        </p:txBody>
      </p:sp>
      <p:sp>
        <p:nvSpPr>
          <p:cNvPr id="7" name="TextBox 6">
            <a:extLst>
              <a:ext uri="{FF2B5EF4-FFF2-40B4-BE49-F238E27FC236}">
                <a16:creationId xmlns:a16="http://schemas.microsoft.com/office/drawing/2014/main" id="{77FF9E71-165A-6585-5AAE-C726BBCC1BD0}"/>
              </a:ext>
            </a:extLst>
          </p:cNvPr>
          <p:cNvSpPr txBox="1"/>
          <p:nvPr/>
        </p:nvSpPr>
        <p:spPr>
          <a:xfrm>
            <a:off x="1001229" y="2192068"/>
            <a:ext cx="4210818" cy="646331"/>
          </a:xfrm>
          <a:prstGeom prst="rect">
            <a:avLst/>
          </a:prstGeom>
          <a:noFill/>
        </p:spPr>
        <p:txBody>
          <a:bodyPr wrap="square" rtlCol="0">
            <a:spAutoFit/>
          </a:bodyPr>
          <a:lstStyle/>
          <a:p>
            <a:pPr marL="285750" indent="-28575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Accuracy refers to how close a measurement is to the true value. </a:t>
            </a:r>
          </a:p>
        </p:txBody>
      </p:sp>
    </p:spTree>
    <p:extLst>
      <p:ext uri="{BB962C8B-B14F-4D97-AF65-F5344CB8AC3E}">
        <p14:creationId xmlns:p14="http://schemas.microsoft.com/office/powerpoint/2010/main" val="1106622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31.png">
            <a:extLst>
              <a:ext uri="{FF2B5EF4-FFF2-40B4-BE49-F238E27FC236}">
                <a16:creationId xmlns:a16="http://schemas.microsoft.com/office/drawing/2014/main" id="{FCF0FA80-B195-E759-47D4-D56DFB1798C0}"/>
              </a:ext>
            </a:extLst>
          </p:cNvPr>
          <p:cNvPicPr/>
          <p:nvPr/>
        </p:nvPicPr>
        <p:blipFill>
          <a:blip r:embed="rId2"/>
          <a:stretch>
            <a:fillRect/>
          </a:stretch>
        </p:blipFill>
        <p:spPr>
          <a:xfrm>
            <a:off x="6776720" y="1555750"/>
            <a:ext cx="5189537" cy="3743325"/>
          </a:xfrm>
          <a:prstGeom prst="rect">
            <a:avLst/>
          </a:prstGeom>
        </p:spPr>
      </p:pic>
      <p:pic>
        <p:nvPicPr>
          <p:cNvPr id="3074" name="Picture 2">
            <a:extLst>
              <a:ext uri="{FF2B5EF4-FFF2-40B4-BE49-F238E27FC236}">
                <a16:creationId xmlns:a16="http://schemas.microsoft.com/office/drawing/2014/main" id="{AE312FC4-85CF-A82A-9C1B-D492837663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450" y="3495586"/>
            <a:ext cx="4133850" cy="11049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A37289E8-C844-DF34-394F-FF92E8329CD0}"/>
              </a:ext>
            </a:extLst>
          </p:cNvPr>
          <p:cNvSpPr txBox="1"/>
          <p:nvPr/>
        </p:nvSpPr>
        <p:spPr>
          <a:xfrm>
            <a:off x="680720" y="1886635"/>
            <a:ext cx="5415280" cy="923330"/>
          </a:xfrm>
          <a:prstGeom prst="rect">
            <a:avLst/>
          </a:prstGeom>
          <a:noFill/>
        </p:spPr>
        <p:txBody>
          <a:bodyPr wrap="square">
            <a:spAutoFit/>
          </a:bodyPr>
          <a:lstStyle/>
          <a:p>
            <a:pPr marL="285750" indent="-28575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a:t>
            </a:r>
            <a:r>
              <a:rPr lang="en-US" b="0" i="0" dirty="0">
                <a:effectLst/>
                <a:latin typeface="Times New Roman" panose="02020603050405020304" pitchFamily="18" charset="0"/>
                <a:cs typeface="Times New Roman" panose="02020603050405020304" pitchFamily="18" charset="0"/>
              </a:rPr>
              <a:t>recision </a:t>
            </a:r>
            <a:r>
              <a:rPr lang="en-US" dirty="0">
                <a:latin typeface="Times New Roman" panose="02020603050405020304" pitchFamily="18" charset="0"/>
                <a:cs typeface="Times New Roman" panose="02020603050405020304" pitchFamily="18" charset="0"/>
              </a:rPr>
              <a:t>measures the proportion of true positive     predictions among all positive predictions made by a model</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C96DE61B-A7FD-B649-82BC-8E09A72B4CC5}"/>
              </a:ext>
            </a:extLst>
          </p:cNvPr>
          <p:cNvSpPr txBox="1"/>
          <p:nvPr/>
        </p:nvSpPr>
        <p:spPr>
          <a:xfrm>
            <a:off x="941165" y="846667"/>
            <a:ext cx="1782370" cy="369332"/>
          </a:xfrm>
          <a:prstGeom prst="rect">
            <a:avLst/>
          </a:prstGeom>
          <a:noFill/>
        </p:spPr>
        <p:txBody>
          <a:bodyPr wrap="square" rtlCol="0">
            <a:spAutoFit/>
          </a:bodyPr>
          <a:lstStyle/>
          <a:p>
            <a:r>
              <a:rPr lang="en-IN" dirty="0">
                <a:solidFill>
                  <a:srgbClr val="00B0F0"/>
                </a:solidFill>
                <a:latin typeface="Times New Roman" panose="02020603050405020304" pitchFamily="18" charset="0"/>
                <a:cs typeface="Times New Roman" panose="02020603050405020304" pitchFamily="18" charset="0"/>
              </a:rPr>
              <a:t>PRECISION:</a:t>
            </a:r>
            <a:endParaRPr lang="en-IN"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2867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9551A-74E6-9164-BBB9-E463E6001E8C}"/>
            </a:ext>
          </a:extLst>
        </p:cNvPr>
        <p:cNvGrpSpPr/>
        <p:nvPr/>
      </p:nvGrpSpPr>
      <p:grpSpPr>
        <a:xfrm>
          <a:off x="0" y="0"/>
          <a:ext cx="0" cy="0"/>
          <a:chOff x="0" y="0"/>
          <a:chExt cx="0" cy="0"/>
        </a:xfrm>
      </p:grpSpPr>
      <p:pic>
        <p:nvPicPr>
          <p:cNvPr id="3" name="image39.png">
            <a:extLst>
              <a:ext uri="{FF2B5EF4-FFF2-40B4-BE49-F238E27FC236}">
                <a16:creationId xmlns:a16="http://schemas.microsoft.com/office/drawing/2014/main" id="{F914FE93-6286-0EFF-1C34-30012040808C}"/>
              </a:ext>
            </a:extLst>
          </p:cNvPr>
          <p:cNvPicPr/>
          <p:nvPr/>
        </p:nvPicPr>
        <p:blipFill>
          <a:blip r:embed="rId2"/>
          <a:stretch>
            <a:fillRect/>
          </a:stretch>
        </p:blipFill>
        <p:spPr>
          <a:xfrm>
            <a:off x="5714765" y="1557337"/>
            <a:ext cx="5877468" cy="3743325"/>
          </a:xfrm>
          <a:prstGeom prst="rect">
            <a:avLst/>
          </a:prstGeom>
        </p:spPr>
      </p:pic>
      <p:pic>
        <p:nvPicPr>
          <p:cNvPr id="4098" name="Picture 2">
            <a:extLst>
              <a:ext uri="{FF2B5EF4-FFF2-40B4-BE49-F238E27FC236}">
                <a16:creationId xmlns:a16="http://schemas.microsoft.com/office/drawing/2014/main" id="{1D20925E-E601-2D88-452D-26515F2B2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021" y="3619007"/>
            <a:ext cx="3727979" cy="155151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CFD8D3E-6523-4D17-1A73-953D45F7D1A2}"/>
              </a:ext>
            </a:extLst>
          </p:cNvPr>
          <p:cNvSpPr txBox="1"/>
          <p:nvPr/>
        </p:nvSpPr>
        <p:spPr>
          <a:xfrm>
            <a:off x="844021" y="784871"/>
            <a:ext cx="1425046" cy="369332"/>
          </a:xfrm>
          <a:prstGeom prst="rect">
            <a:avLst/>
          </a:prstGeom>
          <a:noFill/>
        </p:spPr>
        <p:txBody>
          <a:bodyPr wrap="square" rtlCol="0">
            <a:spAutoFit/>
          </a:bodyPr>
          <a:lstStyle/>
          <a:p>
            <a:r>
              <a:rPr lang="en-IN" dirty="0">
                <a:solidFill>
                  <a:srgbClr val="00B0F0"/>
                </a:solidFill>
                <a:latin typeface="Times New Roman" panose="02020603050405020304" pitchFamily="18" charset="0"/>
                <a:cs typeface="Times New Roman" panose="02020603050405020304" pitchFamily="18" charset="0"/>
              </a:rPr>
              <a:t>RECALL:</a:t>
            </a:r>
            <a:endParaRPr lang="en-IN" dirty="0">
              <a:solidFill>
                <a:schemeClr val="accent2"/>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6A2FD25-6F3E-F9F8-7BB8-6D45DF5DE794}"/>
              </a:ext>
            </a:extLst>
          </p:cNvPr>
          <p:cNvSpPr txBox="1"/>
          <p:nvPr/>
        </p:nvSpPr>
        <p:spPr>
          <a:xfrm>
            <a:off x="679994" y="1698805"/>
            <a:ext cx="4403283" cy="1200329"/>
          </a:xfrm>
          <a:prstGeom prst="rect">
            <a:avLst/>
          </a:prstGeom>
          <a:noFill/>
        </p:spPr>
        <p:txBody>
          <a:bodyPr wrap="square">
            <a:spAutoFit/>
          </a:bodyPr>
          <a:lstStyle/>
          <a:p>
            <a:pPr marL="285750" indent="-285750">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recall, also known as sensitivity or true positive rate, </a:t>
            </a:r>
            <a:r>
              <a:rPr lang="en-US" dirty="0">
                <a:latin typeface="Times New Roman" panose="02020603050405020304" pitchFamily="18" charset="0"/>
                <a:cs typeface="Times New Roman" panose="02020603050405020304" pitchFamily="18" charset="0"/>
              </a:rPr>
              <a:t>measures a model's ability to identify all relevant instances of a class, focusing on minimizing false negatives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51446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87CC9-3956-C5BE-2C78-1C790165A8BE}"/>
            </a:ext>
          </a:extLst>
        </p:cNvPr>
        <p:cNvGrpSpPr/>
        <p:nvPr/>
      </p:nvGrpSpPr>
      <p:grpSpPr>
        <a:xfrm>
          <a:off x="0" y="0"/>
          <a:ext cx="0" cy="0"/>
          <a:chOff x="0" y="0"/>
          <a:chExt cx="0" cy="0"/>
        </a:xfrm>
      </p:grpSpPr>
      <p:pic>
        <p:nvPicPr>
          <p:cNvPr id="2" name="image45.png">
            <a:extLst>
              <a:ext uri="{FF2B5EF4-FFF2-40B4-BE49-F238E27FC236}">
                <a16:creationId xmlns:a16="http://schemas.microsoft.com/office/drawing/2014/main" id="{649BD8E7-0CE2-6C5E-0BC6-87ACC4EC2FC7}"/>
              </a:ext>
            </a:extLst>
          </p:cNvPr>
          <p:cNvPicPr/>
          <p:nvPr/>
        </p:nvPicPr>
        <p:blipFill>
          <a:blip r:embed="rId2"/>
          <a:stretch>
            <a:fillRect/>
          </a:stretch>
        </p:blipFill>
        <p:spPr>
          <a:xfrm>
            <a:off x="6122457" y="1727596"/>
            <a:ext cx="5612343" cy="3200400"/>
          </a:xfrm>
          <a:prstGeom prst="rect">
            <a:avLst/>
          </a:prstGeom>
        </p:spPr>
      </p:pic>
      <p:pic>
        <p:nvPicPr>
          <p:cNvPr id="5122" name="Picture 2">
            <a:extLst>
              <a:ext uri="{FF2B5EF4-FFF2-40B4-BE49-F238E27FC236}">
                <a16:creationId xmlns:a16="http://schemas.microsoft.com/office/drawing/2014/main" id="{C96F3C36-9605-188F-EADE-DE02A7CC56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248" y="3680627"/>
            <a:ext cx="3962400" cy="11525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148841-98E6-A044-D587-F325A8335FD0}"/>
              </a:ext>
            </a:extLst>
          </p:cNvPr>
          <p:cNvSpPr txBox="1"/>
          <p:nvPr/>
        </p:nvSpPr>
        <p:spPr>
          <a:xfrm>
            <a:off x="520220" y="1890250"/>
            <a:ext cx="4899504" cy="923330"/>
          </a:xfrm>
          <a:prstGeom prst="rect">
            <a:avLst/>
          </a:prstGeom>
          <a:noFill/>
        </p:spPr>
        <p:txBody>
          <a:bodyPr wrap="square">
            <a:spAutoFit/>
          </a:bodyPr>
          <a:lstStyle/>
          <a:p>
            <a:pPr marL="285750" indent="-285750">
              <a:buFont typeface="Wingdings" panose="05000000000000000000" pitchFamily="2" charset="2"/>
              <a:buChar char="q"/>
            </a:pPr>
            <a:r>
              <a:rPr lang="en-US" b="0" i="0" dirty="0">
                <a:effectLst/>
                <a:latin typeface="Times New Roman" panose="02020603050405020304" pitchFamily="18" charset="0"/>
                <a:cs typeface="Times New Roman" panose="02020603050405020304" pitchFamily="18" charset="0"/>
              </a:rPr>
              <a:t>The F-score or F-measure is </a:t>
            </a:r>
            <a:r>
              <a:rPr lang="en-US" b="1" i="0" dirty="0">
                <a:effectLst/>
                <a:latin typeface="Times New Roman" panose="02020603050405020304" pitchFamily="18" charset="0"/>
                <a:cs typeface="Times New Roman" panose="02020603050405020304" pitchFamily="18" charset="0"/>
              </a:rPr>
              <a:t>a measure of predictive performance</a:t>
            </a:r>
            <a:r>
              <a:rPr lang="en-US" b="0" i="0" dirty="0">
                <a:effectLst/>
                <a:latin typeface="Times New Roman" panose="02020603050405020304" pitchFamily="18" charset="0"/>
                <a:cs typeface="Times New Roman" panose="02020603050405020304" pitchFamily="18" charset="0"/>
              </a:rPr>
              <a:t>. It is calculated from the precision and recall of the test.</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AD70151-416E-FF53-FCFB-71BF69F1D9F1}"/>
              </a:ext>
            </a:extLst>
          </p:cNvPr>
          <p:cNvSpPr txBox="1"/>
          <p:nvPr/>
        </p:nvSpPr>
        <p:spPr>
          <a:xfrm>
            <a:off x="1127432" y="1068468"/>
            <a:ext cx="2523067" cy="369332"/>
          </a:xfrm>
          <a:prstGeom prst="rect">
            <a:avLst/>
          </a:prstGeom>
          <a:noFill/>
        </p:spPr>
        <p:txBody>
          <a:bodyPr wrap="square">
            <a:spAutoFit/>
          </a:bodyPr>
          <a:lstStyle/>
          <a:p>
            <a:r>
              <a:rPr lang="en-IN">
                <a:solidFill>
                  <a:srgbClr val="00B0F0"/>
                </a:solidFill>
                <a:latin typeface="Times New Roman" panose="02020603050405020304" pitchFamily="18" charset="0"/>
                <a:cs typeface="Times New Roman" panose="02020603050405020304" pitchFamily="18" charset="0"/>
              </a:rPr>
              <a:t>F1-SCORE;</a:t>
            </a:r>
            <a:endParaRPr lang="en-IN"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0476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0C8D93-62A6-C4F9-E427-DF4475BC16D6}"/>
              </a:ext>
            </a:extLst>
          </p:cNvPr>
          <p:cNvSpPr txBox="1"/>
          <p:nvPr/>
        </p:nvSpPr>
        <p:spPr>
          <a:xfrm>
            <a:off x="4554520" y="707886"/>
            <a:ext cx="2576052" cy="523220"/>
          </a:xfrm>
          <a:prstGeom prst="rect">
            <a:avLst/>
          </a:prstGeom>
          <a:noFill/>
        </p:spPr>
        <p:txBody>
          <a:bodyPr wrap="square">
            <a:spAutoFit/>
          </a:bodyPr>
          <a:lstStyle/>
          <a:p>
            <a:pPr algn="ctr"/>
            <a:r>
              <a:rPr lang="en-US" sz="2800" b="1" dirty="0">
                <a:solidFill>
                  <a:schemeClr val="tx1">
                    <a:lumMod val="95000"/>
                    <a:lumOff val="5000"/>
                  </a:schemeClr>
                </a:solidFill>
                <a:latin typeface="Times New Roman" pitchFamily="18" charset="0"/>
                <a:cs typeface="Times New Roman" pitchFamily="18" charset="0"/>
              </a:rPr>
              <a:t>ABSTRACT</a:t>
            </a:r>
            <a:endParaRPr lang="en-IN" sz="2800" b="1" dirty="0"/>
          </a:p>
        </p:txBody>
      </p:sp>
      <p:sp>
        <p:nvSpPr>
          <p:cNvPr id="5" name="TextBox 4">
            <a:extLst>
              <a:ext uri="{FF2B5EF4-FFF2-40B4-BE49-F238E27FC236}">
                <a16:creationId xmlns:a16="http://schemas.microsoft.com/office/drawing/2014/main" id="{CDD32423-0606-2F63-D628-11CB414289C4}"/>
              </a:ext>
            </a:extLst>
          </p:cNvPr>
          <p:cNvSpPr txBox="1"/>
          <p:nvPr/>
        </p:nvSpPr>
        <p:spPr>
          <a:xfrm>
            <a:off x="843116" y="2034540"/>
            <a:ext cx="10269794" cy="2951064"/>
          </a:xfrm>
          <a:prstGeom prst="rect">
            <a:avLst/>
          </a:prstGeom>
          <a:noFill/>
        </p:spPr>
        <p:txBody>
          <a:bodyPr wrap="square">
            <a:spAutoFit/>
          </a:bodyPr>
          <a:lstStyle/>
          <a:p>
            <a:pPr algn="just">
              <a:lnSpc>
                <a:spcPct val="150000"/>
              </a:lnSpc>
              <a:buClr>
                <a:srgbClr val="0D0D0D"/>
              </a:buClr>
              <a:buSzPct val="100000"/>
            </a:pPr>
            <a:r>
              <a:rPr lang="en-US" sz="1800" dirty="0">
                <a:latin typeface="Times New Roman" panose="02020603050405020304" pitchFamily="18" charset="0"/>
                <a:cs typeface="Times New Roman" panose="02020603050405020304" pitchFamily="18" charset="0"/>
              </a:rPr>
              <a:t>Cervical diseases, including cervical cancer, are a significant global health challenge, and early detection is crucial. Existing methods have limitations in accurately detecting early stages of cervical diseases due to equipment limitations and the type of medical detection tests used .The project proposes a predictive model using deep learning algorithms and colposcopy images to detect different classes of cervical diseases, including different stages .The project utilizes CNNs and colposcopy images to create a predictive model for cervical disease detection..</a:t>
            </a:r>
          </a:p>
          <a:p>
            <a:pPr algn="just">
              <a:lnSpc>
                <a:spcPct val="150000"/>
              </a:lnSpc>
              <a:buClr>
                <a:srgbClr val="0D0D0D"/>
              </a:buClr>
              <a:buSzPct val="100000"/>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22892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35.png">
            <a:extLst>
              <a:ext uri="{FF2B5EF4-FFF2-40B4-BE49-F238E27FC236}">
                <a16:creationId xmlns:a16="http://schemas.microsoft.com/office/drawing/2014/main" id="{FE89602F-4397-836F-B5E5-93404502E66C}"/>
              </a:ext>
            </a:extLst>
          </p:cNvPr>
          <p:cNvPicPr/>
          <p:nvPr/>
        </p:nvPicPr>
        <p:blipFill>
          <a:blip r:embed="rId2"/>
          <a:stretch>
            <a:fillRect/>
          </a:stretch>
        </p:blipFill>
        <p:spPr>
          <a:xfrm>
            <a:off x="2472239" y="1733550"/>
            <a:ext cx="6283960" cy="3390900"/>
          </a:xfrm>
          <a:prstGeom prst="rect">
            <a:avLst/>
          </a:prstGeom>
        </p:spPr>
      </p:pic>
      <p:sp>
        <p:nvSpPr>
          <p:cNvPr id="3" name="TextBox 2">
            <a:extLst>
              <a:ext uri="{FF2B5EF4-FFF2-40B4-BE49-F238E27FC236}">
                <a16:creationId xmlns:a16="http://schemas.microsoft.com/office/drawing/2014/main" id="{755B2B71-2338-3433-B3E5-0A9E53BCF63E}"/>
              </a:ext>
            </a:extLst>
          </p:cNvPr>
          <p:cNvSpPr txBox="1"/>
          <p:nvPr/>
        </p:nvSpPr>
        <p:spPr>
          <a:xfrm>
            <a:off x="2244828" y="394520"/>
            <a:ext cx="742950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Comparison of DL Models Across Different Metrics</a:t>
            </a:r>
          </a:p>
        </p:txBody>
      </p:sp>
    </p:spTree>
    <p:extLst>
      <p:ext uri="{BB962C8B-B14F-4D97-AF65-F5344CB8AC3E}">
        <p14:creationId xmlns:p14="http://schemas.microsoft.com/office/powerpoint/2010/main" val="372556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E5917-A06C-32CC-9332-541DEBF67C37}"/>
              </a:ext>
            </a:extLst>
          </p:cNvPr>
          <p:cNvSpPr txBox="1"/>
          <p:nvPr/>
        </p:nvSpPr>
        <p:spPr>
          <a:xfrm>
            <a:off x="4734046" y="289367"/>
            <a:ext cx="3541854" cy="523220"/>
          </a:xfrm>
          <a:prstGeom prst="rect">
            <a:avLst/>
          </a:prstGeom>
          <a:noFill/>
        </p:spPr>
        <p:txBody>
          <a:bodyPr wrap="square">
            <a:spAutoFit/>
          </a:bodyPr>
          <a:lstStyle/>
          <a:p>
            <a:pPr algn="ctr"/>
            <a:r>
              <a:rPr lang="en-US" sz="2800" b="1" dirty="0">
                <a:solidFill>
                  <a:schemeClr val="tx1">
                    <a:lumMod val="95000"/>
                    <a:lumOff val="5000"/>
                  </a:schemeClr>
                </a:solidFill>
                <a:latin typeface="Times New Roman" pitchFamily="18" charset="0"/>
                <a:cs typeface="Times New Roman" pitchFamily="18" charset="0"/>
              </a:rPr>
              <a:t>REFERENCES</a:t>
            </a:r>
            <a:endParaRPr lang="en-IN" sz="2800" b="1" dirty="0"/>
          </a:p>
        </p:txBody>
      </p:sp>
      <p:sp>
        <p:nvSpPr>
          <p:cNvPr id="5" name="TextBox 4">
            <a:extLst>
              <a:ext uri="{FF2B5EF4-FFF2-40B4-BE49-F238E27FC236}">
                <a16:creationId xmlns:a16="http://schemas.microsoft.com/office/drawing/2014/main" id="{0DA5C27C-4568-513B-02A2-52250550D572}"/>
              </a:ext>
            </a:extLst>
          </p:cNvPr>
          <p:cNvSpPr txBox="1"/>
          <p:nvPr/>
        </p:nvSpPr>
        <p:spPr>
          <a:xfrm>
            <a:off x="659757" y="1298489"/>
            <a:ext cx="10058399" cy="3325013"/>
          </a:xfrm>
          <a:prstGeom prst="rect">
            <a:avLst/>
          </a:prstGeom>
          <a:noFill/>
        </p:spPr>
        <p:txBody>
          <a:bodyPr wrap="square">
            <a:spAutoFit/>
          </a:bodyPr>
          <a:lstStyle/>
          <a:p>
            <a:pPr marL="285750" indent="-285750" algn="just">
              <a:lnSpc>
                <a:spcPct val="170000"/>
              </a:lnSpc>
              <a:buClr>
                <a:schemeClr val="tx1"/>
              </a:buClr>
              <a:buFont typeface="Arial" panose="020B0604020202020204" pitchFamily="34" charset="0"/>
              <a:buChar char="•"/>
            </a:pPr>
            <a:r>
              <a:rPr lang="en-US" dirty="0">
                <a:latin typeface="Times New Roman" pitchFamily="18" charset="0"/>
                <a:cs typeface="Times New Roman" pitchFamily="18" charset="0"/>
              </a:rPr>
              <a:t>N. Youneszade, M. Marjani, and C. P. Pei, ‘‘Deep learning in cervical cancer diagnosis: Architecture, opportunities, and open research challenges,’’ IEEE Access, vol. 11, pp. 6133–6149, 2023, </a:t>
            </a:r>
            <a:r>
              <a:rPr lang="en-US" dirty="0" err="1">
                <a:latin typeface="Times New Roman" pitchFamily="18" charset="0"/>
                <a:cs typeface="Times New Roman" pitchFamily="18" charset="0"/>
              </a:rPr>
              <a:t>doi</a:t>
            </a:r>
            <a:r>
              <a:rPr lang="en-US" dirty="0">
                <a:latin typeface="Times New Roman" pitchFamily="18" charset="0"/>
                <a:cs typeface="Times New Roman" pitchFamily="18" charset="0"/>
              </a:rPr>
              <a:t>: 10.1109/ACCESS.2023.3235833. [9] Z. Alyafeai and L. Ghouti, ‘‘A fully-auto.</a:t>
            </a:r>
          </a:p>
          <a:p>
            <a:pPr marL="285750" indent="-285750" algn="just">
              <a:lnSpc>
                <a:spcPct val="170000"/>
              </a:lnSpc>
              <a:buClr>
                <a:schemeClr val="tx1"/>
              </a:buClr>
              <a:buFont typeface="Arial" panose="020B0604020202020204" pitchFamily="34" charset="0"/>
              <a:buChar char="•"/>
            </a:pPr>
            <a:endParaRPr lang="en-US" dirty="0">
              <a:latin typeface="Times New Roman" pitchFamily="18" charset="0"/>
              <a:cs typeface="Times New Roman" pitchFamily="18" charset="0"/>
            </a:endParaRPr>
          </a:p>
          <a:p>
            <a:pPr marL="285750" indent="-285750" algn="just">
              <a:lnSpc>
                <a:spcPct val="170000"/>
              </a:lnSpc>
              <a:buClr>
                <a:schemeClr val="tx1"/>
              </a:buClr>
              <a:buFont typeface="Arial" panose="020B0604020202020204" pitchFamily="34" charset="0"/>
              <a:buChar char="•"/>
            </a:pPr>
            <a:r>
              <a:rPr lang="en-US" dirty="0">
                <a:latin typeface="Times New Roman" pitchFamily="18" charset="0"/>
                <a:cs typeface="Times New Roman" pitchFamily="18" charset="0"/>
              </a:rPr>
              <a:t>C. M. Kumari, R. Bhavani, S. Padmashree, and R. Priya, ‘‘Identification and classification of cervical cancer using convolutional neural network based on Fisher score,’’ J. Data Acquisition Process., vol. 38, no. 2, p. 2118, 2023.</a:t>
            </a:r>
          </a:p>
        </p:txBody>
      </p:sp>
    </p:spTree>
    <p:extLst>
      <p:ext uri="{BB962C8B-B14F-4D97-AF65-F5344CB8AC3E}">
        <p14:creationId xmlns:p14="http://schemas.microsoft.com/office/powerpoint/2010/main" val="57626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7519D1-89BB-9849-9E84-709F20BED9BF}"/>
              </a:ext>
            </a:extLst>
          </p:cNvPr>
          <p:cNvSpPr txBox="1"/>
          <p:nvPr/>
        </p:nvSpPr>
        <p:spPr>
          <a:xfrm>
            <a:off x="3333509" y="2564321"/>
            <a:ext cx="6018835" cy="769441"/>
          </a:xfrm>
          <a:prstGeom prst="rect">
            <a:avLst/>
          </a:prstGeom>
          <a:noFill/>
        </p:spPr>
        <p:txBody>
          <a:bodyPr wrap="square">
            <a:spAutoFit/>
          </a:bodyPr>
          <a:lstStyle/>
          <a:p>
            <a:pPr algn="ctr"/>
            <a:r>
              <a:rPr lang="en-US" sz="4400" b="1" i="1" dirty="0">
                <a:solidFill>
                  <a:schemeClr val="tx1"/>
                </a:solidFill>
              </a:rPr>
              <a:t>THANK </a:t>
            </a:r>
            <a:r>
              <a:rPr lang="en-US" sz="4400" b="1" i="1" dirty="0">
                <a:solidFill>
                  <a:schemeClr val="tx1"/>
                </a:solidFill>
                <a:latin typeface="Times New Roman" panose="02020603050405020304" pitchFamily="18" charset="0"/>
                <a:cs typeface="Times New Roman" panose="02020603050405020304" pitchFamily="18" charset="0"/>
              </a:rPr>
              <a:t>YOU</a:t>
            </a:r>
            <a:endParaRPr lang="en-IN" sz="4400" b="1"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190292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E0D0F1-86E8-CCC2-427F-F2E4A3DABD6D}"/>
              </a:ext>
            </a:extLst>
          </p:cNvPr>
          <p:cNvSpPr txBox="1"/>
          <p:nvPr/>
        </p:nvSpPr>
        <p:spPr>
          <a:xfrm>
            <a:off x="3434080" y="592574"/>
            <a:ext cx="4074160" cy="523220"/>
          </a:xfrm>
          <a:prstGeom prst="rect">
            <a:avLst/>
          </a:prstGeom>
          <a:noFill/>
        </p:spPr>
        <p:txBody>
          <a:bodyPr wrap="square">
            <a:spAutoFit/>
          </a:bodyPr>
          <a:lstStyle/>
          <a:p>
            <a:pPr algn="ctr"/>
            <a:r>
              <a:rPr lang="en-US" sz="2800" b="1" dirty="0">
                <a:latin typeface="Times New Roman" panose="02020603050405020304" pitchFamily="18" charset="0"/>
                <a:cs typeface="Times New Roman" panose="02020603050405020304" pitchFamily="18" charset="0"/>
              </a:rPr>
              <a:t> </a:t>
            </a:r>
            <a:r>
              <a:rPr lang="en-US" sz="2800" b="1" dirty="0">
                <a:solidFill>
                  <a:schemeClr val="tx1"/>
                </a:solidFill>
                <a:latin typeface="Times New Roman" panose="02020603050405020304" pitchFamily="18" charset="0"/>
                <a:cs typeface="Times New Roman" panose="02020603050405020304" pitchFamily="18" charset="0"/>
              </a:rPr>
              <a:t>INTRODUCTION</a:t>
            </a:r>
            <a:endParaRPr lang="en-IN" sz="2800" dirty="0"/>
          </a:p>
        </p:txBody>
      </p:sp>
      <p:sp>
        <p:nvSpPr>
          <p:cNvPr id="6" name="TextBox 5">
            <a:extLst>
              <a:ext uri="{FF2B5EF4-FFF2-40B4-BE49-F238E27FC236}">
                <a16:creationId xmlns:a16="http://schemas.microsoft.com/office/drawing/2014/main" id="{7B233889-B95C-3436-BD06-A35ED09F66CD}"/>
              </a:ext>
            </a:extLst>
          </p:cNvPr>
          <p:cNvSpPr txBox="1"/>
          <p:nvPr/>
        </p:nvSpPr>
        <p:spPr>
          <a:xfrm>
            <a:off x="848360" y="1793240"/>
            <a:ext cx="7503160" cy="3416320"/>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Cervical cancer develops in the cervix, mainly caused by HPV.</a:t>
            </a:r>
          </a:p>
          <a:p>
            <a:pPr marR="0" lvl="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can be prevented through vaccination and early screening.</a:t>
            </a:r>
          </a:p>
          <a:p>
            <a:pPr marR="0" lvl="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Current detection methods face equipment limits and may miss early stages.</a:t>
            </a:r>
          </a:p>
          <a:p>
            <a:pPr marR="0" lvl="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proposes a deep learning model using colposcopy images.</a:t>
            </a:r>
          </a:p>
          <a:p>
            <a:pPr marR="0" lvl="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aims to detect different stages of cervical diseases accurately.</a:t>
            </a:r>
          </a:p>
          <a:p>
            <a:endParaRPr lang="en-US" sz="180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942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479D510-B739-61F8-FF58-9580A1D33F53}"/>
              </a:ext>
            </a:extLst>
          </p:cNvPr>
          <p:cNvSpPr>
            <a:spLocks noChangeArrowheads="1"/>
          </p:cNvSpPr>
          <p:nvPr/>
        </p:nvSpPr>
        <p:spPr bwMode="auto">
          <a:xfrm>
            <a:off x="609600" y="1817640"/>
            <a:ext cx="93878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Objective </a:t>
            </a:r>
            <a:r>
              <a:rPr kumimoji="0" lang="en-US" altLang="en-US" sz="180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Build a deep learning model using colposcopy images to detect cervical diseases and their stages.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Aim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Overcome detection challenges caused by equipment limits and traditional tests.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faster, more accurate screening for early diagnosis.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 4 experiments assessing accuracy, precision, recall, and F1 score.</a:t>
            </a:r>
          </a:p>
        </p:txBody>
      </p:sp>
      <p:sp>
        <p:nvSpPr>
          <p:cNvPr id="4" name="TextBox 3">
            <a:extLst>
              <a:ext uri="{FF2B5EF4-FFF2-40B4-BE49-F238E27FC236}">
                <a16:creationId xmlns:a16="http://schemas.microsoft.com/office/drawing/2014/main" id="{DEFBADF6-AF6F-C947-65E6-614A829C2AB8}"/>
              </a:ext>
            </a:extLst>
          </p:cNvPr>
          <p:cNvSpPr txBox="1"/>
          <p:nvPr/>
        </p:nvSpPr>
        <p:spPr>
          <a:xfrm>
            <a:off x="4297680" y="531614"/>
            <a:ext cx="2560320" cy="523220"/>
          </a:xfrm>
          <a:prstGeom prst="rect">
            <a:avLst/>
          </a:prstGeom>
          <a:noFill/>
        </p:spPr>
        <p:txBody>
          <a:bodyPr wrap="square">
            <a:spAutoFit/>
          </a:bodyPr>
          <a:lstStyle/>
          <a:p>
            <a:pPr algn="ctr"/>
            <a:r>
              <a:rPr lang="en-US" sz="2800" dirty="0">
                <a:solidFill>
                  <a:schemeClr val="tx1">
                    <a:lumMod val="95000"/>
                    <a:lumOff val="5000"/>
                  </a:schemeClr>
                </a:solidFill>
                <a:latin typeface="Times New Roman" pitchFamily="18" charset="0"/>
                <a:cs typeface="Times New Roman" pitchFamily="18" charset="0"/>
              </a:rPr>
              <a:t>OBJECTIVE</a:t>
            </a:r>
            <a:r>
              <a:rPr lang="en-IN" sz="2800" dirty="0"/>
              <a:t> </a:t>
            </a:r>
          </a:p>
        </p:txBody>
      </p:sp>
    </p:spTree>
    <p:extLst>
      <p:ext uri="{BB962C8B-B14F-4D97-AF65-F5344CB8AC3E}">
        <p14:creationId xmlns:p14="http://schemas.microsoft.com/office/powerpoint/2010/main" val="2726744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FEE945-779C-1440-0308-0CAE5E9390D1}"/>
              </a:ext>
            </a:extLst>
          </p:cNvPr>
          <p:cNvSpPr txBox="1"/>
          <p:nvPr/>
        </p:nvSpPr>
        <p:spPr>
          <a:xfrm>
            <a:off x="3936726" y="471949"/>
            <a:ext cx="4318547" cy="523220"/>
          </a:xfrm>
          <a:prstGeom prst="rect">
            <a:avLst/>
          </a:prstGeom>
          <a:noFill/>
        </p:spPr>
        <p:txBody>
          <a:bodyPr wrap="square">
            <a:spAutoFit/>
          </a:bodyPr>
          <a:lstStyle/>
          <a:p>
            <a:pPr algn="ctr"/>
            <a:r>
              <a:rPr lang="en-US" sz="2800" dirty="0">
                <a:solidFill>
                  <a:schemeClr val="tx1">
                    <a:lumMod val="95000"/>
                    <a:lumOff val="5000"/>
                  </a:schemeClr>
                </a:solidFill>
                <a:latin typeface="Times New Roman" pitchFamily="18" charset="0"/>
                <a:cs typeface="Times New Roman" pitchFamily="18" charset="0"/>
              </a:rPr>
              <a:t>LITERATURE REVIEW</a:t>
            </a:r>
            <a:endParaRPr lang="en-IN" sz="28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799FDF33-EDF2-D522-F331-3591C5D3FE79}"/>
              </a:ext>
            </a:extLst>
          </p:cNvPr>
          <p:cNvGraphicFramePr>
            <a:graphicFrameLocks noGrp="1"/>
          </p:cNvGraphicFramePr>
          <p:nvPr>
            <p:extLst>
              <p:ext uri="{D42A27DB-BD31-4B8C-83A1-F6EECF244321}">
                <p14:modId xmlns:p14="http://schemas.microsoft.com/office/powerpoint/2010/main" val="3352317086"/>
              </p:ext>
            </p:extLst>
          </p:nvPr>
        </p:nvGraphicFramePr>
        <p:xfrm>
          <a:off x="723106" y="1691640"/>
          <a:ext cx="11060528" cy="3474720"/>
        </p:xfrm>
        <a:graphic>
          <a:graphicData uri="http://schemas.openxmlformats.org/drawingml/2006/table">
            <a:tbl>
              <a:tblPr firstRow="1" bandRow="1">
                <a:tableStyleId>{5C22544A-7EE6-4342-B048-85BDC9FD1C3A}</a:tableStyleId>
              </a:tblPr>
              <a:tblGrid>
                <a:gridCol w="2010623">
                  <a:extLst>
                    <a:ext uri="{9D8B030D-6E8A-4147-A177-3AD203B41FA5}">
                      <a16:colId xmlns:a16="http://schemas.microsoft.com/office/drawing/2014/main" val="1203383772"/>
                    </a:ext>
                  </a:extLst>
                </a:gridCol>
                <a:gridCol w="1358785">
                  <a:extLst>
                    <a:ext uri="{9D8B030D-6E8A-4147-A177-3AD203B41FA5}">
                      <a16:colId xmlns:a16="http://schemas.microsoft.com/office/drawing/2014/main" val="3547533965"/>
                    </a:ext>
                  </a:extLst>
                </a:gridCol>
                <a:gridCol w="2981890">
                  <a:extLst>
                    <a:ext uri="{9D8B030D-6E8A-4147-A177-3AD203B41FA5}">
                      <a16:colId xmlns:a16="http://schemas.microsoft.com/office/drawing/2014/main" val="2050001472"/>
                    </a:ext>
                  </a:extLst>
                </a:gridCol>
                <a:gridCol w="2777519">
                  <a:extLst>
                    <a:ext uri="{9D8B030D-6E8A-4147-A177-3AD203B41FA5}">
                      <a16:colId xmlns:a16="http://schemas.microsoft.com/office/drawing/2014/main" val="1667599367"/>
                    </a:ext>
                  </a:extLst>
                </a:gridCol>
                <a:gridCol w="1931711">
                  <a:extLst>
                    <a:ext uri="{9D8B030D-6E8A-4147-A177-3AD203B41FA5}">
                      <a16:colId xmlns:a16="http://schemas.microsoft.com/office/drawing/2014/main" val="3454565293"/>
                    </a:ext>
                  </a:extLst>
                </a:gridCol>
              </a:tblGrid>
              <a:tr h="182692">
                <a:tc>
                  <a:txBody>
                    <a:bodyPr/>
                    <a:lstStyle/>
                    <a:p>
                      <a:r>
                        <a:rPr lang="en-IN" sz="1800" dirty="0">
                          <a:latin typeface="Times New Roman" panose="02020603050405020304" pitchFamily="18" charset="0"/>
                          <a:cs typeface="Times New Roman" panose="02020603050405020304" pitchFamily="18" charset="0"/>
                        </a:rPr>
                        <a:t>TITLE</a:t>
                      </a:r>
                    </a:p>
                  </a:txBody>
                  <a:tcPr/>
                </a:tc>
                <a:tc>
                  <a:txBody>
                    <a:bodyPr/>
                    <a:lstStyle/>
                    <a:p>
                      <a:r>
                        <a:rPr lang="en-IN" sz="1800" dirty="0">
                          <a:latin typeface="Times New Roman" panose="02020603050405020304" pitchFamily="18" charset="0"/>
                          <a:cs typeface="Times New Roman" panose="02020603050405020304" pitchFamily="18" charset="0"/>
                        </a:rPr>
                        <a:t>AUTHOR</a:t>
                      </a:r>
                    </a:p>
                  </a:txBody>
                  <a:tcPr/>
                </a:tc>
                <a:tc>
                  <a:txBody>
                    <a:bodyPr/>
                    <a:lstStyle/>
                    <a:p>
                      <a:r>
                        <a:rPr lang="en-IN" sz="1800" dirty="0">
                          <a:latin typeface="Times New Roman" panose="02020603050405020304" pitchFamily="18" charset="0"/>
                          <a:cs typeface="Times New Roman" panose="02020603050405020304" pitchFamily="18" charset="0"/>
                        </a:rPr>
                        <a:t>METHODOLOGY</a:t>
                      </a:r>
                    </a:p>
                  </a:txBody>
                  <a:tcPr/>
                </a:tc>
                <a:tc>
                  <a:txBody>
                    <a:bodyPr/>
                    <a:lstStyle/>
                    <a:p>
                      <a:r>
                        <a:rPr lang="en-IN" sz="1800" dirty="0">
                          <a:latin typeface="Times New Roman" panose="02020603050405020304" pitchFamily="18" charset="0"/>
                          <a:cs typeface="Times New Roman" panose="02020603050405020304" pitchFamily="18" charset="0"/>
                        </a:rPr>
                        <a:t>CONCLUSIONS</a:t>
                      </a:r>
                    </a:p>
                  </a:txBody>
                  <a:tcPr/>
                </a:tc>
                <a:tc>
                  <a:txBody>
                    <a:bodyPr/>
                    <a:lstStyle/>
                    <a:p>
                      <a:r>
                        <a:rPr lang="en-IN" sz="18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4126258850"/>
                  </a:ext>
                </a:extLst>
              </a:tr>
              <a:tr h="199281">
                <a:tc>
                  <a:txBody>
                    <a:bodyPr/>
                    <a:lstStyle/>
                    <a:p>
                      <a:pPr>
                        <a:lnSpc>
                          <a:spcPct val="107000"/>
                        </a:lnSpc>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Deep Learning in Cervical Cancer Diagnosis: Architecture, Opportunities, and Open Research Challenges</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Nina Youneszade; Mohsen Marjani et.al.,</a:t>
                      </a:r>
                      <a:endParaRPr lang="en-IN" sz="1800" kern="1200" dirty="0">
                        <a:solidFill>
                          <a:schemeClr val="dk1"/>
                        </a:solidFill>
                        <a:effectLst/>
                        <a:latin typeface="Times New Roman" panose="02020603050405020304" pitchFamily="18" charset="0"/>
                        <a:ea typeface="+mn-ea"/>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methodology reviews state-of-the-art deep learning (DL) techniques for cervical cancer (CC) screening, focusing on DL architectures, classification, and image segmentation in cytology and colposcopy. It provides insights into current algorithms and future research directions.</a:t>
                      </a:r>
                      <a:endParaRPr lang="en-IN" sz="1800" dirty="0">
                        <a:latin typeface="Times New Roman" panose="02020603050405020304" pitchFamily="18" charset="0"/>
                        <a:cs typeface="Times New Roman" panose="02020603050405020304" pitchFamily="18" charset="0"/>
                      </a:endParaRPr>
                    </a:p>
                  </a:txBody>
                  <a:tcPr/>
                </a:tc>
                <a:tc>
                  <a:txBody>
                    <a:bodyPr/>
                    <a:lstStyle/>
                    <a:p>
                      <a:pPr>
                        <a:lnSpc>
                          <a:spcPct val="107000"/>
                        </a:lnSpc>
                        <a:spcAft>
                          <a:spcPts val="800"/>
                        </a:spcAft>
                      </a:pPr>
                      <a:r>
                        <a:rPr lang="en-US" dirty="0">
                          <a:latin typeface="Times New Roman" panose="02020603050405020304" pitchFamily="18" charset="0"/>
                          <a:cs typeface="Times New Roman" panose="02020603050405020304" pitchFamily="18" charset="0"/>
                        </a:rPr>
                        <a:t>Deep learning enhances cervical cancer screening accuracy, addressing manual limitations. This review highlights state-of-the-art techniques, guiding future research for global prevention.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p>
                  </a:txBody>
                  <a:tcPr marL="68580" marR="68580" marT="0" marB="0"/>
                </a:tc>
                <a:tc>
                  <a:txBody>
                    <a:bodyPr/>
                    <a:lstStyle/>
                    <a:p>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Challenges include data requirements, dataset biases, and DL interpretability, limiting accessibility in low-resource areas.</a:t>
                      </a:r>
                    </a:p>
                    <a:p>
                      <a:pPr>
                        <a:lnSpc>
                          <a:spcPct val="107000"/>
                        </a:lnSpc>
                        <a:spcAft>
                          <a:spcPts val="800"/>
                        </a:spcAft>
                      </a:pP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3832894"/>
                  </a:ext>
                </a:extLst>
              </a:tr>
            </a:tbl>
          </a:graphicData>
        </a:graphic>
      </p:graphicFrame>
    </p:spTree>
    <p:extLst>
      <p:ext uri="{BB962C8B-B14F-4D97-AF65-F5344CB8AC3E}">
        <p14:creationId xmlns:p14="http://schemas.microsoft.com/office/powerpoint/2010/main" val="783059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931A75C-70D8-FA56-C077-BA5F7D81C6CD}"/>
              </a:ext>
            </a:extLst>
          </p:cNvPr>
          <p:cNvGraphicFramePr>
            <a:graphicFrameLocks noGrp="1"/>
          </p:cNvGraphicFramePr>
          <p:nvPr>
            <p:extLst>
              <p:ext uri="{D42A27DB-BD31-4B8C-83A1-F6EECF244321}">
                <p14:modId xmlns:p14="http://schemas.microsoft.com/office/powerpoint/2010/main" val="2664008225"/>
              </p:ext>
            </p:extLst>
          </p:nvPr>
        </p:nvGraphicFramePr>
        <p:xfrm>
          <a:off x="558171" y="1487953"/>
          <a:ext cx="11075657" cy="3478721"/>
        </p:xfrm>
        <a:graphic>
          <a:graphicData uri="http://schemas.openxmlformats.org/drawingml/2006/table">
            <a:tbl>
              <a:tblPr firstRow="1" bandRow="1">
                <a:tableStyleId>{5C22544A-7EE6-4342-B048-85BDC9FD1C3A}</a:tableStyleId>
              </a:tblPr>
              <a:tblGrid>
                <a:gridCol w="2027359">
                  <a:extLst>
                    <a:ext uri="{9D8B030D-6E8A-4147-A177-3AD203B41FA5}">
                      <a16:colId xmlns:a16="http://schemas.microsoft.com/office/drawing/2014/main" val="3774703006"/>
                    </a:ext>
                  </a:extLst>
                </a:gridCol>
                <a:gridCol w="1288167">
                  <a:extLst>
                    <a:ext uri="{9D8B030D-6E8A-4147-A177-3AD203B41FA5}">
                      <a16:colId xmlns:a16="http://schemas.microsoft.com/office/drawing/2014/main" val="419485133"/>
                    </a:ext>
                  </a:extLst>
                </a:gridCol>
                <a:gridCol w="3051737">
                  <a:extLst>
                    <a:ext uri="{9D8B030D-6E8A-4147-A177-3AD203B41FA5}">
                      <a16:colId xmlns:a16="http://schemas.microsoft.com/office/drawing/2014/main" val="960042221"/>
                    </a:ext>
                  </a:extLst>
                </a:gridCol>
                <a:gridCol w="2811958">
                  <a:extLst>
                    <a:ext uri="{9D8B030D-6E8A-4147-A177-3AD203B41FA5}">
                      <a16:colId xmlns:a16="http://schemas.microsoft.com/office/drawing/2014/main" val="3345514455"/>
                    </a:ext>
                  </a:extLst>
                </a:gridCol>
                <a:gridCol w="1896436">
                  <a:extLst>
                    <a:ext uri="{9D8B030D-6E8A-4147-A177-3AD203B41FA5}">
                      <a16:colId xmlns:a16="http://schemas.microsoft.com/office/drawing/2014/main" val="1685557053"/>
                    </a:ext>
                  </a:extLst>
                </a:gridCol>
              </a:tblGrid>
              <a:tr h="361970">
                <a:tc>
                  <a:txBody>
                    <a:bodyPr/>
                    <a:lstStyle/>
                    <a:p>
                      <a:pPr algn="l"/>
                      <a:r>
                        <a:rPr lang="en-IN" sz="1800" dirty="0">
                          <a:latin typeface="Times New Roman" panose="02020603050405020304" pitchFamily="18" charset="0"/>
                          <a:cs typeface="Times New Roman" panose="02020603050405020304" pitchFamily="18" charset="0"/>
                        </a:rPr>
                        <a:t>TITLE</a:t>
                      </a:r>
                    </a:p>
                  </a:txBody>
                  <a:tcPr/>
                </a:tc>
                <a:tc>
                  <a:txBody>
                    <a:bodyPr/>
                    <a:lstStyle/>
                    <a:p>
                      <a:pPr algn="l"/>
                      <a:r>
                        <a:rPr lang="en-IN" sz="1800" dirty="0">
                          <a:latin typeface="Times New Roman" panose="02020603050405020304" pitchFamily="18" charset="0"/>
                          <a:cs typeface="Times New Roman" panose="02020603050405020304" pitchFamily="18" charset="0"/>
                        </a:rPr>
                        <a:t>AUTHOR</a:t>
                      </a:r>
                    </a:p>
                  </a:txBody>
                  <a:tcPr/>
                </a:tc>
                <a:tc>
                  <a:txBody>
                    <a:bodyPr/>
                    <a:lstStyle/>
                    <a:p>
                      <a:pPr algn="l"/>
                      <a:r>
                        <a:rPr lang="en-IN" sz="1800" dirty="0">
                          <a:latin typeface="Times New Roman" panose="02020603050405020304" pitchFamily="18" charset="0"/>
                          <a:cs typeface="Times New Roman" panose="02020603050405020304" pitchFamily="18" charset="0"/>
                        </a:rPr>
                        <a:t>METHODOLOGY</a:t>
                      </a:r>
                    </a:p>
                  </a:txBody>
                  <a:tcPr/>
                </a:tc>
                <a:tc>
                  <a:txBody>
                    <a:bodyPr/>
                    <a:lstStyle/>
                    <a:p>
                      <a:pPr algn="l"/>
                      <a:r>
                        <a:rPr lang="en-IN" sz="1800" dirty="0">
                          <a:latin typeface="Times New Roman" panose="02020603050405020304" pitchFamily="18" charset="0"/>
                          <a:cs typeface="Times New Roman" panose="02020603050405020304" pitchFamily="18" charset="0"/>
                        </a:rPr>
                        <a:t>CONCLUSIONS</a:t>
                      </a:r>
                    </a:p>
                  </a:txBody>
                  <a:tcPr/>
                </a:tc>
                <a:tc>
                  <a:txBody>
                    <a:bodyPr/>
                    <a:lstStyle/>
                    <a:p>
                      <a:pPr algn="l"/>
                      <a:r>
                        <a:rPr lang="en-IN" sz="1800" dirty="0">
                          <a:latin typeface="Times New Roman" panose="02020603050405020304" pitchFamily="18" charset="0"/>
                          <a:cs typeface="Times New Roman" panose="02020603050405020304" pitchFamily="18" charset="0"/>
                        </a:rPr>
                        <a:t>CONS</a:t>
                      </a:r>
                    </a:p>
                  </a:txBody>
                  <a:tcPr/>
                </a:tc>
                <a:extLst>
                  <a:ext uri="{0D108BD9-81ED-4DB2-BD59-A6C34878D82A}">
                    <a16:rowId xmlns:a16="http://schemas.microsoft.com/office/drawing/2014/main" val="3207315306"/>
                  </a:ext>
                </a:extLst>
              </a:tr>
              <a:tr h="3080704">
                <a:tc>
                  <a:txBody>
                    <a:bodyPr/>
                    <a:lstStyle/>
                    <a:p>
                      <a:pPr algn="l">
                        <a:lnSpc>
                          <a:spcPct val="115000"/>
                        </a:lnSpc>
                        <a:spcAft>
                          <a:spcPts val="0"/>
                        </a:spcAft>
                      </a:pPr>
                      <a:r>
                        <a:rPr lang="en-US" sz="1800" dirty="0">
                          <a:latin typeface="Times New Roman" panose="02020603050405020304" pitchFamily="18" charset="0"/>
                          <a:ea typeface="Times New Roman"/>
                          <a:cs typeface="Times New Roman" panose="02020603050405020304" pitchFamily="18" charset="0"/>
                        </a:rPr>
                        <a:t>Application of EfficientNet-B0 and GRU-based deep learning on classifying the colposcopy diagnosis of precancerous cervical lesions</a:t>
                      </a:r>
                    </a:p>
                    <a:p>
                      <a:pPr algn="l">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(2023)</a:t>
                      </a:r>
                    </a:p>
                  </a:txBody>
                  <a:tcPr marL="68580" marR="68580" marT="0" marB="0"/>
                </a:tc>
                <a:tc>
                  <a:txBody>
                    <a:bodyPr/>
                    <a:lstStyle/>
                    <a:p>
                      <a:pPr algn="l">
                        <a:lnSpc>
                          <a:spcPct val="115000"/>
                        </a:lnSpc>
                        <a:spcAft>
                          <a:spcPts val="0"/>
                        </a:spcAft>
                      </a:pPr>
                      <a:r>
                        <a:rPr lang="fr-CH" sz="1800" dirty="0">
                          <a:latin typeface="Times New Roman" panose="02020603050405020304" pitchFamily="18" charset="0"/>
                          <a:ea typeface="Times New Roman"/>
                          <a:cs typeface="Times New Roman" panose="02020603050405020304" pitchFamily="18" charset="0"/>
                        </a:rPr>
                        <a:t>Xiaoyue Chen, Xiaowen Pu et.al.,</a:t>
                      </a:r>
                      <a:endParaRPr lang="en-US" sz="1800" dirty="0">
                        <a:latin typeface="Times New Roman" panose="02020603050405020304" pitchFamily="18" charset="0"/>
                        <a:ea typeface="Times New Roman"/>
                        <a:cs typeface="Times New Roman" panose="02020603050405020304" pitchFamily="18" charset="0"/>
                      </a:endParaRP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Using 6002 colposcopy images, an EfficientNet-b0 + GRU model achieved 90.61% accuracy for HSIL vs. normal/LSIL and 91.18% for trichotomy classification.</a:t>
                      </a:r>
                    </a:p>
                    <a:p>
                      <a:pPr algn="l"/>
                      <a:endParaRPr lang="en-IN" sz="1800" dirty="0">
                        <a:latin typeface="Times New Roman" panose="02020603050405020304" pitchFamily="18" charset="0"/>
                        <a:cs typeface="Times New Roman" panose="02020603050405020304" pitchFamily="18" charset="0"/>
                      </a:endParaRPr>
                    </a:p>
                  </a:txBody>
                  <a:tcPr/>
                </a:tc>
                <a:tc>
                  <a:txBody>
                    <a:bodyPr/>
                    <a:lstStyle/>
                    <a:p>
                      <a:pPr algn="l">
                        <a:lnSpc>
                          <a:spcPct val="115000"/>
                        </a:lnSpc>
                        <a:spcAft>
                          <a:spcPts val="0"/>
                        </a:spcAft>
                      </a:pPr>
                      <a:r>
                        <a:rPr lang="en-US" dirty="0">
                          <a:latin typeface="Times New Roman" panose="02020603050405020304" pitchFamily="18" charset="0"/>
                          <a:cs typeface="Times New Roman" panose="02020603050405020304" pitchFamily="18" charset="0"/>
                        </a:rPr>
                        <a:t>Our study highlights AI's potential in accurate cervical lesion diagnosis, with high-performance HSIL and trichotomy classification for early intervention.</a:t>
                      </a:r>
                      <a:endParaRPr lang="en-US" sz="1800" dirty="0">
                        <a:latin typeface="Times New Roman" panose="02020603050405020304" pitchFamily="18" charset="0"/>
                        <a:ea typeface="Times New Roman"/>
                        <a:cs typeface="Times New Roman" panose="02020603050405020304" pitchFamily="18" charset="0"/>
                      </a:endParaRPr>
                    </a:p>
                  </a:txBody>
                  <a:tcPr marL="68580" marR="68580" marT="0" marB="0"/>
                </a:tc>
                <a:tc>
                  <a:txBody>
                    <a:bodyPr/>
                    <a:lstStyle/>
                    <a:p>
                      <a:r>
                        <a:rPr lang="en-US" dirty="0">
                          <a:latin typeface="Times New Roman" panose="02020603050405020304" pitchFamily="18" charset="0"/>
                          <a:cs typeface="Times New Roman" panose="02020603050405020304" pitchFamily="18" charset="0"/>
                        </a:rPr>
                        <a:t>Challenges include generalization, image quality dependence, and the need for ongoing clinical validation.</a:t>
                      </a:r>
                    </a:p>
                  </a:txBody>
                  <a:tcPr marL="68580" marR="68580" marT="0" marB="0"/>
                </a:tc>
                <a:extLst>
                  <a:ext uri="{0D108BD9-81ED-4DB2-BD59-A6C34878D82A}">
                    <a16:rowId xmlns:a16="http://schemas.microsoft.com/office/drawing/2014/main" val="4152931226"/>
                  </a:ext>
                </a:extLst>
              </a:tr>
            </a:tbl>
          </a:graphicData>
        </a:graphic>
      </p:graphicFrame>
    </p:spTree>
    <p:extLst>
      <p:ext uri="{BB962C8B-B14F-4D97-AF65-F5344CB8AC3E}">
        <p14:creationId xmlns:p14="http://schemas.microsoft.com/office/powerpoint/2010/main" val="261625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457DF2-A5D3-646C-9A34-689B6D1FC1E2}"/>
              </a:ext>
            </a:extLst>
          </p:cNvPr>
          <p:cNvSpPr txBox="1"/>
          <p:nvPr/>
        </p:nvSpPr>
        <p:spPr>
          <a:xfrm>
            <a:off x="4431617" y="539136"/>
            <a:ext cx="3189918" cy="461665"/>
          </a:xfrm>
          <a:prstGeom prst="rect">
            <a:avLst/>
          </a:prstGeom>
          <a:noFill/>
        </p:spPr>
        <p:txBody>
          <a:bodyPr wrap="square" rtlCol="0">
            <a:spAutoFit/>
          </a:bodyPr>
          <a:lstStyle/>
          <a:p>
            <a:pPr algn="ctr"/>
            <a:r>
              <a:rPr lang="en-US" sz="2400" b="1" dirty="0">
                <a:solidFill>
                  <a:srgbClr val="00B0F0"/>
                </a:solidFill>
                <a:latin typeface="Times New Roman" panose="02020603050405020304" pitchFamily="18" charset="0"/>
                <a:ea typeface="Merriweather"/>
                <a:cs typeface="Times New Roman" panose="02020603050405020304" pitchFamily="18" charset="0"/>
                <a:sym typeface="Merriweather"/>
              </a:rPr>
              <a:t>Existing Methods</a:t>
            </a:r>
          </a:p>
        </p:txBody>
      </p:sp>
      <p:sp>
        <p:nvSpPr>
          <p:cNvPr id="7" name="TextBox 6">
            <a:extLst>
              <a:ext uri="{FF2B5EF4-FFF2-40B4-BE49-F238E27FC236}">
                <a16:creationId xmlns:a16="http://schemas.microsoft.com/office/drawing/2014/main" id="{DE447CCA-2F0C-025D-6F10-5F7EDFA54315}"/>
              </a:ext>
            </a:extLst>
          </p:cNvPr>
          <p:cNvSpPr txBox="1"/>
          <p:nvPr/>
        </p:nvSpPr>
        <p:spPr>
          <a:xfrm>
            <a:off x="575732" y="1710266"/>
            <a:ext cx="3420533" cy="3829766"/>
          </a:xfrm>
          <a:prstGeom prst="rect">
            <a:avLst/>
          </a:prstGeom>
          <a:noFill/>
        </p:spPr>
        <p:txBody>
          <a:bodyPr wrap="square" rtlCol="0">
            <a:spAutoFit/>
          </a:bodyPr>
          <a:lstStyle/>
          <a:p>
            <a:pPr algn="l">
              <a:lnSpc>
                <a:spcPts val="3687"/>
              </a:lnSpc>
            </a:pPr>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Pap Smear</a:t>
            </a:r>
          </a:p>
          <a:p>
            <a:pPr algn="l">
              <a:lnSpc>
                <a:spcPts val="3687"/>
              </a:lnSpc>
            </a:pPr>
            <a:endParaRPr lang="en-US" dirty="0">
              <a:solidFill>
                <a:srgbClr val="E2E6E9"/>
              </a:solidFill>
              <a:latin typeface="Merriweather"/>
              <a:ea typeface="Merriweather"/>
              <a:cs typeface="Merriweather"/>
              <a:sym typeface="Merriweather"/>
            </a:endParaRPr>
          </a:p>
          <a:p>
            <a:pPr>
              <a:lnSpc>
                <a:spcPts val="3687"/>
              </a:lnSpc>
            </a:pPr>
            <a:r>
              <a:rPr lang="en-US" sz="1800" dirty="0">
                <a:latin typeface="Times New Roman" panose="02020603050405020304" pitchFamily="18" charset="0"/>
                <a:ea typeface="Merriweather"/>
                <a:cs typeface="Times New Roman" panose="02020603050405020304" pitchFamily="18" charset="0"/>
                <a:sym typeface="Merriweather"/>
              </a:rPr>
              <a:t>A Pap smear involves collecting cells from the cervix and examining them under a microscope to detect abnormalities.</a:t>
            </a:r>
          </a:p>
          <a:p>
            <a:pPr algn="l">
              <a:lnSpc>
                <a:spcPts val="3687"/>
              </a:lnSpc>
            </a:pPr>
            <a:endParaRPr lang="en-US" sz="1800" dirty="0">
              <a:solidFill>
                <a:srgbClr val="E2E6E9"/>
              </a:solidFill>
              <a:latin typeface="Merriweather"/>
              <a:ea typeface="Merriweather"/>
              <a:cs typeface="Merriweather"/>
              <a:sym typeface="Merriweather"/>
            </a:endParaRPr>
          </a:p>
        </p:txBody>
      </p:sp>
      <p:sp>
        <p:nvSpPr>
          <p:cNvPr id="8" name="TextBox 7">
            <a:extLst>
              <a:ext uri="{FF2B5EF4-FFF2-40B4-BE49-F238E27FC236}">
                <a16:creationId xmlns:a16="http://schemas.microsoft.com/office/drawing/2014/main" id="{6535FDE4-6BEB-ACEF-9DB4-8D3AB1630348}"/>
              </a:ext>
            </a:extLst>
          </p:cNvPr>
          <p:cNvSpPr txBox="1"/>
          <p:nvPr/>
        </p:nvSpPr>
        <p:spPr>
          <a:xfrm rot="10800000" flipH="1" flipV="1">
            <a:off x="4995333" y="1759427"/>
            <a:ext cx="2626202" cy="2874761"/>
          </a:xfrm>
          <a:prstGeom prst="rect">
            <a:avLst/>
          </a:prstGeom>
          <a:noFill/>
        </p:spPr>
        <p:txBody>
          <a:bodyPr wrap="square" rtlCol="0">
            <a:spAutoFit/>
          </a:bodyPr>
          <a:lstStyle/>
          <a:p>
            <a:pPr algn="l">
              <a:lnSpc>
                <a:spcPts val="3687"/>
              </a:lnSpc>
            </a:pPr>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Colposcopy</a:t>
            </a:r>
          </a:p>
          <a:p>
            <a:pPr algn="l">
              <a:lnSpc>
                <a:spcPts val="3687"/>
              </a:lnSpc>
            </a:pPr>
            <a:endParaRPr lang="en-US" sz="1800" dirty="0">
              <a:solidFill>
                <a:srgbClr val="E2E6E9"/>
              </a:solidFill>
              <a:latin typeface="Merriweather"/>
              <a:ea typeface="Merriweather"/>
              <a:cs typeface="Merriweather"/>
              <a:sym typeface="Merriweather"/>
            </a:endParaRPr>
          </a:p>
          <a:p>
            <a:pPr algn="l">
              <a:lnSpc>
                <a:spcPts val="3687"/>
              </a:lnSpc>
            </a:pPr>
            <a:r>
              <a:rPr lang="en-US" sz="1800" dirty="0">
                <a:latin typeface="Times New Roman" panose="02020603050405020304" pitchFamily="18" charset="0"/>
                <a:ea typeface="Merriweather"/>
                <a:cs typeface="Times New Roman" panose="02020603050405020304" pitchFamily="18" charset="0"/>
                <a:sym typeface="Merriweather"/>
              </a:rPr>
              <a:t>Colposcopy uses a magnifying device to visualize the cervix and take biopsies if necessary</a:t>
            </a:r>
          </a:p>
        </p:txBody>
      </p:sp>
      <p:sp>
        <p:nvSpPr>
          <p:cNvPr id="9" name="TextBox 8">
            <a:extLst>
              <a:ext uri="{FF2B5EF4-FFF2-40B4-BE49-F238E27FC236}">
                <a16:creationId xmlns:a16="http://schemas.microsoft.com/office/drawing/2014/main" id="{94CF6C7A-8C82-25B7-8AA2-88EA21B87AFF}"/>
              </a:ext>
            </a:extLst>
          </p:cNvPr>
          <p:cNvSpPr txBox="1"/>
          <p:nvPr/>
        </p:nvSpPr>
        <p:spPr>
          <a:xfrm>
            <a:off x="8938067" y="1952105"/>
            <a:ext cx="2116667" cy="3170099"/>
          </a:xfrm>
          <a:prstGeom prst="rect">
            <a:avLst/>
          </a:prstGeom>
          <a:noFill/>
        </p:spPr>
        <p:txBody>
          <a:bodyPr wrap="square" rtlCol="0">
            <a:spAutoFit/>
          </a:bodyPr>
          <a:lstStyle/>
          <a:p>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HPV Testing</a:t>
            </a:r>
          </a:p>
          <a:p>
            <a:endParaRPr lang="en-IN" dirty="0"/>
          </a:p>
          <a:p>
            <a:r>
              <a:rPr lang="en-US" sz="1800" dirty="0">
                <a:latin typeface="Times New Roman" panose="02020603050405020304" pitchFamily="18" charset="0"/>
                <a:ea typeface="Merriweather"/>
                <a:cs typeface="Times New Roman" panose="02020603050405020304" pitchFamily="18" charset="0"/>
                <a:sym typeface="Merriweather"/>
              </a:rPr>
              <a:t>HPV testing detects the presence of the human papillomavirus, which is a major risk factor for cervical cancer</a:t>
            </a:r>
            <a:r>
              <a:rPr lang="en-US" sz="1800" dirty="0">
                <a:latin typeface="Merriweather"/>
                <a:ea typeface="Merriweather"/>
                <a:cs typeface="Merriweather"/>
                <a:sym typeface="Merriweather"/>
              </a:rPr>
              <a:t>.</a:t>
            </a:r>
          </a:p>
          <a:p>
            <a:endParaRPr lang="en-US" sz="1800" dirty="0">
              <a:solidFill>
                <a:srgbClr val="E2E6E9"/>
              </a:solidFill>
              <a:latin typeface="Merriweather"/>
              <a:ea typeface="Merriweather"/>
              <a:cs typeface="Merriweather"/>
              <a:sym typeface="Merriweather"/>
            </a:endParaRPr>
          </a:p>
          <a:p>
            <a:endParaRPr lang="en-IN" dirty="0"/>
          </a:p>
        </p:txBody>
      </p:sp>
    </p:spTree>
    <p:extLst>
      <p:ext uri="{BB962C8B-B14F-4D97-AF65-F5344CB8AC3E}">
        <p14:creationId xmlns:p14="http://schemas.microsoft.com/office/powerpoint/2010/main" val="41113361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C26A8E-127B-EC0B-1994-60547489FFAF}"/>
              </a:ext>
            </a:extLst>
          </p:cNvPr>
          <p:cNvSpPr txBox="1"/>
          <p:nvPr/>
        </p:nvSpPr>
        <p:spPr>
          <a:xfrm>
            <a:off x="633730" y="518511"/>
            <a:ext cx="2434590" cy="520335"/>
          </a:xfrm>
          <a:prstGeom prst="rect">
            <a:avLst/>
          </a:prstGeom>
          <a:noFill/>
        </p:spPr>
        <p:txBody>
          <a:bodyPr wrap="square">
            <a:spAutoFit/>
          </a:bodyPr>
          <a:lstStyle/>
          <a:p>
            <a:pPr algn="l">
              <a:lnSpc>
                <a:spcPts val="3687"/>
              </a:lnSpc>
            </a:pPr>
            <a:r>
              <a:rPr lang="en-US" sz="2400" b="1" dirty="0">
                <a:solidFill>
                  <a:srgbClr val="FFC000"/>
                </a:solidFill>
                <a:latin typeface="Times New Roman" panose="02020603050405020304" pitchFamily="18" charset="0"/>
                <a:ea typeface="Merriweather"/>
                <a:cs typeface="Times New Roman" panose="02020603050405020304" pitchFamily="18" charset="0"/>
                <a:sym typeface="Merriweather"/>
              </a:rPr>
              <a:t>Pap Smear:</a:t>
            </a:r>
          </a:p>
        </p:txBody>
      </p:sp>
      <p:sp>
        <p:nvSpPr>
          <p:cNvPr id="6" name="TextBox 5">
            <a:extLst>
              <a:ext uri="{FF2B5EF4-FFF2-40B4-BE49-F238E27FC236}">
                <a16:creationId xmlns:a16="http://schemas.microsoft.com/office/drawing/2014/main" id="{791F6214-A573-A6DF-E523-246C8A973669}"/>
              </a:ext>
            </a:extLst>
          </p:cNvPr>
          <p:cNvSpPr txBox="1"/>
          <p:nvPr/>
        </p:nvSpPr>
        <p:spPr>
          <a:xfrm>
            <a:off x="633730" y="3689168"/>
            <a:ext cx="3699510" cy="2477601"/>
          </a:xfrm>
          <a:prstGeom prst="rect">
            <a:avLst/>
          </a:prstGeom>
          <a:noFill/>
        </p:spPr>
        <p:txBody>
          <a:bodyPr wrap="square">
            <a:spAutoFit/>
          </a:bodyPr>
          <a:lstStyle/>
          <a:p>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Pap Smear Advantages</a:t>
            </a:r>
          </a:p>
          <a:p>
            <a:endParaRPr lang="en-US" dirty="0">
              <a:solidFill>
                <a:srgbClr val="F5F0F0"/>
              </a:solidFill>
              <a:latin typeface="Times New Roman" panose="02020603050405020304" pitchFamily="18" charset="0"/>
              <a:ea typeface="Merriweather"/>
              <a:cs typeface="Times New Roman" panose="02020603050405020304" pitchFamily="18" charset="0"/>
              <a:sym typeface="Merriweather"/>
            </a:endParaRPr>
          </a:p>
          <a:p>
            <a:endParaRPr lang="en-US" sz="1800" dirty="0">
              <a:solidFill>
                <a:srgbClr val="F5F0F0"/>
              </a:solidFill>
              <a:latin typeface="Times New Roman" panose="02020603050405020304" pitchFamily="18" charset="0"/>
              <a:ea typeface="Merriweather"/>
              <a:cs typeface="Times New Roman" panose="02020603050405020304" pitchFamily="18" charset="0"/>
              <a:sym typeface="Merriweather"/>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Merriweather"/>
                <a:cs typeface="Times New Roman" panose="02020603050405020304" pitchFamily="18" charset="0"/>
                <a:sym typeface="Merriweather"/>
              </a:rPr>
              <a:t>Widely available</a:t>
            </a:r>
          </a:p>
          <a:p>
            <a:pPr marL="285750" indent="-285750">
              <a:lnSpc>
                <a:spcPct val="15000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R</a:t>
            </a:r>
            <a:r>
              <a:rPr lang="en-US" sz="1800" dirty="0">
                <a:latin typeface="Times New Roman" panose="02020603050405020304" pitchFamily="18" charset="0"/>
                <a:ea typeface="Merriweather"/>
                <a:cs typeface="Times New Roman" panose="02020603050405020304" pitchFamily="18" charset="0"/>
                <a:sym typeface="Merriweather"/>
              </a:rPr>
              <a:t>elatively inexpensive</a:t>
            </a:r>
          </a:p>
          <a:p>
            <a:pPr marL="285750" indent="-285750">
              <a:lnSpc>
                <a:spcPct val="150000"/>
              </a:lnSpc>
              <a:buFont typeface="Arial" panose="020B0604020202020204" pitchFamily="34" charset="0"/>
              <a:buChar char="•"/>
            </a:pPr>
            <a:r>
              <a:rPr lang="en-US" dirty="0">
                <a:latin typeface="Times New Roman" panose="02020603050405020304" pitchFamily="18" charset="0"/>
                <a:ea typeface="Merriweather"/>
                <a:cs typeface="Times New Roman" panose="02020603050405020304" pitchFamily="18" charset="0"/>
                <a:sym typeface="Merriweather"/>
              </a:rPr>
              <a:t>D</a:t>
            </a:r>
            <a:r>
              <a:rPr lang="en-US" sz="1800" dirty="0">
                <a:latin typeface="Times New Roman" panose="02020603050405020304" pitchFamily="18" charset="0"/>
                <a:ea typeface="Merriweather"/>
                <a:cs typeface="Times New Roman" panose="02020603050405020304" pitchFamily="18" charset="0"/>
                <a:sym typeface="Merriweather"/>
              </a:rPr>
              <a:t>etect precancerous cells</a:t>
            </a:r>
          </a:p>
          <a:p>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6634C24-0F2C-8867-9CA3-D17B6FB849EB}"/>
              </a:ext>
            </a:extLst>
          </p:cNvPr>
          <p:cNvSpPr txBox="1"/>
          <p:nvPr/>
        </p:nvSpPr>
        <p:spPr>
          <a:xfrm>
            <a:off x="7010871" y="3689168"/>
            <a:ext cx="4255770" cy="2477601"/>
          </a:xfrm>
          <a:prstGeom prst="rect">
            <a:avLst/>
          </a:prstGeom>
          <a:noFill/>
        </p:spPr>
        <p:txBody>
          <a:bodyPr wrap="square">
            <a:spAutoFit/>
          </a:bodyPr>
          <a:lstStyle/>
          <a:p>
            <a:r>
              <a:rPr lang="en-US" sz="2000" b="1" dirty="0">
                <a:solidFill>
                  <a:srgbClr val="FFC000"/>
                </a:solidFill>
                <a:latin typeface="Times New Roman" panose="02020603050405020304" pitchFamily="18" charset="0"/>
                <a:ea typeface="Merriweather"/>
                <a:cs typeface="Times New Roman" panose="02020603050405020304" pitchFamily="18" charset="0"/>
                <a:sym typeface="Merriweather"/>
              </a:rPr>
              <a:t>Pap Smear Limitations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Merriweather"/>
                <a:cs typeface="Times New Roman" panose="02020603050405020304" pitchFamily="18" charset="0"/>
                <a:sym typeface="Merriweather"/>
              </a:rPr>
              <a:t>Subjective Interpretation</a:t>
            </a:r>
            <a:endParaRPr lang="en-US" dirty="0">
              <a:latin typeface="Times New Roman" panose="02020603050405020304" pitchFamily="18" charset="0"/>
              <a:ea typeface="Merriweather"/>
              <a:cs typeface="Times New Roman" panose="02020603050405020304" pitchFamily="18" charset="0"/>
              <a:sym typeface="Merriweather"/>
            </a:endParaRP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Merriweather"/>
                <a:cs typeface="Times New Roman" panose="02020603050405020304" pitchFamily="18" charset="0"/>
                <a:sym typeface="Merriweather"/>
              </a:rPr>
              <a:t>Limited Scope</a:t>
            </a:r>
          </a:p>
          <a:p>
            <a:pPr marL="285750" indent="-285750">
              <a:lnSpc>
                <a:spcPct val="150000"/>
              </a:lnSpc>
              <a:buFont typeface="Arial" panose="020B0604020202020204" pitchFamily="34" charset="0"/>
              <a:buChar char="•"/>
            </a:pPr>
            <a:r>
              <a:rPr lang="en-US" sz="1800" dirty="0">
                <a:latin typeface="Times New Roman" panose="02020603050405020304" pitchFamily="18" charset="0"/>
                <a:ea typeface="Merriweather"/>
                <a:cs typeface="Times New Roman" panose="02020603050405020304" pitchFamily="18" charset="0"/>
                <a:sym typeface="Merriweather"/>
              </a:rPr>
              <a:t>Sampling Errors</a:t>
            </a:r>
          </a:p>
          <a:p>
            <a:endParaRPr lang="en-IN" dirty="0"/>
          </a:p>
        </p:txBody>
      </p:sp>
      <p:sp>
        <p:nvSpPr>
          <p:cNvPr id="12" name="TextBox 11">
            <a:extLst>
              <a:ext uri="{FF2B5EF4-FFF2-40B4-BE49-F238E27FC236}">
                <a16:creationId xmlns:a16="http://schemas.microsoft.com/office/drawing/2014/main" id="{2FC00B59-1C55-B0C8-C0D4-29BE1069CFC7}"/>
              </a:ext>
            </a:extLst>
          </p:cNvPr>
          <p:cNvSpPr txBox="1"/>
          <p:nvPr/>
        </p:nvSpPr>
        <p:spPr>
          <a:xfrm>
            <a:off x="633730" y="1414506"/>
            <a:ext cx="7030392" cy="175432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by: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 Georgios Papanikolaou</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Greek physician.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Introduced: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1928</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(first presented)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1940s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(became widely used).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Purpose: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Detects abnormal cervical cells, helping to prevent cervical cancer.</a:t>
            </a:r>
          </a:p>
        </p:txBody>
      </p:sp>
    </p:spTree>
    <p:extLst>
      <p:ext uri="{BB962C8B-B14F-4D97-AF65-F5344CB8AC3E}">
        <p14:creationId xmlns:p14="http://schemas.microsoft.com/office/powerpoint/2010/main" val="17574018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2116</TotalTime>
  <Words>1864</Words>
  <Application>Microsoft Office PowerPoint</Application>
  <PresentationFormat>Widescreen</PresentationFormat>
  <Paragraphs>285</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Century Gothic</vt:lpstr>
      <vt:lpstr>Merriweather</vt:lpstr>
      <vt:lpstr>Times New Roman</vt:lpstr>
      <vt:lpstr>Wingdings</vt:lpstr>
      <vt:lpstr>Wingdings 3</vt:lpstr>
      <vt:lpstr>Ion</vt:lpstr>
      <vt:lpstr>PowerPoint Presentation</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BACHU BHAVANA</dc:creator>
  <cp:lastModifiedBy>BACHU BHAVANA</cp:lastModifiedBy>
  <cp:revision>92</cp:revision>
  <dcterms:created xsi:type="dcterms:W3CDTF">2025-02-02T13:46:23Z</dcterms:created>
  <dcterms:modified xsi:type="dcterms:W3CDTF">2025-04-08T04:34:42Z</dcterms:modified>
</cp:coreProperties>
</file>