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14630400" cy="8229600"/>
  <p:notesSz cx="8229600" cy="14630400"/>
  <p:embeddedFontLst>
    <p:embeddedFont>
      <p:font typeface="Tomorrow Semi Bold"/>
      <p:regular r:id="rId20"/>
    </p:embeddedFont>
    <p:embeddedFont>
      <p:font typeface="Tomorrow Semi Bold"/>
      <p:regular r:id="rId21"/>
    </p:embeddedFont>
    <p:embeddedFont>
      <p:font typeface="Tomorrow Semi Bold"/>
      <p:regular r:id="rId22"/>
    </p:embeddedFont>
    <p:embeddedFont>
      <p:font typeface="Tomorrow Semi Bold"/>
      <p:regular r:id="rId23"/>
    </p:embeddedFont>
    <p:embeddedFont>
      <p:font typeface="Tomorrow"/>
      <p:regular r:id="rId24"/>
    </p:embeddedFont>
    <p:embeddedFont>
      <p:font typeface="Tomorrow"/>
      <p:regular r:id="rId25"/>
    </p:embeddedFont>
    <p:embeddedFont>
      <p:font typeface="Tomorrow"/>
      <p:regular r:id="rId26"/>
    </p:embeddedFont>
    <p:embeddedFont>
      <p:font typeface="Tomorrow"/>
      <p:regular r:id="rId27"/>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0" Type="http://schemas.openxmlformats.org/officeDocument/2006/relationships/font" Target="fonts/font1.fntdata"/><Relationship Id="rId21" Type="http://schemas.openxmlformats.org/officeDocument/2006/relationships/font" Target="fonts/font2.fntdata"/><Relationship Id="rId22" Type="http://schemas.openxmlformats.org/officeDocument/2006/relationships/font" Target="fonts/font3.fntdata"/><Relationship Id="rId23" Type="http://schemas.openxmlformats.org/officeDocument/2006/relationships/font" Target="fonts/font4.fntdata"/><Relationship Id="rId24" Type="http://schemas.openxmlformats.org/officeDocument/2006/relationships/font" Target="fonts/font5.fntdata"/><Relationship Id="rId25" Type="http://schemas.openxmlformats.org/officeDocument/2006/relationships/font" Target="fonts/font6.fntdata"/><Relationship Id="rId26" Type="http://schemas.openxmlformats.org/officeDocument/2006/relationships/font" Target="fonts/font7.fntdata"/><Relationship Id="rId27"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2-1.png"/><Relationship Id="rId3"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3-1.png"/><Relationship Id="rId3"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4-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4.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7.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293852"/>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Visibility Enhancement in Foggy Traffic Surveillance</a:t>
            </a:r>
            <a:endParaRPr lang="en-US" sz="4450" dirty="0"/>
          </a:p>
        </p:txBody>
      </p:sp>
      <p:sp>
        <p:nvSpPr>
          <p:cNvPr id="4" name="Text 1"/>
          <p:cNvSpPr/>
          <p:nvPr/>
        </p:nvSpPr>
        <p:spPr>
          <a:xfrm>
            <a:off x="793790" y="3051572"/>
            <a:ext cx="7556421" cy="2177415"/>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This presentation explores a video-based system designed to improve vehicle detection in foggy or low-light traffic conditions. Fog severely reduces visibility by scattering light, making vehicle detection challenging. The proposed multi-stage pipeline uses classical computer vision techniques to enhance video clarity and enable reliable vehicle detection in surveillance scenarios.</a:t>
            </a:r>
            <a:endParaRPr lang="en-US" sz="1750" dirty="0"/>
          </a:p>
        </p:txBody>
      </p:sp>
      <p:sp>
        <p:nvSpPr>
          <p:cNvPr id="5" name="Text 2"/>
          <p:cNvSpPr/>
          <p:nvPr/>
        </p:nvSpPr>
        <p:spPr>
          <a:xfrm>
            <a:off x="793790" y="5484138"/>
            <a:ext cx="7556421" cy="1451610"/>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The approach integrates foggy video frame acquisition, transmission map estimation using Dark Channel Prior, Contrast Limited Adaptive Histogram Equalization (CLAHE), adaptive gamma correction, and vehicle detection via background subtraction and contour analysis.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362194"/>
            <a:ext cx="11078766" cy="708779"/>
          </a:xfrm>
          <a:prstGeom prst="rect">
            <a:avLst/>
          </a:prstGeom>
          <a:noFill/>
          <a:ln/>
        </p:spPr>
        <p:txBody>
          <a:bodyPr wrap="none" lIns="0" tIns="0" rIns="0" bIns="0" rtlCol="0" anchor="t"/>
          <a:lstStyle/>
          <a:p>
            <a:pPr algn="l"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Step-by-Step Enhancement Algorithm</a:t>
            </a:r>
            <a:endParaRPr lang="en-US" sz="4450" dirty="0"/>
          </a:p>
        </p:txBody>
      </p:sp>
      <p:sp>
        <p:nvSpPr>
          <p:cNvPr id="3" name="Text 1"/>
          <p:cNvSpPr/>
          <p:nvPr/>
        </p:nvSpPr>
        <p:spPr>
          <a:xfrm>
            <a:off x="793790" y="2524601"/>
            <a:ext cx="13042821" cy="36290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1"/>
            </a:pPr>
            <a:r>
              <a:rPr lang="en-US" sz="1750" dirty="0">
                <a:solidFill>
                  <a:srgbClr val="61615C"/>
                </a:solidFill>
                <a:latin typeface="Tomorrow" pitchFamily="34" charset="0"/>
                <a:ea typeface="Tomorrow" pitchFamily="34" charset="-122"/>
                <a:cs typeface="Tomorrow" pitchFamily="34" charset="-120"/>
              </a:rPr>
              <a:t>Capture video from static surveillance camera</a:t>
            </a:r>
            <a:endParaRPr lang="en-US" sz="1750" dirty="0"/>
          </a:p>
        </p:txBody>
      </p:sp>
      <p:sp>
        <p:nvSpPr>
          <p:cNvPr id="4" name="Text 2"/>
          <p:cNvSpPr/>
          <p:nvPr/>
        </p:nvSpPr>
        <p:spPr>
          <a:xfrm>
            <a:off x="793790" y="2966799"/>
            <a:ext cx="13042821" cy="36290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2"/>
            </a:pPr>
            <a:r>
              <a:rPr lang="en-US" sz="1750" dirty="0">
                <a:solidFill>
                  <a:srgbClr val="61615C"/>
                </a:solidFill>
                <a:latin typeface="Tomorrow" pitchFamily="34" charset="0"/>
                <a:ea typeface="Tomorrow" pitchFamily="34" charset="-122"/>
                <a:cs typeface="Tomorrow" pitchFamily="34" charset="-120"/>
              </a:rPr>
              <a:t>Extract frames from video stream</a:t>
            </a:r>
            <a:endParaRPr lang="en-US" sz="1750" dirty="0"/>
          </a:p>
        </p:txBody>
      </p:sp>
      <p:sp>
        <p:nvSpPr>
          <p:cNvPr id="5" name="Text 3"/>
          <p:cNvSpPr/>
          <p:nvPr/>
        </p:nvSpPr>
        <p:spPr>
          <a:xfrm>
            <a:off x="793790" y="3408998"/>
            <a:ext cx="13042821" cy="36290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3"/>
            </a:pPr>
            <a:r>
              <a:rPr lang="en-US" sz="1750" dirty="0">
                <a:solidFill>
                  <a:srgbClr val="61615C"/>
                </a:solidFill>
                <a:latin typeface="Tomorrow" pitchFamily="34" charset="0"/>
                <a:ea typeface="Tomorrow" pitchFamily="34" charset="-122"/>
                <a:cs typeface="Tomorrow" pitchFamily="34" charset="-120"/>
              </a:rPr>
              <a:t>Select ROI focusing on road areas</a:t>
            </a:r>
            <a:endParaRPr lang="en-US" sz="1750" dirty="0"/>
          </a:p>
        </p:txBody>
      </p:sp>
      <p:sp>
        <p:nvSpPr>
          <p:cNvPr id="6" name="Text 4"/>
          <p:cNvSpPr/>
          <p:nvPr/>
        </p:nvSpPr>
        <p:spPr>
          <a:xfrm>
            <a:off x="793790" y="3851196"/>
            <a:ext cx="13042821" cy="36290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4"/>
            </a:pPr>
            <a:r>
              <a:rPr lang="en-US" sz="1750" dirty="0">
                <a:solidFill>
                  <a:srgbClr val="61615C"/>
                </a:solidFill>
                <a:latin typeface="Tomorrow" pitchFamily="34" charset="0"/>
                <a:ea typeface="Tomorrow" pitchFamily="34" charset="-122"/>
                <a:cs typeface="Tomorrow" pitchFamily="34" charset="-120"/>
              </a:rPr>
              <a:t>Convert frames to Lab color space</a:t>
            </a:r>
            <a:endParaRPr lang="en-US" sz="1750" dirty="0"/>
          </a:p>
        </p:txBody>
      </p:sp>
      <p:sp>
        <p:nvSpPr>
          <p:cNvPr id="7" name="Text 5"/>
          <p:cNvSpPr/>
          <p:nvPr/>
        </p:nvSpPr>
        <p:spPr>
          <a:xfrm>
            <a:off x="793790" y="4293394"/>
            <a:ext cx="13042821" cy="36290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5"/>
            </a:pPr>
            <a:r>
              <a:rPr lang="en-US" sz="1750" dirty="0">
                <a:solidFill>
                  <a:srgbClr val="61615C"/>
                </a:solidFill>
                <a:latin typeface="Tomorrow" pitchFamily="34" charset="0"/>
                <a:ea typeface="Tomorrow" pitchFamily="34" charset="-122"/>
                <a:cs typeface="Tomorrow" pitchFamily="34" charset="-120"/>
              </a:rPr>
              <a:t>Apply CLAHE to L* channel</a:t>
            </a:r>
            <a:endParaRPr lang="en-US" sz="1750" dirty="0"/>
          </a:p>
        </p:txBody>
      </p:sp>
      <p:sp>
        <p:nvSpPr>
          <p:cNvPr id="8" name="Text 6"/>
          <p:cNvSpPr/>
          <p:nvPr/>
        </p:nvSpPr>
        <p:spPr>
          <a:xfrm>
            <a:off x="793790" y="4735592"/>
            <a:ext cx="13042821" cy="36290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6"/>
            </a:pPr>
            <a:r>
              <a:rPr lang="en-US" sz="1750" dirty="0">
                <a:solidFill>
                  <a:srgbClr val="61615C"/>
                </a:solidFill>
                <a:latin typeface="Tomorrow" pitchFamily="34" charset="0"/>
                <a:ea typeface="Tomorrow" pitchFamily="34" charset="-122"/>
                <a:cs typeface="Tomorrow" pitchFamily="34" charset="-120"/>
              </a:rPr>
              <a:t>Estimate and remove fog using DCP</a:t>
            </a:r>
            <a:endParaRPr lang="en-US" sz="1750" dirty="0"/>
          </a:p>
        </p:txBody>
      </p:sp>
      <p:sp>
        <p:nvSpPr>
          <p:cNvPr id="9" name="Text 7"/>
          <p:cNvSpPr/>
          <p:nvPr/>
        </p:nvSpPr>
        <p:spPr>
          <a:xfrm>
            <a:off x="793790" y="5177790"/>
            <a:ext cx="13042821" cy="36290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7"/>
            </a:pPr>
            <a:r>
              <a:rPr lang="en-US" sz="1750" dirty="0">
                <a:solidFill>
                  <a:srgbClr val="61615C"/>
                </a:solidFill>
                <a:latin typeface="Tomorrow" pitchFamily="34" charset="0"/>
                <a:ea typeface="Tomorrow" pitchFamily="34" charset="-122"/>
                <a:cs typeface="Tomorrow" pitchFamily="34" charset="-120"/>
              </a:rPr>
              <a:t>Perform adaptive gamma correction</a:t>
            </a:r>
            <a:endParaRPr lang="en-US" sz="1750" dirty="0"/>
          </a:p>
        </p:txBody>
      </p:sp>
      <p:sp>
        <p:nvSpPr>
          <p:cNvPr id="10" name="Text 8"/>
          <p:cNvSpPr/>
          <p:nvPr/>
        </p:nvSpPr>
        <p:spPr>
          <a:xfrm>
            <a:off x="793790" y="5619988"/>
            <a:ext cx="13042821" cy="36290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8"/>
            </a:pPr>
            <a:r>
              <a:rPr lang="en-US" sz="1750" dirty="0">
                <a:solidFill>
                  <a:srgbClr val="61615C"/>
                </a:solidFill>
                <a:latin typeface="Tomorrow" pitchFamily="34" charset="0"/>
                <a:ea typeface="Tomorrow" pitchFamily="34" charset="-122"/>
                <a:cs typeface="Tomorrow" pitchFamily="34" charset="-120"/>
              </a:rPr>
              <a:t>Apply median filtering to reduce noise</a:t>
            </a:r>
            <a:endParaRPr lang="en-US" sz="1750" dirty="0"/>
          </a:p>
        </p:txBody>
      </p:sp>
      <p:sp>
        <p:nvSpPr>
          <p:cNvPr id="11" name="Text 9"/>
          <p:cNvSpPr/>
          <p:nvPr/>
        </p:nvSpPr>
        <p:spPr>
          <a:xfrm>
            <a:off x="793790" y="6062186"/>
            <a:ext cx="13042821" cy="36290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9"/>
            </a:pPr>
            <a:r>
              <a:rPr lang="en-US" sz="1750" dirty="0">
                <a:solidFill>
                  <a:srgbClr val="61615C"/>
                </a:solidFill>
                <a:latin typeface="Tomorrow" pitchFamily="34" charset="0"/>
                <a:ea typeface="Tomorrow" pitchFamily="34" charset="-122"/>
                <a:cs typeface="Tomorrow" pitchFamily="34" charset="-120"/>
              </a:rPr>
              <a:t>Reconstruct enhanced image and convert to RGB</a:t>
            </a:r>
            <a:endParaRPr lang="en-US" sz="1750" dirty="0"/>
          </a:p>
        </p:txBody>
      </p:sp>
      <p:sp>
        <p:nvSpPr>
          <p:cNvPr id="12" name="Text 10"/>
          <p:cNvSpPr/>
          <p:nvPr/>
        </p:nvSpPr>
        <p:spPr>
          <a:xfrm>
            <a:off x="793790" y="6504384"/>
            <a:ext cx="13042821" cy="36290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10"/>
            </a:pPr>
            <a:r>
              <a:rPr lang="en-US" sz="1750" dirty="0">
                <a:solidFill>
                  <a:srgbClr val="61615C"/>
                </a:solidFill>
                <a:latin typeface="Tomorrow" pitchFamily="34" charset="0"/>
                <a:ea typeface="Tomorrow" pitchFamily="34" charset="-122"/>
                <a:cs typeface="Tomorrow" pitchFamily="34" charset="-120"/>
              </a:rPr>
              <a:t>Repeat for all frames to produce enhanced video</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56047" y="938689"/>
            <a:ext cx="8413552" cy="675084"/>
          </a:xfrm>
          <a:prstGeom prst="rect">
            <a:avLst/>
          </a:prstGeom>
          <a:noFill/>
          <a:ln/>
        </p:spPr>
        <p:txBody>
          <a:bodyPr wrap="none" lIns="0" tIns="0" rIns="0" bIns="0" rtlCol="0" anchor="t"/>
          <a:lstStyle/>
          <a:p>
            <a:pPr algn="l" indent="0" marL="0">
              <a:lnSpc>
                <a:spcPts val="5300"/>
              </a:lnSpc>
              <a:buNone/>
            </a:pPr>
            <a:r>
              <a:rPr lang="en-US" sz="4250" dirty="0">
                <a:solidFill>
                  <a:srgbClr val="1D1D1B"/>
                </a:solidFill>
                <a:latin typeface="Tomorrow Semi Bold" pitchFamily="34" charset="0"/>
                <a:ea typeface="Tomorrow Semi Bold" pitchFamily="34" charset="-122"/>
                <a:cs typeface="Tomorrow Semi Bold" pitchFamily="34" charset="-120"/>
              </a:rPr>
              <a:t>Results and Evaluation Metrics</a:t>
            </a:r>
            <a:endParaRPr lang="en-US" sz="4250" dirty="0"/>
          </a:p>
        </p:txBody>
      </p:sp>
      <p:sp>
        <p:nvSpPr>
          <p:cNvPr id="3" name="Text 1"/>
          <p:cNvSpPr/>
          <p:nvPr/>
        </p:nvSpPr>
        <p:spPr>
          <a:xfrm>
            <a:off x="756047" y="2153722"/>
            <a:ext cx="3031450" cy="337542"/>
          </a:xfrm>
          <a:prstGeom prst="rect">
            <a:avLst/>
          </a:prstGeom>
          <a:noFill/>
          <a:ln/>
        </p:spPr>
        <p:txBody>
          <a:bodyPr wrap="none" lIns="0" tIns="0" rIns="0" bIns="0" rtlCol="0" anchor="t"/>
          <a:lstStyle/>
          <a:p>
            <a:pPr algn="l" indent="0" marL="0">
              <a:lnSpc>
                <a:spcPts val="2650"/>
              </a:lnSpc>
              <a:buNone/>
            </a:pPr>
            <a:r>
              <a:rPr lang="en-US" sz="2100" dirty="0">
                <a:solidFill>
                  <a:srgbClr val="1D1D1B"/>
                </a:solidFill>
                <a:latin typeface="Tomorrow Semi Bold" pitchFamily="34" charset="0"/>
                <a:ea typeface="Tomorrow Semi Bold" pitchFamily="34" charset="-122"/>
                <a:cs typeface="Tomorrow Semi Bold" pitchFamily="34" charset="-120"/>
              </a:rPr>
              <a:t>Shannon Entropy (SE)</a:t>
            </a:r>
            <a:endParaRPr lang="en-US" sz="2100" dirty="0"/>
          </a:p>
        </p:txBody>
      </p:sp>
      <p:sp>
        <p:nvSpPr>
          <p:cNvPr id="4" name="Text 2"/>
          <p:cNvSpPr/>
          <p:nvPr/>
        </p:nvSpPr>
        <p:spPr>
          <a:xfrm>
            <a:off x="756047" y="2707243"/>
            <a:ext cx="6295668" cy="1036558"/>
          </a:xfrm>
          <a:prstGeom prst="rect">
            <a:avLst/>
          </a:prstGeom>
          <a:noFill/>
          <a:ln/>
        </p:spPr>
        <p:txBody>
          <a:bodyPr wrap="square" lIns="0" tIns="0" rIns="0" bIns="0" rtlCol="0" anchor="t"/>
          <a:lstStyle/>
          <a:p>
            <a:pPr algn="l" indent="0" marL="0">
              <a:lnSpc>
                <a:spcPts val="2700"/>
              </a:lnSpc>
              <a:buNone/>
            </a:pPr>
            <a:r>
              <a:rPr lang="en-US" sz="1700" dirty="0">
                <a:solidFill>
                  <a:srgbClr val="61615C"/>
                </a:solidFill>
                <a:latin typeface="Tomorrow" pitchFamily="34" charset="0"/>
                <a:ea typeface="Tomorrow" pitchFamily="34" charset="-122"/>
                <a:cs typeface="Tomorrow" pitchFamily="34" charset="-120"/>
              </a:rPr>
              <a:t>Measures image information content; slight decrease after enhancement indicates noise reduction with better feature visibility.</a:t>
            </a:r>
            <a:endParaRPr lang="en-US" sz="1700" dirty="0"/>
          </a:p>
        </p:txBody>
      </p:sp>
      <p:sp>
        <p:nvSpPr>
          <p:cNvPr id="5" name="Text 3"/>
          <p:cNvSpPr/>
          <p:nvPr/>
        </p:nvSpPr>
        <p:spPr>
          <a:xfrm>
            <a:off x="756047" y="3938111"/>
            <a:ext cx="6295668" cy="691039"/>
          </a:xfrm>
          <a:prstGeom prst="rect">
            <a:avLst/>
          </a:prstGeom>
          <a:noFill/>
          <a:ln/>
        </p:spPr>
        <p:txBody>
          <a:bodyPr wrap="square" lIns="0" tIns="0" rIns="0" bIns="0" rtlCol="0" anchor="t"/>
          <a:lstStyle/>
          <a:p>
            <a:pPr algn="l" indent="0" marL="0">
              <a:lnSpc>
                <a:spcPts val="2700"/>
              </a:lnSpc>
              <a:buNone/>
            </a:pPr>
            <a:r>
              <a:rPr lang="en-US" sz="1700" b="1" dirty="0">
                <a:solidFill>
                  <a:srgbClr val="61615C"/>
                </a:solidFill>
                <a:latin typeface="Tomorrow" pitchFamily="34" charset="0"/>
                <a:ea typeface="Tomorrow" pitchFamily="34" charset="-122"/>
                <a:cs typeface="Tomorrow" pitchFamily="34" charset="-120"/>
              </a:rPr>
              <a:t>Shannon Entropy</a:t>
            </a:r>
            <a:pPr algn="l" indent="0" marL="0">
              <a:lnSpc>
                <a:spcPts val="2700"/>
              </a:lnSpc>
              <a:buNone/>
            </a:pPr>
            <a:r>
              <a:rPr lang="en-US" sz="1700" dirty="0">
                <a:solidFill>
                  <a:srgbClr val="61615C"/>
                </a:solidFill>
                <a:latin typeface="Tomorrow" pitchFamily="34" charset="0"/>
                <a:ea typeface="Tomorrow" pitchFamily="34" charset="-122"/>
                <a:cs typeface="Tomorrow" pitchFamily="34" charset="-120"/>
              </a:rPr>
              <a:t> is a measure of </a:t>
            </a:r>
            <a:pPr algn="l" indent="0" marL="0">
              <a:lnSpc>
                <a:spcPts val="2700"/>
              </a:lnSpc>
              <a:buNone/>
            </a:pPr>
            <a:r>
              <a:rPr lang="en-US" sz="1700" b="1" dirty="0">
                <a:solidFill>
                  <a:srgbClr val="61615C"/>
                </a:solidFill>
                <a:latin typeface="Tomorrow" pitchFamily="34" charset="0"/>
                <a:ea typeface="Tomorrow" pitchFamily="34" charset="-122"/>
                <a:cs typeface="Tomorrow" pitchFamily="34" charset="-120"/>
              </a:rPr>
              <a:t>information content</a:t>
            </a:r>
            <a:pPr algn="l" indent="0" marL="0">
              <a:lnSpc>
                <a:spcPts val="2700"/>
              </a:lnSpc>
              <a:buNone/>
            </a:pPr>
            <a:r>
              <a:rPr lang="en-US" sz="1700" dirty="0">
                <a:solidFill>
                  <a:srgbClr val="61615C"/>
                </a:solidFill>
                <a:latin typeface="Tomorrow" pitchFamily="34" charset="0"/>
                <a:ea typeface="Tomorrow" pitchFamily="34" charset="-122"/>
                <a:cs typeface="Tomorrow" pitchFamily="34" charset="-120"/>
              </a:rPr>
              <a:t> or </a:t>
            </a:r>
            <a:pPr algn="l" indent="0" marL="0">
              <a:lnSpc>
                <a:spcPts val="2700"/>
              </a:lnSpc>
              <a:buNone/>
            </a:pPr>
            <a:r>
              <a:rPr lang="en-US" sz="1700" b="1" dirty="0">
                <a:solidFill>
                  <a:srgbClr val="61615C"/>
                </a:solidFill>
                <a:latin typeface="Tomorrow" pitchFamily="34" charset="0"/>
                <a:ea typeface="Tomorrow" pitchFamily="34" charset="-122"/>
                <a:cs typeface="Tomorrow" pitchFamily="34" charset="-120"/>
              </a:rPr>
              <a:t>uncertainty</a:t>
            </a:r>
            <a:pPr algn="l" indent="0" marL="0">
              <a:lnSpc>
                <a:spcPts val="2700"/>
              </a:lnSpc>
              <a:buNone/>
            </a:pPr>
            <a:r>
              <a:rPr lang="en-US" sz="1700" dirty="0">
                <a:solidFill>
                  <a:srgbClr val="61615C"/>
                </a:solidFill>
                <a:latin typeface="Tomorrow" pitchFamily="34" charset="0"/>
                <a:ea typeface="Tomorrow" pitchFamily="34" charset="-122"/>
                <a:cs typeface="Tomorrow" pitchFamily="34" charset="-120"/>
              </a:rPr>
              <a:t> in an image.</a:t>
            </a:r>
            <a:endParaRPr lang="en-US" sz="1700" dirty="0"/>
          </a:p>
        </p:txBody>
      </p:sp>
      <p:sp>
        <p:nvSpPr>
          <p:cNvPr id="6" name="Text 4"/>
          <p:cNvSpPr/>
          <p:nvPr/>
        </p:nvSpPr>
        <p:spPr>
          <a:xfrm>
            <a:off x="756047" y="4823460"/>
            <a:ext cx="6295668" cy="691039"/>
          </a:xfrm>
          <a:prstGeom prst="rect">
            <a:avLst/>
          </a:prstGeom>
          <a:noFill/>
          <a:ln/>
        </p:spPr>
        <p:txBody>
          <a:bodyPr wrap="square" lIns="0" tIns="0" rIns="0" bIns="0" rtlCol="0" anchor="t"/>
          <a:lstStyle/>
          <a:p>
            <a:pPr algn="l" marL="342900" indent="-342900">
              <a:lnSpc>
                <a:spcPts val="2700"/>
              </a:lnSpc>
              <a:buSzPct val="100000"/>
              <a:buChar char="•"/>
            </a:pPr>
            <a:r>
              <a:rPr lang="en-US" sz="1700" b="1" dirty="0">
                <a:solidFill>
                  <a:srgbClr val="61615C"/>
                </a:solidFill>
                <a:latin typeface="Tomorrow" pitchFamily="34" charset="0"/>
                <a:ea typeface="Tomorrow" pitchFamily="34" charset="-122"/>
                <a:cs typeface="Tomorrow" pitchFamily="34" charset="-120"/>
              </a:rPr>
              <a:t>High entropy (closer to 8)</a:t>
            </a:r>
            <a:pPr algn="l" indent="0" marL="0">
              <a:lnSpc>
                <a:spcPts val="2700"/>
              </a:lnSpc>
              <a:buNone/>
            </a:pPr>
            <a:r>
              <a:rPr lang="en-US" sz="1700" dirty="0">
                <a:solidFill>
                  <a:srgbClr val="61615C"/>
                </a:solidFill>
                <a:latin typeface="Tomorrow" pitchFamily="34" charset="0"/>
                <a:ea typeface="Tomorrow" pitchFamily="34" charset="-122"/>
                <a:cs typeface="Tomorrow" pitchFamily="34" charset="-120"/>
              </a:rPr>
              <a:t> → the pixel values are spread across the full range → detailed, complex image.</a:t>
            </a:r>
            <a:endParaRPr lang="en-US" sz="1700" dirty="0"/>
          </a:p>
        </p:txBody>
      </p:sp>
      <p:sp>
        <p:nvSpPr>
          <p:cNvPr id="7" name="Text 5"/>
          <p:cNvSpPr/>
          <p:nvPr/>
        </p:nvSpPr>
        <p:spPr>
          <a:xfrm>
            <a:off x="756047" y="5590103"/>
            <a:ext cx="6295668" cy="691039"/>
          </a:xfrm>
          <a:prstGeom prst="rect">
            <a:avLst/>
          </a:prstGeom>
          <a:noFill/>
          <a:ln/>
        </p:spPr>
        <p:txBody>
          <a:bodyPr wrap="square" lIns="0" tIns="0" rIns="0" bIns="0" rtlCol="0" anchor="t"/>
          <a:lstStyle/>
          <a:p>
            <a:pPr algn="l" marL="342900" indent="-342900">
              <a:lnSpc>
                <a:spcPts val="2700"/>
              </a:lnSpc>
              <a:buSzPct val="100000"/>
              <a:buChar char="•"/>
            </a:pPr>
            <a:r>
              <a:rPr lang="en-US" sz="1700" b="1" dirty="0">
                <a:solidFill>
                  <a:srgbClr val="61615C"/>
                </a:solidFill>
                <a:latin typeface="Tomorrow" pitchFamily="34" charset="0"/>
                <a:ea typeface="Tomorrow" pitchFamily="34" charset="-122"/>
                <a:cs typeface="Tomorrow" pitchFamily="34" charset="-120"/>
              </a:rPr>
              <a:t>Low entropy (closer to 0)</a:t>
            </a:r>
            <a:pPr algn="l" indent="0" marL="0">
              <a:lnSpc>
                <a:spcPts val="2700"/>
              </a:lnSpc>
              <a:buNone/>
            </a:pPr>
            <a:r>
              <a:rPr lang="en-US" sz="1700" dirty="0">
                <a:solidFill>
                  <a:srgbClr val="61615C"/>
                </a:solidFill>
                <a:latin typeface="Tomorrow" pitchFamily="34" charset="0"/>
                <a:ea typeface="Tomorrow" pitchFamily="34" charset="-122"/>
                <a:cs typeface="Tomorrow" pitchFamily="34" charset="-120"/>
              </a:rPr>
              <a:t> → the pixel values are concentrated around a few levels → flat, uniform image.</a:t>
            </a:r>
            <a:endParaRPr lang="en-US" sz="1700" dirty="0"/>
          </a:p>
        </p:txBody>
      </p:sp>
      <p:sp>
        <p:nvSpPr>
          <p:cNvPr id="8" name="Text 6"/>
          <p:cNvSpPr/>
          <p:nvPr/>
        </p:nvSpPr>
        <p:spPr>
          <a:xfrm>
            <a:off x="7586305" y="2153722"/>
            <a:ext cx="4673679" cy="337542"/>
          </a:xfrm>
          <a:prstGeom prst="rect">
            <a:avLst/>
          </a:prstGeom>
          <a:noFill/>
          <a:ln/>
        </p:spPr>
        <p:txBody>
          <a:bodyPr wrap="none" lIns="0" tIns="0" rIns="0" bIns="0" rtlCol="0" anchor="t"/>
          <a:lstStyle/>
          <a:p>
            <a:pPr algn="l" indent="0" marL="0">
              <a:lnSpc>
                <a:spcPts val="2650"/>
              </a:lnSpc>
              <a:buNone/>
            </a:pPr>
            <a:r>
              <a:rPr lang="en-US" sz="2100" dirty="0">
                <a:solidFill>
                  <a:srgbClr val="1D1D1B"/>
                </a:solidFill>
                <a:latin typeface="Tomorrow Semi Bold" pitchFamily="34" charset="0"/>
                <a:ea typeface="Tomorrow Semi Bold" pitchFamily="34" charset="-122"/>
                <a:cs typeface="Tomorrow Semi Bold" pitchFamily="34" charset="-120"/>
              </a:rPr>
              <a:t>Contrast Improvement Index (CII)</a:t>
            </a:r>
            <a:endParaRPr lang="en-US" sz="2100" dirty="0"/>
          </a:p>
        </p:txBody>
      </p:sp>
      <p:sp>
        <p:nvSpPr>
          <p:cNvPr id="9" name="Text 7"/>
          <p:cNvSpPr/>
          <p:nvPr/>
        </p:nvSpPr>
        <p:spPr>
          <a:xfrm>
            <a:off x="7586305" y="2707243"/>
            <a:ext cx="6295668" cy="691039"/>
          </a:xfrm>
          <a:prstGeom prst="rect">
            <a:avLst/>
          </a:prstGeom>
          <a:noFill/>
          <a:ln/>
        </p:spPr>
        <p:txBody>
          <a:bodyPr wrap="square" lIns="0" tIns="0" rIns="0" bIns="0" rtlCol="0" anchor="t"/>
          <a:lstStyle/>
          <a:p>
            <a:pPr algn="l" indent="0" marL="0">
              <a:lnSpc>
                <a:spcPts val="2700"/>
              </a:lnSpc>
              <a:buNone/>
            </a:pPr>
            <a:r>
              <a:rPr lang="en-US" sz="1700" dirty="0">
                <a:solidFill>
                  <a:srgbClr val="61615C"/>
                </a:solidFill>
                <a:latin typeface="Tomorrow" pitchFamily="34" charset="0"/>
                <a:ea typeface="Tomorrow" pitchFamily="34" charset="-122"/>
                <a:cs typeface="Tomorrow" pitchFamily="34" charset="-120"/>
              </a:rPr>
              <a:t>Quantifies contrast enhancement; values above 1 show improved visibility and clarity in foggy images.</a:t>
            </a:r>
            <a:endParaRPr lang="en-US" sz="1700" dirty="0"/>
          </a:p>
        </p:txBody>
      </p:sp>
      <p:sp>
        <p:nvSpPr>
          <p:cNvPr id="10" name="Text 8"/>
          <p:cNvSpPr/>
          <p:nvPr/>
        </p:nvSpPr>
        <p:spPr>
          <a:xfrm>
            <a:off x="7586305" y="3592592"/>
            <a:ext cx="6295668" cy="1036558"/>
          </a:xfrm>
          <a:prstGeom prst="rect">
            <a:avLst/>
          </a:prstGeom>
          <a:noFill/>
          <a:ln/>
        </p:spPr>
        <p:txBody>
          <a:bodyPr wrap="square" lIns="0" tIns="0" rIns="0" bIns="0" rtlCol="0" anchor="t"/>
          <a:lstStyle/>
          <a:p>
            <a:pPr algn="l" indent="0" marL="0">
              <a:lnSpc>
                <a:spcPts val="2700"/>
              </a:lnSpc>
              <a:buNone/>
            </a:pPr>
            <a:r>
              <a:rPr lang="en-US" sz="1700" dirty="0">
                <a:solidFill>
                  <a:srgbClr val="61615C"/>
                </a:solidFill>
                <a:latin typeface="Tomorrow" pitchFamily="34" charset="0"/>
                <a:ea typeface="Tomorrow" pitchFamily="34" charset="-122"/>
                <a:cs typeface="Tomorrow" pitchFamily="34" charset="-120"/>
              </a:rPr>
              <a:t>It’s a metric used to </a:t>
            </a:r>
            <a:pPr algn="l" indent="0" marL="0">
              <a:lnSpc>
                <a:spcPts val="2700"/>
              </a:lnSpc>
              <a:buNone/>
            </a:pPr>
            <a:r>
              <a:rPr lang="en-US" sz="1700" b="1" dirty="0">
                <a:solidFill>
                  <a:srgbClr val="61615C"/>
                </a:solidFill>
                <a:latin typeface="Tomorrow" pitchFamily="34" charset="0"/>
                <a:ea typeface="Tomorrow" pitchFamily="34" charset="-122"/>
                <a:cs typeface="Tomorrow" pitchFamily="34" charset="-120"/>
              </a:rPr>
              <a:t>quantify how much the contrast of an image has improved</a:t>
            </a:r>
            <a:pPr algn="l" indent="0" marL="0">
              <a:lnSpc>
                <a:spcPts val="2700"/>
              </a:lnSpc>
              <a:buNone/>
            </a:pPr>
            <a:r>
              <a:rPr lang="en-US" sz="1700" dirty="0">
                <a:solidFill>
                  <a:srgbClr val="61615C"/>
                </a:solidFill>
                <a:latin typeface="Tomorrow" pitchFamily="34" charset="0"/>
                <a:ea typeface="Tomorrow" pitchFamily="34" charset="-122"/>
                <a:cs typeface="Tomorrow" pitchFamily="34" charset="-120"/>
              </a:rPr>
              <a:t> after applying an enhancement algorithm</a:t>
            </a:r>
            <a:endParaRPr lang="en-US" sz="1700" dirty="0"/>
          </a:p>
        </p:txBody>
      </p:sp>
      <p:sp>
        <p:nvSpPr>
          <p:cNvPr id="11" name="Text 9"/>
          <p:cNvSpPr/>
          <p:nvPr/>
        </p:nvSpPr>
        <p:spPr>
          <a:xfrm>
            <a:off x="7586305" y="4823460"/>
            <a:ext cx="6295668" cy="345519"/>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61615C"/>
                </a:solidFill>
                <a:latin typeface="Tomorrow" pitchFamily="34" charset="0"/>
                <a:ea typeface="Tomorrow" pitchFamily="34" charset="-122"/>
                <a:cs typeface="Tomorrow" pitchFamily="34" charset="-120"/>
              </a:rPr>
              <a:t>if CII &gt; 1, the contrast has improved. </a:t>
            </a:r>
            <a:endParaRPr lang="en-US" sz="1700" dirty="0"/>
          </a:p>
        </p:txBody>
      </p:sp>
      <p:sp>
        <p:nvSpPr>
          <p:cNvPr id="12" name="Text 10"/>
          <p:cNvSpPr/>
          <p:nvPr/>
        </p:nvSpPr>
        <p:spPr>
          <a:xfrm>
            <a:off x="7586305" y="5244584"/>
            <a:ext cx="6295668" cy="345519"/>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61615C"/>
                </a:solidFill>
                <a:latin typeface="Tomorrow" pitchFamily="34" charset="0"/>
                <a:ea typeface="Tomorrow" pitchFamily="34" charset="-122"/>
                <a:cs typeface="Tomorrow" pitchFamily="34" charset="-120"/>
              </a:rPr>
              <a:t>If CII = 1, there’s no change. </a:t>
            </a:r>
            <a:endParaRPr lang="en-US" sz="1700" dirty="0"/>
          </a:p>
        </p:txBody>
      </p:sp>
      <p:sp>
        <p:nvSpPr>
          <p:cNvPr id="13" name="Text 11"/>
          <p:cNvSpPr/>
          <p:nvPr/>
        </p:nvSpPr>
        <p:spPr>
          <a:xfrm>
            <a:off x="7586305" y="5665708"/>
            <a:ext cx="6295668" cy="345519"/>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61615C"/>
                </a:solidFill>
                <a:latin typeface="Tomorrow" pitchFamily="34" charset="0"/>
                <a:ea typeface="Tomorrow" pitchFamily="34" charset="-122"/>
                <a:cs typeface="Tomorrow" pitchFamily="34" charset="-120"/>
              </a:rPr>
              <a:t>If CII &lt; 1, the contrast actually worsened</a:t>
            </a:r>
            <a:endParaRPr lang="en-US" sz="1700" dirty="0"/>
          </a:p>
        </p:txBody>
      </p:sp>
      <p:sp>
        <p:nvSpPr>
          <p:cNvPr id="14" name="Text 12"/>
          <p:cNvSpPr/>
          <p:nvPr/>
        </p:nvSpPr>
        <p:spPr>
          <a:xfrm>
            <a:off x="756047" y="6599753"/>
            <a:ext cx="13118306" cy="691039"/>
          </a:xfrm>
          <a:prstGeom prst="rect">
            <a:avLst/>
          </a:prstGeom>
          <a:noFill/>
          <a:ln/>
        </p:spPr>
        <p:txBody>
          <a:bodyPr wrap="square" lIns="0" tIns="0" rIns="0" bIns="0" rtlCol="0" anchor="t"/>
          <a:lstStyle/>
          <a:p>
            <a:pPr algn="l" indent="0" marL="0">
              <a:lnSpc>
                <a:spcPts val="2700"/>
              </a:lnSpc>
              <a:buNone/>
            </a:pPr>
            <a:r>
              <a:rPr lang="en-US" sz="1700" dirty="0">
                <a:solidFill>
                  <a:srgbClr val="61615C"/>
                </a:solidFill>
                <a:latin typeface="Tomorrow" pitchFamily="34" charset="0"/>
                <a:ea typeface="Tomorrow" pitchFamily="34" charset="-122"/>
                <a:cs typeface="Tomorrow" pitchFamily="34" charset="-120"/>
              </a:rPr>
              <a:t>The enhanced frames reveal clearer vehicles, lane markings, and roadside boundaries, crucial for real-time traffic monitoring and detection.</a:t>
            </a:r>
            <a:endParaRPr lang="en-US"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2187535"/>
            <a:ext cx="10648950" cy="708779"/>
          </a:xfrm>
          <a:prstGeom prst="rect">
            <a:avLst/>
          </a:prstGeom>
          <a:noFill/>
          <a:ln/>
        </p:spPr>
        <p:txBody>
          <a:bodyPr wrap="none" lIns="0" tIns="0" rIns="0" bIns="0" rtlCol="0" anchor="t"/>
          <a:lstStyle/>
          <a:p>
            <a:pPr algn="l"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Evaluation Metrics: SE and CII Values</a:t>
            </a:r>
            <a:endParaRPr lang="en-US" sz="4450" dirty="0"/>
          </a:p>
        </p:txBody>
      </p:sp>
      <p:sp>
        <p:nvSpPr>
          <p:cNvPr id="3" name="Shape 1"/>
          <p:cNvSpPr/>
          <p:nvPr/>
        </p:nvSpPr>
        <p:spPr>
          <a:xfrm>
            <a:off x="793790" y="3349943"/>
            <a:ext cx="13042821" cy="2692003"/>
          </a:xfrm>
          <a:prstGeom prst="roundRect">
            <a:avLst>
              <a:gd name="adj" fmla="val 1264"/>
            </a:avLst>
          </a:prstGeom>
          <a:noFill/>
          <a:ln w="7620">
            <a:solidFill>
              <a:srgbClr val="000000">
                <a:alpha val="8000"/>
              </a:srgbClr>
            </a:solidFill>
            <a:prstDash val="solid"/>
          </a:ln>
        </p:spPr>
      </p:sp>
      <p:sp>
        <p:nvSpPr>
          <p:cNvPr id="4" name="Shape 2"/>
          <p:cNvSpPr/>
          <p:nvPr/>
        </p:nvSpPr>
        <p:spPr>
          <a:xfrm>
            <a:off x="801410" y="3357563"/>
            <a:ext cx="13027581" cy="650319"/>
          </a:xfrm>
          <a:prstGeom prst="rect">
            <a:avLst/>
          </a:prstGeom>
          <a:solidFill>
            <a:srgbClr val="FFFFFF">
              <a:alpha val="4000"/>
            </a:srgbClr>
          </a:solidFill>
          <a:ln/>
        </p:spPr>
      </p:sp>
      <p:sp>
        <p:nvSpPr>
          <p:cNvPr id="5" name="Text 3"/>
          <p:cNvSpPr/>
          <p:nvPr/>
        </p:nvSpPr>
        <p:spPr>
          <a:xfrm>
            <a:off x="1028462" y="3501271"/>
            <a:ext cx="2799397" cy="362903"/>
          </a:xfrm>
          <a:prstGeom prst="rect">
            <a:avLst/>
          </a:prstGeom>
          <a:noFill/>
          <a:ln/>
        </p:spPr>
        <p:txBody>
          <a:bodyPr wrap="non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Metric</a:t>
            </a:r>
            <a:endParaRPr lang="en-US" sz="1750" dirty="0"/>
          </a:p>
        </p:txBody>
      </p:sp>
      <p:sp>
        <p:nvSpPr>
          <p:cNvPr id="6" name="Text 4"/>
          <p:cNvSpPr/>
          <p:nvPr/>
        </p:nvSpPr>
        <p:spPr>
          <a:xfrm>
            <a:off x="4289108" y="3501271"/>
            <a:ext cx="2795588" cy="362903"/>
          </a:xfrm>
          <a:prstGeom prst="rect">
            <a:avLst/>
          </a:prstGeom>
          <a:noFill/>
          <a:ln/>
        </p:spPr>
        <p:txBody>
          <a:bodyPr wrap="non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Before Enhancement</a:t>
            </a:r>
            <a:endParaRPr lang="en-US" sz="1750" dirty="0"/>
          </a:p>
        </p:txBody>
      </p:sp>
      <p:sp>
        <p:nvSpPr>
          <p:cNvPr id="7" name="Text 5"/>
          <p:cNvSpPr/>
          <p:nvPr/>
        </p:nvSpPr>
        <p:spPr>
          <a:xfrm>
            <a:off x="7545943" y="3501271"/>
            <a:ext cx="2795588" cy="362903"/>
          </a:xfrm>
          <a:prstGeom prst="rect">
            <a:avLst/>
          </a:prstGeom>
          <a:noFill/>
          <a:ln/>
        </p:spPr>
        <p:txBody>
          <a:bodyPr wrap="non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After Enhancement</a:t>
            </a:r>
            <a:endParaRPr lang="en-US" sz="1750" dirty="0"/>
          </a:p>
        </p:txBody>
      </p:sp>
      <p:sp>
        <p:nvSpPr>
          <p:cNvPr id="8" name="Text 6"/>
          <p:cNvSpPr/>
          <p:nvPr/>
        </p:nvSpPr>
        <p:spPr>
          <a:xfrm>
            <a:off x="10802779" y="3501271"/>
            <a:ext cx="2799397" cy="362903"/>
          </a:xfrm>
          <a:prstGeom prst="rect">
            <a:avLst/>
          </a:prstGeom>
          <a:noFill/>
          <a:ln/>
        </p:spPr>
        <p:txBody>
          <a:bodyPr wrap="non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Interpretation</a:t>
            </a:r>
            <a:endParaRPr lang="en-US" sz="1750" dirty="0"/>
          </a:p>
        </p:txBody>
      </p:sp>
      <p:sp>
        <p:nvSpPr>
          <p:cNvPr id="9" name="Shape 7"/>
          <p:cNvSpPr/>
          <p:nvPr/>
        </p:nvSpPr>
        <p:spPr>
          <a:xfrm>
            <a:off x="801410" y="4007882"/>
            <a:ext cx="13027581" cy="1013222"/>
          </a:xfrm>
          <a:prstGeom prst="rect">
            <a:avLst/>
          </a:prstGeom>
          <a:solidFill>
            <a:srgbClr val="000000">
              <a:alpha val="4000"/>
            </a:srgbClr>
          </a:solidFill>
          <a:ln/>
        </p:spPr>
      </p:sp>
      <p:sp>
        <p:nvSpPr>
          <p:cNvPr id="10" name="Text 8"/>
          <p:cNvSpPr/>
          <p:nvPr/>
        </p:nvSpPr>
        <p:spPr>
          <a:xfrm>
            <a:off x="1028462" y="4151590"/>
            <a:ext cx="2799397" cy="362903"/>
          </a:xfrm>
          <a:prstGeom prst="rect">
            <a:avLst/>
          </a:prstGeom>
          <a:noFill/>
          <a:ln/>
        </p:spPr>
        <p:txBody>
          <a:bodyPr wrap="non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Shannon Entropy (SE)</a:t>
            </a:r>
            <a:endParaRPr lang="en-US" sz="1750" dirty="0"/>
          </a:p>
        </p:txBody>
      </p:sp>
      <p:sp>
        <p:nvSpPr>
          <p:cNvPr id="11" name="Text 9"/>
          <p:cNvSpPr/>
          <p:nvPr/>
        </p:nvSpPr>
        <p:spPr>
          <a:xfrm>
            <a:off x="4289108" y="4151590"/>
            <a:ext cx="2795588" cy="362903"/>
          </a:xfrm>
          <a:prstGeom prst="rect">
            <a:avLst/>
          </a:prstGeom>
          <a:noFill/>
          <a:ln/>
        </p:spPr>
        <p:txBody>
          <a:bodyPr wrap="non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6.9159</a:t>
            </a:r>
            <a:endParaRPr lang="en-US" sz="1750" dirty="0"/>
          </a:p>
        </p:txBody>
      </p:sp>
      <p:sp>
        <p:nvSpPr>
          <p:cNvPr id="12" name="Text 10"/>
          <p:cNvSpPr/>
          <p:nvPr/>
        </p:nvSpPr>
        <p:spPr>
          <a:xfrm>
            <a:off x="7545943" y="4151590"/>
            <a:ext cx="2795588" cy="362903"/>
          </a:xfrm>
          <a:prstGeom prst="rect">
            <a:avLst/>
          </a:prstGeom>
          <a:noFill/>
          <a:ln/>
        </p:spPr>
        <p:txBody>
          <a:bodyPr wrap="non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7.2565</a:t>
            </a:r>
            <a:endParaRPr lang="en-US" sz="1750" dirty="0"/>
          </a:p>
        </p:txBody>
      </p:sp>
      <p:sp>
        <p:nvSpPr>
          <p:cNvPr id="13" name="Text 11"/>
          <p:cNvSpPr/>
          <p:nvPr/>
        </p:nvSpPr>
        <p:spPr>
          <a:xfrm>
            <a:off x="10802779" y="4151590"/>
            <a:ext cx="2799397" cy="725805"/>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Lower values indicate noise reduction</a:t>
            </a:r>
            <a:endParaRPr lang="en-US" sz="1750" dirty="0"/>
          </a:p>
        </p:txBody>
      </p:sp>
      <p:sp>
        <p:nvSpPr>
          <p:cNvPr id="14" name="Shape 12"/>
          <p:cNvSpPr/>
          <p:nvPr/>
        </p:nvSpPr>
        <p:spPr>
          <a:xfrm>
            <a:off x="801410" y="5021104"/>
            <a:ext cx="13027581" cy="1013222"/>
          </a:xfrm>
          <a:prstGeom prst="rect">
            <a:avLst/>
          </a:prstGeom>
          <a:solidFill>
            <a:srgbClr val="FFFFFF">
              <a:alpha val="4000"/>
            </a:srgbClr>
          </a:solidFill>
          <a:ln/>
        </p:spPr>
      </p:sp>
      <p:sp>
        <p:nvSpPr>
          <p:cNvPr id="15" name="Text 13"/>
          <p:cNvSpPr/>
          <p:nvPr/>
        </p:nvSpPr>
        <p:spPr>
          <a:xfrm>
            <a:off x="1028462" y="5164812"/>
            <a:ext cx="2799397" cy="725805"/>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Contrast Improvement Index (CII)</a:t>
            </a:r>
            <a:endParaRPr lang="en-US" sz="1750" dirty="0"/>
          </a:p>
        </p:txBody>
      </p:sp>
      <p:sp>
        <p:nvSpPr>
          <p:cNvPr id="16" name="Text 14"/>
          <p:cNvSpPr/>
          <p:nvPr/>
        </p:nvSpPr>
        <p:spPr>
          <a:xfrm>
            <a:off x="4289108" y="5164812"/>
            <a:ext cx="2795588" cy="362903"/>
          </a:xfrm>
          <a:prstGeom prst="rect">
            <a:avLst/>
          </a:prstGeom>
          <a:noFill/>
          <a:ln/>
        </p:spPr>
        <p:txBody>
          <a:bodyPr wrap="non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1.00</a:t>
            </a:r>
            <a:endParaRPr lang="en-US" sz="1750" dirty="0"/>
          </a:p>
        </p:txBody>
      </p:sp>
      <p:sp>
        <p:nvSpPr>
          <p:cNvPr id="17" name="Text 15"/>
          <p:cNvSpPr/>
          <p:nvPr/>
        </p:nvSpPr>
        <p:spPr>
          <a:xfrm>
            <a:off x="7545943" y="5164812"/>
            <a:ext cx="2795588" cy="362903"/>
          </a:xfrm>
          <a:prstGeom prst="rect">
            <a:avLst/>
          </a:prstGeom>
          <a:noFill/>
          <a:ln/>
        </p:spPr>
        <p:txBody>
          <a:bodyPr wrap="non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1.5078</a:t>
            </a:r>
            <a:endParaRPr lang="en-US" sz="1750" dirty="0"/>
          </a:p>
        </p:txBody>
      </p:sp>
      <p:sp>
        <p:nvSpPr>
          <p:cNvPr id="18" name="Text 16"/>
          <p:cNvSpPr/>
          <p:nvPr/>
        </p:nvSpPr>
        <p:spPr>
          <a:xfrm>
            <a:off x="10802779" y="5164812"/>
            <a:ext cx="2799397" cy="725805"/>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Values above 1 show better contrast</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69355" y="615315"/>
            <a:ext cx="7578090" cy="1398270"/>
          </a:xfrm>
          <a:prstGeom prst="rect">
            <a:avLst/>
          </a:prstGeom>
          <a:noFill/>
          <a:ln/>
        </p:spPr>
        <p:txBody>
          <a:bodyPr wrap="square" lIns="0" tIns="0" rIns="0" bIns="0" rtlCol="0" anchor="t"/>
          <a:lstStyle/>
          <a:p>
            <a:pPr algn="l" indent="0" marL="0">
              <a:lnSpc>
                <a:spcPts val="5500"/>
              </a:lnSpc>
              <a:buNone/>
            </a:pPr>
            <a:r>
              <a:rPr lang="en-US" sz="4400" dirty="0">
                <a:solidFill>
                  <a:srgbClr val="1D1D1B"/>
                </a:solidFill>
                <a:latin typeface="Tomorrow Semi Bold" pitchFamily="34" charset="0"/>
                <a:ea typeface="Tomorrow Semi Bold" pitchFamily="34" charset="-122"/>
                <a:cs typeface="Tomorrow Semi Bold" pitchFamily="34" charset="-120"/>
              </a:rPr>
              <a:t>Conclusion and Future Work</a:t>
            </a:r>
            <a:endParaRPr lang="en-US" sz="4400" dirty="0"/>
          </a:p>
        </p:txBody>
      </p:sp>
      <p:sp>
        <p:nvSpPr>
          <p:cNvPr id="4" name="Shape 1"/>
          <p:cNvSpPr/>
          <p:nvPr/>
        </p:nvSpPr>
        <p:spPr>
          <a:xfrm>
            <a:off x="6269355" y="2600682"/>
            <a:ext cx="503277" cy="503277"/>
          </a:xfrm>
          <a:prstGeom prst="roundRect">
            <a:avLst>
              <a:gd name="adj" fmla="val 6668"/>
            </a:avLst>
          </a:prstGeom>
          <a:solidFill>
            <a:srgbClr val="F0EAEA"/>
          </a:solidFill>
          <a:ln/>
        </p:spPr>
      </p:sp>
      <p:sp>
        <p:nvSpPr>
          <p:cNvPr id="5" name="Text 2"/>
          <p:cNvSpPr/>
          <p:nvPr/>
        </p:nvSpPr>
        <p:spPr>
          <a:xfrm>
            <a:off x="6996351" y="2600682"/>
            <a:ext cx="2950250" cy="699135"/>
          </a:xfrm>
          <a:prstGeom prst="rect">
            <a:avLst/>
          </a:prstGeom>
          <a:noFill/>
          <a:ln/>
        </p:spPr>
        <p:txBody>
          <a:bodyPr wrap="square" lIns="0" tIns="0" rIns="0" bIns="0" rtlCol="0" anchor="t"/>
          <a:lstStyle/>
          <a:p>
            <a:pPr algn="l"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Effective Enhancement</a:t>
            </a:r>
            <a:endParaRPr lang="en-US" sz="2200" dirty="0"/>
          </a:p>
        </p:txBody>
      </p:sp>
      <p:sp>
        <p:nvSpPr>
          <p:cNvPr id="6" name="Text 3"/>
          <p:cNvSpPr/>
          <p:nvPr/>
        </p:nvSpPr>
        <p:spPr>
          <a:xfrm>
            <a:off x="6996351" y="3434001"/>
            <a:ext cx="2950250" cy="2147411"/>
          </a:xfrm>
          <a:prstGeom prst="rect">
            <a:avLst/>
          </a:prstGeom>
          <a:noFill/>
          <a:ln/>
        </p:spPr>
        <p:txBody>
          <a:bodyPr wrap="square" lIns="0" tIns="0" rIns="0" bIns="0" rtlCol="0" anchor="t"/>
          <a:lstStyle/>
          <a:p>
            <a:pPr algn="l" indent="0" marL="0">
              <a:lnSpc>
                <a:spcPts val="2800"/>
              </a:lnSpc>
              <a:buNone/>
            </a:pPr>
            <a:r>
              <a:rPr lang="en-US" sz="1750" dirty="0">
                <a:solidFill>
                  <a:srgbClr val="61615C"/>
                </a:solidFill>
                <a:latin typeface="Tomorrow" pitchFamily="34" charset="0"/>
                <a:ea typeface="Tomorrow" pitchFamily="34" charset="-122"/>
                <a:cs typeface="Tomorrow" pitchFamily="34" charset="-120"/>
              </a:rPr>
              <a:t>The combined use of CLAHE, DCP, and adaptive gamma correction significantly improves visibility in foggy traffic videos.</a:t>
            </a:r>
            <a:endParaRPr lang="en-US" sz="1750" dirty="0"/>
          </a:p>
        </p:txBody>
      </p:sp>
      <p:sp>
        <p:nvSpPr>
          <p:cNvPr id="7" name="Shape 4"/>
          <p:cNvSpPr/>
          <p:nvPr/>
        </p:nvSpPr>
        <p:spPr>
          <a:xfrm>
            <a:off x="10170319" y="2600682"/>
            <a:ext cx="503277" cy="503277"/>
          </a:xfrm>
          <a:prstGeom prst="roundRect">
            <a:avLst>
              <a:gd name="adj" fmla="val 6668"/>
            </a:avLst>
          </a:prstGeom>
          <a:solidFill>
            <a:srgbClr val="F0EAEA"/>
          </a:solidFill>
          <a:ln/>
        </p:spPr>
      </p:sp>
      <p:sp>
        <p:nvSpPr>
          <p:cNvPr id="8" name="Text 5"/>
          <p:cNvSpPr/>
          <p:nvPr/>
        </p:nvSpPr>
        <p:spPr>
          <a:xfrm>
            <a:off x="10897314" y="2600682"/>
            <a:ext cx="2950250" cy="699135"/>
          </a:xfrm>
          <a:prstGeom prst="rect">
            <a:avLst/>
          </a:prstGeom>
          <a:noFill/>
          <a:ln/>
        </p:spPr>
        <p:txBody>
          <a:bodyPr wrap="square" lIns="0" tIns="0" rIns="0" bIns="0" rtlCol="0" anchor="t"/>
          <a:lstStyle/>
          <a:p>
            <a:pPr algn="l"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Improved Vehicle Detection</a:t>
            </a:r>
            <a:endParaRPr lang="en-US" sz="2200" dirty="0"/>
          </a:p>
        </p:txBody>
      </p:sp>
      <p:sp>
        <p:nvSpPr>
          <p:cNvPr id="9" name="Text 6"/>
          <p:cNvSpPr/>
          <p:nvPr/>
        </p:nvSpPr>
        <p:spPr>
          <a:xfrm>
            <a:off x="10897314" y="3434001"/>
            <a:ext cx="2950250" cy="1789509"/>
          </a:xfrm>
          <a:prstGeom prst="rect">
            <a:avLst/>
          </a:prstGeom>
          <a:noFill/>
          <a:ln/>
        </p:spPr>
        <p:txBody>
          <a:bodyPr wrap="square" lIns="0" tIns="0" rIns="0" bIns="0" rtlCol="0" anchor="t"/>
          <a:lstStyle/>
          <a:p>
            <a:pPr algn="l" indent="0" marL="0">
              <a:lnSpc>
                <a:spcPts val="2800"/>
              </a:lnSpc>
              <a:buNone/>
            </a:pPr>
            <a:r>
              <a:rPr lang="en-US" sz="1750" dirty="0">
                <a:solidFill>
                  <a:srgbClr val="61615C"/>
                </a:solidFill>
                <a:latin typeface="Tomorrow" pitchFamily="34" charset="0"/>
                <a:ea typeface="Tomorrow" pitchFamily="34" charset="-122"/>
                <a:cs typeface="Tomorrow" pitchFamily="34" charset="-120"/>
              </a:rPr>
              <a:t>Enhanced clarity aids in distinguishing vehicles from road boundaries, supporting efficient traffic analysis.</a:t>
            </a:r>
            <a:endParaRPr lang="en-US" sz="1750" dirty="0"/>
          </a:p>
        </p:txBody>
      </p:sp>
      <p:sp>
        <p:nvSpPr>
          <p:cNvPr id="10" name="Shape 7"/>
          <p:cNvSpPr/>
          <p:nvPr/>
        </p:nvSpPr>
        <p:spPr>
          <a:xfrm>
            <a:off x="6269355" y="6056709"/>
            <a:ext cx="503277" cy="503277"/>
          </a:xfrm>
          <a:prstGeom prst="roundRect">
            <a:avLst>
              <a:gd name="adj" fmla="val 6668"/>
            </a:avLst>
          </a:prstGeom>
          <a:solidFill>
            <a:srgbClr val="F0EAEA"/>
          </a:solidFill>
          <a:ln/>
        </p:spPr>
      </p:sp>
      <p:sp>
        <p:nvSpPr>
          <p:cNvPr id="11" name="Text 8"/>
          <p:cNvSpPr/>
          <p:nvPr/>
        </p:nvSpPr>
        <p:spPr>
          <a:xfrm>
            <a:off x="6996351" y="6056709"/>
            <a:ext cx="2796421" cy="349568"/>
          </a:xfrm>
          <a:prstGeom prst="rect">
            <a:avLst/>
          </a:prstGeom>
          <a:noFill/>
          <a:ln/>
        </p:spPr>
        <p:txBody>
          <a:bodyPr wrap="none" lIns="0" tIns="0" rIns="0" bIns="0" rtlCol="0" anchor="t"/>
          <a:lstStyle/>
          <a:p>
            <a:pPr algn="l"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Future Directions</a:t>
            </a:r>
            <a:endParaRPr lang="en-US" sz="2200" dirty="0"/>
          </a:p>
        </p:txBody>
      </p:sp>
      <p:sp>
        <p:nvSpPr>
          <p:cNvPr id="12" name="Text 9"/>
          <p:cNvSpPr/>
          <p:nvPr/>
        </p:nvSpPr>
        <p:spPr>
          <a:xfrm>
            <a:off x="6996351" y="6540460"/>
            <a:ext cx="6851094" cy="1073706"/>
          </a:xfrm>
          <a:prstGeom prst="rect">
            <a:avLst/>
          </a:prstGeom>
          <a:noFill/>
          <a:ln/>
        </p:spPr>
        <p:txBody>
          <a:bodyPr wrap="square" lIns="0" tIns="0" rIns="0" bIns="0" rtlCol="0" anchor="t"/>
          <a:lstStyle/>
          <a:p>
            <a:pPr algn="l" indent="0" marL="0">
              <a:lnSpc>
                <a:spcPts val="2800"/>
              </a:lnSpc>
              <a:buNone/>
            </a:pPr>
            <a:r>
              <a:rPr lang="en-US" sz="1750" dirty="0">
                <a:solidFill>
                  <a:srgbClr val="61615C"/>
                </a:solidFill>
                <a:latin typeface="Tomorrow" pitchFamily="34" charset="0"/>
                <a:ea typeface="Tomorrow" pitchFamily="34" charset="-122"/>
                <a:cs typeface="Tomorrow" pitchFamily="34" charset="-120"/>
              </a:rPr>
              <a:t>Integration of segmentation and object detection modules could automate vehicle counting and further improve traffic management.</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11967" y="852845"/>
            <a:ext cx="7692866" cy="1295638"/>
          </a:xfrm>
          <a:prstGeom prst="rect">
            <a:avLst/>
          </a:prstGeom>
          <a:noFill/>
          <a:ln/>
        </p:spPr>
        <p:txBody>
          <a:bodyPr wrap="square" lIns="0" tIns="0" rIns="0" bIns="0" rtlCol="0" anchor="t"/>
          <a:lstStyle/>
          <a:p>
            <a:pPr algn="l" indent="0" marL="0">
              <a:lnSpc>
                <a:spcPts val="5100"/>
              </a:lnSpc>
              <a:buNone/>
            </a:pPr>
            <a:r>
              <a:rPr lang="en-US" sz="4050" dirty="0">
                <a:solidFill>
                  <a:srgbClr val="1D1D1B"/>
                </a:solidFill>
                <a:latin typeface="Tomorrow Semi Bold" pitchFamily="34" charset="0"/>
                <a:ea typeface="Tomorrow Semi Bold" pitchFamily="34" charset="-122"/>
                <a:cs typeface="Tomorrow Semi Bold" pitchFamily="34" charset="-120"/>
              </a:rPr>
              <a:t>Introduction and Challenges in Foggy Traffic Monitoring</a:t>
            </a:r>
            <a:endParaRPr lang="en-US" sz="4050" dirty="0"/>
          </a:p>
        </p:txBody>
      </p:sp>
      <p:sp>
        <p:nvSpPr>
          <p:cNvPr id="4" name="Shape 1"/>
          <p:cNvSpPr/>
          <p:nvPr/>
        </p:nvSpPr>
        <p:spPr>
          <a:xfrm>
            <a:off x="6211967" y="2459355"/>
            <a:ext cx="3742849" cy="2852380"/>
          </a:xfrm>
          <a:prstGeom prst="roundRect">
            <a:avLst>
              <a:gd name="adj" fmla="val 1090"/>
            </a:avLst>
          </a:prstGeom>
          <a:solidFill>
            <a:srgbClr val="F0EAEA"/>
          </a:solidFill>
          <a:ln/>
        </p:spPr>
      </p:sp>
      <p:sp>
        <p:nvSpPr>
          <p:cNvPr id="5" name="Text 2"/>
          <p:cNvSpPr/>
          <p:nvPr/>
        </p:nvSpPr>
        <p:spPr>
          <a:xfrm>
            <a:off x="6419255" y="2666643"/>
            <a:ext cx="3190875" cy="323969"/>
          </a:xfrm>
          <a:prstGeom prst="rect">
            <a:avLst/>
          </a:prstGeom>
          <a:noFill/>
          <a:ln/>
        </p:spPr>
        <p:txBody>
          <a:bodyPr wrap="none" lIns="0" tIns="0" rIns="0" bIns="0" rtlCol="0" anchor="t"/>
          <a:lstStyle/>
          <a:p>
            <a:pPr algn="l" indent="0" marL="0">
              <a:lnSpc>
                <a:spcPts val="2550"/>
              </a:lnSpc>
              <a:buNone/>
            </a:pPr>
            <a:r>
              <a:rPr lang="en-US" sz="2000" dirty="0">
                <a:solidFill>
                  <a:srgbClr val="61615C"/>
                </a:solidFill>
                <a:latin typeface="Tomorrow Semi Bold" pitchFamily="34" charset="0"/>
                <a:ea typeface="Tomorrow Semi Bold" pitchFamily="34" charset="-122"/>
                <a:cs typeface="Tomorrow Semi Bold" pitchFamily="34" charset="-120"/>
              </a:rPr>
              <a:t>Traffic Monitoring Needs</a:t>
            </a:r>
            <a:endParaRPr lang="en-US" sz="2000" dirty="0"/>
          </a:p>
        </p:txBody>
      </p:sp>
      <p:sp>
        <p:nvSpPr>
          <p:cNvPr id="6" name="Text 3"/>
          <p:cNvSpPr/>
          <p:nvPr/>
        </p:nvSpPr>
        <p:spPr>
          <a:xfrm>
            <a:off x="6419255" y="3114913"/>
            <a:ext cx="3328273" cy="1989534"/>
          </a:xfrm>
          <a:prstGeom prst="rect">
            <a:avLst/>
          </a:prstGeom>
          <a:noFill/>
          <a:ln/>
        </p:spPr>
        <p:txBody>
          <a:bodyPr wrap="square" lIns="0" tIns="0" rIns="0" bIns="0" rtlCol="0" anchor="t"/>
          <a:lstStyle/>
          <a:p>
            <a:pPr algn="l" indent="0" marL="0">
              <a:lnSpc>
                <a:spcPts val="2600"/>
              </a:lnSpc>
              <a:buNone/>
            </a:pPr>
            <a:r>
              <a:rPr lang="en-US" sz="1600" dirty="0">
                <a:solidFill>
                  <a:srgbClr val="61615C"/>
                </a:solidFill>
                <a:latin typeface="Tomorrow" pitchFamily="34" charset="0"/>
                <a:ea typeface="Tomorrow" pitchFamily="34" charset="-122"/>
                <a:cs typeface="Tomorrow" pitchFamily="34" charset="-120"/>
              </a:rPr>
              <a:t>Vision-based systems are vital for traffic control, speed estimation, and accident detection. Increasing vehicle numbers have intensified congestion and delays.</a:t>
            </a:r>
            <a:endParaRPr lang="en-US" sz="1600" dirty="0"/>
          </a:p>
        </p:txBody>
      </p:sp>
      <p:sp>
        <p:nvSpPr>
          <p:cNvPr id="7" name="Shape 4"/>
          <p:cNvSpPr/>
          <p:nvPr/>
        </p:nvSpPr>
        <p:spPr>
          <a:xfrm>
            <a:off x="10162103" y="2459355"/>
            <a:ext cx="3742849" cy="2852380"/>
          </a:xfrm>
          <a:prstGeom prst="roundRect">
            <a:avLst>
              <a:gd name="adj" fmla="val 1090"/>
            </a:avLst>
          </a:prstGeom>
          <a:solidFill>
            <a:srgbClr val="F0EAEA"/>
          </a:solidFill>
          <a:ln/>
        </p:spPr>
      </p:sp>
      <p:sp>
        <p:nvSpPr>
          <p:cNvPr id="8" name="Text 5"/>
          <p:cNvSpPr/>
          <p:nvPr/>
        </p:nvSpPr>
        <p:spPr>
          <a:xfrm>
            <a:off x="10369391" y="2666643"/>
            <a:ext cx="3328273" cy="647938"/>
          </a:xfrm>
          <a:prstGeom prst="rect">
            <a:avLst/>
          </a:prstGeom>
          <a:noFill/>
          <a:ln/>
        </p:spPr>
        <p:txBody>
          <a:bodyPr wrap="square" lIns="0" tIns="0" rIns="0" bIns="0" rtlCol="0" anchor="t"/>
          <a:lstStyle/>
          <a:p>
            <a:pPr algn="l" indent="0" marL="0">
              <a:lnSpc>
                <a:spcPts val="2550"/>
              </a:lnSpc>
              <a:buNone/>
            </a:pPr>
            <a:r>
              <a:rPr lang="en-US" sz="2000" dirty="0">
                <a:solidFill>
                  <a:srgbClr val="61615C"/>
                </a:solidFill>
                <a:latin typeface="Tomorrow Semi Bold" pitchFamily="34" charset="0"/>
                <a:ea typeface="Tomorrow Semi Bold" pitchFamily="34" charset="-122"/>
                <a:cs typeface="Tomorrow Semi Bold" pitchFamily="34" charset="-120"/>
              </a:rPr>
              <a:t>Limitations of Traditional Systems</a:t>
            </a:r>
            <a:endParaRPr lang="en-US" sz="2000" dirty="0"/>
          </a:p>
        </p:txBody>
      </p:sp>
      <p:sp>
        <p:nvSpPr>
          <p:cNvPr id="9" name="Text 6"/>
          <p:cNvSpPr/>
          <p:nvPr/>
        </p:nvSpPr>
        <p:spPr>
          <a:xfrm>
            <a:off x="10369391" y="3438882"/>
            <a:ext cx="3328273" cy="1326356"/>
          </a:xfrm>
          <a:prstGeom prst="rect">
            <a:avLst/>
          </a:prstGeom>
          <a:noFill/>
          <a:ln/>
        </p:spPr>
        <p:txBody>
          <a:bodyPr wrap="square" lIns="0" tIns="0" rIns="0" bIns="0" rtlCol="0" anchor="t"/>
          <a:lstStyle/>
          <a:p>
            <a:pPr algn="l" indent="0" marL="0">
              <a:lnSpc>
                <a:spcPts val="2600"/>
              </a:lnSpc>
              <a:buNone/>
            </a:pPr>
            <a:r>
              <a:rPr lang="en-US" sz="1600" dirty="0">
                <a:solidFill>
                  <a:srgbClr val="61615C"/>
                </a:solidFill>
                <a:latin typeface="Tomorrow" pitchFamily="34" charset="0"/>
                <a:ea typeface="Tomorrow" pitchFamily="34" charset="-122"/>
                <a:cs typeface="Tomorrow" pitchFamily="34" charset="-120"/>
              </a:rPr>
              <a:t>Conventional traffic control methods like fixed signals and sensors have limited coverage and require heavy infrastructure.</a:t>
            </a:r>
            <a:endParaRPr lang="en-US" sz="1600" dirty="0"/>
          </a:p>
        </p:txBody>
      </p:sp>
      <p:sp>
        <p:nvSpPr>
          <p:cNvPr id="10" name="Shape 7"/>
          <p:cNvSpPr/>
          <p:nvPr/>
        </p:nvSpPr>
        <p:spPr>
          <a:xfrm>
            <a:off x="6211967" y="5519023"/>
            <a:ext cx="7692866" cy="1857613"/>
          </a:xfrm>
          <a:prstGeom prst="roundRect">
            <a:avLst>
              <a:gd name="adj" fmla="val 1674"/>
            </a:avLst>
          </a:prstGeom>
          <a:solidFill>
            <a:srgbClr val="F0EAEA"/>
          </a:solidFill>
          <a:ln/>
        </p:spPr>
      </p:sp>
      <p:sp>
        <p:nvSpPr>
          <p:cNvPr id="11" name="Text 8"/>
          <p:cNvSpPr/>
          <p:nvPr/>
        </p:nvSpPr>
        <p:spPr>
          <a:xfrm>
            <a:off x="6419255" y="5726311"/>
            <a:ext cx="2591395" cy="323969"/>
          </a:xfrm>
          <a:prstGeom prst="rect">
            <a:avLst/>
          </a:prstGeom>
          <a:noFill/>
          <a:ln/>
        </p:spPr>
        <p:txBody>
          <a:bodyPr wrap="none" lIns="0" tIns="0" rIns="0" bIns="0" rtlCol="0" anchor="t"/>
          <a:lstStyle/>
          <a:p>
            <a:pPr algn="l" indent="0" marL="0">
              <a:lnSpc>
                <a:spcPts val="2550"/>
              </a:lnSpc>
              <a:buNone/>
            </a:pPr>
            <a:r>
              <a:rPr lang="en-US" sz="2000" dirty="0">
                <a:solidFill>
                  <a:srgbClr val="61615C"/>
                </a:solidFill>
                <a:latin typeface="Tomorrow Semi Bold" pitchFamily="34" charset="0"/>
                <a:ea typeface="Tomorrow Semi Bold" pitchFamily="34" charset="-122"/>
                <a:cs typeface="Tomorrow Semi Bold" pitchFamily="34" charset="-120"/>
              </a:rPr>
              <a:t>Fog Impact</a:t>
            </a:r>
            <a:endParaRPr lang="en-US" sz="2000" dirty="0"/>
          </a:p>
        </p:txBody>
      </p:sp>
      <p:sp>
        <p:nvSpPr>
          <p:cNvPr id="12" name="Text 9"/>
          <p:cNvSpPr/>
          <p:nvPr/>
        </p:nvSpPr>
        <p:spPr>
          <a:xfrm>
            <a:off x="6419255" y="6174581"/>
            <a:ext cx="7278291" cy="994767"/>
          </a:xfrm>
          <a:prstGeom prst="rect">
            <a:avLst/>
          </a:prstGeom>
          <a:noFill/>
          <a:ln/>
        </p:spPr>
        <p:txBody>
          <a:bodyPr wrap="square" lIns="0" tIns="0" rIns="0" bIns="0" rtlCol="0" anchor="t"/>
          <a:lstStyle/>
          <a:p>
            <a:pPr algn="l" indent="0" marL="0">
              <a:lnSpc>
                <a:spcPts val="2600"/>
              </a:lnSpc>
              <a:buNone/>
            </a:pPr>
            <a:r>
              <a:rPr lang="en-US" sz="1600" dirty="0">
                <a:solidFill>
                  <a:srgbClr val="61615C"/>
                </a:solidFill>
                <a:latin typeface="Tomorrow" pitchFamily="34" charset="0"/>
                <a:ea typeface="Tomorrow" pitchFamily="34" charset="-122"/>
                <a:cs typeface="Tomorrow" pitchFamily="34" charset="-120"/>
              </a:rPr>
              <a:t>Fog scatters light, lowers contrast, and blurs object boundaries, making vehicles indistinguishable from backgrounds and impairing detection accuracy.</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933926"/>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Existing Methods and Their Limitations</a:t>
            </a:r>
            <a:endParaRPr lang="en-US" sz="4450" dirty="0"/>
          </a:p>
        </p:txBody>
      </p:sp>
      <p:sp>
        <p:nvSpPr>
          <p:cNvPr id="4" name="Shape 1"/>
          <p:cNvSpPr/>
          <p:nvPr/>
        </p:nvSpPr>
        <p:spPr>
          <a:xfrm>
            <a:off x="793790" y="2946797"/>
            <a:ext cx="510302" cy="510302"/>
          </a:xfrm>
          <a:prstGeom prst="roundRect">
            <a:avLst>
              <a:gd name="adj" fmla="val 6667"/>
            </a:avLst>
          </a:prstGeom>
          <a:solidFill>
            <a:srgbClr val="F0EAEA"/>
          </a:solidFill>
          <a:ln/>
        </p:spPr>
      </p:sp>
      <p:sp>
        <p:nvSpPr>
          <p:cNvPr id="5" name="Text 2"/>
          <p:cNvSpPr/>
          <p:nvPr/>
        </p:nvSpPr>
        <p:spPr>
          <a:xfrm>
            <a:off x="1530906" y="2946797"/>
            <a:ext cx="2927747" cy="1062990"/>
          </a:xfrm>
          <a:prstGeom prst="rect">
            <a:avLst/>
          </a:prstGeom>
          <a:noFill/>
          <a:ln/>
        </p:spPr>
        <p:txBody>
          <a:bodyPr wrap="square" lIns="0" tIns="0" rIns="0" bIns="0" rtlCol="0" anchor="t"/>
          <a:lstStyle/>
          <a:p>
            <a:pPr algn="l"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Polarization and Multi-Image Processing</a:t>
            </a:r>
            <a:endParaRPr lang="en-US" sz="2200" dirty="0"/>
          </a:p>
        </p:txBody>
      </p:sp>
      <p:sp>
        <p:nvSpPr>
          <p:cNvPr id="6" name="Text 3"/>
          <p:cNvSpPr/>
          <p:nvPr/>
        </p:nvSpPr>
        <p:spPr>
          <a:xfrm>
            <a:off x="1530906" y="4145875"/>
            <a:ext cx="2927747" cy="1451610"/>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Require special hardware and multiple images, limiting urban deployment feasibility.</a:t>
            </a:r>
            <a:endParaRPr lang="en-US" sz="1750" dirty="0"/>
          </a:p>
        </p:txBody>
      </p:sp>
      <p:sp>
        <p:nvSpPr>
          <p:cNvPr id="7" name="Shape 4"/>
          <p:cNvSpPr/>
          <p:nvPr/>
        </p:nvSpPr>
        <p:spPr>
          <a:xfrm>
            <a:off x="4685467" y="2946797"/>
            <a:ext cx="510302" cy="510302"/>
          </a:xfrm>
          <a:prstGeom prst="roundRect">
            <a:avLst>
              <a:gd name="adj" fmla="val 6667"/>
            </a:avLst>
          </a:prstGeom>
          <a:solidFill>
            <a:srgbClr val="F0EAEA"/>
          </a:solidFill>
          <a:ln/>
        </p:spPr>
      </p:sp>
      <p:sp>
        <p:nvSpPr>
          <p:cNvPr id="8" name="Text 5"/>
          <p:cNvSpPr/>
          <p:nvPr/>
        </p:nvSpPr>
        <p:spPr>
          <a:xfrm>
            <a:off x="5422583" y="2946797"/>
            <a:ext cx="2927747" cy="1062990"/>
          </a:xfrm>
          <a:prstGeom prst="rect">
            <a:avLst/>
          </a:prstGeom>
          <a:noFill/>
          <a:ln/>
        </p:spPr>
        <p:txBody>
          <a:bodyPr wrap="square" lIns="0" tIns="0" rIns="0" bIns="0" rtlCol="0" anchor="t"/>
          <a:lstStyle/>
          <a:p>
            <a:pPr algn="l"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Variable Atmospheric Conditions</a:t>
            </a:r>
            <a:endParaRPr lang="en-US" sz="2200" dirty="0"/>
          </a:p>
        </p:txBody>
      </p:sp>
      <p:sp>
        <p:nvSpPr>
          <p:cNvPr id="9" name="Text 6"/>
          <p:cNvSpPr/>
          <p:nvPr/>
        </p:nvSpPr>
        <p:spPr>
          <a:xfrm>
            <a:off x="5422583" y="4145875"/>
            <a:ext cx="2927747" cy="1451610"/>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Accuracy and robustness vary with fog density and particle scale, reducing practical application.</a:t>
            </a:r>
            <a:endParaRPr lang="en-US" sz="1750" dirty="0"/>
          </a:p>
        </p:txBody>
      </p:sp>
      <p:sp>
        <p:nvSpPr>
          <p:cNvPr id="10" name="Shape 7"/>
          <p:cNvSpPr/>
          <p:nvPr/>
        </p:nvSpPr>
        <p:spPr>
          <a:xfrm>
            <a:off x="793790" y="6079450"/>
            <a:ext cx="510302" cy="510302"/>
          </a:xfrm>
          <a:prstGeom prst="roundRect">
            <a:avLst>
              <a:gd name="adj" fmla="val 6667"/>
            </a:avLst>
          </a:prstGeom>
          <a:solidFill>
            <a:srgbClr val="F0EAEA"/>
          </a:solidFill>
          <a:ln/>
        </p:spPr>
      </p:sp>
      <p:sp>
        <p:nvSpPr>
          <p:cNvPr id="11" name="Text 8"/>
          <p:cNvSpPr/>
          <p:nvPr/>
        </p:nvSpPr>
        <p:spPr>
          <a:xfrm>
            <a:off x="1530906" y="6079450"/>
            <a:ext cx="5728335" cy="354330"/>
          </a:xfrm>
          <a:prstGeom prst="rect">
            <a:avLst/>
          </a:prstGeom>
          <a:noFill/>
          <a:ln/>
        </p:spPr>
        <p:txBody>
          <a:bodyPr wrap="none" lIns="0" tIns="0" rIns="0" bIns="0" rtlCol="0" anchor="t"/>
          <a:lstStyle/>
          <a:p>
            <a:pPr algn="l"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Need for Real-Time Video Enhancement</a:t>
            </a:r>
            <a:endParaRPr lang="en-US" sz="2200" dirty="0"/>
          </a:p>
        </p:txBody>
      </p:sp>
      <p:sp>
        <p:nvSpPr>
          <p:cNvPr id="12" name="Text 9"/>
          <p:cNvSpPr/>
          <p:nvPr/>
        </p:nvSpPr>
        <p:spPr>
          <a:xfrm>
            <a:off x="1530906" y="6569869"/>
            <a:ext cx="6819305" cy="725805"/>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Most prior work focuses on still images; real-time video processing remains a challenge.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717953"/>
            <a:ext cx="9376172" cy="708779"/>
          </a:xfrm>
          <a:prstGeom prst="rect">
            <a:avLst/>
          </a:prstGeom>
          <a:noFill/>
          <a:ln/>
        </p:spPr>
        <p:txBody>
          <a:bodyPr wrap="none" lIns="0" tIns="0" rIns="0" bIns="0" rtlCol="0" anchor="t"/>
          <a:lstStyle/>
          <a:p>
            <a:pPr algn="l"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Proposed Enhancement Pipeline</a:t>
            </a:r>
            <a:endParaRPr lang="en-US" sz="4450" dirty="0"/>
          </a:p>
        </p:txBody>
      </p:sp>
      <p:sp>
        <p:nvSpPr>
          <p:cNvPr id="3" name="Text 1"/>
          <p:cNvSpPr/>
          <p:nvPr/>
        </p:nvSpPr>
        <p:spPr>
          <a:xfrm>
            <a:off x="793790" y="299370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Key Stages</a:t>
            </a:r>
            <a:endParaRPr lang="en-US" sz="2200" dirty="0"/>
          </a:p>
        </p:txBody>
      </p:sp>
      <p:sp>
        <p:nvSpPr>
          <p:cNvPr id="4" name="Text 2"/>
          <p:cNvSpPr/>
          <p:nvPr/>
        </p:nvSpPr>
        <p:spPr>
          <a:xfrm>
            <a:off x="793790" y="3574852"/>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Foggy video frame acquisition</a:t>
            </a:r>
            <a:endParaRPr lang="en-US" sz="1750" dirty="0"/>
          </a:p>
        </p:txBody>
      </p:sp>
      <p:sp>
        <p:nvSpPr>
          <p:cNvPr id="5" name="Text 3"/>
          <p:cNvSpPr/>
          <p:nvPr/>
        </p:nvSpPr>
        <p:spPr>
          <a:xfrm>
            <a:off x="793790" y="4017050"/>
            <a:ext cx="6244709"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Transmission map estimation using Dark Channel Prior</a:t>
            </a:r>
            <a:endParaRPr lang="en-US" sz="1750" dirty="0"/>
          </a:p>
        </p:txBody>
      </p:sp>
      <p:sp>
        <p:nvSpPr>
          <p:cNvPr id="6" name="Text 4"/>
          <p:cNvSpPr/>
          <p:nvPr/>
        </p:nvSpPr>
        <p:spPr>
          <a:xfrm>
            <a:off x="793790" y="4822150"/>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Contrast enhancement via CLAHE</a:t>
            </a:r>
            <a:endParaRPr lang="en-US" sz="1750" dirty="0"/>
          </a:p>
        </p:txBody>
      </p:sp>
      <p:sp>
        <p:nvSpPr>
          <p:cNvPr id="7" name="Text 5"/>
          <p:cNvSpPr/>
          <p:nvPr/>
        </p:nvSpPr>
        <p:spPr>
          <a:xfrm>
            <a:off x="793790" y="5264348"/>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Adaptive gamma correction for illumination</a:t>
            </a:r>
            <a:endParaRPr lang="en-US" sz="1750" dirty="0"/>
          </a:p>
        </p:txBody>
      </p:sp>
      <p:sp>
        <p:nvSpPr>
          <p:cNvPr id="8" name="Text 6"/>
          <p:cNvSpPr/>
          <p:nvPr/>
        </p:nvSpPr>
        <p:spPr>
          <a:xfrm>
            <a:off x="793790" y="5706547"/>
            <a:ext cx="6244709"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Vehicle detection using background subtraction and contour analysis</a:t>
            </a:r>
            <a:endParaRPr lang="en-US" sz="1750" dirty="0"/>
          </a:p>
        </p:txBody>
      </p:sp>
      <p:sp>
        <p:nvSpPr>
          <p:cNvPr id="9" name="Text 7"/>
          <p:cNvSpPr/>
          <p:nvPr/>
        </p:nvSpPr>
        <p:spPr>
          <a:xfrm>
            <a:off x="7599521" y="299370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Goals</a:t>
            </a:r>
            <a:endParaRPr lang="en-US" sz="2200" dirty="0"/>
          </a:p>
        </p:txBody>
      </p:sp>
      <p:sp>
        <p:nvSpPr>
          <p:cNvPr id="10" name="Text 8"/>
          <p:cNvSpPr/>
          <p:nvPr/>
        </p:nvSpPr>
        <p:spPr>
          <a:xfrm>
            <a:off x="7599521" y="3574852"/>
            <a:ext cx="6244709" cy="1088708"/>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Restore degraded frames, improve visibility, and enable accurate detection of moving vehicles under foggy conditions.</a:t>
            </a:r>
            <a:endParaRPr lang="en-US" sz="1750" dirty="0"/>
          </a:p>
        </p:txBody>
      </p:sp>
      <p:sp>
        <p:nvSpPr>
          <p:cNvPr id="11" name="Text 9"/>
          <p:cNvSpPr/>
          <p:nvPr/>
        </p:nvSpPr>
        <p:spPr>
          <a:xfrm>
            <a:off x="7599521" y="4867632"/>
            <a:ext cx="6244709" cy="725805"/>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Use classical computer vision techniques for cost-effective, real-time surveillance applications.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893570"/>
            <a:ext cx="11695628" cy="708779"/>
          </a:xfrm>
          <a:prstGeom prst="rect">
            <a:avLst/>
          </a:prstGeom>
          <a:noFill/>
          <a:ln/>
        </p:spPr>
        <p:txBody>
          <a:bodyPr wrap="none" lIns="0" tIns="0" rIns="0" bIns="0" rtlCol="0" anchor="t"/>
          <a:lstStyle/>
          <a:p>
            <a:pPr algn="l"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Image Representation and ROI Selection</a:t>
            </a:r>
            <a:endParaRPr lang="en-US" sz="4450" dirty="0"/>
          </a:p>
        </p:txBody>
      </p:sp>
      <p:sp>
        <p:nvSpPr>
          <p:cNvPr id="3" name="Text 1"/>
          <p:cNvSpPr/>
          <p:nvPr/>
        </p:nvSpPr>
        <p:spPr>
          <a:xfrm>
            <a:off x="793790" y="3169325"/>
            <a:ext cx="3218617" cy="354330"/>
          </a:xfrm>
          <a:prstGeom prst="rect">
            <a:avLst/>
          </a:prstGeom>
          <a:noFill/>
          <a:ln/>
        </p:spPr>
        <p:txBody>
          <a:bodyPr wrap="none" lIns="0" tIns="0" rIns="0" bIns="0" rtlCol="0" anchor="t"/>
          <a:lstStyle/>
          <a:p>
            <a:pPr algn="l" indent="0" marL="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Image Representation</a:t>
            </a:r>
            <a:endParaRPr lang="en-US" sz="2200" dirty="0"/>
          </a:p>
        </p:txBody>
      </p:sp>
      <p:sp>
        <p:nvSpPr>
          <p:cNvPr id="4" name="Text 2"/>
          <p:cNvSpPr/>
          <p:nvPr/>
        </p:nvSpPr>
        <p:spPr>
          <a:xfrm>
            <a:off x="793790" y="3750469"/>
            <a:ext cx="6244709" cy="1088708"/>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Video from fixed cameras is digitized into frames, represented in grayscale or color spaces with pixel intensities from 0 to 255.</a:t>
            </a:r>
            <a:endParaRPr lang="en-US" sz="1750" dirty="0"/>
          </a:p>
        </p:txBody>
      </p:sp>
      <p:sp>
        <p:nvSpPr>
          <p:cNvPr id="5" name="Text 3"/>
          <p:cNvSpPr/>
          <p:nvPr/>
        </p:nvSpPr>
        <p:spPr>
          <a:xfrm>
            <a:off x="7599521" y="3169325"/>
            <a:ext cx="3378160" cy="354330"/>
          </a:xfrm>
          <a:prstGeom prst="rect">
            <a:avLst/>
          </a:prstGeom>
          <a:noFill/>
          <a:ln/>
        </p:spPr>
        <p:txBody>
          <a:bodyPr wrap="none" lIns="0" tIns="0" rIns="0" bIns="0" rtlCol="0" anchor="t"/>
          <a:lstStyle/>
          <a:p>
            <a:pPr algn="l" indent="0" marL="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Region of Interest (ROI)</a:t>
            </a:r>
            <a:endParaRPr lang="en-US" sz="2200" dirty="0"/>
          </a:p>
        </p:txBody>
      </p:sp>
      <p:sp>
        <p:nvSpPr>
          <p:cNvPr id="6" name="Text 4"/>
          <p:cNvSpPr/>
          <p:nvPr/>
        </p:nvSpPr>
        <p:spPr>
          <a:xfrm>
            <a:off x="7599521" y="3750469"/>
            <a:ext cx="6244709" cy="1088708"/>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Processing focuses on road segments where vehicles appear, reducing computational load and enhancing accuracy.</a:t>
            </a:r>
            <a:endParaRPr lang="en-US" sz="1750" dirty="0"/>
          </a:p>
        </p:txBody>
      </p:sp>
      <p:sp>
        <p:nvSpPr>
          <p:cNvPr id="7" name="Text 5"/>
          <p:cNvSpPr/>
          <p:nvPr/>
        </p:nvSpPr>
        <p:spPr>
          <a:xfrm>
            <a:off x="7599521" y="5043249"/>
            <a:ext cx="6244709" cy="1088708"/>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Frames are converted from RGB to perceptually uniform color spaces like Lab or HSV for better intensity processing.</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532817"/>
          </a:xfrm>
          <a:prstGeom prst="rect">
            <a:avLst/>
          </a:prstGeom>
        </p:spPr>
      </p:pic>
      <p:sp>
        <p:nvSpPr>
          <p:cNvPr id="3" name="Text 0"/>
          <p:cNvSpPr/>
          <p:nvPr/>
        </p:nvSpPr>
        <p:spPr>
          <a:xfrm>
            <a:off x="709136" y="3090029"/>
            <a:ext cx="9032796" cy="633174"/>
          </a:xfrm>
          <a:prstGeom prst="rect">
            <a:avLst/>
          </a:prstGeom>
          <a:noFill/>
          <a:ln/>
        </p:spPr>
        <p:txBody>
          <a:bodyPr wrap="none" lIns="0" tIns="0" rIns="0" bIns="0" rtlCol="0" anchor="t"/>
          <a:lstStyle/>
          <a:p>
            <a:pPr algn="l" indent="0" marL="0">
              <a:lnSpc>
                <a:spcPts val="4950"/>
              </a:lnSpc>
              <a:buNone/>
            </a:pPr>
            <a:r>
              <a:rPr lang="en-US" sz="3950" dirty="0">
                <a:solidFill>
                  <a:srgbClr val="1D1D1B"/>
                </a:solidFill>
                <a:latin typeface="Tomorrow Semi Bold" pitchFamily="34" charset="0"/>
                <a:ea typeface="Tomorrow Semi Bold" pitchFamily="34" charset="-122"/>
                <a:cs typeface="Tomorrow Semi Bold" pitchFamily="34" charset="-120"/>
              </a:rPr>
              <a:t>Visibility Enhancement Techniques</a:t>
            </a:r>
            <a:endParaRPr lang="en-US" sz="3950" dirty="0"/>
          </a:p>
        </p:txBody>
      </p:sp>
      <p:pic>
        <p:nvPicPr>
          <p:cNvPr id="4" name="Image 1" descr="preencoded.png">    </p:cNvPr>
          <p:cNvPicPr>
            <a:picLocks noChangeAspect="1"/>
          </p:cNvPicPr>
          <p:nvPr/>
        </p:nvPicPr>
        <p:blipFill>
          <a:blip r:embed="rId2"/>
          <a:stretch>
            <a:fillRect/>
          </a:stretch>
        </p:blipFill>
        <p:spPr>
          <a:xfrm>
            <a:off x="709136" y="4027051"/>
            <a:ext cx="1013103" cy="1215747"/>
          </a:xfrm>
          <a:prstGeom prst="rect">
            <a:avLst/>
          </a:prstGeom>
        </p:spPr>
      </p:pic>
      <p:sp>
        <p:nvSpPr>
          <p:cNvPr id="5" name="Text 1"/>
          <p:cNvSpPr/>
          <p:nvPr/>
        </p:nvSpPr>
        <p:spPr>
          <a:xfrm>
            <a:off x="2026087" y="4229576"/>
            <a:ext cx="2532817" cy="316468"/>
          </a:xfrm>
          <a:prstGeom prst="rect">
            <a:avLst/>
          </a:prstGeom>
          <a:noFill/>
          <a:ln/>
        </p:spPr>
        <p:txBody>
          <a:bodyPr wrap="none" lIns="0" tIns="0" rIns="0" bIns="0" rtlCol="0" anchor="t"/>
          <a:lstStyle/>
          <a:p>
            <a:pPr algn="l" indent="0" marL="0">
              <a:lnSpc>
                <a:spcPts val="2450"/>
              </a:lnSpc>
              <a:buNone/>
            </a:pPr>
            <a:r>
              <a:rPr lang="en-US" sz="1950" dirty="0">
                <a:solidFill>
                  <a:srgbClr val="61615C"/>
                </a:solidFill>
                <a:latin typeface="Tomorrow Semi Bold" pitchFamily="34" charset="0"/>
                <a:ea typeface="Tomorrow Semi Bold" pitchFamily="34" charset="-122"/>
                <a:cs typeface="Tomorrow Semi Bold" pitchFamily="34" charset="-120"/>
              </a:rPr>
              <a:t>CLAHE</a:t>
            </a:r>
            <a:endParaRPr lang="en-US" sz="1950" dirty="0"/>
          </a:p>
        </p:txBody>
      </p:sp>
      <p:sp>
        <p:nvSpPr>
          <p:cNvPr id="6" name="Text 2"/>
          <p:cNvSpPr/>
          <p:nvPr/>
        </p:nvSpPr>
        <p:spPr>
          <a:xfrm>
            <a:off x="2026087" y="4667607"/>
            <a:ext cx="11895177" cy="324207"/>
          </a:xfrm>
          <a:prstGeom prst="rect">
            <a:avLst/>
          </a:prstGeom>
          <a:noFill/>
          <a:ln/>
        </p:spPr>
        <p:txBody>
          <a:bodyPr wrap="none" lIns="0" tIns="0" rIns="0" bIns="0" rtlCol="0" anchor="t"/>
          <a:lstStyle/>
          <a:p>
            <a:pPr algn="l" indent="0" marL="0">
              <a:lnSpc>
                <a:spcPts val="2550"/>
              </a:lnSpc>
              <a:buNone/>
            </a:pPr>
            <a:r>
              <a:rPr lang="en-US" sz="1550" dirty="0">
                <a:solidFill>
                  <a:srgbClr val="61615C"/>
                </a:solidFill>
                <a:latin typeface="Tomorrow" pitchFamily="34" charset="0"/>
                <a:ea typeface="Tomorrow" pitchFamily="34" charset="-122"/>
                <a:cs typeface="Tomorrow" pitchFamily="34" charset="-120"/>
              </a:rPr>
              <a:t>Enhances local contrast by dividing images into tiles and limiting noise amplification.</a:t>
            </a:r>
            <a:endParaRPr lang="en-US" sz="1550" dirty="0"/>
          </a:p>
        </p:txBody>
      </p:sp>
      <p:pic>
        <p:nvPicPr>
          <p:cNvPr id="7" name="Image 2" descr="preencoded.png">    </p:cNvPr>
          <p:cNvPicPr>
            <a:picLocks noChangeAspect="1"/>
          </p:cNvPicPr>
          <p:nvPr/>
        </p:nvPicPr>
        <p:blipFill>
          <a:blip r:embed="rId3"/>
          <a:stretch>
            <a:fillRect/>
          </a:stretch>
        </p:blipFill>
        <p:spPr>
          <a:xfrm>
            <a:off x="709136" y="5242798"/>
            <a:ext cx="1013103" cy="1215747"/>
          </a:xfrm>
          <a:prstGeom prst="rect">
            <a:avLst/>
          </a:prstGeom>
        </p:spPr>
      </p:pic>
      <p:sp>
        <p:nvSpPr>
          <p:cNvPr id="8" name="Text 3"/>
          <p:cNvSpPr/>
          <p:nvPr/>
        </p:nvSpPr>
        <p:spPr>
          <a:xfrm>
            <a:off x="2026087" y="5445323"/>
            <a:ext cx="3186232" cy="316468"/>
          </a:xfrm>
          <a:prstGeom prst="rect">
            <a:avLst/>
          </a:prstGeom>
          <a:noFill/>
          <a:ln/>
        </p:spPr>
        <p:txBody>
          <a:bodyPr wrap="none" lIns="0" tIns="0" rIns="0" bIns="0" rtlCol="0" anchor="t"/>
          <a:lstStyle/>
          <a:p>
            <a:pPr algn="l" indent="0" marL="0">
              <a:lnSpc>
                <a:spcPts val="2450"/>
              </a:lnSpc>
              <a:buNone/>
            </a:pPr>
            <a:r>
              <a:rPr lang="en-US" sz="1950" dirty="0">
                <a:solidFill>
                  <a:srgbClr val="61615C"/>
                </a:solidFill>
                <a:latin typeface="Tomorrow Semi Bold" pitchFamily="34" charset="0"/>
                <a:ea typeface="Tomorrow Semi Bold" pitchFamily="34" charset="-122"/>
                <a:cs typeface="Tomorrow Semi Bold" pitchFamily="34" charset="-120"/>
              </a:rPr>
              <a:t>Dark Channel Prior (DCP)</a:t>
            </a:r>
            <a:endParaRPr lang="en-US" sz="1950" dirty="0"/>
          </a:p>
        </p:txBody>
      </p:sp>
      <p:sp>
        <p:nvSpPr>
          <p:cNvPr id="9" name="Text 4"/>
          <p:cNvSpPr/>
          <p:nvPr/>
        </p:nvSpPr>
        <p:spPr>
          <a:xfrm>
            <a:off x="2026087" y="5883354"/>
            <a:ext cx="11895177" cy="324207"/>
          </a:xfrm>
          <a:prstGeom prst="rect">
            <a:avLst/>
          </a:prstGeom>
          <a:noFill/>
          <a:ln/>
        </p:spPr>
        <p:txBody>
          <a:bodyPr wrap="none" lIns="0" tIns="0" rIns="0" bIns="0" rtlCol="0" anchor="t"/>
          <a:lstStyle/>
          <a:p>
            <a:pPr algn="l" indent="0" marL="0">
              <a:lnSpc>
                <a:spcPts val="2550"/>
              </a:lnSpc>
              <a:buNone/>
            </a:pPr>
            <a:r>
              <a:rPr lang="en-US" sz="1550" dirty="0">
                <a:solidFill>
                  <a:srgbClr val="61615C"/>
                </a:solidFill>
                <a:latin typeface="Tomorrow" pitchFamily="34" charset="0"/>
                <a:ea typeface="Tomorrow" pitchFamily="34" charset="-122"/>
                <a:cs typeface="Tomorrow" pitchFamily="34" charset="-120"/>
              </a:rPr>
              <a:t>Estimates haze concentration by identifying dark pixels in non-sky regions to remove fog effects.</a:t>
            </a:r>
            <a:endParaRPr lang="en-US" sz="1550" dirty="0"/>
          </a:p>
        </p:txBody>
      </p:sp>
      <p:pic>
        <p:nvPicPr>
          <p:cNvPr id="10" name="Image 3" descr="preencoded.png">    </p:cNvPr>
          <p:cNvPicPr>
            <a:picLocks noChangeAspect="1"/>
          </p:cNvPicPr>
          <p:nvPr/>
        </p:nvPicPr>
        <p:blipFill>
          <a:blip r:embed="rId4"/>
          <a:stretch>
            <a:fillRect/>
          </a:stretch>
        </p:blipFill>
        <p:spPr>
          <a:xfrm>
            <a:off x="709136" y="6458545"/>
            <a:ext cx="1013103" cy="1215747"/>
          </a:xfrm>
          <a:prstGeom prst="rect">
            <a:avLst/>
          </a:prstGeom>
        </p:spPr>
      </p:pic>
      <p:sp>
        <p:nvSpPr>
          <p:cNvPr id="11" name="Text 5"/>
          <p:cNvSpPr/>
          <p:nvPr/>
        </p:nvSpPr>
        <p:spPr>
          <a:xfrm>
            <a:off x="2026087" y="6661071"/>
            <a:ext cx="3637717" cy="316468"/>
          </a:xfrm>
          <a:prstGeom prst="rect">
            <a:avLst/>
          </a:prstGeom>
          <a:noFill/>
          <a:ln/>
        </p:spPr>
        <p:txBody>
          <a:bodyPr wrap="none" lIns="0" tIns="0" rIns="0" bIns="0" rtlCol="0" anchor="t"/>
          <a:lstStyle/>
          <a:p>
            <a:pPr algn="l" indent="0" marL="0">
              <a:lnSpc>
                <a:spcPts val="2450"/>
              </a:lnSpc>
              <a:buNone/>
            </a:pPr>
            <a:r>
              <a:rPr lang="en-US" sz="1950" dirty="0">
                <a:solidFill>
                  <a:srgbClr val="61615C"/>
                </a:solidFill>
                <a:latin typeface="Tomorrow Semi Bold" pitchFamily="34" charset="0"/>
                <a:ea typeface="Tomorrow Semi Bold" pitchFamily="34" charset="-122"/>
                <a:cs typeface="Tomorrow Semi Bold" pitchFamily="34" charset="-120"/>
              </a:rPr>
              <a:t>Adaptive Gamma Correction</a:t>
            </a:r>
            <a:endParaRPr lang="en-US" sz="1950" dirty="0"/>
          </a:p>
        </p:txBody>
      </p:sp>
      <p:sp>
        <p:nvSpPr>
          <p:cNvPr id="12" name="Text 6"/>
          <p:cNvSpPr/>
          <p:nvPr/>
        </p:nvSpPr>
        <p:spPr>
          <a:xfrm>
            <a:off x="2026087" y="7099102"/>
            <a:ext cx="11895177" cy="324207"/>
          </a:xfrm>
          <a:prstGeom prst="rect">
            <a:avLst/>
          </a:prstGeom>
          <a:noFill/>
          <a:ln/>
        </p:spPr>
        <p:txBody>
          <a:bodyPr wrap="none" lIns="0" tIns="0" rIns="0" bIns="0" rtlCol="0" anchor="t"/>
          <a:lstStyle/>
          <a:p>
            <a:pPr algn="l" indent="0" marL="0">
              <a:lnSpc>
                <a:spcPts val="2550"/>
              </a:lnSpc>
              <a:buNone/>
            </a:pPr>
            <a:r>
              <a:rPr lang="en-US" sz="1550" dirty="0">
                <a:solidFill>
                  <a:srgbClr val="61615C"/>
                </a:solidFill>
                <a:latin typeface="Tomorrow" pitchFamily="34" charset="0"/>
                <a:ea typeface="Tomorrow" pitchFamily="34" charset="-122"/>
                <a:cs typeface="Tomorrow" pitchFamily="34" charset="-120"/>
              </a:rPr>
              <a:t>Nonlinear correction brightens darker regions without saturating bright areas, refining visibility.</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913924"/>
            <a:ext cx="13000792" cy="708779"/>
          </a:xfrm>
          <a:prstGeom prst="rect">
            <a:avLst/>
          </a:prstGeom>
          <a:noFill/>
          <a:ln/>
        </p:spPr>
        <p:txBody>
          <a:bodyPr wrap="none" lIns="0" tIns="0" rIns="0" bIns="0" rtlCol="0" anchor="t"/>
          <a:lstStyle/>
          <a:p>
            <a:pPr algn="l"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Visibility Enhancement Techniques Overview</a:t>
            </a:r>
            <a:endParaRPr lang="en-US" sz="4450" dirty="0"/>
          </a:p>
        </p:txBody>
      </p:sp>
      <p:sp>
        <p:nvSpPr>
          <p:cNvPr id="3" name="Text 1"/>
          <p:cNvSpPr/>
          <p:nvPr/>
        </p:nvSpPr>
        <p:spPr>
          <a:xfrm>
            <a:off x="793790" y="2076331"/>
            <a:ext cx="13042821" cy="1451610"/>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61615C"/>
                </a:solidFill>
                <a:latin typeface="Tomorrow" pitchFamily="34" charset="0"/>
                <a:ea typeface="Tomorrow" pitchFamily="34" charset="-122"/>
                <a:cs typeface="Tomorrow" pitchFamily="34" charset="-120"/>
              </a:rPr>
              <a:t>CLAHE:</a:t>
            </a:r>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 Enhances local contrast by dividing the image into small, non-overlapping tiles and applying histogram equalization to each tile independently. This method effectively improves the visibility of details in foggy or low-contrast areas while controlling noise amplification by clipping the histogram. The use of tiles ensures that contrast enhancement is localized, preventing over-enhancement of uniform regions.</a:t>
            </a:r>
            <a:endParaRPr lang="en-US" sz="1750" dirty="0"/>
          </a:p>
        </p:txBody>
      </p:sp>
      <p:sp>
        <p:nvSpPr>
          <p:cNvPr id="4" name="Text 2"/>
          <p:cNvSpPr/>
          <p:nvPr/>
        </p:nvSpPr>
        <p:spPr>
          <a:xfrm>
            <a:off x="793790" y="3607237"/>
            <a:ext cx="13042821" cy="1814513"/>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61615C"/>
                </a:solidFill>
                <a:latin typeface="Tomorrow" pitchFamily="34" charset="0"/>
                <a:ea typeface="Tomorrow" pitchFamily="34" charset="-122"/>
                <a:cs typeface="Tomorrow" pitchFamily="34" charset="-120"/>
              </a:rPr>
              <a:t>Dark Channel Prior (DCP):</a:t>
            </a:r>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 A statistical approach that exploits the observation that in most fog-free outdoor images, some pixels in non-sky regions have very low intensity in at least one color channel. DCP estimates the fog density by identifying these dark pixels, which enables a precise calculation of the transmission map needed to restore the image visibility. This technique is highly effective in removing haze and fog effects from images without requiring additional hardware.</a:t>
            </a:r>
            <a:endParaRPr lang="en-US" sz="1750" dirty="0"/>
          </a:p>
        </p:txBody>
      </p:sp>
      <p:sp>
        <p:nvSpPr>
          <p:cNvPr id="5" name="Text 3"/>
          <p:cNvSpPr/>
          <p:nvPr/>
        </p:nvSpPr>
        <p:spPr>
          <a:xfrm>
            <a:off x="793790" y="5501045"/>
            <a:ext cx="13042821" cy="1814513"/>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61615C"/>
                </a:solidFill>
                <a:latin typeface="Tomorrow" pitchFamily="34" charset="0"/>
                <a:ea typeface="Tomorrow" pitchFamily="34" charset="-122"/>
                <a:cs typeface="Tomorrow" pitchFamily="34" charset="-120"/>
              </a:rPr>
              <a:t>Adaptive Gamma Correction (AGC):</a:t>
            </a:r>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 A nonlinear image enhancement technique designed to brighten dark regions of an image adaptively while preserving the brightness of naturally bright areas. Unlike fixed gamma correction, AGC adjusts the gamma value based on local image properties, preventing overexposure and preserving image details. This results in improved visibility in shadowed or degraded areas, making it ideal for enhancing video frames captured under foggy conditions.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106805"/>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Filtering and Image Smoothing</a:t>
            </a:r>
            <a:endParaRPr lang="en-US" sz="4450" dirty="0"/>
          </a:p>
        </p:txBody>
      </p:sp>
      <p:sp>
        <p:nvSpPr>
          <p:cNvPr id="4" name="Shape 1"/>
          <p:cNvSpPr/>
          <p:nvPr/>
        </p:nvSpPr>
        <p:spPr>
          <a:xfrm>
            <a:off x="793790" y="3119676"/>
            <a:ext cx="510302" cy="510302"/>
          </a:xfrm>
          <a:prstGeom prst="roundRect">
            <a:avLst>
              <a:gd name="adj" fmla="val 6667"/>
            </a:avLst>
          </a:prstGeom>
          <a:solidFill>
            <a:srgbClr val="F0EAEA"/>
          </a:solidFill>
          <a:ln/>
        </p:spPr>
      </p:sp>
      <p:sp>
        <p:nvSpPr>
          <p:cNvPr id="5" name="Text 2"/>
          <p:cNvSpPr/>
          <p:nvPr/>
        </p:nvSpPr>
        <p:spPr>
          <a:xfrm>
            <a:off x="1530906" y="3119676"/>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Median Filtering</a:t>
            </a:r>
            <a:endParaRPr lang="en-US" sz="2200" dirty="0"/>
          </a:p>
        </p:txBody>
      </p:sp>
      <p:sp>
        <p:nvSpPr>
          <p:cNvPr id="6" name="Text 3"/>
          <p:cNvSpPr/>
          <p:nvPr/>
        </p:nvSpPr>
        <p:spPr>
          <a:xfrm>
            <a:off x="1530906" y="3610094"/>
            <a:ext cx="2927747" cy="1814513"/>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Removes salt-and-pepper noise while preserving sharp edges, essential for vehicle and road feature clarity.</a:t>
            </a:r>
            <a:endParaRPr lang="en-US" sz="1750" dirty="0"/>
          </a:p>
        </p:txBody>
      </p:sp>
      <p:sp>
        <p:nvSpPr>
          <p:cNvPr id="7" name="Shape 4"/>
          <p:cNvSpPr/>
          <p:nvPr/>
        </p:nvSpPr>
        <p:spPr>
          <a:xfrm>
            <a:off x="4685467" y="3119676"/>
            <a:ext cx="510302" cy="510302"/>
          </a:xfrm>
          <a:prstGeom prst="roundRect">
            <a:avLst>
              <a:gd name="adj" fmla="val 6667"/>
            </a:avLst>
          </a:prstGeom>
          <a:solidFill>
            <a:srgbClr val="F0EAEA"/>
          </a:solidFill>
          <a:ln/>
        </p:spPr>
      </p:sp>
      <p:sp>
        <p:nvSpPr>
          <p:cNvPr id="8" name="Text 5"/>
          <p:cNvSpPr/>
          <p:nvPr/>
        </p:nvSpPr>
        <p:spPr>
          <a:xfrm>
            <a:off x="5422583" y="3119676"/>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Bilateral Filtering</a:t>
            </a:r>
            <a:endParaRPr lang="en-US" sz="2200" dirty="0"/>
          </a:p>
        </p:txBody>
      </p:sp>
      <p:sp>
        <p:nvSpPr>
          <p:cNvPr id="9" name="Text 6"/>
          <p:cNvSpPr/>
          <p:nvPr/>
        </p:nvSpPr>
        <p:spPr>
          <a:xfrm>
            <a:off x="5422583" y="3610094"/>
            <a:ext cx="2927747" cy="1814513"/>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Non-linear smoothing that considers spatial proximity and pixel intensity similarity to maintain edges.</a:t>
            </a:r>
            <a:endParaRPr lang="en-US" sz="1750" dirty="0"/>
          </a:p>
        </p:txBody>
      </p:sp>
      <p:sp>
        <p:nvSpPr>
          <p:cNvPr id="10" name="Shape 7"/>
          <p:cNvSpPr/>
          <p:nvPr/>
        </p:nvSpPr>
        <p:spPr>
          <a:xfrm>
            <a:off x="793790" y="5906572"/>
            <a:ext cx="510302" cy="510302"/>
          </a:xfrm>
          <a:prstGeom prst="roundRect">
            <a:avLst>
              <a:gd name="adj" fmla="val 6667"/>
            </a:avLst>
          </a:prstGeom>
          <a:solidFill>
            <a:srgbClr val="F0EAEA"/>
          </a:solidFill>
          <a:ln/>
        </p:spPr>
      </p:sp>
      <p:sp>
        <p:nvSpPr>
          <p:cNvPr id="11" name="Text 8"/>
          <p:cNvSpPr/>
          <p:nvPr/>
        </p:nvSpPr>
        <p:spPr>
          <a:xfrm>
            <a:off x="1530906" y="5906572"/>
            <a:ext cx="2937748" cy="354330"/>
          </a:xfrm>
          <a:prstGeom prst="rect">
            <a:avLst/>
          </a:prstGeom>
          <a:noFill/>
          <a:ln/>
        </p:spPr>
        <p:txBody>
          <a:bodyPr wrap="none" lIns="0" tIns="0" rIns="0" bIns="0" rtlCol="0" anchor="t"/>
          <a:lstStyle/>
          <a:p>
            <a:pPr algn="l"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DCP Guided Filtering</a:t>
            </a:r>
            <a:endParaRPr lang="en-US" sz="2200" dirty="0"/>
          </a:p>
        </p:txBody>
      </p:sp>
      <p:sp>
        <p:nvSpPr>
          <p:cNvPr id="12" name="Text 9"/>
          <p:cNvSpPr/>
          <p:nvPr/>
        </p:nvSpPr>
        <p:spPr>
          <a:xfrm>
            <a:off x="1530906" y="6396990"/>
            <a:ext cx="6819305" cy="725805"/>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Smooths transmission maps while preserving image structure, producing natural defogged results.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741045"/>
            <a:ext cx="13042821" cy="1417558"/>
          </a:xfrm>
          <a:prstGeom prst="rect">
            <a:avLst/>
          </a:prstGeom>
          <a:noFill/>
          <a:ln/>
        </p:spPr>
        <p:txBody>
          <a:bodyPr wrap="square" lIns="0" tIns="0" rIns="0" bIns="0" rtlCol="0" anchor="t"/>
          <a:lstStyle/>
          <a:p>
            <a:pPr algn="l"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Advanced Filtering Techniques for Foggy Images</a:t>
            </a:r>
            <a:endParaRPr lang="en-US" sz="4450" dirty="0"/>
          </a:p>
        </p:txBody>
      </p:sp>
      <p:sp>
        <p:nvSpPr>
          <p:cNvPr id="3" name="Text 1"/>
          <p:cNvSpPr/>
          <p:nvPr/>
        </p:nvSpPr>
        <p:spPr>
          <a:xfrm>
            <a:off x="793790" y="2612231"/>
            <a:ext cx="13042821" cy="1451610"/>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61615C"/>
                </a:solidFill>
                <a:latin typeface="Tomorrow" pitchFamily="34" charset="0"/>
                <a:ea typeface="Tomorrow" pitchFamily="34" charset="-122"/>
                <a:cs typeface="Tomorrow" pitchFamily="34" charset="-120"/>
              </a:rPr>
              <a:t>Median Filtering:</a:t>
            </a:r>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 Efficiently removes salt-and-pepper noise, which is a common type of noise in digital images caused by sudden disturbances in the signal. This filtering method replaces each pixel's value with the median value of the neighboring pixels, effectively preserving sharp edges and fine details. It is crucial for maintaining the clarity of vehicles and road features in foggy traffic surveillance where noise reduction is essential for accurate detection.</a:t>
            </a:r>
            <a:endParaRPr lang="en-US" sz="1750" dirty="0"/>
          </a:p>
        </p:txBody>
      </p:sp>
      <p:sp>
        <p:nvSpPr>
          <p:cNvPr id="4" name="Text 2"/>
          <p:cNvSpPr/>
          <p:nvPr/>
        </p:nvSpPr>
        <p:spPr>
          <a:xfrm>
            <a:off x="793790" y="4143137"/>
            <a:ext cx="13042821" cy="1451610"/>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61615C"/>
                </a:solidFill>
                <a:latin typeface="Tomorrow" pitchFamily="34" charset="0"/>
                <a:ea typeface="Tomorrow" pitchFamily="34" charset="-122"/>
                <a:cs typeface="Tomorrow" pitchFamily="34" charset="-120"/>
              </a:rPr>
              <a:t>Bilateral Filtering:</a:t>
            </a:r>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 Applies edge-preserving smoothing by considering both the spatial proximity of pixels and the similarity of their intensities. This non-linear approach smooths the image while keeping edges intact, preventing the blurring of important structures like vehicle outlines and lane markings. It is particularly effective in foggy images where maintaining fine details during noise reduction improves overall visibility and scene understanding.</a:t>
            </a:r>
            <a:endParaRPr lang="en-US" sz="1750" dirty="0"/>
          </a:p>
        </p:txBody>
      </p:sp>
      <p:sp>
        <p:nvSpPr>
          <p:cNvPr id="5" name="Text 3"/>
          <p:cNvSpPr/>
          <p:nvPr/>
        </p:nvSpPr>
        <p:spPr>
          <a:xfrm>
            <a:off x="793790" y="5674042"/>
            <a:ext cx="13042821" cy="1814513"/>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61615C"/>
                </a:solidFill>
                <a:latin typeface="Tomorrow" pitchFamily="34" charset="0"/>
                <a:ea typeface="Tomorrow" pitchFamily="34" charset="-122"/>
                <a:cs typeface="Tomorrow" pitchFamily="34" charset="-120"/>
              </a:rPr>
              <a:t>DCP Guided Filtering:</a:t>
            </a:r>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 Enhances the quality of transmission maps used in defogging algorithms by refining and smoothing the initial estimates based on the dark channel prior. This guided filtering technique preserves the natural structure of the image, such as textures and edges, leading to more visually pleasing and realistic fog removal results. It ensures that the enhanced images retain scene details without introducing artifacts, which is important for subsequent analysis in traffic monitoring systems.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2025-04-22T17:47:11Z</dcterms:created>
  <dcterms:modified xsi:type="dcterms:W3CDTF">2025-04-22T17:47:11Z</dcterms:modified>
</cp:coreProperties>
</file>