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60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78" y="-63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y Prasanth" userId="4550b468b82d339f" providerId="LiveId" clId="{61C34B39-A454-4723-BAFE-9667C8BE007B}"/>
    <pc:docChg chg="modSld">
      <pc:chgData name="Pranay Prasanth" userId="4550b468b82d339f" providerId="LiveId" clId="{61C34B39-A454-4723-BAFE-9667C8BE007B}" dt="2025-07-16T16:11:22.619" v="1" actId="20577"/>
      <pc:docMkLst>
        <pc:docMk/>
      </pc:docMkLst>
      <pc:sldChg chg="modSp mod">
        <pc:chgData name="Pranay Prasanth" userId="4550b468b82d339f" providerId="LiveId" clId="{61C34B39-A454-4723-BAFE-9667C8BE007B}" dt="2025-07-16T16:11:22.619" v="1" actId="20577"/>
        <pc:sldMkLst>
          <pc:docMk/>
          <pc:sldMk cId="0" sldId="260"/>
        </pc:sldMkLst>
        <pc:spChg chg="mod">
          <ac:chgData name="Pranay Prasanth" userId="4550b468b82d339f" providerId="LiveId" clId="{61C34B39-A454-4723-BAFE-9667C8BE007B}" dt="2025-07-16T16:11:22.619" v="1" actId="20577"/>
          <ac:spMkLst>
            <pc:docMk/>
            <pc:sldMk cId="0" sldId="260"/>
            <ac:spMk id="4" creationId="{BBE878F4-EFAF-5EBF-E952-AF37984988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12140ae02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12140ae02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4467025" y="6764100"/>
            <a:ext cx="30069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70F9C6-CBC6-0E5C-A320-B37044AF7FDD}"/>
              </a:ext>
            </a:extLst>
          </p:cNvPr>
          <p:cNvSpPr/>
          <p:nvPr/>
        </p:nvSpPr>
        <p:spPr>
          <a:xfrm>
            <a:off x="2179155" y="1447799"/>
            <a:ext cx="5577950" cy="8814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Salifort Motors faces a </a:t>
            </a:r>
            <a:r>
              <a:rPr lang="en-US" sz="1000" b="1" dirty="0">
                <a:solidFill>
                  <a:schemeClr val="tx1"/>
                </a:solidFill>
              </a:rPr>
              <a:t>significant challenge</a:t>
            </a:r>
            <a:r>
              <a:rPr lang="en-US" sz="1000" dirty="0">
                <a:solidFill>
                  <a:schemeClr val="tx1"/>
                </a:solidFill>
              </a:rPr>
              <a:t> with </a:t>
            </a:r>
            <a:r>
              <a:rPr lang="en-US" sz="1000" b="1" dirty="0">
                <a:solidFill>
                  <a:schemeClr val="tx1"/>
                </a:solidFill>
              </a:rPr>
              <a:t>high employee turnover</a:t>
            </a:r>
            <a:r>
              <a:rPr lang="en-US" sz="1000" dirty="0">
                <a:solidFill>
                  <a:schemeClr val="tx1"/>
                </a:solidFill>
              </a:rPr>
              <a:t>, which impacts </a:t>
            </a:r>
            <a:r>
              <a:rPr lang="en-US" sz="1000" b="1" dirty="0">
                <a:solidFill>
                  <a:schemeClr val="tx1"/>
                </a:solidFill>
              </a:rPr>
              <a:t>productivity</a:t>
            </a:r>
            <a:r>
              <a:rPr lang="en-US" sz="1000" dirty="0">
                <a:solidFill>
                  <a:schemeClr val="tx1"/>
                </a:solidFill>
              </a:rPr>
              <a:t> and incurs substantial </a:t>
            </a:r>
            <a:r>
              <a:rPr lang="en-US" sz="1000" b="1" dirty="0">
                <a:solidFill>
                  <a:schemeClr val="tx1"/>
                </a:solidFill>
              </a:rPr>
              <a:t>costs</a:t>
            </a:r>
            <a:r>
              <a:rPr lang="en-US" sz="1000" dirty="0">
                <a:solidFill>
                  <a:schemeClr val="tx1"/>
                </a:solidFill>
              </a:rPr>
              <a:t> related to </a:t>
            </a:r>
            <a:r>
              <a:rPr lang="en-US" sz="1000" b="1" dirty="0">
                <a:solidFill>
                  <a:schemeClr val="tx1"/>
                </a:solidFill>
              </a:rPr>
              <a:t>hiring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b="1" dirty="0">
                <a:solidFill>
                  <a:schemeClr val="tx1"/>
                </a:solidFill>
              </a:rPr>
              <a:t>training</a:t>
            </a:r>
            <a:r>
              <a:rPr lang="en-US" sz="1000" dirty="0">
                <a:solidFill>
                  <a:schemeClr val="tx1"/>
                </a:solidFill>
              </a:rPr>
              <a:t>. This project aims to analyze </a:t>
            </a:r>
            <a:r>
              <a:rPr lang="en-US" sz="1000" b="1" dirty="0">
                <a:solidFill>
                  <a:schemeClr val="tx1"/>
                </a:solidFill>
              </a:rPr>
              <a:t>employee survey data</a:t>
            </a:r>
            <a:r>
              <a:rPr lang="en-US" sz="1000" dirty="0">
                <a:solidFill>
                  <a:schemeClr val="tx1"/>
                </a:solidFill>
              </a:rPr>
              <a:t> and develop a </a:t>
            </a:r>
            <a:r>
              <a:rPr lang="en-US" sz="1000" b="1" dirty="0">
                <a:solidFill>
                  <a:schemeClr val="tx1"/>
                </a:solidFill>
              </a:rPr>
              <a:t>predictive model</a:t>
            </a:r>
            <a:r>
              <a:rPr lang="en-US" sz="1000" dirty="0">
                <a:solidFill>
                  <a:schemeClr val="tx1"/>
                </a:solidFill>
              </a:rPr>
              <a:t> to forecast </a:t>
            </a:r>
            <a:r>
              <a:rPr lang="en-US" sz="1000" b="1" dirty="0">
                <a:solidFill>
                  <a:schemeClr val="tx1"/>
                </a:solidFill>
              </a:rPr>
              <a:t>employee departures</a:t>
            </a:r>
            <a:r>
              <a:rPr lang="en-US" sz="1000" dirty="0">
                <a:solidFill>
                  <a:schemeClr val="tx1"/>
                </a:solidFill>
              </a:rPr>
              <a:t>, helping the company address </a:t>
            </a:r>
            <a:r>
              <a:rPr lang="en-US" sz="1000" b="1" dirty="0">
                <a:solidFill>
                  <a:schemeClr val="tx1"/>
                </a:solidFill>
              </a:rPr>
              <a:t>turnover proactively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04987-8D70-95AE-A6D2-431904D45694}"/>
              </a:ext>
            </a:extLst>
          </p:cNvPr>
          <p:cNvSpPr/>
          <p:nvPr/>
        </p:nvSpPr>
        <p:spPr>
          <a:xfrm>
            <a:off x="2179155" y="2505072"/>
            <a:ext cx="5577950" cy="6694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The company struggles with a </a:t>
            </a:r>
            <a:r>
              <a:rPr lang="en-US" sz="1000" b="1" dirty="0">
                <a:solidFill>
                  <a:schemeClr val="tx1"/>
                </a:solidFill>
              </a:rPr>
              <a:t>high rate</a:t>
            </a:r>
            <a:r>
              <a:rPr lang="en-US" sz="1000" dirty="0">
                <a:solidFill>
                  <a:schemeClr val="tx1"/>
                </a:solidFill>
              </a:rPr>
              <a:t> of employees </a:t>
            </a:r>
            <a:r>
              <a:rPr lang="en-US" sz="1000" b="1" dirty="0">
                <a:solidFill>
                  <a:schemeClr val="tx1"/>
                </a:solidFill>
              </a:rPr>
              <a:t>leaving</a:t>
            </a:r>
            <a:r>
              <a:rPr lang="en-US" sz="1000" dirty="0">
                <a:solidFill>
                  <a:schemeClr val="tx1"/>
                </a:solidFill>
              </a:rPr>
              <a:t>, both </a:t>
            </a:r>
            <a:r>
              <a:rPr lang="en-US" sz="1000" b="1" dirty="0">
                <a:solidFill>
                  <a:schemeClr val="tx1"/>
                </a:solidFill>
              </a:rPr>
              <a:t>voluntarily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b="1" dirty="0">
                <a:solidFill>
                  <a:schemeClr val="tx1"/>
                </a:solidFill>
              </a:rPr>
              <a:t>involuntarily</a:t>
            </a:r>
            <a:r>
              <a:rPr lang="en-US" sz="1000" dirty="0">
                <a:solidFill>
                  <a:schemeClr val="tx1"/>
                </a:solidFill>
              </a:rPr>
              <a:t>. This </a:t>
            </a:r>
            <a:r>
              <a:rPr lang="en-US" sz="1000" b="1" dirty="0">
                <a:solidFill>
                  <a:schemeClr val="tx1"/>
                </a:solidFill>
              </a:rPr>
              <a:t>turnover</a:t>
            </a:r>
            <a:r>
              <a:rPr lang="en-US" sz="1000" dirty="0">
                <a:solidFill>
                  <a:schemeClr val="tx1"/>
                </a:solidFill>
              </a:rPr>
              <a:t> disrupts </a:t>
            </a:r>
            <a:r>
              <a:rPr lang="en-US" sz="1000" b="1" dirty="0">
                <a:solidFill>
                  <a:schemeClr val="tx1"/>
                </a:solidFill>
              </a:rPr>
              <a:t>operations</a:t>
            </a:r>
            <a:r>
              <a:rPr lang="en-US" sz="1000" dirty="0">
                <a:solidFill>
                  <a:schemeClr val="tx1"/>
                </a:solidFill>
              </a:rPr>
              <a:t> and leads to </a:t>
            </a:r>
            <a:r>
              <a:rPr lang="en-US" sz="1000" b="1" dirty="0">
                <a:solidFill>
                  <a:schemeClr val="tx1"/>
                </a:solidFill>
              </a:rPr>
              <a:t>financial losses</a:t>
            </a:r>
            <a:r>
              <a:rPr lang="en-US" sz="1000" dirty="0">
                <a:solidFill>
                  <a:schemeClr val="tx1"/>
                </a:solidFill>
              </a:rPr>
              <a:t>. Leadership needs to understand the </a:t>
            </a:r>
            <a:r>
              <a:rPr lang="en-US" sz="1000" b="1" dirty="0">
                <a:solidFill>
                  <a:schemeClr val="tx1"/>
                </a:solidFill>
              </a:rPr>
              <a:t>root causes</a:t>
            </a:r>
            <a:r>
              <a:rPr lang="en-US" sz="1000" dirty="0">
                <a:solidFill>
                  <a:schemeClr val="tx1"/>
                </a:solidFill>
              </a:rPr>
              <a:t> of </a:t>
            </a:r>
            <a:r>
              <a:rPr lang="en-US" sz="1000" b="1" dirty="0">
                <a:solidFill>
                  <a:schemeClr val="tx1"/>
                </a:solidFill>
              </a:rPr>
              <a:t>attrition</a:t>
            </a:r>
            <a:r>
              <a:rPr lang="en-US" sz="1000" dirty="0">
                <a:solidFill>
                  <a:schemeClr val="tx1"/>
                </a:solidFill>
              </a:rPr>
              <a:t> and identify </a:t>
            </a:r>
            <a:r>
              <a:rPr lang="en-US" sz="1000" b="1" dirty="0">
                <a:solidFill>
                  <a:schemeClr val="tx1"/>
                </a:solidFill>
              </a:rPr>
              <a:t>employees at risk</a:t>
            </a:r>
            <a:r>
              <a:rPr lang="en-US" sz="1000" dirty="0">
                <a:solidFill>
                  <a:schemeClr val="tx1"/>
                </a:solidFill>
              </a:rPr>
              <a:t> to improve </a:t>
            </a:r>
            <a:r>
              <a:rPr lang="en-US" sz="1000" b="1" dirty="0">
                <a:solidFill>
                  <a:schemeClr val="tx1"/>
                </a:solidFill>
              </a:rPr>
              <a:t>retention strategies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E878F4-EFAF-5EBF-E952-AF3798498855}"/>
              </a:ext>
            </a:extLst>
          </p:cNvPr>
          <p:cNvSpPr/>
          <p:nvPr/>
        </p:nvSpPr>
        <p:spPr>
          <a:xfrm>
            <a:off x="2179155" y="3352685"/>
            <a:ext cx="5577950" cy="7998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Using </a:t>
            </a:r>
            <a:r>
              <a:rPr lang="en-US" sz="1000" b="1" dirty="0">
                <a:solidFill>
                  <a:schemeClr val="tx1"/>
                </a:solidFill>
              </a:rPr>
              <a:t>employee survey data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b="1" dirty="0">
                <a:solidFill>
                  <a:schemeClr val="tx1"/>
                </a:solidFill>
              </a:rPr>
              <a:t>job-related information</a:t>
            </a:r>
            <a:r>
              <a:rPr lang="en-US" sz="1000" dirty="0">
                <a:solidFill>
                  <a:schemeClr val="tx1"/>
                </a:solidFill>
              </a:rPr>
              <a:t> such as </a:t>
            </a:r>
            <a:r>
              <a:rPr lang="en-US" sz="1000" b="1" dirty="0">
                <a:solidFill>
                  <a:schemeClr val="tx1"/>
                </a:solidFill>
              </a:rPr>
              <a:t>job title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chemeClr val="tx1"/>
                </a:solidFill>
              </a:rPr>
              <a:t>department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chemeClr val="tx1"/>
                </a:solidFill>
              </a:rPr>
              <a:t>workload</a:t>
            </a:r>
            <a:r>
              <a:rPr lang="en-US" sz="1000" dirty="0">
                <a:solidFill>
                  <a:schemeClr val="tx1"/>
                </a:solidFill>
              </a:rPr>
              <a:t>, and </a:t>
            </a:r>
            <a:r>
              <a:rPr lang="en-US" sz="1000" b="1" dirty="0">
                <a:solidFill>
                  <a:schemeClr val="tx1"/>
                </a:solidFill>
              </a:rPr>
              <a:t>work hours</a:t>
            </a:r>
            <a:r>
              <a:rPr lang="en-US" sz="1000" dirty="0">
                <a:solidFill>
                  <a:schemeClr val="tx1"/>
                </a:solidFill>
              </a:rPr>
              <a:t>, various </a:t>
            </a:r>
            <a:r>
              <a:rPr lang="en-US" sz="1000" b="1" dirty="0">
                <a:solidFill>
                  <a:schemeClr val="tx1"/>
                </a:solidFill>
              </a:rPr>
              <a:t>statistical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b="1" dirty="0">
                <a:solidFill>
                  <a:schemeClr val="tx1"/>
                </a:solidFill>
              </a:rPr>
              <a:t>machine learning </a:t>
            </a:r>
            <a:r>
              <a:rPr lang="en-US" sz="1000" b="1">
                <a:solidFill>
                  <a:schemeClr val="tx1"/>
                </a:solidFill>
              </a:rPr>
              <a:t>models</a:t>
            </a:r>
            <a:r>
              <a:rPr lang="en-US" sz="1000">
                <a:solidFill>
                  <a:schemeClr val="tx1"/>
                </a:solidFill>
              </a:rPr>
              <a:t> will </a:t>
            </a:r>
            <a:r>
              <a:rPr lang="en-US" sz="1000" dirty="0">
                <a:solidFill>
                  <a:schemeClr val="tx1"/>
                </a:solidFill>
              </a:rPr>
              <a:t>be built and evaluated. The </a:t>
            </a:r>
            <a:r>
              <a:rPr lang="en-US" sz="1000" b="1" dirty="0">
                <a:solidFill>
                  <a:schemeClr val="tx1"/>
                </a:solidFill>
              </a:rPr>
              <a:t>best-performing model</a:t>
            </a:r>
            <a:r>
              <a:rPr lang="en-US" sz="1000" dirty="0">
                <a:solidFill>
                  <a:schemeClr val="tx1"/>
                </a:solidFill>
              </a:rPr>
              <a:t> will predict the </a:t>
            </a:r>
            <a:r>
              <a:rPr lang="en-US" sz="1000" b="1" dirty="0">
                <a:solidFill>
                  <a:schemeClr val="tx1"/>
                </a:solidFill>
              </a:rPr>
              <a:t>likelihood of employee departure</a:t>
            </a:r>
            <a:r>
              <a:rPr lang="en-US" sz="1000" dirty="0">
                <a:solidFill>
                  <a:schemeClr val="tx1"/>
                </a:solidFill>
              </a:rPr>
              <a:t> and highlight </a:t>
            </a:r>
            <a:r>
              <a:rPr lang="en-US" sz="1000" b="1" dirty="0">
                <a:solidFill>
                  <a:schemeClr val="tx1"/>
                </a:solidFill>
              </a:rPr>
              <a:t>key factors driving turnover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IN" sz="10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3D0BBB-8D89-26E3-B0E1-3EC76D7A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41337"/>
            <a:ext cx="4676775" cy="27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9BF580-1AF9-F113-2AD8-D9F450324A8C}"/>
              </a:ext>
            </a:extLst>
          </p:cNvPr>
          <p:cNvSpPr/>
          <p:nvPr/>
        </p:nvSpPr>
        <p:spPr>
          <a:xfrm>
            <a:off x="3261360" y="7228526"/>
            <a:ext cx="4495745" cy="97059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The model highlights </a:t>
            </a:r>
            <a:r>
              <a:rPr lang="en-US" sz="1000" b="1" dirty="0">
                <a:solidFill>
                  <a:schemeClr val="tx1"/>
                </a:solidFill>
              </a:rPr>
              <a:t>employee satisfaction</a:t>
            </a:r>
            <a:r>
              <a:rPr lang="en-US" sz="1000" dirty="0">
                <a:solidFill>
                  <a:schemeClr val="tx1"/>
                </a:solidFill>
              </a:rPr>
              <a:t> as the most influential factor in predicting attrition, followed by </a:t>
            </a:r>
            <a:r>
              <a:rPr lang="en-US" sz="1000" b="1" dirty="0">
                <a:solidFill>
                  <a:schemeClr val="tx1"/>
                </a:solidFill>
              </a:rPr>
              <a:t>tenure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chemeClr val="tx1"/>
                </a:solidFill>
              </a:rPr>
              <a:t>number of projects</a:t>
            </a:r>
            <a:r>
              <a:rPr lang="en-US" sz="1000" dirty="0">
                <a:solidFill>
                  <a:schemeClr val="tx1"/>
                </a:solidFill>
              </a:rPr>
              <a:t>, and </a:t>
            </a:r>
            <a:r>
              <a:rPr lang="en-US" sz="1000" b="1" dirty="0">
                <a:solidFill>
                  <a:schemeClr val="tx1"/>
                </a:solidFill>
              </a:rPr>
              <a:t>last evaluation scores</a:t>
            </a:r>
            <a:r>
              <a:rPr lang="en-US" sz="1000" dirty="0">
                <a:solidFill>
                  <a:schemeClr val="tx1"/>
                </a:solidFill>
              </a:rPr>
              <a:t>. These features strongly impact whether an employee stays or leaves. In contrast, department and salary have minimal influence on predictions.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FE3A0-0132-961D-3DBD-6D189CF356FE}"/>
              </a:ext>
            </a:extLst>
          </p:cNvPr>
          <p:cNvSpPr/>
          <p:nvPr/>
        </p:nvSpPr>
        <p:spPr>
          <a:xfrm>
            <a:off x="15294" y="5283540"/>
            <a:ext cx="2956506" cy="141444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The project involves </a:t>
            </a:r>
            <a:r>
              <a:rPr lang="en-US" sz="1000" b="1" dirty="0">
                <a:solidFill>
                  <a:schemeClr val="tx1"/>
                </a:solidFill>
              </a:rPr>
              <a:t>exploratory data analysis</a:t>
            </a:r>
            <a:r>
              <a:rPr lang="en-US" sz="1000" dirty="0">
                <a:solidFill>
                  <a:schemeClr val="tx1"/>
                </a:solidFill>
              </a:rPr>
              <a:t> to identify </a:t>
            </a:r>
            <a:r>
              <a:rPr lang="en-US" sz="1000" b="1" dirty="0">
                <a:solidFill>
                  <a:schemeClr val="tx1"/>
                </a:solidFill>
              </a:rPr>
              <a:t>patterns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chemeClr val="tx1"/>
                </a:solidFill>
              </a:rPr>
              <a:t>feature engineering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chemeClr val="tx1"/>
                </a:solidFill>
              </a:rPr>
              <a:t>model training and validation</a:t>
            </a:r>
            <a:r>
              <a:rPr lang="en-US" sz="1000" dirty="0">
                <a:solidFill>
                  <a:schemeClr val="tx1"/>
                </a:solidFill>
              </a:rPr>
              <a:t>, and </a:t>
            </a:r>
            <a:r>
              <a:rPr lang="en-US" sz="1000" b="1" dirty="0">
                <a:solidFill>
                  <a:schemeClr val="tx1"/>
                </a:solidFill>
              </a:rPr>
              <a:t>interpretation of feature importance</a:t>
            </a:r>
            <a:r>
              <a:rPr lang="en-US" sz="1000" dirty="0">
                <a:solidFill>
                  <a:schemeClr val="tx1"/>
                </a:solidFill>
              </a:rPr>
              <a:t>. The results will inform </a:t>
            </a:r>
            <a:r>
              <a:rPr lang="en-US" sz="1000" b="1" dirty="0">
                <a:solidFill>
                  <a:schemeClr val="tx1"/>
                </a:solidFill>
              </a:rPr>
              <a:t>targeted recommendations</a:t>
            </a:r>
            <a:r>
              <a:rPr lang="en-US" sz="1000" dirty="0">
                <a:solidFill>
                  <a:schemeClr val="tx1"/>
                </a:solidFill>
              </a:rPr>
              <a:t> for HR to improve </a:t>
            </a:r>
            <a:r>
              <a:rPr lang="en-US" sz="1000" b="1" dirty="0">
                <a:solidFill>
                  <a:schemeClr val="tx1"/>
                </a:solidFill>
              </a:rPr>
              <a:t>job satisfaction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b="1" dirty="0">
                <a:solidFill>
                  <a:schemeClr val="tx1"/>
                </a:solidFill>
              </a:rPr>
              <a:t>workload balance</a:t>
            </a:r>
            <a:r>
              <a:rPr lang="en-US" sz="1000" dirty="0">
                <a:solidFill>
                  <a:schemeClr val="tx1"/>
                </a:solidFill>
              </a:rPr>
              <a:t>, and overall </a:t>
            </a:r>
            <a:r>
              <a:rPr lang="en-US" sz="1000" b="1" dirty="0">
                <a:solidFill>
                  <a:schemeClr val="tx1"/>
                </a:solidFill>
              </a:rPr>
              <a:t>retention</a:t>
            </a:r>
            <a:r>
              <a:rPr lang="en-US" sz="1000" dirty="0">
                <a:solidFill>
                  <a:schemeClr val="tx1"/>
                </a:solidFill>
              </a:rPr>
              <a:t>. The final deliverable will include a </a:t>
            </a:r>
            <a:r>
              <a:rPr lang="en-US" sz="1000" b="1" dirty="0">
                <a:solidFill>
                  <a:schemeClr val="tx1"/>
                </a:solidFill>
              </a:rPr>
              <a:t>predictive model</a:t>
            </a:r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b="1" dirty="0">
                <a:solidFill>
                  <a:schemeClr val="tx1"/>
                </a:solidFill>
              </a:rPr>
              <a:t>actionable insights</a:t>
            </a:r>
            <a:r>
              <a:rPr lang="en-US" sz="1000" dirty="0">
                <a:solidFill>
                  <a:schemeClr val="tx1"/>
                </a:solidFill>
              </a:rPr>
              <a:t> for leadership.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E2068-0E97-CA49-44B1-9623CFA7484A}"/>
              </a:ext>
            </a:extLst>
          </p:cNvPr>
          <p:cNvSpPr/>
          <p:nvPr/>
        </p:nvSpPr>
        <p:spPr>
          <a:xfrm>
            <a:off x="1817370" y="394526"/>
            <a:ext cx="4644390" cy="93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Predicting Employee Attrition at Salifort Motors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D041D-B51C-F2C0-5FD9-53ED110B0572}"/>
              </a:ext>
            </a:extLst>
          </p:cNvPr>
          <p:cNvSpPr/>
          <p:nvPr/>
        </p:nvSpPr>
        <p:spPr>
          <a:xfrm>
            <a:off x="2179155" y="8267700"/>
            <a:ext cx="5593245" cy="8814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Salifort Motors should integrate the </a:t>
            </a:r>
            <a:r>
              <a:rPr lang="en-US" sz="1000" b="1" dirty="0">
                <a:solidFill>
                  <a:schemeClr val="tx1"/>
                </a:solidFill>
              </a:rPr>
              <a:t>predictive model</a:t>
            </a:r>
            <a:r>
              <a:rPr lang="en-US" sz="1000" dirty="0">
                <a:solidFill>
                  <a:schemeClr val="tx1"/>
                </a:solidFill>
              </a:rPr>
              <a:t> into </a:t>
            </a:r>
            <a:r>
              <a:rPr lang="en-US" sz="1000" b="1" dirty="0">
                <a:solidFill>
                  <a:schemeClr val="tx1"/>
                </a:solidFill>
              </a:rPr>
              <a:t>HR workflows</a:t>
            </a:r>
            <a:r>
              <a:rPr lang="en-US" sz="1000" dirty="0">
                <a:solidFill>
                  <a:schemeClr val="tx1"/>
                </a:solidFill>
              </a:rPr>
              <a:t> to identify employees at </a:t>
            </a:r>
            <a:r>
              <a:rPr lang="en-US" sz="1000" b="1" dirty="0">
                <a:solidFill>
                  <a:schemeClr val="tx1"/>
                </a:solidFill>
              </a:rPr>
              <a:t>risk of leaving</a:t>
            </a:r>
            <a:r>
              <a:rPr lang="en-US" sz="1000" dirty="0">
                <a:solidFill>
                  <a:schemeClr val="tx1"/>
                </a:solidFill>
              </a:rPr>
              <a:t> and intervene early. Focusing on improving </a:t>
            </a:r>
            <a:r>
              <a:rPr lang="en-US" sz="1000" b="1" dirty="0">
                <a:solidFill>
                  <a:schemeClr val="tx1"/>
                </a:solidFill>
              </a:rPr>
              <a:t>employee satisfaction</a:t>
            </a:r>
            <a:r>
              <a:rPr lang="en-US" sz="1000" dirty="0">
                <a:solidFill>
                  <a:schemeClr val="tx1"/>
                </a:solidFill>
              </a:rPr>
              <a:t> and balancing </a:t>
            </a:r>
            <a:r>
              <a:rPr lang="en-US" sz="1000" b="1" dirty="0">
                <a:solidFill>
                  <a:schemeClr val="tx1"/>
                </a:solidFill>
              </a:rPr>
              <a:t>workloads</a:t>
            </a:r>
            <a:r>
              <a:rPr lang="en-US" sz="1000" dirty="0">
                <a:solidFill>
                  <a:schemeClr val="tx1"/>
                </a:solidFill>
              </a:rPr>
              <a:t> can reduce </a:t>
            </a:r>
            <a:r>
              <a:rPr lang="en-US" sz="1000" b="1" dirty="0">
                <a:solidFill>
                  <a:schemeClr val="tx1"/>
                </a:solidFill>
              </a:rPr>
              <a:t>burnout</a:t>
            </a:r>
            <a:r>
              <a:rPr lang="en-US" sz="1000" dirty="0">
                <a:solidFill>
                  <a:schemeClr val="tx1"/>
                </a:solidFill>
              </a:rPr>
              <a:t> and boost </a:t>
            </a:r>
            <a:r>
              <a:rPr lang="en-US" sz="1000" b="1" dirty="0">
                <a:solidFill>
                  <a:schemeClr val="tx1"/>
                </a:solidFill>
              </a:rPr>
              <a:t>retention</a:t>
            </a:r>
            <a:r>
              <a:rPr lang="en-US" sz="1000" dirty="0">
                <a:solidFill>
                  <a:schemeClr val="tx1"/>
                </a:solidFill>
              </a:rPr>
              <a:t>. Enhancing regular </a:t>
            </a:r>
            <a:r>
              <a:rPr lang="en-US" sz="1000" b="1" dirty="0">
                <a:solidFill>
                  <a:schemeClr val="tx1"/>
                </a:solidFill>
              </a:rPr>
              <a:t>performance feedback</a:t>
            </a:r>
            <a:r>
              <a:rPr lang="en-US" sz="1000" dirty="0">
                <a:solidFill>
                  <a:schemeClr val="tx1"/>
                </a:solidFill>
              </a:rPr>
              <a:t> and expanding </a:t>
            </a:r>
            <a:r>
              <a:rPr lang="en-US" sz="1000" b="1" dirty="0">
                <a:solidFill>
                  <a:schemeClr val="tx1"/>
                </a:solidFill>
              </a:rPr>
              <a:t>data collection</a:t>
            </a:r>
            <a:r>
              <a:rPr lang="en-US" sz="1000" dirty="0">
                <a:solidFill>
                  <a:schemeClr val="tx1"/>
                </a:solidFill>
              </a:rPr>
              <a:t> will help refine </a:t>
            </a:r>
            <a:r>
              <a:rPr lang="en-US" sz="1000" b="1" dirty="0">
                <a:solidFill>
                  <a:schemeClr val="tx1"/>
                </a:solidFill>
              </a:rPr>
              <a:t>insights</a:t>
            </a:r>
            <a:r>
              <a:rPr lang="en-US" sz="1000" dirty="0">
                <a:solidFill>
                  <a:schemeClr val="tx1"/>
                </a:solidFill>
              </a:rPr>
              <a:t>. Finally, monitoring </a:t>
            </a:r>
            <a:r>
              <a:rPr lang="en-US" sz="1000" b="1" dirty="0">
                <a:solidFill>
                  <a:schemeClr val="tx1"/>
                </a:solidFill>
              </a:rPr>
              <a:t>retention metrics</a:t>
            </a:r>
            <a:r>
              <a:rPr lang="en-US" sz="1000" dirty="0">
                <a:solidFill>
                  <a:schemeClr val="tx1"/>
                </a:solidFill>
              </a:rPr>
              <a:t> will ensure that </a:t>
            </a:r>
            <a:r>
              <a:rPr lang="en-US" sz="1000" b="1" dirty="0">
                <a:solidFill>
                  <a:schemeClr val="tx1"/>
                </a:solidFill>
              </a:rPr>
              <a:t>interventions</a:t>
            </a:r>
            <a:r>
              <a:rPr lang="en-US" sz="1000" dirty="0">
                <a:solidFill>
                  <a:schemeClr val="tx1"/>
                </a:solidFill>
              </a:rPr>
              <a:t> are effective over time.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Google Sans SemiBold</vt:lpstr>
      <vt:lpstr>Lato</vt:lpstr>
      <vt:lpstr>Arial</vt:lpstr>
      <vt:lpstr>PT Sans Narrow</vt:lpstr>
      <vt:lpstr>Google Sans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Pranay Prasanth</cp:lastModifiedBy>
  <cp:revision>1</cp:revision>
  <dcterms:modified xsi:type="dcterms:W3CDTF">2025-07-16T16:11:29Z</dcterms:modified>
</cp:coreProperties>
</file>