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203bd1f1c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203bd1f1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203bd1f1c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203bd1f1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203bd1f1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203bd1f1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203bd1f1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203bd1f1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203bd1f1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203bd1f1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203bd1f1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203bd1f1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Regression,KNN,Decision Tree,Random Forest,Naive bayes and support vector machine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203bd1f1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203bd1f1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203bd1f1c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203bd1f1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lang="en" sz="1300">
                <a:solidFill>
                  <a:srgbClr val="595959"/>
                </a:solidFill>
                <a:latin typeface="Lato"/>
                <a:ea typeface="Lato"/>
                <a:cs typeface="Lato"/>
                <a:sym typeface="Lato"/>
              </a:rPr>
              <a:t>Logistic Regression, Decision Tree, Random Forest, Support Vector Machine, K-Nearest Neighbors, and Naive Bayes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203bd1f1c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203bd1f1c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203bd1f1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203bd1f1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0406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990"/>
              <a:buNone/>
            </a:pPr>
            <a:r>
              <a:rPr lang="en" sz="2090">
                <a:solidFill>
                  <a:srgbClr val="000000"/>
                </a:solidFill>
                <a:latin typeface="Times New Roman"/>
                <a:ea typeface="Times New Roman"/>
                <a:cs typeface="Times New Roman"/>
                <a:sym typeface="Times New Roman"/>
              </a:rPr>
              <a:t>Data-Driven Extract Method Recommendations: A Study at ING</a:t>
            </a:r>
            <a:endParaRPr sz="209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990"/>
              <a:buNone/>
            </a:pPr>
            <a:r>
              <a:rPr lang="en" sz="1750">
                <a:solidFill>
                  <a:srgbClr val="000000"/>
                </a:solidFill>
                <a:latin typeface="Times New Roman"/>
                <a:ea typeface="Times New Roman"/>
                <a:cs typeface="Times New Roman"/>
                <a:sym typeface="Times New Roman"/>
              </a:rPr>
              <a:t>By David van der Leij , Jasper Binda , Robbert van Dalen, Pieter Vallen,Yaping Luo and Maurício Aniche</a:t>
            </a:r>
            <a:endParaRPr sz="175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990"/>
              <a:buNone/>
            </a:pPr>
            <a:r>
              <a:rPr b="0" lang="en" sz="1280">
                <a:solidFill>
                  <a:srgbClr val="000000"/>
                </a:solidFill>
                <a:latin typeface="Arial"/>
                <a:ea typeface="Arial"/>
                <a:cs typeface="Arial"/>
                <a:sym typeface="Arial"/>
              </a:rPr>
              <a:t> </a:t>
            </a:r>
            <a:endParaRPr b="0" sz="1280">
              <a:solidFill>
                <a:srgbClr val="000000"/>
              </a:solidFill>
              <a:latin typeface="Arial"/>
              <a:ea typeface="Arial"/>
              <a:cs typeface="Arial"/>
              <a:sym typeface="Arial"/>
            </a:endParaRPr>
          </a:p>
          <a:p>
            <a:pPr indent="0" lvl="0" marL="0" rtl="0" algn="just">
              <a:lnSpc>
                <a:spcPct val="115000"/>
              </a:lnSpc>
              <a:spcBef>
                <a:spcPts val="1200"/>
              </a:spcBef>
              <a:spcAft>
                <a:spcPts val="0"/>
              </a:spcAft>
              <a:buSzPts val="990"/>
              <a:buNone/>
            </a:pPr>
            <a:r>
              <a:t/>
            </a:r>
            <a:endParaRPr b="0" sz="1280">
              <a:solidFill>
                <a:srgbClr val="000000"/>
              </a:solidFill>
              <a:latin typeface="Arial"/>
              <a:ea typeface="Arial"/>
              <a:cs typeface="Arial"/>
              <a:sym typeface="Arial"/>
            </a:endParaRPr>
          </a:p>
          <a:p>
            <a:pPr indent="0" lvl="0" marL="0" rtl="0" algn="just">
              <a:lnSpc>
                <a:spcPct val="115000"/>
              </a:lnSpc>
              <a:spcBef>
                <a:spcPts val="1200"/>
              </a:spcBef>
              <a:spcAft>
                <a:spcPts val="0"/>
              </a:spcAft>
              <a:buSzPts val="990"/>
              <a:buNone/>
            </a:pPr>
            <a:r>
              <a:t/>
            </a:r>
            <a:endParaRPr b="0" sz="1280">
              <a:solidFill>
                <a:srgbClr val="000000"/>
              </a:solidFill>
              <a:latin typeface="Arial"/>
              <a:ea typeface="Arial"/>
              <a:cs typeface="Arial"/>
              <a:sym typeface="Arial"/>
            </a:endParaRPr>
          </a:p>
          <a:p>
            <a:pPr indent="0" lvl="0" marL="0" rtl="0" algn="just">
              <a:lnSpc>
                <a:spcPct val="115000"/>
              </a:lnSpc>
              <a:spcBef>
                <a:spcPts val="1200"/>
              </a:spcBef>
              <a:spcAft>
                <a:spcPts val="1200"/>
              </a:spcAft>
              <a:buSzPts val="990"/>
              <a:buNone/>
            </a:pPr>
            <a:r>
              <a:t/>
            </a:r>
            <a:endParaRPr sz="1550">
              <a:solidFill>
                <a:srgbClr val="000000"/>
              </a:solidFill>
              <a:latin typeface="Times New Roman"/>
              <a:ea typeface="Times New Roman"/>
              <a:cs typeface="Times New Roman"/>
              <a:sym typeface="Times New Roman"/>
            </a:endParaRPr>
          </a:p>
        </p:txBody>
      </p:sp>
      <p:sp>
        <p:nvSpPr>
          <p:cNvPr id="87" name="Google Shape;87;p13"/>
          <p:cNvSpPr txBox="1"/>
          <p:nvPr>
            <p:ph idx="1" type="subTitle"/>
          </p:nvPr>
        </p:nvSpPr>
        <p:spPr>
          <a:xfrm>
            <a:off x="588300" y="3662750"/>
            <a:ext cx="7688100" cy="139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Presented by: Pranay Reddy Juturu , Ashay Pable and Diya Sanghvi</a:t>
            </a:r>
            <a:endParaRPr b="1"/>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rPr lang="en" sz="1570">
                <a:solidFill>
                  <a:schemeClr val="accent1"/>
                </a:solidFill>
                <a:latin typeface="Lato"/>
                <a:ea typeface="Lato"/>
                <a:cs typeface="Lato"/>
                <a:sym typeface="Lato"/>
              </a:rPr>
              <a:t>RQ2: How Effective Are Supervised Machine Learning Models at Predicting Extract Method Refactoring Opportunities in ING?</a:t>
            </a:r>
            <a:endParaRPr sz="2740"/>
          </a:p>
        </p:txBody>
      </p:sp>
      <p:sp>
        <p:nvSpPr>
          <p:cNvPr id="142" name="Google Shape;142;p22"/>
          <p:cNvSpPr txBox="1"/>
          <p:nvPr>
            <p:ph idx="1" type="body"/>
          </p:nvPr>
        </p:nvSpPr>
        <p:spPr>
          <a:xfrm>
            <a:off x="729450" y="2078875"/>
            <a:ext cx="4527000" cy="2921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All of the various machine learning models function reasonably well.</a:t>
            </a:r>
            <a:br>
              <a:rPr lang="en"/>
            </a:br>
            <a:endParaRPr/>
          </a:p>
          <a:p>
            <a:pPr indent="-311150" lvl="0" marL="457200" rtl="0" algn="l">
              <a:spcBef>
                <a:spcPts val="0"/>
              </a:spcBef>
              <a:spcAft>
                <a:spcPts val="0"/>
              </a:spcAft>
              <a:buSzPts val="1300"/>
              <a:buChar char="●"/>
            </a:pPr>
            <a:r>
              <a:rPr lang="en"/>
              <a:t>Random Forest outperforms all others. The values for accuracy, F1, precision, and recall are 0.934, 0.935, 0,899, and 0.973, respectively.</a:t>
            </a:r>
            <a:br>
              <a:rPr lang="en"/>
            </a:br>
            <a:endParaRPr/>
          </a:p>
          <a:p>
            <a:pPr indent="-311150" lvl="0" marL="457200" rtl="0" algn="l">
              <a:spcBef>
                <a:spcPts val="0"/>
              </a:spcBef>
              <a:spcAft>
                <a:spcPts val="0"/>
              </a:spcAft>
              <a:buSzPts val="1300"/>
              <a:buChar char="●"/>
            </a:pPr>
            <a:r>
              <a:rPr lang="en"/>
              <a:t>In comparison to other types of models, Random Forests are more stable in terms of performance when permuting features.</a:t>
            </a:r>
            <a:endParaRPr/>
          </a:p>
        </p:txBody>
      </p:sp>
      <p:pic>
        <p:nvPicPr>
          <p:cNvPr id="143" name="Google Shape;143;p22"/>
          <p:cNvPicPr preferRelativeResize="0"/>
          <p:nvPr/>
        </p:nvPicPr>
        <p:blipFill>
          <a:blip r:embed="rId3">
            <a:alphaModFix/>
          </a:blip>
          <a:stretch>
            <a:fillRect/>
          </a:stretch>
        </p:blipFill>
        <p:spPr>
          <a:xfrm>
            <a:off x="5710300" y="2015675"/>
            <a:ext cx="3063585" cy="29848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rPr lang="en" sz="1570">
                <a:solidFill>
                  <a:schemeClr val="accent1"/>
                </a:solidFill>
                <a:latin typeface="Lato"/>
                <a:ea typeface="Lato"/>
                <a:cs typeface="Lato"/>
                <a:sym typeface="Lato"/>
              </a:rPr>
              <a:t>RQ3: Do ING Experts Deem Recommended Extract Method Refactorings Useful/Not Useful?</a:t>
            </a:r>
            <a:endParaRPr sz="2740"/>
          </a:p>
        </p:txBody>
      </p:sp>
      <p:sp>
        <p:nvSpPr>
          <p:cNvPr id="149" name="Google Shape;149;p23"/>
          <p:cNvSpPr txBox="1"/>
          <p:nvPr>
            <p:ph idx="1" type="body"/>
          </p:nvPr>
        </p:nvSpPr>
        <p:spPr>
          <a:xfrm>
            <a:off x="727650" y="2010825"/>
            <a:ext cx="7688700" cy="106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Extract Method agreement (𝑅𝐴) - TP</a:t>
            </a:r>
            <a:endParaRPr/>
          </a:p>
          <a:p>
            <a:pPr indent="-311150" lvl="0" marL="457200" rtl="0" algn="l">
              <a:spcBef>
                <a:spcPts val="0"/>
              </a:spcBef>
              <a:spcAft>
                <a:spcPts val="0"/>
              </a:spcAft>
              <a:buSzPts val="1300"/>
              <a:buChar char="●"/>
            </a:pPr>
            <a:r>
              <a:rPr lang="en"/>
              <a:t>Extract Method disagreement (𝑅𝐷 ) - FP</a:t>
            </a:r>
            <a:endParaRPr/>
          </a:p>
          <a:p>
            <a:pPr indent="-311150" lvl="0" marL="457200" rtl="0" algn="l">
              <a:spcBef>
                <a:spcPts val="0"/>
              </a:spcBef>
              <a:spcAft>
                <a:spcPts val="0"/>
              </a:spcAft>
              <a:buSzPts val="1300"/>
              <a:buChar char="●"/>
            </a:pPr>
            <a:r>
              <a:rPr lang="en"/>
              <a:t>Non-refactor agreement (𝑁𝐴) () - TN</a:t>
            </a:r>
            <a:endParaRPr/>
          </a:p>
          <a:p>
            <a:pPr indent="-311150" lvl="0" marL="457200" rtl="0" algn="l">
              <a:spcBef>
                <a:spcPts val="0"/>
              </a:spcBef>
              <a:spcAft>
                <a:spcPts val="0"/>
              </a:spcAft>
              <a:buSzPts val="1300"/>
              <a:buChar char="●"/>
            </a:pPr>
            <a:r>
              <a:rPr lang="en"/>
              <a:t>Non-refactor disagreement (𝑁𝐷 ) - FN</a:t>
            </a:r>
            <a:endParaRPr/>
          </a:p>
        </p:txBody>
      </p:sp>
      <p:sp>
        <p:nvSpPr>
          <p:cNvPr id="150" name="Google Shape;150;p23"/>
          <p:cNvSpPr txBox="1"/>
          <p:nvPr>
            <p:ph idx="1" type="body"/>
          </p:nvPr>
        </p:nvSpPr>
        <p:spPr>
          <a:xfrm>
            <a:off x="729450" y="3373400"/>
            <a:ext cx="7688700" cy="1147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Accuracy - (RA + NA)/(RA+NA+RD+ND)</a:t>
            </a:r>
            <a:endParaRPr/>
          </a:p>
          <a:p>
            <a:pPr indent="-311150" lvl="0" marL="457200" rtl="0" algn="l">
              <a:spcBef>
                <a:spcPts val="0"/>
              </a:spcBef>
              <a:spcAft>
                <a:spcPts val="0"/>
              </a:spcAft>
              <a:buSzPts val="1300"/>
              <a:buChar char="●"/>
            </a:pPr>
            <a:r>
              <a:rPr lang="en"/>
              <a:t>Precision - RA/(RA + RD)</a:t>
            </a:r>
            <a:endParaRPr/>
          </a:p>
          <a:p>
            <a:pPr indent="-311150" lvl="0" marL="457200" rtl="0" algn="l">
              <a:spcBef>
                <a:spcPts val="0"/>
              </a:spcBef>
              <a:spcAft>
                <a:spcPts val="0"/>
              </a:spcAft>
              <a:buSzPts val="1300"/>
              <a:buChar char="●"/>
            </a:pPr>
            <a:r>
              <a:rPr lang="en"/>
              <a:t>Recall - RA/(RA + ND)</a:t>
            </a:r>
            <a:endParaRPr/>
          </a:p>
          <a:p>
            <a:pPr indent="-311150" lvl="0" marL="457200" rtl="0" algn="l">
              <a:spcBef>
                <a:spcPts val="0"/>
              </a:spcBef>
              <a:spcAft>
                <a:spcPts val="0"/>
              </a:spcAft>
              <a:buSzPts val="1300"/>
              <a:buChar char="●"/>
            </a:pPr>
            <a:r>
              <a:rPr lang="en"/>
              <a:t>F1 Score - RA/(RA+(RD+ND)/2)</a:t>
            </a:r>
            <a:endParaRPr/>
          </a:p>
        </p:txBody>
      </p:sp>
      <p:sp>
        <p:nvSpPr>
          <p:cNvPr id="151" name="Google Shape;151;p23"/>
          <p:cNvSpPr txBox="1"/>
          <p:nvPr/>
        </p:nvSpPr>
        <p:spPr>
          <a:xfrm>
            <a:off x="729450" y="3080325"/>
            <a:ext cx="489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Lato"/>
                <a:ea typeface="Lato"/>
                <a:cs typeface="Lato"/>
                <a:sym typeface="Lato"/>
              </a:rPr>
              <a:t>Evaluation Metrics</a:t>
            </a:r>
            <a:endParaRPr b="1">
              <a:solidFill>
                <a:schemeClr val="accent1"/>
              </a:solidFill>
              <a:latin typeface="Lato"/>
              <a:ea typeface="Lato"/>
              <a:cs typeface="Lato"/>
              <a:sym typeface="Lato"/>
            </a:endParaRPr>
          </a:p>
        </p:txBody>
      </p:sp>
      <p:pic>
        <p:nvPicPr>
          <p:cNvPr id="152" name="Google Shape;152;p23"/>
          <p:cNvPicPr preferRelativeResize="0"/>
          <p:nvPr/>
        </p:nvPicPr>
        <p:blipFill>
          <a:blip r:embed="rId3">
            <a:alphaModFix/>
          </a:blip>
          <a:stretch>
            <a:fillRect/>
          </a:stretch>
        </p:blipFill>
        <p:spPr>
          <a:xfrm>
            <a:off x="4572000" y="2443987"/>
            <a:ext cx="4433975" cy="2012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	</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Context</a:t>
            </a:r>
            <a:endParaRPr sz="1500"/>
          </a:p>
          <a:p>
            <a:pPr indent="-323850" lvl="0" marL="457200" rtl="0" algn="l">
              <a:spcBef>
                <a:spcPts val="0"/>
              </a:spcBef>
              <a:spcAft>
                <a:spcPts val="0"/>
              </a:spcAft>
              <a:buSzPts val="1500"/>
              <a:buChar char="●"/>
            </a:pPr>
            <a:r>
              <a:rPr lang="en" sz="1500"/>
              <a:t>Problem</a:t>
            </a:r>
            <a:endParaRPr sz="1500"/>
          </a:p>
          <a:p>
            <a:pPr indent="-323850" lvl="0" marL="457200" rtl="0" algn="l">
              <a:spcBef>
                <a:spcPts val="0"/>
              </a:spcBef>
              <a:spcAft>
                <a:spcPts val="0"/>
              </a:spcAft>
              <a:buSzPts val="1500"/>
              <a:buChar char="●"/>
            </a:pPr>
            <a:r>
              <a:rPr lang="en" sz="1500"/>
              <a:t>Solution</a:t>
            </a:r>
            <a:endParaRPr sz="1500"/>
          </a:p>
          <a:p>
            <a:pPr indent="-323850" lvl="0" marL="457200" rtl="0" algn="l">
              <a:spcBef>
                <a:spcPts val="0"/>
              </a:spcBef>
              <a:spcAft>
                <a:spcPts val="0"/>
              </a:spcAft>
              <a:buSzPts val="1500"/>
              <a:buChar char="●"/>
            </a:pPr>
            <a:r>
              <a:rPr lang="en" sz="1500"/>
              <a:t>Limitations</a:t>
            </a:r>
            <a:endParaRPr sz="1500"/>
          </a:p>
          <a:p>
            <a:pPr indent="-323850" lvl="0" marL="457200" rtl="0" algn="l">
              <a:spcBef>
                <a:spcPts val="0"/>
              </a:spcBef>
              <a:spcAft>
                <a:spcPts val="0"/>
              </a:spcAft>
              <a:buSzPts val="1500"/>
              <a:buChar char="●"/>
            </a:pPr>
            <a:r>
              <a:rPr lang="en" sz="1500"/>
              <a:t>Approach Overview</a:t>
            </a:r>
            <a:endParaRPr sz="1500"/>
          </a:p>
          <a:p>
            <a:pPr indent="-323850" lvl="0" marL="457200" rtl="0" algn="l">
              <a:spcBef>
                <a:spcPts val="0"/>
              </a:spcBef>
              <a:spcAft>
                <a:spcPts val="0"/>
              </a:spcAft>
              <a:buSzPts val="1500"/>
              <a:buChar char="●"/>
            </a:pPr>
            <a:r>
              <a:rPr lang="en" sz="1500"/>
              <a:t>Validation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Refactoring is a complex task for a computer</a:t>
            </a:r>
            <a:endParaRPr sz="1500"/>
          </a:p>
          <a:p>
            <a:pPr indent="-323850" lvl="0" marL="457200" rtl="0" algn="l">
              <a:spcBef>
                <a:spcPts val="0"/>
              </a:spcBef>
              <a:spcAft>
                <a:spcPts val="0"/>
              </a:spcAft>
              <a:buSzPts val="1500"/>
              <a:buChar char="●"/>
            </a:pPr>
            <a:r>
              <a:rPr lang="en" sz="1500"/>
              <a:t>Tedious for programmers</a:t>
            </a:r>
            <a:endParaRPr sz="1500"/>
          </a:p>
          <a:p>
            <a:pPr indent="-323850" lvl="0" marL="457200" rtl="0" algn="l">
              <a:spcBef>
                <a:spcPts val="0"/>
              </a:spcBef>
              <a:spcAft>
                <a:spcPts val="0"/>
              </a:spcAft>
              <a:buSzPts val="1500"/>
              <a:buChar char="●"/>
            </a:pPr>
            <a:r>
              <a:rPr lang="en" sz="1500"/>
              <a:t>May have varying ways to implement extract method refactoring</a:t>
            </a:r>
            <a:endParaRPr sz="1500"/>
          </a:p>
          <a:p>
            <a:pPr indent="-323850" lvl="0" marL="457200" rtl="0" algn="l">
              <a:spcBef>
                <a:spcPts val="0"/>
              </a:spcBef>
              <a:spcAft>
                <a:spcPts val="0"/>
              </a:spcAft>
              <a:buSzPts val="1500"/>
              <a:buChar char="●"/>
            </a:pPr>
            <a:r>
              <a:rPr lang="en" sz="1500"/>
              <a:t>Code smells are a major issue</a:t>
            </a:r>
            <a:endParaRPr sz="1500"/>
          </a:p>
          <a:p>
            <a:pPr indent="-323850" lvl="0" marL="457200" rtl="0" algn="l">
              <a:spcBef>
                <a:spcPts val="0"/>
              </a:spcBef>
              <a:spcAft>
                <a:spcPts val="0"/>
              </a:spcAft>
              <a:buSzPts val="1500"/>
              <a:buChar char="●"/>
            </a:pPr>
            <a:r>
              <a:rPr lang="en" sz="1500"/>
              <a:t>Hesitation toward fixing code smells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Identification of refactoring </a:t>
            </a:r>
            <a:r>
              <a:rPr lang="en" sz="1600"/>
              <a:t>opportunities</a:t>
            </a:r>
            <a:r>
              <a:rPr lang="en" sz="1600"/>
              <a:t>.</a:t>
            </a:r>
            <a:endParaRPr sz="1600"/>
          </a:p>
          <a:p>
            <a:pPr indent="-330200" lvl="0" marL="457200" rtl="0" algn="l">
              <a:spcBef>
                <a:spcPts val="0"/>
              </a:spcBef>
              <a:spcAft>
                <a:spcPts val="0"/>
              </a:spcAft>
              <a:buSzPts val="1600"/>
              <a:buChar char="●"/>
            </a:pPr>
            <a:r>
              <a:rPr lang="en" sz="1600"/>
              <a:t>Refactoring </a:t>
            </a:r>
            <a:r>
              <a:rPr lang="en" sz="1600"/>
              <a:t>involves</a:t>
            </a:r>
            <a:r>
              <a:rPr lang="en" sz="1600"/>
              <a:t> challenges such as identifying where and how to refactor, estimating the costs and </a:t>
            </a:r>
            <a:r>
              <a:rPr lang="en" sz="1600"/>
              <a:t>benefits</a:t>
            </a:r>
            <a:r>
              <a:rPr lang="en" sz="1600"/>
              <a:t> of refactoring and validating the correctness of refactoring.</a:t>
            </a:r>
            <a:endParaRPr sz="1600"/>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Data-driven approaches based on machine learning models to recommend methods that should undergo Extract method refactoring.</a:t>
            </a:r>
            <a:endParaRPr sz="1400"/>
          </a:p>
          <a:p>
            <a:pPr indent="-317500" lvl="0" marL="457200" rtl="0" algn="l">
              <a:spcBef>
                <a:spcPts val="0"/>
              </a:spcBef>
              <a:spcAft>
                <a:spcPts val="0"/>
              </a:spcAft>
              <a:buSzPts val="1400"/>
              <a:buChar char="●"/>
            </a:pPr>
            <a:r>
              <a:rPr lang="en" sz="1400"/>
              <a:t>Extract method refactoring is breaking down the long and complex methods into simple and small methods to </a:t>
            </a:r>
            <a:r>
              <a:rPr lang="en" sz="1400"/>
              <a:t>improve</a:t>
            </a:r>
            <a:r>
              <a:rPr lang="en" sz="1400"/>
              <a:t> the code quality.</a:t>
            </a:r>
            <a:endParaRPr sz="1400"/>
          </a:p>
          <a:p>
            <a:pPr indent="-317500" lvl="0" marL="457200" rtl="0" algn="l">
              <a:spcBef>
                <a:spcPts val="0"/>
              </a:spcBef>
              <a:spcAft>
                <a:spcPts val="0"/>
              </a:spcAft>
              <a:buSzPts val="1400"/>
              <a:buChar char="●"/>
            </a:pPr>
            <a:r>
              <a:rPr lang="en" sz="1400"/>
              <a:t>Six different machine learning models were used. (</a:t>
            </a:r>
            <a:r>
              <a:rPr lang="en" sz="1100"/>
              <a:t>Random Forest, Logistic Regression, KNN, Decision Tree, Naive bayes and SVM)</a:t>
            </a:r>
            <a:endParaRPr sz="1400"/>
          </a:p>
          <a:p>
            <a:pPr indent="-317500" lvl="0" marL="457200" rtl="0" algn="l">
              <a:spcBef>
                <a:spcPts val="0"/>
              </a:spcBef>
              <a:spcAft>
                <a:spcPts val="0"/>
              </a:spcAft>
              <a:buSzPts val="1400"/>
              <a:buChar char="●"/>
            </a:pPr>
            <a:r>
              <a:rPr lang="en" sz="1400"/>
              <a:t>Code metrics were used as features to the predict if a piece of code should be refactored.</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Due to varied coding styles and standards, using open-source systems as training data may introduce bias into the models. Experts may employ manual validation, which could lead to subjectivity and inconsistent feedback.</a:t>
            </a:r>
            <a:br>
              <a:rPr lang="en"/>
            </a:br>
            <a:endParaRPr/>
          </a:p>
          <a:p>
            <a:pPr indent="-311150" lvl="0" marL="457200" rtl="0" algn="l">
              <a:spcBef>
                <a:spcPts val="0"/>
              </a:spcBef>
              <a:spcAft>
                <a:spcPts val="0"/>
              </a:spcAft>
              <a:buSzPts val="1300"/>
              <a:buChar char="●"/>
            </a:pPr>
            <a:r>
              <a:rPr lang="en"/>
              <a:t>The study did not take into account other factors like code smells, comments, naming conventions, etc. and simply used code metrics as features for the machine learning models.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Overview</a:t>
            </a:r>
            <a:endParaRPr/>
          </a:p>
        </p:txBody>
      </p:sp>
      <p:sp>
        <p:nvSpPr>
          <p:cNvPr id="123" name="Google Shape;123;p19"/>
          <p:cNvSpPr txBox="1"/>
          <p:nvPr>
            <p:ph idx="1" type="body"/>
          </p:nvPr>
        </p:nvSpPr>
        <p:spPr>
          <a:xfrm>
            <a:off x="729450" y="2078875"/>
            <a:ext cx="8191500" cy="2932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a:t>
            </a:r>
            <a:r>
              <a:rPr lang="en"/>
              <a:t>ix open-source systems and four ING systems that had Extract Method refactorings performed were selected. Code metrics are extracted before and after refactoring each method.</a:t>
            </a:r>
            <a:br>
              <a:rPr lang="en"/>
            </a:br>
            <a:endParaRPr/>
          </a:p>
          <a:p>
            <a:pPr indent="-311150" lvl="0" marL="457200" rtl="0" algn="l">
              <a:spcBef>
                <a:spcPts val="0"/>
              </a:spcBef>
              <a:spcAft>
                <a:spcPts val="0"/>
              </a:spcAft>
              <a:buSzPts val="1300"/>
              <a:buChar char="●"/>
            </a:pPr>
            <a:r>
              <a:rPr lang="en"/>
              <a:t>Statistical tests and effect sizes were used to compare the code metrics distributions of open-source and ING systems. There were some disparities in the distributions of some metrics, such as lines of code, parameter count, and cyclomatic complexity. </a:t>
            </a:r>
            <a:br>
              <a:rPr lang="en"/>
            </a:br>
            <a:endParaRPr/>
          </a:p>
          <a:p>
            <a:pPr indent="-311150" lvl="0" marL="457200" rtl="0" algn="l">
              <a:spcBef>
                <a:spcPts val="0"/>
              </a:spcBef>
              <a:spcAft>
                <a:spcPts val="0"/>
              </a:spcAft>
              <a:buSzPts val="1300"/>
              <a:buChar char="●"/>
            </a:pPr>
            <a:r>
              <a:rPr lang="en"/>
              <a:t>The machine learning models were trained with open-source data and ING data was used as test set. F1 -score is considered as the primary metric in assessing the model’s performance.</a:t>
            </a:r>
            <a:br>
              <a:rPr lang="en"/>
            </a:br>
            <a:endParaRPr/>
          </a:p>
          <a:p>
            <a:pPr indent="-311150" lvl="0" marL="457200" rtl="0" algn="l">
              <a:spcBef>
                <a:spcPts val="0"/>
              </a:spcBef>
              <a:spcAft>
                <a:spcPts val="0"/>
              </a:spcAft>
              <a:buSzPts val="1300"/>
              <a:buChar char="●"/>
            </a:pPr>
            <a:r>
              <a:rPr lang="en"/>
              <a:t>The best performing model (Random Forest) was chosen and generated 100 recommendations for Extract Method refactoring.  12 ING experts were asked to rate each recommendation on a scale of 1 to 5.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a:t>
            </a:r>
            <a:endParaRPr/>
          </a:p>
          <a:p>
            <a:pPr indent="0" lvl="0" marL="0" rtl="0" algn="l">
              <a:spcBef>
                <a:spcPts val="0"/>
              </a:spcBef>
              <a:spcAft>
                <a:spcPts val="0"/>
              </a:spcAft>
              <a:buNone/>
            </a:pPr>
            <a:r>
              <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just">
              <a:lnSpc>
                <a:spcPct val="95000"/>
              </a:lnSpc>
              <a:spcBef>
                <a:spcPts val="1200"/>
              </a:spcBef>
              <a:spcAft>
                <a:spcPts val="0"/>
              </a:spcAft>
              <a:buClr>
                <a:srgbClr val="000000"/>
              </a:buClr>
              <a:buSzPts val="1100"/>
              <a:buFont typeface="Arial"/>
              <a:buChar char="●"/>
            </a:pPr>
            <a:r>
              <a:rPr b="1" lang="en" sz="1529"/>
              <a:t>RQ1:</a:t>
            </a:r>
            <a:r>
              <a:rPr lang="en" sz="1529"/>
              <a:t> How Does Code That Underwent an Extract Method Refactoring in ING and Open-Source Systems Compare in Terms of Code Metrics?</a:t>
            </a:r>
            <a:br>
              <a:rPr lang="en" sz="1229"/>
            </a:br>
            <a:endParaRPr sz="1229"/>
          </a:p>
          <a:p>
            <a:pPr indent="-323850" lvl="0" marL="457200" rtl="0" algn="l">
              <a:spcBef>
                <a:spcPts val="0"/>
              </a:spcBef>
              <a:spcAft>
                <a:spcPts val="0"/>
              </a:spcAft>
              <a:buClr>
                <a:srgbClr val="000000"/>
              </a:buClr>
              <a:buSzPts val="1500"/>
              <a:buFont typeface="Arial"/>
              <a:buChar char="●"/>
            </a:pPr>
            <a:r>
              <a:rPr b="1" lang="en" sz="1500"/>
              <a:t>RQ2:</a:t>
            </a:r>
            <a:r>
              <a:rPr lang="en" sz="1500"/>
              <a:t> How Effective Are Supervised Machine Learning Models at Predicting Extract Method Refactoring Opportunities in ING?</a:t>
            </a:r>
            <a:br>
              <a:rPr lang="en" sz="1500"/>
            </a:br>
            <a:endParaRPr sz="1500"/>
          </a:p>
          <a:p>
            <a:pPr indent="-323850" lvl="0" marL="457200" rtl="0" algn="l">
              <a:spcBef>
                <a:spcPts val="0"/>
              </a:spcBef>
              <a:spcAft>
                <a:spcPts val="0"/>
              </a:spcAft>
              <a:buSzPts val="1500"/>
              <a:buChar char="●"/>
            </a:pPr>
            <a:r>
              <a:rPr b="1" lang="en" sz="1570"/>
              <a:t>RQ3: </a:t>
            </a:r>
            <a:r>
              <a:rPr lang="en" sz="1470"/>
              <a:t>Do ING Experts Deem Recommended Extract Method Refactorings Useful/Not Useful?</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just">
              <a:lnSpc>
                <a:spcPct val="95000"/>
              </a:lnSpc>
              <a:spcBef>
                <a:spcPts val="1200"/>
              </a:spcBef>
              <a:spcAft>
                <a:spcPts val="1200"/>
              </a:spcAft>
              <a:buClr>
                <a:srgbClr val="000000"/>
              </a:buClr>
              <a:buSzPct val="42191"/>
              <a:buFont typeface="Arial"/>
              <a:buNone/>
            </a:pPr>
            <a:r>
              <a:rPr lang="en" sz="1629">
                <a:solidFill>
                  <a:schemeClr val="accent1"/>
                </a:solidFill>
                <a:latin typeface="Lato"/>
                <a:ea typeface="Lato"/>
                <a:cs typeface="Lato"/>
                <a:sym typeface="Lato"/>
              </a:rPr>
              <a:t>RQ1:</a:t>
            </a:r>
            <a:r>
              <a:rPr b="0" lang="en" sz="1629">
                <a:solidFill>
                  <a:schemeClr val="accent1"/>
                </a:solidFill>
                <a:latin typeface="Lato"/>
                <a:ea typeface="Lato"/>
                <a:cs typeface="Lato"/>
                <a:sym typeface="Lato"/>
              </a:rPr>
              <a:t> </a:t>
            </a:r>
            <a:r>
              <a:rPr lang="en" sz="1629">
                <a:solidFill>
                  <a:schemeClr val="accent1"/>
                </a:solidFill>
                <a:latin typeface="Lato"/>
                <a:ea typeface="Lato"/>
                <a:cs typeface="Lato"/>
                <a:sym typeface="Lato"/>
              </a:rPr>
              <a:t>How Does Code That Underwent an Extract Method Refactoring in ING and Open-Source Systems Compare in Terms of Code Metrics?</a:t>
            </a:r>
            <a:endParaRPr/>
          </a:p>
        </p:txBody>
      </p:sp>
      <p:sp>
        <p:nvSpPr>
          <p:cNvPr id="135" name="Google Shape;135;p21"/>
          <p:cNvSpPr txBox="1"/>
          <p:nvPr>
            <p:ph idx="1" type="body"/>
          </p:nvPr>
        </p:nvSpPr>
        <p:spPr>
          <a:xfrm>
            <a:off x="729450" y="1853850"/>
            <a:ext cx="4866300" cy="3204900"/>
          </a:xfrm>
          <a:prstGeom prst="rect">
            <a:avLst/>
          </a:prstGeom>
        </p:spPr>
        <p:txBody>
          <a:bodyPr anchorCtr="0" anchor="t" bIns="91425" lIns="91425" spcFirstLastPara="1" rIns="91425" wrap="square" tIns="91425">
            <a:noAutofit/>
          </a:bodyPr>
          <a:lstStyle/>
          <a:p>
            <a:pPr indent="-313022" lvl="0" marL="457200" rtl="0" algn="just">
              <a:lnSpc>
                <a:spcPct val="95000"/>
              </a:lnSpc>
              <a:spcBef>
                <a:spcPts val="1200"/>
              </a:spcBef>
              <a:spcAft>
                <a:spcPts val="0"/>
              </a:spcAft>
              <a:buSzPts val="1329"/>
              <a:buChar char="●"/>
            </a:pPr>
            <a:r>
              <a:rPr lang="en" sz="1329"/>
              <a:t>Classes in open-source systems tend to be larger and more complex than classes in ING systems that contain methods that through an Extract Method. Methods that experienced an Extract Method in both ING and open-source are often similar in size and complexity.</a:t>
            </a:r>
            <a:br>
              <a:rPr lang="en" sz="1329"/>
            </a:br>
            <a:endParaRPr sz="1329"/>
          </a:p>
          <a:p>
            <a:pPr indent="-313022" lvl="0" marL="457200" rtl="0" algn="just">
              <a:lnSpc>
                <a:spcPct val="95000"/>
              </a:lnSpc>
              <a:spcBef>
                <a:spcPts val="0"/>
              </a:spcBef>
              <a:spcAft>
                <a:spcPts val="0"/>
              </a:spcAft>
              <a:buSzPts val="1329"/>
              <a:buChar char="●"/>
            </a:pPr>
            <a:r>
              <a:rPr lang="en" sz="1329"/>
              <a:t>Between classes and methods that underwent an Extract Method in ING and in open-source, coupling is typically similar.</a:t>
            </a:r>
            <a:br>
              <a:rPr lang="en" sz="1329"/>
            </a:br>
            <a:endParaRPr sz="1329"/>
          </a:p>
          <a:p>
            <a:pPr indent="-306672" lvl="0" marL="457200" rtl="0" algn="just">
              <a:lnSpc>
                <a:spcPct val="95000"/>
              </a:lnSpc>
              <a:spcBef>
                <a:spcPts val="0"/>
              </a:spcBef>
              <a:spcAft>
                <a:spcPts val="0"/>
              </a:spcAft>
              <a:buSzPts val="1229"/>
              <a:buChar char="●"/>
            </a:pPr>
            <a:r>
              <a:rPr lang="en" sz="1329"/>
              <a:t>The metrics discrepancies between ING and open source systems typically occur more noticeably at the class level and are less at the method level. Hence, they predicted that a model developed from open-source data will perform as expected.</a:t>
            </a:r>
            <a:r>
              <a:rPr lang="en" sz="1229"/>
              <a:t> </a:t>
            </a:r>
            <a:br>
              <a:rPr lang="en" sz="1229"/>
            </a:br>
            <a:br>
              <a:rPr lang="en" sz="1229"/>
            </a:br>
            <a:endParaRPr sz="1229"/>
          </a:p>
          <a:p>
            <a:pPr indent="0" lvl="0" marL="0" rtl="0" algn="l">
              <a:lnSpc>
                <a:spcPct val="95000"/>
              </a:lnSpc>
              <a:spcBef>
                <a:spcPts val="1200"/>
              </a:spcBef>
              <a:spcAft>
                <a:spcPts val="0"/>
              </a:spcAft>
              <a:buSzPts val="688"/>
              <a:buNone/>
            </a:pPr>
            <a:r>
              <a:t/>
            </a:r>
            <a:endParaRPr sz="912"/>
          </a:p>
          <a:p>
            <a:pPr indent="0" lvl="0" marL="0" rtl="0" algn="l">
              <a:lnSpc>
                <a:spcPct val="95000"/>
              </a:lnSpc>
              <a:spcBef>
                <a:spcPts val="1200"/>
              </a:spcBef>
              <a:spcAft>
                <a:spcPts val="0"/>
              </a:spcAft>
              <a:buSzPts val="688"/>
              <a:buNone/>
            </a:pPr>
            <a:r>
              <a:t/>
            </a:r>
            <a:endParaRPr sz="912"/>
          </a:p>
          <a:p>
            <a:pPr indent="0" lvl="0" marL="0" rtl="0" algn="l">
              <a:lnSpc>
                <a:spcPct val="95000"/>
              </a:lnSpc>
              <a:spcBef>
                <a:spcPts val="1200"/>
              </a:spcBef>
              <a:spcAft>
                <a:spcPts val="0"/>
              </a:spcAft>
              <a:buSzPts val="688"/>
              <a:buNone/>
            </a:pPr>
            <a:r>
              <a:t/>
            </a:r>
            <a:endParaRPr sz="912"/>
          </a:p>
          <a:p>
            <a:pPr indent="0" lvl="0" marL="0" rtl="0" algn="l">
              <a:lnSpc>
                <a:spcPct val="95000"/>
              </a:lnSpc>
              <a:spcBef>
                <a:spcPts val="1200"/>
              </a:spcBef>
              <a:spcAft>
                <a:spcPts val="1200"/>
              </a:spcAft>
              <a:buSzPts val="688"/>
              <a:buNone/>
            </a:pPr>
            <a:r>
              <a:t/>
            </a:r>
            <a:endParaRPr sz="912"/>
          </a:p>
        </p:txBody>
      </p:sp>
      <p:pic>
        <p:nvPicPr>
          <p:cNvPr id="136" name="Google Shape;136;p21"/>
          <p:cNvPicPr preferRelativeResize="0"/>
          <p:nvPr/>
        </p:nvPicPr>
        <p:blipFill>
          <a:blip r:embed="rId3">
            <a:alphaModFix/>
          </a:blip>
          <a:stretch>
            <a:fillRect/>
          </a:stretch>
        </p:blipFill>
        <p:spPr>
          <a:xfrm>
            <a:off x="5748150" y="2006250"/>
            <a:ext cx="3243450" cy="276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