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2203bd1f1c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2203bd1f1c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2203bd1f1c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2203bd1f1c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2203bd1f1c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2203bd1f1c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2365d14d5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2365d14d5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203bd1f1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203bd1f1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203bd1f1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203bd1f1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203bd1f1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203bd1f1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SleepyTest and Sensitive Equality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203bd1f1c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203bd1f1c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Precision: The </a:t>
            </a:r>
            <a:r>
              <a:rPr lang="en"/>
              <a:t>number</a:t>
            </a:r>
            <a:r>
              <a:rPr lang="en"/>
              <a:t> of correctly classified flaky / total number of tests classified as flaky.</a:t>
            </a:r>
            <a:br>
              <a:rPr lang="en"/>
            </a:br>
            <a:r>
              <a:rPr lang="en"/>
              <a:t>Recall: The number of correctly classified flaky / </a:t>
            </a:r>
            <a:r>
              <a:rPr lang="en"/>
              <a:t>total actual number of flaky tests</a:t>
            </a:r>
            <a:br>
              <a:rPr lang="en"/>
            </a:br>
            <a:r>
              <a:rPr lang="en"/>
              <a:t>F1-score: Harmonic mean of precision and recall.</a:t>
            </a:r>
            <a:br>
              <a:rPr lang="en"/>
            </a:br>
            <a:r>
              <a:rPr lang="en"/>
              <a:t>MCC: correlation between predicted classed and ground truth.[-1,1]</a:t>
            </a:r>
            <a:br>
              <a:rPr lang="en"/>
            </a:br>
            <a:r>
              <a:rPr lang="en"/>
              <a:t>AUC: Curve which visualizes the trade-off between true-positive and false-positive rates.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203bd1f1c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2203bd1f1c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2203bd1f1c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2203bd1f1c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20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3a20da1b8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3a20da1b8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2203bd1f1c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2203bd1f1c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729450" y="1322450"/>
            <a:ext cx="7688100" cy="2040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2000">
                <a:solidFill>
                  <a:srgbClr val="FFFFFF"/>
                </a:solidFill>
                <a:latin typeface="Lato"/>
                <a:ea typeface="Lato"/>
                <a:cs typeface="Lato"/>
                <a:sym typeface="Lato"/>
              </a:rPr>
              <a:t>On the use of test smells for prediction of flaky tests</a:t>
            </a:r>
            <a:endParaRPr b="1" sz="2000">
              <a:solidFill>
                <a:srgbClr val="FFFFFF"/>
              </a:solidFill>
              <a:latin typeface="Lato"/>
              <a:ea typeface="Lato"/>
              <a:cs typeface="Lato"/>
              <a:sym typeface="Lato"/>
            </a:endParaRPr>
          </a:p>
          <a:p>
            <a:pPr indent="0" lvl="0" marL="0" rtl="0" algn="l">
              <a:lnSpc>
                <a:spcPct val="115000"/>
              </a:lnSpc>
              <a:spcBef>
                <a:spcPts val="1200"/>
              </a:spcBef>
              <a:spcAft>
                <a:spcPts val="0"/>
              </a:spcAft>
              <a:buNone/>
            </a:pPr>
            <a:r>
              <a:t/>
            </a:r>
            <a:endParaRPr b="1" sz="2000">
              <a:solidFill>
                <a:srgbClr val="FFFFFF"/>
              </a:solidFill>
              <a:latin typeface="Lato"/>
              <a:ea typeface="Lato"/>
              <a:cs typeface="Lato"/>
              <a:sym typeface="Lato"/>
            </a:endParaRPr>
          </a:p>
          <a:p>
            <a:pPr indent="0" lvl="0" marL="0" rtl="0" algn="just">
              <a:lnSpc>
                <a:spcPct val="115000"/>
              </a:lnSpc>
              <a:spcBef>
                <a:spcPts val="1200"/>
              </a:spcBef>
              <a:spcAft>
                <a:spcPts val="0"/>
              </a:spcAft>
              <a:buSzPts val="990"/>
              <a:buNone/>
            </a:pPr>
            <a:r>
              <a:rPr b="1" lang="en" sz="1750">
                <a:solidFill>
                  <a:srgbClr val="FFFFFF"/>
                </a:solidFill>
                <a:latin typeface="Lato"/>
                <a:ea typeface="Lato"/>
                <a:cs typeface="Lato"/>
                <a:sym typeface="Lato"/>
              </a:rPr>
              <a:t>By </a:t>
            </a:r>
            <a:r>
              <a:rPr b="1" lang="en" sz="1700">
                <a:latin typeface="Lato"/>
                <a:ea typeface="Lato"/>
                <a:cs typeface="Lato"/>
                <a:sym typeface="Lato"/>
              </a:rPr>
              <a:t>Bruno Henrique Pachulski Camara, Marco Aurélio Graciotto Silva, Andre T. Endo, Silvia Regina Vergilio</a:t>
            </a:r>
            <a:endParaRPr b="1" sz="1700">
              <a:latin typeface="Lato"/>
              <a:ea typeface="Lato"/>
              <a:cs typeface="Lato"/>
              <a:sym typeface="Lato"/>
            </a:endParaRPr>
          </a:p>
          <a:p>
            <a:pPr indent="0" lvl="0" marL="0" rtl="0" algn="just">
              <a:lnSpc>
                <a:spcPct val="115000"/>
              </a:lnSpc>
              <a:spcBef>
                <a:spcPts val="1200"/>
              </a:spcBef>
              <a:spcAft>
                <a:spcPts val="0"/>
              </a:spcAft>
              <a:buSzPts val="990"/>
              <a:buNone/>
            </a:pPr>
            <a:r>
              <a:t/>
            </a:r>
            <a:endParaRPr b="0" sz="1280">
              <a:solidFill>
                <a:srgbClr val="000000"/>
              </a:solidFill>
              <a:latin typeface="Arial"/>
              <a:ea typeface="Arial"/>
              <a:cs typeface="Arial"/>
              <a:sym typeface="Arial"/>
            </a:endParaRPr>
          </a:p>
          <a:p>
            <a:pPr indent="0" lvl="0" marL="0" rtl="0" algn="just">
              <a:lnSpc>
                <a:spcPct val="115000"/>
              </a:lnSpc>
              <a:spcBef>
                <a:spcPts val="1200"/>
              </a:spcBef>
              <a:spcAft>
                <a:spcPts val="0"/>
              </a:spcAft>
              <a:buSzPts val="990"/>
              <a:buNone/>
            </a:pPr>
            <a:r>
              <a:t/>
            </a:r>
            <a:endParaRPr b="0" sz="1280">
              <a:solidFill>
                <a:srgbClr val="000000"/>
              </a:solidFill>
              <a:latin typeface="Arial"/>
              <a:ea typeface="Arial"/>
              <a:cs typeface="Arial"/>
              <a:sym typeface="Arial"/>
            </a:endParaRPr>
          </a:p>
          <a:p>
            <a:pPr indent="0" lvl="0" marL="0" rtl="0" algn="just">
              <a:lnSpc>
                <a:spcPct val="115000"/>
              </a:lnSpc>
              <a:spcBef>
                <a:spcPts val="1200"/>
              </a:spcBef>
              <a:spcAft>
                <a:spcPts val="1200"/>
              </a:spcAft>
              <a:buSzPts val="990"/>
              <a:buNone/>
            </a:pPr>
            <a:r>
              <a:t/>
            </a:r>
            <a:endParaRPr sz="1550">
              <a:solidFill>
                <a:srgbClr val="000000"/>
              </a:solidFill>
              <a:latin typeface="Times New Roman"/>
              <a:ea typeface="Times New Roman"/>
              <a:cs typeface="Times New Roman"/>
              <a:sym typeface="Times New Roman"/>
            </a:endParaRPr>
          </a:p>
        </p:txBody>
      </p:sp>
      <p:sp>
        <p:nvSpPr>
          <p:cNvPr id="135" name="Google Shape;135;p13"/>
          <p:cNvSpPr txBox="1"/>
          <p:nvPr>
            <p:ph idx="1" type="subTitle"/>
          </p:nvPr>
        </p:nvSpPr>
        <p:spPr>
          <a:xfrm>
            <a:off x="588300" y="3662750"/>
            <a:ext cx="7688100" cy="139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Presented by: Pranay Reddy Juturu , Ashay Pable and Diya Sanghvi</a:t>
            </a:r>
            <a:endParaRPr b="1" sz="1800"/>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1600">
                <a:latin typeface="Lato"/>
                <a:ea typeface="Lato"/>
                <a:cs typeface="Lato"/>
                <a:sym typeface="Lato"/>
              </a:rPr>
              <a:t>RQ1:</a:t>
            </a:r>
            <a:r>
              <a:rPr lang="en" sz="1600">
                <a:latin typeface="Lato"/>
                <a:ea typeface="Lato"/>
                <a:cs typeface="Lato"/>
                <a:sym typeface="Lato"/>
              </a:rPr>
              <a:t>  How accurately can we predict test flakiness based on test smells in the test cases?</a:t>
            </a:r>
            <a:endParaRPr b="0">
              <a:latin typeface="Lato"/>
              <a:ea typeface="Lato"/>
              <a:cs typeface="Lato"/>
              <a:sym typeface="Lato"/>
            </a:endParaRPr>
          </a:p>
        </p:txBody>
      </p:sp>
      <p:sp>
        <p:nvSpPr>
          <p:cNvPr id="191" name="Google Shape;191;p22"/>
          <p:cNvSpPr txBox="1"/>
          <p:nvPr>
            <p:ph idx="1" type="body"/>
          </p:nvPr>
        </p:nvSpPr>
        <p:spPr>
          <a:xfrm>
            <a:off x="254225" y="1192100"/>
            <a:ext cx="4861200" cy="3910800"/>
          </a:xfrm>
          <a:prstGeom prst="rect">
            <a:avLst/>
          </a:prstGeom>
        </p:spPr>
        <p:txBody>
          <a:bodyPr anchorCtr="0" anchor="t" bIns="91425" lIns="91425" spcFirstLastPara="1" rIns="91425" wrap="square" tIns="91425">
            <a:noAutofit/>
          </a:bodyPr>
          <a:lstStyle/>
          <a:p>
            <a:pPr indent="-306672" lvl="0" marL="457200" rtl="0" algn="just">
              <a:lnSpc>
                <a:spcPct val="95000"/>
              </a:lnSpc>
              <a:spcBef>
                <a:spcPts val="1200"/>
              </a:spcBef>
              <a:spcAft>
                <a:spcPts val="0"/>
              </a:spcAft>
              <a:buSzPts val="1229"/>
              <a:buChar char="●"/>
            </a:pPr>
            <a:r>
              <a:rPr lang="en" sz="1229"/>
              <a:t>The precision, recall, F1-score, AUC values of all the </a:t>
            </a:r>
            <a:r>
              <a:rPr lang="en" sz="1229"/>
              <a:t>classifiers</a:t>
            </a:r>
            <a:r>
              <a:rPr lang="en" sz="1229"/>
              <a:t> are greater than 70% except Naive Bayes. The MCC of all the classifiers is &gt;0.5 which is close to 1 except Naive Bayes. </a:t>
            </a:r>
            <a:br>
              <a:rPr lang="en" sz="1229"/>
            </a:br>
            <a:endParaRPr sz="1229"/>
          </a:p>
          <a:p>
            <a:pPr indent="-313022" lvl="0" marL="457200" rtl="0" algn="just">
              <a:lnSpc>
                <a:spcPct val="95000"/>
              </a:lnSpc>
              <a:spcBef>
                <a:spcPts val="0"/>
              </a:spcBef>
              <a:spcAft>
                <a:spcPts val="0"/>
              </a:spcAft>
              <a:buSzPts val="1329"/>
              <a:buChar char="●"/>
            </a:pPr>
            <a:r>
              <a:rPr lang="en" sz="1229"/>
              <a:t>Test-smell based models have good performance to predict test flakiness. Random </a:t>
            </a:r>
            <a:r>
              <a:rPr lang="en" sz="1229"/>
              <a:t>forest and decision tree are the best performing classifiers while Naive Bayes performers poorly.</a:t>
            </a:r>
            <a:br>
              <a:rPr lang="en" sz="1229"/>
            </a:br>
            <a:endParaRPr sz="1229"/>
          </a:p>
          <a:p>
            <a:pPr indent="-313022" lvl="0" marL="457200" rtl="0" algn="just">
              <a:lnSpc>
                <a:spcPct val="95000"/>
              </a:lnSpc>
              <a:spcBef>
                <a:spcPts val="0"/>
              </a:spcBef>
              <a:spcAft>
                <a:spcPts val="0"/>
              </a:spcAft>
              <a:buSzPts val="1329"/>
              <a:buChar char="●"/>
            </a:pPr>
            <a:r>
              <a:rPr lang="en" sz="1229"/>
              <a:t>Considering the intra-project context, the performance of all classifiers declined to recall values ranging from 51% to 74%, with LR achieving the greatest result by accurately classifying 26 of 9 flaky tests. </a:t>
            </a:r>
            <a:br>
              <a:rPr lang="en" sz="1229"/>
            </a:br>
            <a:endParaRPr sz="1229"/>
          </a:p>
          <a:p>
            <a:pPr indent="-313022" lvl="0" marL="457200" rtl="0" algn="just">
              <a:lnSpc>
                <a:spcPct val="95000"/>
              </a:lnSpc>
              <a:spcBef>
                <a:spcPts val="0"/>
              </a:spcBef>
              <a:spcAft>
                <a:spcPts val="0"/>
              </a:spcAft>
              <a:buSzPts val="1329"/>
              <a:buChar char="●"/>
            </a:pPr>
            <a:r>
              <a:rPr lang="en" sz="1229"/>
              <a:t>The classifiers' performance declined dramatically in the inter-project context. However, with the exception of Naive-Bayes, which achieved a value of 14%, there is little variation amongst the classifiers, with recall values ranging from 48% to 55%. SVM achieved the best results.</a:t>
            </a:r>
            <a:br>
              <a:rPr lang="en" sz="1229"/>
            </a:br>
            <a:br>
              <a:rPr lang="en" sz="1229"/>
            </a:br>
            <a:endParaRPr sz="1229"/>
          </a:p>
          <a:p>
            <a:pPr indent="0" lvl="0" marL="0" rtl="0" algn="l">
              <a:lnSpc>
                <a:spcPct val="95000"/>
              </a:lnSpc>
              <a:spcBef>
                <a:spcPts val="1200"/>
              </a:spcBef>
              <a:spcAft>
                <a:spcPts val="0"/>
              </a:spcAft>
              <a:buSzPts val="688"/>
              <a:buNone/>
            </a:pPr>
            <a:r>
              <a:t/>
            </a:r>
            <a:endParaRPr sz="912"/>
          </a:p>
          <a:p>
            <a:pPr indent="0" lvl="0" marL="0" rtl="0" algn="l">
              <a:lnSpc>
                <a:spcPct val="95000"/>
              </a:lnSpc>
              <a:spcBef>
                <a:spcPts val="1200"/>
              </a:spcBef>
              <a:spcAft>
                <a:spcPts val="0"/>
              </a:spcAft>
              <a:buSzPts val="688"/>
              <a:buNone/>
            </a:pPr>
            <a:r>
              <a:t/>
            </a:r>
            <a:endParaRPr sz="912"/>
          </a:p>
          <a:p>
            <a:pPr indent="0" lvl="0" marL="0" rtl="0" algn="l">
              <a:lnSpc>
                <a:spcPct val="95000"/>
              </a:lnSpc>
              <a:spcBef>
                <a:spcPts val="1200"/>
              </a:spcBef>
              <a:spcAft>
                <a:spcPts val="0"/>
              </a:spcAft>
              <a:buSzPts val="688"/>
              <a:buNone/>
            </a:pPr>
            <a:r>
              <a:t/>
            </a:r>
            <a:endParaRPr sz="912"/>
          </a:p>
          <a:p>
            <a:pPr indent="0" lvl="0" marL="0" rtl="0" algn="l">
              <a:lnSpc>
                <a:spcPct val="95000"/>
              </a:lnSpc>
              <a:spcBef>
                <a:spcPts val="1200"/>
              </a:spcBef>
              <a:spcAft>
                <a:spcPts val="1200"/>
              </a:spcAft>
              <a:buSzPts val="688"/>
              <a:buNone/>
            </a:pPr>
            <a:r>
              <a:t/>
            </a:r>
            <a:endParaRPr sz="912"/>
          </a:p>
        </p:txBody>
      </p:sp>
      <p:pic>
        <p:nvPicPr>
          <p:cNvPr id="192" name="Google Shape;192;p22"/>
          <p:cNvPicPr preferRelativeResize="0"/>
          <p:nvPr/>
        </p:nvPicPr>
        <p:blipFill>
          <a:blip r:embed="rId3">
            <a:alphaModFix/>
          </a:blip>
          <a:stretch>
            <a:fillRect/>
          </a:stretch>
        </p:blipFill>
        <p:spPr>
          <a:xfrm>
            <a:off x="5277275" y="1013000"/>
            <a:ext cx="3770250" cy="1959281"/>
          </a:xfrm>
          <a:prstGeom prst="rect">
            <a:avLst/>
          </a:prstGeom>
          <a:noFill/>
          <a:ln>
            <a:noFill/>
          </a:ln>
        </p:spPr>
      </p:pic>
      <p:pic>
        <p:nvPicPr>
          <p:cNvPr id="193" name="Google Shape;193;p22"/>
          <p:cNvPicPr preferRelativeResize="0"/>
          <p:nvPr/>
        </p:nvPicPr>
        <p:blipFill>
          <a:blip r:embed="rId4">
            <a:alphaModFix/>
          </a:blip>
          <a:stretch>
            <a:fillRect/>
          </a:stretch>
        </p:blipFill>
        <p:spPr>
          <a:xfrm>
            <a:off x="5439213" y="3096731"/>
            <a:ext cx="3446365" cy="18664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412375"/>
            <a:ext cx="72354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1600">
                <a:latin typeface="Lato"/>
                <a:ea typeface="Lato"/>
                <a:cs typeface="Lato"/>
                <a:sym typeface="Lato"/>
              </a:rPr>
              <a:t>RQ2:</a:t>
            </a:r>
            <a:r>
              <a:rPr lang="en" sz="1600">
                <a:latin typeface="Lato"/>
                <a:ea typeface="Lato"/>
                <a:cs typeface="Lato"/>
                <a:sym typeface="Lato"/>
              </a:rPr>
              <a:t> Which test smells are most strongly associated with test flakiness prediction?</a:t>
            </a:r>
            <a:endParaRPr sz="2740"/>
          </a:p>
        </p:txBody>
      </p:sp>
      <p:sp>
        <p:nvSpPr>
          <p:cNvPr id="199" name="Google Shape;199;p23"/>
          <p:cNvSpPr txBox="1"/>
          <p:nvPr>
            <p:ph idx="1" type="body"/>
          </p:nvPr>
        </p:nvSpPr>
        <p:spPr>
          <a:xfrm>
            <a:off x="381600" y="1326475"/>
            <a:ext cx="4190400" cy="3584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Information gain of each feature is calculated to determine the most relevant features associated with test </a:t>
            </a:r>
            <a:r>
              <a:rPr lang="en"/>
              <a:t>flakiness</a:t>
            </a:r>
            <a:r>
              <a:rPr lang="en"/>
              <a:t>.  </a:t>
            </a:r>
            <a:endParaRPr/>
          </a:p>
          <a:p>
            <a:pPr indent="-311150" lvl="0" marL="457200" rtl="0" algn="l">
              <a:spcBef>
                <a:spcPts val="0"/>
              </a:spcBef>
              <a:spcAft>
                <a:spcPts val="0"/>
              </a:spcAft>
              <a:buSzPts val="1300"/>
              <a:buChar char="●"/>
            </a:pPr>
            <a:r>
              <a:rPr lang="en"/>
              <a:t>The information gain is a metric that measures how much information a characteristic gives for predicting the target variable, in this example, test flakiness. The higher a </a:t>
            </a:r>
            <a:r>
              <a:rPr lang="en"/>
              <a:t>feature</a:t>
            </a:r>
            <a:r>
              <a:rPr lang="en"/>
              <a:t> information gain, the more useful it is for predicting the target variable.</a:t>
            </a:r>
            <a:endParaRPr/>
          </a:p>
          <a:p>
            <a:pPr indent="-311150" lvl="0" marL="457200" rtl="0" algn="l">
              <a:spcBef>
                <a:spcPts val="0"/>
              </a:spcBef>
              <a:spcAft>
                <a:spcPts val="0"/>
              </a:spcAft>
              <a:buSzPts val="1300"/>
              <a:buChar char="●"/>
            </a:pPr>
            <a:r>
              <a:rPr lang="en"/>
              <a:t>Four test smells with at least 90% of affected tests being flaky when we consider the contribution of the test smells to the model. They are: Verbose Test (100%), Redundant Print (94.83%), Sleepy Test (93.75%), and Constructor Initialization (92.65%). Sleepy Test and Constructor Initialization are two examples. These smells are often connected with flaky tests.</a:t>
            </a:r>
            <a:endParaRPr/>
          </a:p>
        </p:txBody>
      </p:sp>
      <p:pic>
        <p:nvPicPr>
          <p:cNvPr id="200" name="Google Shape;200;p23"/>
          <p:cNvPicPr preferRelativeResize="0"/>
          <p:nvPr/>
        </p:nvPicPr>
        <p:blipFill>
          <a:blip r:embed="rId3">
            <a:alphaModFix/>
          </a:blip>
          <a:stretch>
            <a:fillRect/>
          </a:stretch>
        </p:blipFill>
        <p:spPr>
          <a:xfrm>
            <a:off x="4724400" y="1478875"/>
            <a:ext cx="4267200" cy="3390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1600">
                <a:latin typeface="Lato"/>
                <a:ea typeface="Lato"/>
                <a:cs typeface="Lato"/>
                <a:sym typeface="Lato"/>
              </a:rPr>
              <a:t>RQ3: </a:t>
            </a:r>
            <a:r>
              <a:rPr lang="en" sz="1600">
                <a:latin typeface="Lato"/>
                <a:ea typeface="Lato"/>
                <a:cs typeface="Lato"/>
                <a:sym typeface="Lato"/>
              </a:rPr>
              <a:t>How does test smell-based approach compare with the existing vocabulary-based approach?</a:t>
            </a:r>
            <a:endParaRPr sz="2740"/>
          </a:p>
        </p:txBody>
      </p:sp>
      <p:sp>
        <p:nvSpPr>
          <p:cNvPr id="206" name="Google Shape;206;p24"/>
          <p:cNvSpPr txBox="1"/>
          <p:nvPr>
            <p:ph idx="1" type="body"/>
          </p:nvPr>
        </p:nvSpPr>
        <p:spPr>
          <a:xfrm>
            <a:off x="709000" y="1322450"/>
            <a:ext cx="4670100" cy="37185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SzPts val="1300"/>
              <a:buChar char="●"/>
            </a:pPr>
            <a:r>
              <a:rPr lang="en"/>
              <a:t>The acquired performance of intra-project classifications, KNN is the top classifier in this case, with 57% recall. Inter-project, LDA has a recall of 56%.</a:t>
            </a:r>
            <a:br>
              <a:rPr lang="en"/>
            </a:br>
            <a:endParaRPr/>
          </a:p>
          <a:p>
            <a:pPr indent="-311150" lvl="0" marL="457200" rtl="0" algn="l">
              <a:spcBef>
                <a:spcPts val="0"/>
              </a:spcBef>
              <a:spcAft>
                <a:spcPts val="0"/>
              </a:spcAft>
              <a:buSzPts val="1300"/>
              <a:buChar char="●"/>
            </a:pPr>
            <a:r>
              <a:rPr lang="en"/>
              <a:t>Compared to test-smell based approach, vocabulary based </a:t>
            </a:r>
            <a:r>
              <a:rPr lang="en"/>
              <a:t>approach</a:t>
            </a:r>
            <a:r>
              <a:rPr lang="en"/>
              <a:t> </a:t>
            </a:r>
            <a:r>
              <a:rPr lang="en"/>
              <a:t>yields</a:t>
            </a:r>
            <a:r>
              <a:rPr lang="en"/>
              <a:t> better results. Random forest classifier in test-smell based approach had a F1-score of 83% whereas in vocabulary approach it is 96.7%.</a:t>
            </a:r>
            <a:endParaRPr/>
          </a:p>
          <a:p>
            <a:pPr indent="-311150" lvl="0" marL="457200" rtl="0" algn="l">
              <a:spcBef>
                <a:spcPts val="0"/>
              </a:spcBef>
              <a:spcAft>
                <a:spcPts val="0"/>
              </a:spcAft>
              <a:buSzPts val="1300"/>
              <a:buChar char="●"/>
            </a:pPr>
            <a:r>
              <a:rPr lang="en"/>
              <a:t> The disparity is greater when MCC is analyzed. The best result produced by the smell-based technique is 0.66, whereas the best result obtained by the vocabulary-based approach is 0.94. </a:t>
            </a:r>
            <a:endParaRPr/>
          </a:p>
          <a:p>
            <a:pPr indent="0" lvl="0" marL="457200" rtl="0" algn="l">
              <a:spcBef>
                <a:spcPts val="1200"/>
              </a:spcBef>
              <a:spcAft>
                <a:spcPts val="1200"/>
              </a:spcAft>
              <a:buNone/>
            </a:pPr>
            <a:r>
              <a:t/>
            </a:r>
            <a:endParaRPr>
              <a:solidFill>
                <a:srgbClr val="000000"/>
              </a:solidFill>
            </a:endParaRPr>
          </a:p>
        </p:txBody>
      </p:sp>
      <p:pic>
        <p:nvPicPr>
          <p:cNvPr id="207" name="Google Shape;207;p24"/>
          <p:cNvPicPr preferRelativeResize="0"/>
          <p:nvPr/>
        </p:nvPicPr>
        <p:blipFill rotWithShape="1">
          <a:blip r:embed="rId3">
            <a:alphaModFix/>
          </a:blip>
          <a:srcRect b="21135" l="0" r="0" t="0"/>
          <a:stretch/>
        </p:blipFill>
        <p:spPr>
          <a:xfrm>
            <a:off x="5646650" y="1307850"/>
            <a:ext cx="3377875" cy="1757750"/>
          </a:xfrm>
          <a:prstGeom prst="rect">
            <a:avLst/>
          </a:prstGeom>
          <a:noFill/>
          <a:ln>
            <a:noFill/>
          </a:ln>
        </p:spPr>
      </p:pic>
      <p:pic>
        <p:nvPicPr>
          <p:cNvPr id="208" name="Google Shape;208;p24"/>
          <p:cNvPicPr preferRelativeResize="0"/>
          <p:nvPr/>
        </p:nvPicPr>
        <p:blipFill>
          <a:blip r:embed="rId4">
            <a:alphaModFix/>
          </a:blip>
          <a:stretch>
            <a:fillRect/>
          </a:stretch>
        </p:blipFill>
        <p:spPr>
          <a:xfrm>
            <a:off x="5663325" y="3227325"/>
            <a:ext cx="3344519" cy="17730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flipH="1" rot="10800000">
            <a:off x="1297500" y="-93150"/>
            <a:ext cx="7038900" cy="486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4" name="Google Shape;214;p25"/>
          <p:cNvSpPr txBox="1"/>
          <p:nvPr>
            <p:ph idx="1" type="body"/>
          </p:nvPr>
        </p:nvSpPr>
        <p:spPr>
          <a:xfrm>
            <a:off x="568400" y="1192700"/>
            <a:ext cx="7767900" cy="328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a:t>
            </a:r>
            <a:r>
              <a:rPr lang="en"/>
              <a:t>he cross-project validation results demonstrate that the test smell-based approach achieves better results.</a:t>
            </a:r>
            <a:br>
              <a:rPr lang="en"/>
            </a:br>
            <a:endParaRPr/>
          </a:p>
          <a:p>
            <a:pPr indent="-311150" lvl="0" marL="457200" rtl="0" algn="l">
              <a:spcBef>
                <a:spcPts val="0"/>
              </a:spcBef>
              <a:spcAft>
                <a:spcPts val="0"/>
              </a:spcAft>
              <a:buSzPts val="1300"/>
              <a:buChar char="●"/>
            </a:pPr>
            <a:r>
              <a:rPr lang="en"/>
              <a:t>In the intra-project context, the test smell-based technique achieved 74% recall (LR), while the vocabulary-based approach only achieved 57% (KNN). </a:t>
            </a:r>
            <a:br>
              <a:rPr lang="en"/>
            </a:br>
            <a:endParaRPr/>
          </a:p>
          <a:p>
            <a:pPr indent="-311150" lvl="0" marL="457200" rtl="0" algn="l">
              <a:spcBef>
                <a:spcPts val="0"/>
              </a:spcBef>
              <a:spcAft>
                <a:spcPts val="0"/>
              </a:spcAft>
              <a:buSzPts val="1300"/>
              <a:buChar char="●"/>
            </a:pPr>
            <a:r>
              <a:rPr lang="en"/>
              <a:t> When the best classifiers in the inter-project context are considered, the smell-based technique obtained a recall of at most 55% (SVM), compared to 56% for the vocabulary-based (LDA). </a:t>
            </a:r>
            <a:br>
              <a:rPr lang="en"/>
            </a:br>
            <a:endParaRPr/>
          </a:p>
          <a:p>
            <a:pPr indent="-311150" lvl="0" marL="457200" rtl="0" algn="l">
              <a:spcBef>
                <a:spcPts val="0"/>
              </a:spcBef>
              <a:spcAft>
                <a:spcPts val="0"/>
              </a:spcAft>
              <a:buSzPts val="1300"/>
              <a:buChar char="●"/>
            </a:pPr>
            <a:r>
              <a:rPr lang="en"/>
              <a:t>However, when all classifiers are considered, we see that the smell-based strategy outperforms the vocabulary-based approach in cross-project validation.</a:t>
            </a:r>
            <a:br>
              <a:rPr lang="en"/>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	</a:t>
            </a:r>
            <a:endParaRPr/>
          </a:p>
          <a:p>
            <a:pPr indent="0" lvl="0" marL="0" rtl="0" algn="l">
              <a:spcBef>
                <a:spcPts val="0"/>
              </a:spcBef>
              <a:spcAft>
                <a:spcPts val="0"/>
              </a:spcAft>
              <a:buNone/>
            </a:pPr>
            <a:r>
              <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Context</a:t>
            </a:r>
            <a:endParaRPr sz="1500"/>
          </a:p>
          <a:p>
            <a:pPr indent="-323850" lvl="0" marL="457200" rtl="0" algn="l">
              <a:spcBef>
                <a:spcPts val="0"/>
              </a:spcBef>
              <a:spcAft>
                <a:spcPts val="0"/>
              </a:spcAft>
              <a:buSzPts val="1500"/>
              <a:buChar char="●"/>
            </a:pPr>
            <a:r>
              <a:rPr lang="en" sz="1500"/>
              <a:t>Problem</a:t>
            </a:r>
            <a:endParaRPr sz="1500"/>
          </a:p>
          <a:p>
            <a:pPr indent="-323850" lvl="0" marL="457200" rtl="0" algn="l">
              <a:spcBef>
                <a:spcPts val="0"/>
              </a:spcBef>
              <a:spcAft>
                <a:spcPts val="0"/>
              </a:spcAft>
              <a:buSzPts val="1500"/>
              <a:buChar char="●"/>
            </a:pPr>
            <a:r>
              <a:rPr lang="en" sz="1500"/>
              <a:t>Solution</a:t>
            </a:r>
            <a:endParaRPr sz="1500"/>
          </a:p>
          <a:p>
            <a:pPr indent="-323850" lvl="0" marL="457200" rtl="0" algn="l">
              <a:spcBef>
                <a:spcPts val="0"/>
              </a:spcBef>
              <a:spcAft>
                <a:spcPts val="0"/>
              </a:spcAft>
              <a:buSzPts val="1500"/>
              <a:buChar char="●"/>
            </a:pPr>
            <a:r>
              <a:rPr lang="en" sz="1500"/>
              <a:t>Limitations</a:t>
            </a:r>
            <a:endParaRPr sz="1500"/>
          </a:p>
          <a:p>
            <a:pPr indent="-323850" lvl="0" marL="457200" rtl="0" algn="l">
              <a:spcBef>
                <a:spcPts val="0"/>
              </a:spcBef>
              <a:spcAft>
                <a:spcPts val="0"/>
              </a:spcAft>
              <a:buSzPts val="1500"/>
              <a:buChar char="●"/>
            </a:pPr>
            <a:r>
              <a:rPr lang="en" sz="1500"/>
              <a:t>Approach Overview</a:t>
            </a:r>
            <a:endParaRPr sz="1500"/>
          </a:p>
          <a:p>
            <a:pPr indent="-323850" lvl="0" marL="457200" rtl="0" algn="l">
              <a:spcBef>
                <a:spcPts val="0"/>
              </a:spcBef>
              <a:spcAft>
                <a:spcPts val="0"/>
              </a:spcAft>
              <a:buSzPts val="1500"/>
              <a:buChar char="●"/>
            </a:pPr>
            <a:r>
              <a:rPr lang="en" sz="1500"/>
              <a:t>Validation</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Context</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SzPts val="1500"/>
              <a:buChar char="●"/>
            </a:pPr>
            <a:r>
              <a:rPr lang="en" sz="1500"/>
              <a:t>Regression testing is a key milestone in delivering high-quality software.</a:t>
            </a:r>
            <a:br>
              <a:rPr lang="en" sz="1500"/>
            </a:br>
            <a:endParaRPr sz="1500"/>
          </a:p>
          <a:p>
            <a:pPr indent="-323850" lvl="0" marL="457200" rtl="0" algn="l">
              <a:spcBef>
                <a:spcPts val="0"/>
              </a:spcBef>
              <a:spcAft>
                <a:spcPts val="0"/>
              </a:spcAft>
              <a:buSzPts val="1500"/>
              <a:buChar char="●"/>
            </a:pPr>
            <a:r>
              <a:rPr lang="en" sz="1500"/>
              <a:t>Flaky testing make it difficult to evaluate test results and can raise expenditures.</a:t>
            </a:r>
            <a:br>
              <a:rPr lang="en" sz="1500"/>
            </a:br>
            <a:endParaRPr sz="1500"/>
          </a:p>
          <a:p>
            <a:pPr indent="-323850" lvl="0" marL="457200" rtl="0" algn="l">
              <a:spcBef>
                <a:spcPts val="0"/>
              </a:spcBef>
              <a:spcAft>
                <a:spcPts val="0"/>
              </a:spcAft>
              <a:buSzPts val="1500"/>
              <a:buChar char="●"/>
            </a:pPr>
            <a:r>
              <a:rPr lang="en" sz="1500"/>
              <a:t>Vocabulary-based approach may be context-sensitive and prone to overfitting, resulting in poor performance when used across projects.</a:t>
            </a:r>
            <a:br>
              <a:rPr lang="en" sz="1500"/>
            </a:br>
            <a:endParaRPr sz="1500"/>
          </a:p>
          <a:p>
            <a:pPr indent="-323850" lvl="0" marL="457200" rtl="0" algn="l">
              <a:spcBef>
                <a:spcPts val="0"/>
              </a:spcBef>
              <a:spcAft>
                <a:spcPts val="0"/>
              </a:spcAft>
              <a:buSzPts val="1500"/>
              <a:buChar char="●"/>
            </a:pPr>
            <a:r>
              <a:rPr lang="en" sz="1500"/>
              <a:t>By examining test smells in the test code, a unique method for predicting  flaky tests is provided.</a:t>
            </a:r>
            <a:endParaRPr sz="1500"/>
          </a:p>
          <a:p>
            <a:pPr indent="0" lvl="0" marL="457200" rtl="0" algn="l">
              <a:spcBef>
                <a:spcPts val="1200"/>
              </a:spcBef>
              <a:spcAft>
                <a:spcPts val="120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a:t>
            </a:r>
            <a:endParaRPr/>
          </a:p>
        </p:txBody>
      </p:sp>
      <p:sp>
        <p:nvSpPr>
          <p:cNvPr id="153" name="Google Shape;153;p16"/>
          <p:cNvSpPr txBox="1"/>
          <p:nvPr>
            <p:ph idx="1" type="body"/>
          </p:nvPr>
        </p:nvSpPr>
        <p:spPr>
          <a:xfrm>
            <a:off x="0" y="1567550"/>
            <a:ext cx="5246100" cy="2911200"/>
          </a:xfrm>
          <a:prstGeom prst="rect">
            <a:avLst/>
          </a:prstGeom>
        </p:spPr>
        <p:txBody>
          <a:bodyPr anchorCtr="0" anchor="t" bIns="91425" lIns="91425" spcFirstLastPara="1" rIns="91425" wrap="square" tIns="91425">
            <a:normAutofit fontScale="92500" lnSpcReduction="10000"/>
          </a:bodyPr>
          <a:lstStyle/>
          <a:p>
            <a:pPr indent="-316706" lvl="0" marL="457200" rtl="0" algn="l">
              <a:spcBef>
                <a:spcPts val="0"/>
              </a:spcBef>
              <a:spcAft>
                <a:spcPts val="0"/>
              </a:spcAft>
              <a:buSzPct val="100000"/>
              <a:buChar char="●"/>
            </a:pPr>
            <a:r>
              <a:rPr lang="en" sz="1500"/>
              <a:t>Regression testing is a crucial step in producing high-quality software. </a:t>
            </a:r>
            <a:endParaRPr sz="1500"/>
          </a:p>
          <a:p>
            <a:pPr indent="-316706" lvl="0" marL="457200" rtl="0" algn="l">
              <a:spcBef>
                <a:spcPts val="0"/>
              </a:spcBef>
              <a:spcAft>
                <a:spcPts val="0"/>
              </a:spcAft>
              <a:buSzPct val="100000"/>
              <a:buChar char="●"/>
            </a:pPr>
            <a:r>
              <a:rPr lang="en" sz="1500"/>
              <a:t>Flaky tests,  make it difficult to evaluate test results and can raise expenditures.</a:t>
            </a:r>
            <a:endParaRPr sz="1500"/>
          </a:p>
          <a:p>
            <a:pPr indent="-316706" lvl="0" marL="457200" rtl="0" algn="l">
              <a:spcBef>
                <a:spcPts val="0"/>
              </a:spcBef>
              <a:spcAft>
                <a:spcPts val="0"/>
              </a:spcAft>
              <a:buSzPct val="100000"/>
              <a:buChar char="●"/>
            </a:pPr>
            <a:r>
              <a:rPr lang="en" sz="1500"/>
              <a:t>Tests that pass or fail nondeterministically are referred to as flaky tests, and it might be challenging to tell whether they are genuinely passing or failing. </a:t>
            </a:r>
            <a:endParaRPr sz="1500"/>
          </a:p>
          <a:p>
            <a:pPr indent="-316706" lvl="0" marL="457200" rtl="0" algn="l">
              <a:spcBef>
                <a:spcPts val="0"/>
              </a:spcBef>
              <a:spcAft>
                <a:spcPts val="0"/>
              </a:spcAft>
              <a:buSzPct val="100000"/>
              <a:buChar char="●"/>
            </a:pPr>
            <a:r>
              <a:rPr lang="en" sz="1500"/>
              <a:t>This might result in false positives and false negatives, making it challenging to find flaws and guarantee the quality of software.</a:t>
            </a:r>
            <a:endParaRPr sz="1600"/>
          </a:p>
          <a:p>
            <a:pPr indent="0" lvl="0" marL="457200" rtl="0" algn="l">
              <a:spcBef>
                <a:spcPts val="1200"/>
              </a:spcBef>
              <a:spcAft>
                <a:spcPts val="1200"/>
              </a:spcAft>
              <a:buNone/>
            </a:pPr>
            <a:r>
              <a:t/>
            </a:r>
            <a:endParaRPr/>
          </a:p>
        </p:txBody>
      </p:sp>
      <p:pic>
        <p:nvPicPr>
          <p:cNvPr id="154" name="Google Shape;154;p16"/>
          <p:cNvPicPr preferRelativeResize="0"/>
          <p:nvPr/>
        </p:nvPicPr>
        <p:blipFill>
          <a:blip r:embed="rId3">
            <a:alphaModFix/>
          </a:blip>
          <a:stretch>
            <a:fillRect/>
          </a:stretch>
        </p:blipFill>
        <p:spPr>
          <a:xfrm>
            <a:off x="5398500" y="1460250"/>
            <a:ext cx="3593100" cy="265618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Solution</a:t>
            </a:r>
            <a:endParaRPr/>
          </a:p>
        </p:txBody>
      </p:sp>
      <p:sp>
        <p:nvSpPr>
          <p:cNvPr id="160" name="Google Shape;160;p17"/>
          <p:cNvSpPr txBox="1"/>
          <p:nvPr>
            <p:ph idx="1" type="body"/>
          </p:nvPr>
        </p:nvSpPr>
        <p:spPr>
          <a:xfrm>
            <a:off x="729450" y="1307850"/>
            <a:ext cx="7606800" cy="34587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sz="1400"/>
              <a:t>The solution proposed is to use “test smells” as features to predicting flaky tests.</a:t>
            </a:r>
            <a:br>
              <a:rPr lang="en" sz="1400"/>
            </a:br>
            <a:endParaRPr sz="1400"/>
          </a:p>
          <a:p>
            <a:pPr indent="-317500" lvl="0" marL="457200" rtl="0" algn="l">
              <a:spcBef>
                <a:spcPts val="0"/>
              </a:spcBef>
              <a:spcAft>
                <a:spcPts val="0"/>
              </a:spcAft>
              <a:buSzPts val="1400"/>
              <a:buChar char="●"/>
            </a:pPr>
            <a:r>
              <a:rPr lang="en" sz="1400"/>
              <a:t>Test smells are similar to code smells in that they are signs of poor code design or implementation, but they are particular to faults in test code that can cause the tests to be unreliable or fail.</a:t>
            </a:r>
            <a:br>
              <a:rPr lang="en" sz="1400"/>
            </a:br>
            <a:endParaRPr sz="1400"/>
          </a:p>
          <a:p>
            <a:pPr indent="-317500" lvl="0" marL="457200" rtl="0" algn="l">
              <a:spcBef>
                <a:spcPts val="0"/>
              </a:spcBef>
              <a:spcAft>
                <a:spcPts val="0"/>
              </a:spcAft>
              <a:buSzPts val="1400"/>
              <a:buChar char="●"/>
            </a:pPr>
            <a:r>
              <a:rPr lang="en" sz="1400"/>
              <a:t>The proposed technique begins by identifying a set of test smells typically linked with flaky tests, such as employing thread.sleep() or non-deterministic assertions.</a:t>
            </a:r>
            <a:endParaRPr sz="1400"/>
          </a:p>
          <a:p>
            <a:pPr indent="-317500" lvl="0" marL="457200" rtl="0" algn="l">
              <a:spcBef>
                <a:spcPts val="0"/>
              </a:spcBef>
              <a:spcAft>
                <a:spcPts val="0"/>
              </a:spcAft>
              <a:buSzPts val="1400"/>
              <a:buChar char="●"/>
            </a:pPr>
            <a:br>
              <a:rPr lang="en" sz="1400"/>
            </a:br>
            <a:r>
              <a:rPr lang="en" sz="1400"/>
              <a:t>Evaluation</a:t>
            </a:r>
            <a:r>
              <a:rPr lang="en" sz="1400"/>
              <a:t> Metrics: Precision, Recall, F1- Score, MCC (Matthews correlation coefficient) and AUC(area under the ROC curve).</a:t>
            </a:r>
            <a:endParaRPr sz="1400"/>
          </a:p>
          <a:p>
            <a:pPr indent="0" lvl="0" marL="457200" rtl="0" algn="l">
              <a:spcBef>
                <a:spcPts val="1200"/>
              </a:spcBef>
              <a:spcAft>
                <a:spcPts val="1200"/>
              </a:spcAft>
              <a:buNone/>
            </a:pPr>
            <a:br>
              <a:rPr lang="en" sz="1400"/>
            </a:b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The approach is dependent on the availability of labeled data for training the classifiers, which can be costly and time-consuming to collect.</a:t>
            </a:r>
            <a:br>
              <a:rPr lang="en"/>
            </a:br>
            <a:endParaRPr/>
          </a:p>
          <a:p>
            <a:pPr indent="-311150" lvl="0" marL="457200" rtl="0" algn="l">
              <a:spcBef>
                <a:spcPts val="0"/>
              </a:spcBef>
              <a:spcAft>
                <a:spcPts val="0"/>
              </a:spcAft>
              <a:buSzPts val="1300"/>
              <a:buChar char="●"/>
            </a:pPr>
            <a:r>
              <a:rPr lang="en"/>
              <a:t>The performance of the classifiers is determined by the quality of the training features. When crucial features are overlooked or irrelevant features are included, classification performance suffers.</a:t>
            </a:r>
            <a:br>
              <a:rPr lang="en"/>
            </a:br>
            <a:endParaRPr/>
          </a:p>
          <a:p>
            <a:pPr indent="-311150" lvl="0" marL="457200" rtl="0" algn="l">
              <a:spcBef>
                <a:spcPts val="0"/>
              </a:spcBef>
              <a:spcAft>
                <a:spcPts val="0"/>
              </a:spcAft>
              <a:buSzPts val="1300"/>
              <a:buChar char="●"/>
            </a:pPr>
            <a:r>
              <a:rPr lang="en"/>
              <a:t>The solution does not address the underlying reasons for flaky tests; rather, it merely provides a means for recognizing them. To lessen the recurrence of flaky tests, it may be required to address the underlying flaws in the code.</a:t>
            </a:r>
            <a:br>
              <a:rPr lang="en"/>
            </a:br>
            <a:endParaRPr/>
          </a:p>
          <a:p>
            <a:pPr indent="-311150" lvl="0" marL="457200" rtl="0" algn="l">
              <a:spcBef>
                <a:spcPts val="0"/>
              </a:spcBef>
              <a:spcAft>
                <a:spcPts val="0"/>
              </a:spcAft>
              <a:buSzPts val="1300"/>
              <a:buChar char="●"/>
            </a:pPr>
            <a:r>
              <a:rPr lang="en"/>
              <a:t>The solution does not explain how to resolve flaky tests after they are discovered. Developers may still need to analyze and resolve flakiness issues manually.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 Overview</a:t>
            </a:r>
            <a:endParaRPr/>
          </a:p>
        </p:txBody>
      </p:sp>
      <p:sp>
        <p:nvSpPr>
          <p:cNvPr id="172" name="Google Shape;172;p19"/>
          <p:cNvSpPr txBox="1"/>
          <p:nvPr>
            <p:ph idx="1" type="body"/>
          </p:nvPr>
        </p:nvSpPr>
        <p:spPr>
          <a:xfrm>
            <a:off x="797100" y="1624575"/>
            <a:ext cx="7675200" cy="2932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400"/>
              <a:t>Eight </a:t>
            </a:r>
            <a:r>
              <a:rPr lang="en" sz="1400"/>
              <a:t>classifiers</a:t>
            </a:r>
            <a:r>
              <a:rPr lang="en" sz="1400"/>
              <a:t> are used , Random Forest, DT, Naive Bayes, SVM , LR, LDA. KNN and Perceptron. </a:t>
            </a:r>
            <a:endParaRPr sz="1400"/>
          </a:p>
          <a:p>
            <a:pPr indent="-311150" lvl="0" marL="457200" rtl="0" algn="l">
              <a:spcBef>
                <a:spcPts val="0"/>
              </a:spcBef>
              <a:spcAft>
                <a:spcPts val="0"/>
              </a:spcAft>
              <a:buSzPts val="1300"/>
              <a:buChar char="●"/>
            </a:pPr>
            <a:r>
              <a:rPr lang="en" sz="1400"/>
              <a:t>In Cross-project perspective, “idFlakies” dataset is used. Recall is the only metric used as the dataset does not contain examples of non-flaky tests.</a:t>
            </a:r>
            <a:endParaRPr sz="1400"/>
          </a:p>
          <a:p>
            <a:pPr indent="-317500" lvl="0" marL="457200" rtl="0" algn="l">
              <a:spcBef>
                <a:spcPts val="0"/>
              </a:spcBef>
              <a:spcAft>
                <a:spcPts val="0"/>
              </a:spcAft>
              <a:buSzPts val="1400"/>
              <a:buChar char="●"/>
            </a:pPr>
            <a:r>
              <a:rPr lang="en" sz="1400"/>
              <a:t>First, test smells are identified and extracted. A machine learning approach that uses test smells to train a classifier to predict whether a test was flaky is used.</a:t>
            </a:r>
            <a:endParaRPr sz="1400"/>
          </a:p>
          <a:p>
            <a:pPr indent="-317500" lvl="0" marL="457200" rtl="0" algn="l">
              <a:spcBef>
                <a:spcPts val="0"/>
              </a:spcBef>
              <a:spcAft>
                <a:spcPts val="0"/>
              </a:spcAft>
              <a:buSzPts val="1400"/>
              <a:buChar char="●"/>
            </a:pPr>
            <a:r>
              <a:rPr lang="en" sz="1400"/>
              <a:t>19 Test Smells are selected as features for the model.</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8" name="Google Shape;178;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20"/>
          <p:cNvPicPr preferRelativeResize="0"/>
          <p:nvPr/>
        </p:nvPicPr>
        <p:blipFill>
          <a:blip r:embed="rId3">
            <a:alphaModFix/>
          </a:blip>
          <a:stretch>
            <a:fillRect/>
          </a:stretch>
        </p:blipFill>
        <p:spPr>
          <a:xfrm>
            <a:off x="55900" y="37275"/>
            <a:ext cx="8973176" cy="5059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Validation</a:t>
            </a:r>
            <a:endParaRPr/>
          </a:p>
          <a:p>
            <a:pPr indent="0" lvl="0" marL="0" rtl="0" algn="l">
              <a:spcBef>
                <a:spcPts val="0"/>
              </a:spcBef>
              <a:spcAft>
                <a:spcPts val="0"/>
              </a:spcAft>
              <a:buNone/>
            </a:pPr>
            <a:r>
              <a:t/>
            </a:r>
            <a:endParaRPr/>
          </a:p>
        </p:txBody>
      </p:sp>
      <p:sp>
        <p:nvSpPr>
          <p:cNvPr id="185" name="Google Shape;185;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1200"/>
              </a:spcBef>
              <a:spcAft>
                <a:spcPts val="0"/>
              </a:spcAft>
              <a:buSzPts val="1600"/>
              <a:buFont typeface="Proxima Nova"/>
              <a:buChar char="●"/>
            </a:pPr>
            <a:r>
              <a:rPr b="1" lang="en" sz="1600"/>
              <a:t>RQ1:</a:t>
            </a:r>
            <a:r>
              <a:rPr lang="en" sz="1600"/>
              <a:t> How accurately can we predict test flakiness based on test smells in the test cases?</a:t>
            </a:r>
            <a:endParaRPr sz="1600"/>
          </a:p>
          <a:p>
            <a:pPr indent="-330200" lvl="0" marL="457200" rtl="0" algn="l">
              <a:spcBef>
                <a:spcPts val="0"/>
              </a:spcBef>
              <a:spcAft>
                <a:spcPts val="0"/>
              </a:spcAft>
              <a:buSzPts val="1600"/>
              <a:buFont typeface="Proxima Nova"/>
              <a:buChar char="●"/>
            </a:pPr>
            <a:r>
              <a:rPr b="1" lang="en" sz="1600"/>
              <a:t>RQ2:</a:t>
            </a:r>
            <a:r>
              <a:rPr lang="en" sz="1600"/>
              <a:t> Which test smells are most strongly associated with test flakiness prediction?</a:t>
            </a:r>
            <a:endParaRPr sz="1600"/>
          </a:p>
          <a:p>
            <a:pPr indent="-330200" lvl="0" marL="457200" rtl="0" algn="l">
              <a:spcBef>
                <a:spcPts val="0"/>
              </a:spcBef>
              <a:spcAft>
                <a:spcPts val="0"/>
              </a:spcAft>
              <a:buSzPts val="1600"/>
              <a:buFont typeface="Proxima Nova"/>
              <a:buChar char="●"/>
            </a:pPr>
            <a:r>
              <a:rPr b="1" lang="en" sz="1600"/>
              <a:t>RQ3: </a:t>
            </a:r>
            <a:r>
              <a:rPr lang="en" sz="1600"/>
              <a:t>How does test smell-based approach compare with the existing vocabulary-based approach?</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