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3F798-D703-48F1-9390-8DA998BFBAD2}" v="15" dt="2024-12-11T21:55:03.787"/>
    <p1510:client id="{EB45F5A7-18DC-02DC-8B32-DAF55CC00AB8}" v="2" dt="2024-12-11T21:57:00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e1de972f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e1de972f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ee1de972f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ee1de972f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ee1de972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ee1de972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ee1de972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ee1de972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ee1de972f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ee1de972f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ee1de972f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ee1de972f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ee1de972f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ee1de972f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ee1de972f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ee1de972f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ee1de972f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ee1de972f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e1de972f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ee1de972f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ee1de972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ee1de972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fd5401d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fd5401d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e1de972f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e1de972f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eefa535f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eefa535f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ee1de972f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ee1de972f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ee1de972f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ee1de972f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ee1de972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ee1de972f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ee1de972f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ee1de972f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ee1de972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ee1de972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ee1de972f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ee1de972f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ee1de972f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ee1de972f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illonmyrick/bike-store-sample-database/dat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**" TargetMode="External"/><Relationship Id="rId5" Type="http://schemas.openxmlformats.org/officeDocument/2006/relationships/hyperlink" Target="https://data.world/**" TargetMode="External"/><Relationship Id="rId4" Type="http://schemas.openxmlformats.org/officeDocument/2006/relationships/hyperlink" Target="https://www.sqlservertutorial.net/getting-started/sql-server-sample-database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illonmyrick/bike-store-sample-database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qlservertutorial.net/getting-started/sql-server-sample-databas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b="1">
                <a:solidFill>
                  <a:srgbClr val="990000"/>
                </a:solidFill>
                <a:highlight>
                  <a:schemeClr val="lt1"/>
                </a:highlight>
              </a:rPr>
              <a:t>Bike Store Management System</a:t>
            </a:r>
            <a:endParaRPr sz="3000" b="1">
              <a:solidFill>
                <a:srgbClr val="990000"/>
              </a:solidFill>
              <a:highlight>
                <a:schemeClr val="lt1"/>
              </a:highlight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-   Pranay Reddy Gundala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  	-   Geethika Elaprolu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  	-   Yatharth Kapadia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3" name="Google Shape;73;p14" descr="Bike Sun Retro Stl L16 Cb Jet-bk - Onlinebike.Sto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50" y="2197800"/>
            <a:ext cx="2728500" cy="7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990"/>
              <a:buNone/>
            </a:pPr>
            <a:r>
              <a:rPr lang="en" sz="1810" b="1"/>
              <a:t>2. Revenue Generated by Each Store</a:t>
            </a:r>
            <a:endParaRPr sz="1810"/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241C5-F514-15B8-847F-72049F466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357" y="650109"/>
            <a:ext cx="5277911" cy="37238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18450" y="2153550"/>
            <a:ext cx="2401200" cy="8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b="1"/>
              <a:t>3. Unsold Products Across All Stores</a:t>
            </a:r>
            <a:endParaRPr sz="1800" b="1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050" y="673602"/>
            <a:ext cx="5830600" cy="379629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47325" y="2160753"/>
            <a:ext cx="29277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800" b="1"/>
              <a:t>4. Categorized Stock Levels</a:t>
            </a:r>
            <a:endParaRPr sz="1800" b="1"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525" y="131050"/>
            <a:ext cx="5557074" cy="271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525" y="2845100"/>
            <a:ext cx="3489876" cy="21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219250" y="2014325"/>
            <a:ext cx="32193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900" b="1"/>
              <a:t>5. Average Discount Applied Per Category</a:t>
            </a:r>
            <a:endParaRPr sz="1900"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D73EE-43F5-CF2B-BD48-7CCC8965E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808" y="428336"/>
            <a:ext cx="5272000" cy="41681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297525" y="2203000"/>
            <a:ext cx="2628900" cy="7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990"/>
              <a:buNone/>
            </a:pPr>
            <a:r>
              <a:rPr lang="en" sz="1720" b="1"/>
              <a:t>6. Orders Processed by Each Staff Member</a:t>
            </a:r>
            <a:endParaRPr sz="1720"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725" y="727438"/>
            <a:ext cx="5641500" cy="36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36725" y="2117625"/>
            <a:ext cx="2724900" cy="8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990"/>
              <a:buNone/>
            </a:pPr>
            <a:r>
              <a:rPr lang="en" sz="1900" b="1"/>
              <a:t>7. Order Fulfillment Analysis</a:t>
            </a:r>
            <a:endParaRPr sz="1900" b="1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650" y="173725"/>
            <a:ext cx="5777599" cy="24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650" y="2636149"/>
            <a:ext cx="4247951" cy="22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50" y="2181650"/>
            <a:ext cx="30555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 b="1"/>
              <a:t>8. Total Items Sold Per Product Category</a:t>
            </a:r>
            <a:endParaRPr sz="1960" b="1"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200" y="346188"/>
            <a:ext cx="5471949" cy="445111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68675" y="2098200"/>
            <a:ext cx="2401200" cy="9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000" b="1"/>
              <a:t>9. Total Revenue per Brand</a:t>
            </a:r>
            <a:endParaRPr sz="2000"/>
          </a:p>
        </p:txBody>
      </p:sp>
      <p:sp>
        <p:nvSpPr>
          <p:cNvPr id="188" name="Google Shape;18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42FD1-F8F5-4105-0C9B-24DF92F8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592" y="825332"/>
            <a:ext cx="5851375" cy="34928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61550" y="2144400"/>
            <a:ext cx="3020100" cy="8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10. Customer retention by Store</a:t>
            </a:r>
            <a:endParaRPr sz="2000" b="1"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900" y="113825"/>
            <a:ext cx="4958551" cy="49158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Insights and Future Directions for the PGK BikeStore Database</a:t>
            </a:r>
            <a:endParaRPr sz="2500"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4370100" y="87750"/>
            <a:ext cx="4837800" cy="4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Primary Findings: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Data Integration: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Seamless integration of sales, inventory, and customer data has significantly enhanced operational efficiencies.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Decision-Making: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Real-time data availability has empowered managers to make informed decisions rapidly.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Customer Experience: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database has enabled personalized customer interactions, improving engagement and satisfaction.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Recommendations for Improvement: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 Database Capacity: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store numbers increase, scaling the database to handle more transactions, larger datasets, and simultaneous accesses without performance lag.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Upgrading Database Design: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Cloud Solutions: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Migrating to cloud-based solutions for better scalability and flexibility.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Enhancing Data Security Measures: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data grows, enhancing security protocols to protect sensitive customer and business information.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36450" y="208200"/>
            <a:ext cx="4394100" cy="47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PGK BikeStore Corp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creation of a database to enhance the management of a bicycle retail chain. This project focuses on improving: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inventory tracking across multiple store locations.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management of sales transactions and customer data.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Streamlined supply chain operations, from product orders to store-level stock management.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Data-driven insights for decision-making in sales, inventory, and customer engagement.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Intended Users: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Managers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Manage inventory levels, analyze sales trends, and track staff performance.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Associates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Access product details, assist customers, and process transactions efficiently.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Inventory Managers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Track stock across stores and coordinate with suppliers for replenishments.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Indirectly benefit from smoother transactions and accurate product availability updates.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Insights and Future Directions for the PGK BikeStore Database</a:t>
            </a:r>
            <a:endParaRPr sz="2500"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4370100" y="87750"/>
            <a:ext cx="4837800" cy="4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Anticipated Challenges: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Migration Complexities: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Moving existing data to a new structure or platform could lead to temporary disruptions and data integrity issues.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Implications: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Upgrading and scaling the database may incur significant costs in terms of new hardware, software, or cloud service subscriptions.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Optimization: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data volume grows, maintaining the speed and efficiency of data processing becomes increasingly challenging.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4644675" y="1654725"/>
            <a:ext cx="4166400" cy="13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Bike Store Relational Database | SQL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Server Sample Database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</a:t>
            </a: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https://data.world/**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https://en.wikipedia.org/**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265500" y="1690775"/>
            <a:ext cx="4045200" cy="10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572000" y="280050"/>
            <a:ext cx="4315800" cy="45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a sample relational database representing real-world operations of a bike store, sourced from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SQL Server Sample Database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Entities included in the database: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Information on customer details and transaction history.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on employees, their roles, and management relationships.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Catalog of bicycles and accessories with pricing, brands, and categories.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Transaction details including dates, statuses, and associated customers and staff.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Information on store locations and contact details.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Brands: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on manufacturers of products.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Categories: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Classification of products into different types (e.g., mountain bikes, road bikes).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Items: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Detailed information about the items in each order.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Inventory details linking products to store locations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54425" y="211050"/>
            <a:ext cx="1127700" cy="6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ERD</a:t>
            </a:r>
            <a:endParaRPr sz="28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5050"/>
            <a:ext cx="8839199" cy="39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Relationships Description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481050" y="122100"/>
            <a:ext cx="4485000" cy="4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→ Orders (1:M):</a:t>
            </a:r>
            <a:b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customer can place multiple orders, but each order is associated with one customer.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Orders → Order Items (1:M):</a:t>
            </a:r>
            <a:b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order can consist of multiple items, but each item belongs to one specific order.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 → Order Items (1:M):</a:t>
            </a:r>
            <a:b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order item includes one product, but a product can appear in multiple order items.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 → Orders (1:M):</a:t>
            </a:r>
            <a:b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order is managed by a single staff member, but a staff member can manage multiple orders.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 ↔ Stocks (M:M):</a:t>
            </a:r>
            <a:b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 can be stocked in multiple stores, and each store can stock multiple products.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 → Categories (M:1):</a:t>
            </a:r>
            <a:b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product belongs to a single category, and each category can include multiple products.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 → Brands (M:1):</a:t>
            </a:r>
            <a:b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product is manufactured by a specific brand, and each brand can manufacture multiple products.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 ↔ Staff (Recursive Relationship):</a:t>
            </a:r>
            <a:b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 members can supervise other staff, forming a hierarchy.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Stores → Staff (1:M):</a:t>
            </a:r>
            <a:b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store can employ multiple staff members, but a staff member is linked to one store.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162325" y="467150"/>
            <a:ext cx="2337000" cy="9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Relational Schema</a:t>
            </a:r>
            <a:endParaRPr sz="28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325" y="328400"/>
            <a:ext cx="6239176" cy="44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4491375" y="302400"/>
            <a:ext cx="4453500" cy="45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Normalization: 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database schema follows </a:t>
            </a: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3NF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eliminate redundancy and improve data consistency. Each attribute depends only on the primary key, and tables are decomposed logically.</a:t>
            </a: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Relationships: 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200" dirty="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Order Items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entity is designed as a dependent (weak) entity, linking </a:t>
            </a:r>
            <a:r>
              <a:rPr lang="en" sz="1200" dirty="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Orders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 dirty="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a composite primary key (</a:t>
            </a:r>
            <a:r>
              <a:rPr lang="en" sz="1200" dirty="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order_id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 dirty="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item_id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to maintain referential integrity.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Hierarchy: 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200" dirty="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Staff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entity includes a recursive relationship (</a:t>
            </a:r>
            <a:r>
              <a:rPr lang="en" sz="1200" dirty="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supervised_by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to represent management hierarchies within stores effectively.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 and Constraints:</a:t>
            </a: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 Data Types: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Fields like </a:t>
            </a:r>
            <a:r>
              <a:rPr lang="en" sz="1200" dirty="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list_price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lang="en" sz="1200" dirty="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precision in financial data.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Foreign key constraints ensure data consistency across entities. Example: Cascading updates and deletes for </a:t>
            </a:r>
            <a:r>
              <a:rPr lang="en" sz="1200" dirty="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product_id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 dirty="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order_id</a:t>
            </a: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Queries</a:t>
            </a:r>
            <a:endParaRPr sz="290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10 SQL queries we designed provide actionable insights into sales, inventory, and customer engagement. These leverage techniques such as:</a:t>
            </a: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Joins: Inner Join, Outer Join (LEFT JOIN)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Conditional Logic: CASE Statements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 Functions: SUM, AVG, COUNT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 and Filtering: GROUP BY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Sorting: ORDER BY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NULLs: COALESCE, IS NULL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Features: DATEDIFF, Mathematical Operations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151400" y="2026350"/>
            <a:ext cx="3009600" cy="1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990"/>
              <a:buNone/>
            </a:pPr>
            <a:r>
              <a:rPr lang="en" sz="1800" b="1"/>
              <a:t>1. Top 5 Selling Products by Quantity Across All Stores</a:t>
            </a:r>
            <a:endParaRPr sz="18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625" y="798325"/>
            <a:ext cx="5710501" cy="35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Microsoft Office PowerPoint</Application>
  <PresentationFormat>On-screen Show (16:9)</PresentationFormat>
  <Paragraphs>111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Merriweather</vt:lpstr>
      <vt:lpstr>Roboto</vt:lpstr>
      <vt:lpstr>Paradigm</vt:lpstr>
      <vt:lpstr>Bike Store Management System</vt:lpstr>
      <vt:lpstr>Scenario</vt:lpstr>
      <vt:lpstr>Data Source</vt:lpstr>
      <vt:lpstr>ERD</vt:lpstr>
      <vt:lpstr>Database Relationships Description</vt:lpstr>
      <vt:lpstr>Relational Schema</vt:lpstr>
      <vt:lpstr>Design Decisions</vt:lpstr>
      <vt:lpstr>Queries</vt:lpstr>
      <vt:lpstr>1. Top 5 Selling Products by Quantity Across All Stores</vt:lpstr>
      <vt:lpstr>2. Revenue Generated by Each Store</vt:lpstr>
      <vt:lpstr>3. Unsold Products Across All Stores</vt:lpstr>
      <vt:lpstr>4. Categorized Stock Levels</vt:lpstr>
      <vt:lpstr>5. Average Discount Applied Per Category</vt:lpstr>
      <vt:lpstr>6. Orders Processed by Each Staff Member</vt:lpstr>
      <vt:lpstr>7. Order Fulfillment Analysis</vt:lpstr>
      <vt:lpstr>8. Total Items Sold Per Product Category</vt:lpstr>
      <vt:lpstr>9. Total Revenue per Brand</vt:lpstr>
      <vt:lpstr>10. Customer retention by Store</vt:lpstr>
      <vt:lpstr>Insights and Future Directions for the PGK BikeStore Database</vt:lpstr>
      <vt:lpstr>Insights and Future Directions for the PGK BikeStore Database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Pranay Reddy</cp:lastModifiedBy>
  <cp:revision>4</cp:revision>
  <dcterms:modified xsi:type="dcterms:W3CDTF">2024-12-12T01:05:23Z</dcterms:modified>
</cp:coreProperties>
</file>