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8" r:id="rId3"/>
    <p:sldId id="258" r:id="rId4"/>
    <p:sldId id="259" r:id="rId5"/>
    <p:sldId id="260" r:id="rId6"/>
    <p:sldId id="261" r:id="rId7"/>
    <p:sldId id="262" r:id="rId8"/>
    <p:sldId id="263" r:id="rId9"/>
    <p:sldId id="264" r:id="rId10"/>
    <p:sldId id="275" r:id="rId11"/>
    <p:sldId id="276" r:id="rId12"/>
    <p:sldId id="277"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55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1" autoAdjust="0"/>
    <p:restoredTop sz="94660"/>
  </p:normalViewPr>
  <p:slideViewPr>
    <p:cSldViewPr snapToGrid="0">
      <p:cViewPr varScale="1">
        <p:scale>
          <a:sx n="106" d="100"/>
          <a:sy n="106" d="100"/>
        </p:scale>
        <p:origin x="84" y="3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BBB30A-C88E-4C7E-B9EF-1129DE7DC624}"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C3F63-34D6-4B84-9C7F-B5E634763C93}" type="slidenum">
              <a:rPr lang="en-IN" smtClean="0"/>
              <a:t>‹#›</a:t>
            </a:fld>
            <a:endParaRPr lang="en-IN"/>
          </a:p>
        </p:txBody>
      </p:sp>
    </p:spTree>
    <p:extLst>
      <p:ext uri="{BB962C8B-B14F-4D97-AF65-F5344CB8AC3E}">
        <p14:creationId xmlns:p14="http://schemas.microsoft.com/office/powerpoint/2010/main" val="1162527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BBB30A-C88E-4C7E-B9EF-1129DE7DC624}"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C3F63-34D6-4B84-9C7F-B5E634763C93}" type="slidenum">
              <a:rPr lang="en-IN" smtClean="0"/>
              <a:t>‹#›</a:t>
            </a:fld>
            <a:endParaRPr lang="en-IN"/>
          </a:p>
        </p:txBody>
      </p:sp>
    </p:spTree>
    <p:extLst>
      <p:ext uri="{BB962C8B-B14F-4D97-AF65-F5344CB8AC3E}">
        <p14:creationId xmlns:p14="http://schemas.microsoft.com/office/powerpoint/2010/main" val="2676079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BBB30A-C88E-4C7E-B9EF-1129DE7DC624}"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C3F63-34D6-4B84-9C7F-B5E634763C93}" type="slidenum">
              <a:rPr lang="en-IN" smtClean="0"/>
              <a:t>‹#›</a:t>
            </a:fld>
            <a:endParaRPr lang="en-IN"/>
          </a:p>
        </p:txBody>
      </p:sp>
    </p:spTree>
    <p:extLst>
      <p:ext uri="{BB962C8B-B14F-4D97-AF65-F5344CB8AC3E}">
        <p14:creationId xmlns:p14="http://schemas.microsoft.com/office/powerpoint/2010/main" val="1762168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BBB30A-C88E-4C7E-B9EF-1129DE7DC624}"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C3F63-34D6-4B84-9C7F-B5E634763C93}" type="slidenum">
              <a:rPr lang="en-IN" smtClean="0"/>
              <a:t>‹#›</a:t>
            </a:fld>
            <a:endParaRPr lang="en-IN"/>
          </a:p>
        </p:txBody>
      </p:sp>
    </p:spTree>
    <p:extLst>
      <p:ext uri="{BB962C8B-B14F-4D97-AF65-F5344CB8AC3E}">
        <p14:creationId xmlns:p14="http://schemas.microsoft.com/office/powerpoint/2010/main" val="1953677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BBB30A-C88E-4C7E-B9EF-1129DE7DC624}" type="datetimeFigureOut">
              <a:rPr lang="en-IN" smtClean="0"/>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2C3F63-34D6-4B84-9C7F-B5E634763C93}" type="slidenum">
              <a:rPr lang="en-IN" smtClean="0"/>
              <a:t>‹#›</a:t>
            </a:fld>
            <a:endParaRPr lang="en-IN"/>
          </a:p>
        </p:txBody>
      </p:sp>
    </p:spTree>
    <p:extLst>
      <p:ext uri="{BB962C8B-B14F-4D97-AF65-F5344CB8AC3E}">
        <p14:creationId xmlns:p14="http://schemas.microsoft.com/office/powerpoint/2010/main" val="839955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BBB30A-C88E-4C7E-B9EF-1129DE7DC624}" type="datetimeFigureOut">
              <a:rPr lang="en-IN" smtClean="0"/>
              <a:t>10-12-2023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2C3F63-34D6-4B84-9C7F-B5E634763C93}" type="slidenum">
              <a:rPr lang="en-IN" smtClean="0"/>
              <a:t>‹#›</a:t>
            </a:fld>
            <a:endParaRPr lang="en-IN"/>
          </a:p>
        </p:txBody>
      </p:sp>
    </p:spTree>
    <p:extLst>
      <p:ext uri="{BB962C8B-B14F-4D97-AF65-F5344CB8AC3E}">
        <p14:creationId xmlns:p14="http://schemas.microsoft.com/office/powerpoint/2010/main" val="3202155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BBB30A-C88E-4C7E-B9EF-1129DE7DC624}" type="datetimeFigureOut">
              <a:rPr lang="en-IN" smtClean="0"/>
              <a:t>10-12-2023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2C3F63-34D6-4B84-9C7F-B5E634763C93}" type="slidenum">
              <a:rPr lang="en-IN" smtClean="0"/>
              <a:t>‹#›</a:t>
            </a:fld>
            <a:endParaRPr lang="en-IN"/>
          </a:p>
        </p:txBody>
      </p:sp>
    </p:spTree>
    <p:extLst>
      <p:ext uri="{BB962C8B-B14F-4D97-AF65-F5344CB8AC3E}">
        <p14:creationId xmlns:p14="http://schemas.microsoft.com/office/powerpoint/2010/main" val="2231341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BBB30A-C88E-4C7E-B9EF-1129DE7DC624}" type="datetimeFigureOut">
              <a:rPr lang="en-IN" smtClean="0"/>
              <a:t>10-12-2023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2C3F63-34D6-4B84-9C7F-B5E634763C93}" type="slidenum">
              <a:rPr lang="en-IN" smtClean="0"/>
              <a:t>‹#›</a:t>
            </a:fld>
            <a:endParaRPr lang="en-IN"/>
          </a:p>
        </p:txBody>
      </p:sp>
    </p:spTree>
    <p:extLst>
      <p:ext uri="{BB962C8B-B14F-4D97-AF65-F5344CB8AC3E}">
        <p14:creationId xmlns:p14="http://schemas.microsoft.com/office/powerpoint/2010/main" val="2473978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BBB30A-C88E-4C7E-B9EF-1129DE7DC624}" type="datetimeFigureOut">
              <a:rPr lang="en-IN" smtClean="0"/>
              <a:t>10-12-2023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2C3F63-34D6-4B84-9C7F-B5E634763C93}" type="slidenum">
              <a:rPr lang="en-IN" smtClean="0"/>
              <a:t>‹#›</a:t>
            </a:fld>
            <a:endParaRPr lang="en-IN"/>
          </a:p>
        </p:txBody>
      </p:sp>
    </p:spTree>
    <p:extLst>
      <p:ext uri="{BB962C8B-B14F-4D97-AF65-F5344CB8AC3E}">
        <p14:creationId xmlns:p14="http://schemas.microsoft.com/office/powerpoint/2010/main" val="2549022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BB30A-C88E-4C7E-B9EF-1129DE7DC624}" type="datetimeFigureOut">
              <a:rPr lang="en-IN" smtClean="0"/>
              <a:t>10-12-2023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2C3F63-34D6-4B84-9C7F-B5E634763C93}" type="slidenum">
              <a:rPr lang="en-IN" smtClean="0"/>
              <a:t>‹#›</a:t>
            </a:fld>
            <a:endParaRPr lang="en-IN"/>
          </a:p>
        </p:txBody>
      </p:sp>
    </p:spTree>
    <p:extLst>
      <p:ext uri="{BB962C8B-B14F-4D97-AF65-F5344CB8AC3E}">
        <p14:creationId xmlns:p14="http://schemas.microsoft.com/office/powerpoint/2010/main" val="456350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BB30A-C88E-4C7E-B9EF-1129DE7DC624}" type="datetimeFigureOut">
              <a:rPr lang="en-IN" smtClean="0"/>
              <a:t>10-12-2023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2C3F63-34D6-4B84-9C7F-B5E634763C93}" type="slidenum">
              <a:rPr lang="en-IN" smtClean="0"/>
              <a:t>‹#›</a:t>
            </a:fld>
            <a:endParaRPr lang="en-IN"/>
          </a:p>
        </p:txBody>
      </p:sp>
    </p:spTree>
    <p:extLst>
      <p:ext uri="{BB962C8B-B14F-4D97-AF65-F5344CB8AC3E}">
        <p14:creationId xmlns:p14="http://schemas.microsoft.com/office/powerpoint/2010/main" val="1972351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BB30A-C88E-4C7E-B9EF-1129DE7DC624}" type="datetimeFigureOut">
              <a:rPr lang="en-IN" smtClean="0"/>
              <a:t>10-12-2023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2C3F63-34D6-4B84-9C7F-B5E634763C93}" type="slidenum">
              <a:rPr lang="en-IN" smtClean="0"/>
              <a:t>‹#›</a:t>
            </a:fld>
            <a:endParaRPr lang="en-IN"/>
          </a:p>
        </p:txBody>
      </p:sp>
    </p:spTree>
    <p:extLst>
      <p:ext uri="{BB962C8B-B14F-4D97-AF65-F5344CB8AC3E}">
        <p14:creationId xmlns:p14="http://schemas.microsoft.com/office/powerpoint/2010/main" val="29096214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kaggle.com/datasets/masoudnickparvar/brain-tumor-mri-dataset" TargetMode="External"/><Relationship Id="rId2" Type="http://schemas.openxmlformats.org/officeDocument/2006/relationships/hyperlink" Target="https://www.kaggle.com/datasets/sartajbhuvaji/brain-tumor-classification-mri/dat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AD413-DFFA-51DE-0EA6-CFF599053116}"/>
              </a:ext>
            </a:extLst>
          </p:cNvPr>
          <p:cNvSpPr>
            <a:spLocks noGrp="1"/>
          </p:cNvSpPr>
          <p:nvPr>
            <p:ph type="title"/>
          </p:nvPr>
        </p:nvSpPr>
        <p:spPr>
          <a:xfrm>
            <a:off x="839788" y="457200"/>
            <a:ext cx="3932237" cy="3098132"/>
          </a:xfrm>
        </p:spPr>
        <p:txBody>
          <a:bodyPr>
            <a:normAutofit fontScale="90000"/>
          </a:bodyPr>
          <a:lstStyle/>
          <a:p>
            <a:r>
              <a:rPr lang="en-IN" sz="4800" dirty="0"/>
              <a:t>BRAIN TUMOR DETECTION AND CLASSIFICATION</a:t>
            </a:r>
          </a:p>
        </p:txBody>
      </p:sp>
      <p:pic>
        <p:nvPicPr>
          <p:cNvPr id="6" name="Picture Placeholder 5">
            <a:extLst>
              <a:ext uri="{FF2B5EF4-FFF2-40B4-BE49-F238E27FC236}">
                <a16:creationId xmlns:a16="http://schemas.microsoft.com/office/drawing/2014/main" id="{2A3C4003-EE42-1EF7-3732-BA61222F780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785" r="7785"/>
          <a:stretch>
            <a:fillRect/>
          </a:stretch>
        </p:blipFill>
        <p:spPr>
          <a:xfrm>
            <a:off x="5610726" y="995363"/>
            <a:ext cx="6172200" cy="4873625"/>
          </a:xfrm>
        </p:spPr>
      </p:pic>
      <p:sp>
        <p:nvSpPr>
          <p:cNvPr id="4" name="Text Placeholder 3">
            <a:extLst>
              <a:ext uri="{FF2B5EF4-FFF2-40B4-BE49-F238E27FC236}">
                <a16:creationId xmlns:a16="http://schemas.microsoft.com/office/drawing/2014/main" id="{EE67DA13-E8AD-931C-7042-590A6ECBCA20}"/>
              </a:ext>
            </a:extLst>
          </p:cNvPr>
          <p:cNvSpPr>
            <a:spLocks noGrp="1"/>
          </p:cNvSpPr>
          <p:nvPr>
            <p:ph type="body" sz="half" idx="2"/>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BY:</a:t>
            </a:r>
          </a:p>
          <a:p>
            <a:r>
              <a:rPr lang="en-IN" dirty="0"/>
              <a:t>PRANAY REDDY GUNDALA</a:t>
            </a:r>
          </a:p>
        </p:txBody>
      </p:sp>
    </p:spTree>
    <p:extLst>
      <p:ext uri="{BB962C8B-B14F-4D97-AF65-F5344CB8AC3E}">
        <p14:creationId xmlns:p14="http://schemas.microsoft.com/office/powerpoint/2010/main" val="2828879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A66A-9490-0B6B-05D8-B718C0421783}"/>
              </a:ext>
            </a:extLst>
          </p:cNvPr>
          <p:cNvSpPr>
            <a:spLocks noGrp="1"/>
          </p:cNvSpPr>
          <p:nvPr>
            <p:ph type="title"/>
          </p:nvPr>
        </p:nvSpPr>
        <p:spPr/>
        <p:txBody>
          <a:bodyPr/>
          <a:lstStyle/>
          <a:p>
            <a:pPr algn="ctr"/>
            <a:r>
              <a:rPr lang="en-IN" dirty="0">
                <a:solidFill>
                  <a:schemeClr val="accent1">
                    <a:lumMod val="60000"/>
                    <a:lumOff val="40000"/>
                  </a:schemeClr>
                </a:solidFill>
              </a:rPr>
              <a:t>MODELS</a:t>
            </a:r>
          </a:p>
        </p:txBody>
      </p:sp>
      <p:sp>
        <p:nvSpPr>
          <p:cNvPr id="3" name="Content Placeholder 2">
            <a:extLst>
              <a:ext uri="{FF2B5EF4-FFF2-40B4-BE49-F238E27FC236}">
                <a16:creationId xmlns:a16="http://schemas.microsoft.com/office/drawing/2014/main" id="{624998FC-9D92-F8B0-7320-2B90F9955F1A}"/>
              </a:ext>
            </a:extLst>
          </p:cNvPr>
          <p:cNvSpPr>
            <a:spLocks noGrp="1"/>
          </p:cNvSpPr>
          <p:nvPr>
            <p:ph idx="1"/>
          </p:nvPr>
        </p:nvSpPr>
        <p:spPr/>
        <p:txBody>
          <a:bodyPr>
            <a:normAutofit/>
          </a:bodyPr>
          <a:lstStyle/>
          <a:p>
            <a:r>
              <a:rPr lang="en-US" sz="2000" dirty="0" err="1"/>
              <a:t>MobileNet</a:t>
            </a:r>
            <a:r>
              <a:rPr lang="en-US" sz="2000" dirty="0"/>
              <a:t> is a lightweight deep-learning architecture tailored for mobile and edge devices. Utilizing depth-wise separable convolutions, it optimizes computational resources without compromising accuracy, making it ideal for deployment in resource-constrained environments.</a:t>
            </a:r>
          </a:p>
          <a:p>
            <a:endParaRPr lang="en-US" sz="2000" dirty="0"/>
          </a:p>
        </p:txBody>
      </p:sp>
      <p:pic>
        <p:nvPicPr>
          <p:cNvPr id="5" name="Picture 4">
            <a:extLst>
              <a:ext uri="{FF2B5EF4-FFF2-40B4-BE49-F238E27FC236}">
                <a16:creationId xmlns:a16="http://schemas.microsoft.com/office/drawing/2014/main" id="{B0D72F8B-1513-5169-1847-AD0127B9F6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413" y="2971950"/>
            <a:ext cx="7330614" cy="3339950"/>
          </a:xfrm>
          <a:prstGeom prst="rect">
            <a:avLst/>
          </a:prstGeom>
        </p:spPr>
      </p:pic>
    </p:spTree>
    <p:extLst>
      <p:ext uri="{BB962C8B-B14F-4D97-AF65-F5344CB8AC3E}">
        <p14:creationId xmlns:p14="http://schemas.microsoft.com/office/powerpoint/2010/main" val="1902287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A66A-9490-0B6B-05D8-B718C0421783}"/>
              </a:ext>
            </a:extLst>
          </p:cNvPr>
          <p:cNvSpPr>
            <a:spLocks noGrp="1"/>
          </p:cNvSpPr>
          <p:nvPr>
            <p:ph type="title"/>
          </p:nvPr>
        </p:nvSpPr>
        <p:spPr/>
        <p:txBody>
          <a:bodyPr/>
          <a:lstStyle/>
          <a:p>
            <a:pPr algn="ctr"/>
            <a:r>
              <a:rPr lang="en-IN" dirty="0">
                <a:solidFill>
                  <a:schemeClr val="accent1">
                    <a:lumMod val="60000"/>
                    <a:lumOff val="40000"/>
                  </a:schemeClr>
                </a:solidFill>
              </a:rPr>
              <a:t>MODELS</a:t>
            </a:r>
          </a:p>
        </p:txBody>
      </p:sp>
      <p:sp>
        <p:nvSpPr>
          <p:cNvPr id="3" name="Content Placeholder 2">
            <a:extLst>
              <a:ext uri="{FF2B5EF4-FFF2-40B4-BE49-F238E27FC236}">
                <a16:creationId xmlns:a16="http://schemas.microsoft.com/office/drawing/2014/main" id="{624998FC-9D92-F8B0-7320-2B90F9955F1A}"/>
              </a:ext>
            </a:extLst>
          </p:cNvPr>
          <p:cNvSpPr>
            <a:spLocks noGrp="1"/>
          </p:cNvSpPr>
          <p:nvPr>
            <p:ph idx="1"/>
          </p:nvPr>
        </p:nvSpPr>
        <p:spPr/>
        <p:txBody>
          <a:bodyPr>
            <a:normAutofit/>
          </a:bodyPr>
          <a:lstStyle/>
          <a:p>
            <a:r>
              <a:rPr lang="en-US" sz="2000" dirty="0" err="1"/>
              <a:t>ResNet</a:t>
            </a:r>
            <a:r>
              <a:rPr lang="en-US" sz="2000" dirty="0"/>
              <a:t>, or Residual Networks, revolutionized deep learning by introducing residual learning to address the vanishing gradient problem. With the use of residual blocks and skip connections, </a:t>
            </a:r>
            <a:r>
              <a:rPr lang="en-US" sz="2000" dirty="0" err="1"/>
              <a:t>ResNet</a:t>
            </a:r>
            <a:r>
              <a:rPr lang="en-US" sz="2000" dirty="0"/>
              <a:t> enables the training of very deep networks, promoting superior feature extraction and representation.</a:t>
            </a:r>
          </a:p>
        </p:txBody>
      </p:sp>
      <p:pic>
        <p:nvPicPr>
          <p:cNvPr id="11" name="Picture 10">
            <a:extLst>
              <a:ext uri="{FF2B5EF4-FFF2-40B4-BE49-F238E27FC236}">
                <a16:creationId xmlns:a16="http://schemas.microsoft.com/office/drawing/2014/main" id="{3AD9AB16-F42E-BE7F-84C1-5A147477A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3148" y="3601451"/>
            <a:ext cx="6773279" cy="2172022"/>
          </a:xfrm>
          <a:prstGeom prst="rect">
            <a:avLst/>
          </a:prstGeom>
        </p:spPr>
      </p:pic>
    </p:spTree>
    <p:extLst>
      <p:ext uri="{BB962C8B-B14F-4D97-AF65-F5344CB8AC3E}">
        <p14:creationId xmlns:p14="http://schemas.microsoft.com/office/powerpoint/2010/main" val="1642390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A66A-9490-0B6B-05D8-B718C0421783}"/>
              </a:ext>
            </a:extLst>
          </p:cNvPr>
          <p:cNvSpPr>
            <a:spLocks noGrp="1"/>
          </p:cNvSpPr>
          <p:nvPr>
            <p:ph type="title"/>
          </p:nvPr>
        </p:nvSpPr>
        <p:spPr/>
        <p:txBody>
          <a:bodyPr/>
          <a:lstStyle/>
          <a:p>
            <a:pPr algn="ctr"/>
            <a:r>
              <a:rPr lang="en-IN" dirty="0">
                <a:solidFill>
                  <a:schemeClr val="accent1">
                    <a:lumMod val="60000"/>
                    <a:lumOff val="40000"/>
                  </a:schemeClr>
                </a:solidFill>
              </a:rPr>
              <a:t>MODELS</a:t>
            </a:r>
          </a:p>
        </p:txBody>
      </p:sp>
      <p:sp>
        <p:nvSpPr>
          <p:cNvPr id="3" name="Content Placeholder 2">
            <a:extLst>
              <a:ext uri="{FF2B5EF4-FFF2-40B4-BE49-F238E27FC236}">
                <a16:creationId xmlns:a16="http://schemas.microsoft.com/office/drawing/2014/main" id="{624998FC-9D92-F8B0-7320-2B90F9955F1A}"/>
              </a:ext>
            </a:extLst>
          </p:cNvPr>
          <p:cNvSpPr>
            <a:spLocks noGrp="1"/>
          </p:cNvSpPr>
          <p:nvPr>
            <p:ph idx="1"/>
          </p:nvPr>
        </p:nvSpPr>
        <p:spPr/>
        <p:txBody>
          <a:bodyPr>
            <a:normAutofit/>
          </a:bodyPr>
          <a:lstStyle/>
          <a:p>
            <a:r>
              <a:rPr lang="en-US" sz="2000" dirty="0"/>
              <a:t>VGG, from the Visual Geometry Group, is celebrated for its simplicity and uniform structure. Characterized by repeated blocks of convolutional layers, </a:t>
            </a:r>
            <a:r>
              <a:rPr lang="en-US" sz="2000" dirty="0" err="1"/>
              <a:t>ReLU</a:t>
            </a:r>
            <a:r>
              <a:rPr lang="en-US" sz="2000" dirty="0"/>
              <a:t> activations, and max pooling, VGG's straightforward design makes it a popular choice for image classification tasks, facilitating both understanding and implementation.</a:t>
            </a:r>
          </a:p>
        </p:txBody>
      </p:sp>
      <p:pic>
        <p:nvPicPr>
          <p:cNvPr id="5" name="Picture 4">
            <a:extLst>
              <a:ext uri="{FF2B5EF4-FFF2-40B4-BE49-F238E27FC236}">
                <a16:creationId xmlns:a16="http://schemas.microsoft.com/office/drawing/2014/main" id="{1DEFC3B1-7ACE-705D-45DF-295738757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0106" y="3113911"/>
            <a:ext cx="5033872" cy="3197989"/>
          </a:xfrm>
          <a:prstGeom prst="rect">
            <a:avLst/>
          </a:prstGeom>
        </p:spPr>
      </p:pic>
    </p:spTree>
    <p:extLst>
      <p:ext uri="{BB962C8B-B14F-4D97-AF65-F5344CB8AC3E}">
        <p14:creationId xmlns:p14="http://schemas.microsoft.com/office/powerpoint/2010/main" val="87887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0A3FF-E368-378E-B6B1-43EA53BA0A35}"/>
              </a:ext>
            </a:extLst>
          </p:cNvPr>
          <p:cNvSpPr>
            <a:spLocks noGrp="1"/>
          </p:cNvSpPr>
          <p:nvPr>
            <p:ph type="title"/>
          </p:nvPr>
        </p:nvSpPr>
        <p:spPr/>
        <p:txBody>
          <a:bodyPr/>
          <a:lstStyle/>
          <a:p>
            <a:pPr algn="ctr"/>
            <a:r>
              <a:rPr lang="en-IN" dirty="0">
                <a:solidFill>
                  <a:schemeClr val="accent1">
                    <a:lumMod val="60000"/>
                    <a:lumOff val="40000"/>
                  </a:schemeClr>
                </a:solidFill>
              </a:rPr>
              <a:t>TRAINING</a:t>
            </a:r>
          </a:p>
        </p:txBody>
      </p:sp>
      <p:sp>
        <p:nvSpPr>
          <p:cNvPr id="3" name="Content Placeholder 2">
            <a:extLst>
              <a:ext uri="{FF2B5EF4-FFF2-40B4-BE49-F238E27FC236}">
                <a16:creationId xmlns:a16="http://schemas.microsoft.com/office/drawing/2014/main" id="{683DA997-524E-C979-8CDB-DF5136B2850F}"/>
              </a:ext>
            </a:extLst>
          </p:cNvPr>
          <p:cNvSpPr>
            <a:spLocks noGrp="1"/>
          </p:cNvSpPr>
          <p:nvPr>
            <p:ph idx="1"/>
          </p:nvPr>
        </p:nvSpPr>
        <p:spPr/>
        <p:txBody>
          <a:bodyPr>
            <a:normAutofit fontScale="77500" lnSpcReduction="20000"/>
          </a:bodyPr>
          <a:lstStyle/>
          <a:p>
            <a:r>
              <a:rPr lang="en-US" dirty="0"/>
              <a:t>Early stopping was used while training the models. It is a crucial technique in the training of machine learning models, including neural networks, to prevent overfitting and optimize generalization performance.</a:t>
            </a:r>
          </a:p>
          <a:p>
            <a:r>
              <a:rPr lang="en-US" dirty="0"/>
              <a:t>Techniques like Batch Normalization, Global Average Pooling, and Dropout layers were also used.</a:t>
            </a:r>
          </a:p>
          <a:p>
            <a:r>
              <a:rPr lang="en-US" dirty="0"/>
              <a:t>Batch Normalization is a technique that stabilizes and speeds up the training process by normalizing the activations of the previous layer, reducing training difficulties associated with internal covariate shifts.</a:t>
            </a:r>
          </a:p>
          <a:p>
            <a:r>
              <a:rPr lang="en-US" dirty="0"/>
              <a:t>Dropout is a regularization method during neural network training where a random fraction of input units is set to zero, preventing overfitting by discouraging reliance on specific neurons.</a:t>
            </a:r>
          </a:p>
          <a:p>
            <a:r>
              <a:rPr lang="en-US" dirty="0"/>
              <a:t>The GlobalAveragePooling2D layer is a </a:t>
            </a:r>
            <a:r>
              <a:rPr lang="en-US" dirty="0" err="1"/>
              <a:t>downsampling</a:t>
            </a:r>
            <a:r>
              <a:rPr lang="en-US" dirty="0"/>
              <a:t> operation that calculates the average value for each feature map across all spatial positions. It's commonly used as a replacement for the flattening operation before the fully connected layers in convolutional neural networks (CNNs).</a:t>
            </a:r>
            <a:endParaRPr lang="en-IN" dirty="0"/>
          </a:p>
        </p:txBody>
      </p:sp>
    </p:spTree>
    <p:extLst>
      <p:ext uri="{BB962C8B-B14F-4D97-AF65-F5344CB8AC3E}">
        <p14:creationId xmlns:p14="http://schemas.microsoft.com/office/powerpoint/2010/main" val="1093090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9CF53-D7B3-0D7A-9918-5EDFE00DE372}"/>
              </a:ext>
            </a:extLst>
          </p:cNvPr>
          <p:cNvSpPr>
            <a:spLocks noGrp="1"/>
          </p:cNvSpPr>
          <p:nvPr>
            <p:ph type="title"/>
          </p:nvPr>
        </p:nvSpPr>
        <p:spPr/>
        <p:txBody>
          <a:bodyPr/>
          <a:lstStyle/>
          <a:p>
            <a:pPr algn="ctr"/>
            <a:r>
              <a:rPr lang="en-IN" dirty="0">
                <a:solidFill>
                  <a:schemeClr val="accent1">
                    <a:lumMod val="60000"/>
                    <a:lumOff val="40000"/>
                  </a:schemeClr>
                </a:solidFill>
              </a:rPr>
              <a:t>RESULTS</a:t>
            </a:r>
          </a:p>
        </p:txBody>
      </p:sp>
      <p:sp>
        <p:nvSpPr>
          <p:cNvPr id="3" name="Content Placeholder 2">
            <a:extLst>
              <a:ext uri="{FF2B5EF4-FFF2-40B4-BE49-F238E27FC236}">
                <a16:creationId xmlns:a16="http://schemas.microsoft.com/office/drawing/2014/main" id="{8B554376-25A9-2EAB-FC94-486E4945ACB5}"/>
              </a:ext>
            </a:extLst>
          </p:cNvPr>
          <p:cNvSpPr>
            <a:spLocks noGrp="1"/>
          </p:cNvSpPr>
          <p:nvPr>
            <p:ph idx="1"/>
          </p:nvPr>
        </p:nvSpPr>
        <p:spPr/>
        <p:txBody>
          <a:bodyPr>
            <a:normAutofit/>
          </a:bodyPr>
          <a:lstStyle/>
          <a:p>
            <a:r>
              <a:rPr lang="en-US" sz="2400" dirty="0"/>
              <a:t>EfficientNetB3</a:t>
            </a:r>
            <a:endParaRPr lang="en-IN" sz="2400" dirty="0"/>
          </a:p>
        </p:txBody>
      </p:sp>
      <p:pic>
        <p:nvPicPr>
          <p:cNvPr id="5" name="Picture 4">
            <a:extLst>
              <a:ext uri="{FF2B5EF4-FFF2-40B4-BE49-F238E27FC236}">
                <a16:creationId xmlns:a16="http://schemas.microsoft.com/office/drawing/2014/main" id="{5FBDBD93-AA53-D8CE-2735-C6D9033E9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64" y="2569325"/>
            <a:ext cx="6960090" cy="2752100"/>
          </a:xfrm>
          <a:prstGeom prst="rect">
            <a:avLst/>
          </a:prstGeom>
        </p:spPr>
      </p:pic>
      <p:pic>
        <p:nvPicPr>
          <p:cNvPr id="7" name="Picture 6">
            <a:extLst>
              <a:ext uri="{FF2B5EF4-FFF2-40B4-BE49-F238E27FC236}">
                <a16:creationId xmlns:a16="http://schemas.microsoft.com/office/drawing/2014/main" id="{3EA6B5DB-D242-BEDC-1D91-D27E1BEF1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9077" y="4371866"/>
            <a:ext cx="4057859" cy="2121009"/>
          </a:xfrm>
          <a:prstGeom prst="rect">
            <a:avLst/>
          </a:prstGeom>
        </p:spPr>
      </p:pic>
      <p:pic>
        <p:nvPicPr>
          <p:cNvPr id="9" name="Picture 8">
            <a:extLst>
              <a:ext uri="{FF2B5EF4-FFF2-40B4-BE49-F238E27FC236}">
                <a16:creationId xmlns:a16="http://schemas.microsoft.com/office/drawing/2014/main" id="{05A26F62-1519-3B5A-B2EE-78E5169B37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0659" y="2569325"/>
            <a:ext cx="2952902" cy="1358970"/>
          </a:xfrm>
          <a:prstGeom prst="rect">
            <a:avLst/>
          </a:prstGeom>
        </p:spPr>
      </p:pic>
    </p:spTree>
    <p:extLst>
      <p:ext uri="{BB962C8B-B14F-4D97-AF65-F5344CB8AC3E}">
        <p14:creationId xmlns:p14="http://schemas.microsoft.com/office/powerpoint/2010/main" val="2082818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68C7-7ED7-8EA6-91B8-66E4ADDD9D34}"/>
              </a:ext>
            </a:extLst>
          </p:cNvPr>
          <p:cNvSpPr>
            <a:spLocks noGrp="1"/>
          </p:cNvSpPr>
          <p:nvPr>
            <p:ph type="title"/>
          </p:nvPr>
        </p:nvSpPr>
        <p:spPr/>
        <p:txBody>
          <a:bodyPr/>
          <a:lstStyle/>
          <a:p>
            <a:pPr algn="ctr"/>
            <a:r>
              <a:rPr lang="en-IN" dirty="0">
                <a:solidFill>
                  <a:schemeClr val="accent1">
                    <a:lumMod val="60000"/>
                    <a:lumOff val="40000"/>
                  </a:schemeClr>
                </a:solidFill>
              </a:rPr>
              <a:t>RESULTS</a:t>
            </a:r>
            <a:endParaRPr lang="en-IN" dirty="0"/>
          </a:p>
        </p:txBody>
      </p:sp>
      <p:sp>
        <p:nvSpPr>
          <p:cNvPr id="3" name="Content Placeholder 2">
            <a:extLst>
              <a:ext uri="{FF2B5EF4-FFF2-40B4-BE49-F238E27FC236}">
                <a16:creationId xmlns:a16="http://schemas.microsoft.com/office/drawing/2014/main" id="{D3B14017-BEC7-1C5F-5CB3-59690740BDBD}"/>
              </a:ext>
            </a:extLst>
          </p:cNvPr>
          <p:cNvSpPr>
            <a:spLocks noGrp="1"/>
          </p:cNvSpPr>
          <p:nvPr>
            <p:ph idx="1"/>
          </p:nvPr>
        </p:nvSpPr>
        <p:spPr/>
        <p:txBody>
          <a:bodyPr>
            <a:normAutofit/>
          </a:bodyPr>
          <a:lstStyle/>
          <a:p>
            <a:r>
              <a:rPr lang="en-IN" sz="2400" dirty="0"/>
              <a:t>MobileNetV2</a:t>
            </a:r>
          </a:p>
        </p:txBody>
      </p:sp>
      <p:pic>
        <p:nvPicPr>
          <p:cNvPr id="5" name="Picture 4">
            <a:extLst>
              <a:ext uri="{FF2B5EF4-FFF2-40B4-BE49-F238E27FC236}">
                <a16:creationId xmlns:a16="http://schemas.microsoft.com/office/drawing/2014/main" id="{E6D627F5-63E7-3904-6272-B25875047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150" y="2628196"/>
            <a:ext cx="7173530" cy="2798254"/>
          </a:xfrm>
          <a:prstGeom prst="rect">
            <a:avLst/>
          </a:prstGeom>
        </p:spPr>
      </p:pic>
      <p:pic>
        <p:nvPicPr>
          <p:cNvPr id="7" name="Picture 6">
            <a:extLst>
              <a:ext uri="{FF2B5EF4-FFF2-40B4-BE49-F238E27FC236}">
                <a16:creationId xmlns:a16="http://schemas.microsoft.com/office/drawing/2014/main" id="{A38EF026-545D-8EE2-0D3E-F21AD882DC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2263" y="2613249"/>
            <a:ext cx="3016405" cy="1339919"/>
          </a:xfrm>
          <a:prstGeom prst="rect">
            <a:avLst/>
          </a:prstGeom>
        </p:spPr>
      </p:pic>
      <p:pic>
        <p:nvPicPr>
          <p:cNvPr id="15" name="Picture 14">
            <a:extLst>
              <a:ext uri="{FF2B5EF4-FFF2-40B4-BE49-F238E27FC236}">
                <a16:creationId xmlns:a16="http://schemas.microsoft.com/office/drawing/2014/main" id="{8B9C622E-5D51-2547-D2A2-DDF267A39A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6058" y="4534590"/>
            <a:ext cx="4001713" cy="1958285"/>
          </a:xfrm>
          <a:prstGeom prst="rect">
            <a:avLst/>
          </a:prstGeom>
        </p:spPr>
      </p:pic>
    </p:spTree>
    <p:extLst>
      <p:ext uri="{BB962C8B-B14F-4D97-AF65-F5344CB8AC3E}">
        <p14:creationId xmlns:p14="http://schemas.microsoft.com/office/powerpoint/2010/main" val="3200614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99B80-7DC1-8F17-DE17-B8EA0376123A}"/>
              </a:ext>
            </a:extLst>
          </p:cNvPr>
          <p:cNvSpPr>
            <a:spLocks noGrp="1"/>
          </p:cNvSpPr>
          <p:nvPr>
            <p:ph type="title"/>
          </p:nvPr>
        </p:nvSpPr>
        <p:spPr/>
        <p:txBody>
          <a:bodyPr/>
          <a:lstStyle/>
          <a:p>
            <a:pPr algn="ctr"/>
            <a:r>
              <a:rPr lang="en-IN" dirty="0">
                <a:solidFill>
                  <a:schemeClr val="accent1">
                    <a:lumMod val="60000"/>
                    <a:lumOff val="40000"/>
                  </a:schemeClr>
                </a:solidFill>
              </a:rPr>
              <a:t>RESULTS</a:t>
            </a:r>
          </a:p>
        </p:txBody>
      </p:sp>
      <p:sp>
        <p:nvSpPr>
          <p:cNvPr id="3" name="Content Placeholder 2">
            <a:extLst>
              <a:ext uri="{FF2B5EF4-FFF2-40B4-BE49-F238E27FC236}">
                <a16:creationId xmlns:a16="http://schemas.microsoft.com/office/drawing/2014/main" id="{6A9021D2-FF37-7974-8B09-ED550BA74EB8}"/>
              </a:ext>
            </a:extLst>
          </p:cNvPr>
          <p:cNvSpPr>
            <a:spLocks noGrp="1"/>
          </p:cNvSpPr>
          <p:nvPr>
            <p:ph idx="1"/>
          </p:nvPr>
        </p:nvSpPr>
        <p:spPr/>
        <p:txBody>
          <a:bodyPr>
            <a:normAutofit/>
          </a:bodyPr>
          <a:lstStyle/>
          <a:p>
            <a:r>
              <a:rPr lang="en-IN" sz="2400" dirty="0"/>
              <a:t>VGG16</a:t>
            </a:r>
          </a:p>
        </p:txBody>
      </p:sp>
      <p:pic>
        <p:nvPicPr>
          <p:cNvPr id="5" name="Picture 4">
            <a:extLst>
              <a:ext uri="{FF2B5EF4-FFF2-40B4-BE49-F238E27FC236}">
                <a16:creationId xmlns:a16="http://schemas.microsoft.com/office/drawing/2014/main" id="{B5A4B0CA-D17F-E84F-A8EC-D13EC1E94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236" y="2555524"/>
            <a:ext cx="7329147" cy="2891540"/>
          </a:xfrm>
          <a:prstGeom prst="rect">
            <a:avLst/>
          </a:prstGeom>
        </p:spPr>
      </p:pic>
      <p:pic>
        <p:nvPicPr>
          <p:cNvPr id="7" name="Picture 6">
            <a:extLst>
              <a:ext uri="{FF2B5EF4-FFF2-40B4-BE49-F238E27FC236}">
                <a16:creationId xmlns:a16="http://schemas.microsoft.com/office/drawing/2014/main" id="{8CDABFCA-E71C-E97A-2070-77ACDB4E0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2758" y="4598851"/>
            <a:ext cx="3901979" cy="1972229"/>
          </a:xfrm>
          <a:prstGeom prst="rect">
            <a:avLst/>
          </a:prstGeom>
        </p:spPr>
      </p:pic>
      <p:pic>
        <p:nvPicPr>
          <p:cNvPr id="9" name="Picture 8">
            <a:extLst>
              <a:ext uri="{FF2B5EF4-FFF2-40B4-BE49-F238E27FC236}">
                <a16:creationId xmlns:a16="http://schemas.microsoft.com/office/drawing/2014/main" id="{6520A6ED-1BBA-8FA6-D715-AADA22E4F8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4121" y="2739989"/>
            <a:ext cx="2959252" cy="1378021"/>
          </a:xfrm>
          <a:prstGeom prst="rect">
            <a:avLst/>
          </a:prstGeom>
        </p:spPr>
      </p:pic>
    </p:spTree>
    <p:extLst>
      <p:ext uri="{BB962C8B-B14F-4D97-AF65-F5344CB8AC3E}">
        <p14:creationId xmlns:p14="http://schemas.microsoft.com/office/powerpoint/2010/main" val="3454938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BFC2-E7FE-E12D-2693-C5DDCF5188B1}"/>
              </a:ext>
            </a:extLst>
          </p:cNvPr>
          <p:cNvSpPr>
            <a:spLocks noGrp="1"/>
          </p:cNvSpPr>
          <p:nvPr>
            <p:ph type="title"/>
          </p:nvPr>
        </p:nvSpPr>
        <p:spPr/>
        <p:txBody>
          <a:bodyPr/>
          <a:lstStyle/>
          <a:p>
            <a:pPr algn="ctr"/>
            <a:r>
              <a:rPr lang="en-IN" dirty="0">
                <a:solidFill>
                  <a:schemeClr val="accent1">
                    <a:lumMod val="60000"/>
                    <a:lumOff val="40000"/>
                  </a:schemeClr>
                </a:solidFill>
              </a:rPr>
              <a:t>RESULTS</a:t>
            </a:r>
          </a:p>
        </p:txBody>
      </p:sp>
      <p:sp>
        <p:nvSpPr>
          <p:cNvPr id="3" name="Content Placeholder 2">
            <a:extLst>
              <a:ext uri="{FF2B5EF4-FFF2-40B4-BE49-F238E27FC236}">
                <a16:creationId xmlns:a16="http://schemas.microsoft.com/office/drawing/2014/main" id="{3C3D86F3-6199-5625-C579-11CCB5867DF0}"/>
              </a:ext>
            </a:extLst>
          </p:cNvPr>
          <p:cNvSpPr>
            <a:spLocks noGrp="1"/>
          </p:cNvSpPr>
          <p:nvPr>
            <p:ph idx="1"/>
          </p:nvPr>
        </p:nvSpPr>
        <p:spPr/>
        <p:txBody>
          <a:bodyPr>
            <a:normAutofit/>
          </a:bodyPr>
          <a:lstStyle/>
          <a:p>
            <a:r>
              <a:rPr lang="en-IN" sz="2400" dirty="0"/>
              <a:t>ResNet50</a:t>
            </a:r>
          </a:p>
        </p:txBody>
      </p:sp>
      <p:pic>
        <p:nvPicPr>
          <p:cNvPr id="5" name="Picture 4">
            <a:extLst>
              <a:ext uri="{FF2B5EF4-FFF2-40B4-BE49-F238E27FC236}">
                <a16:creationId xmlns:a16="http://schemas.microsoft.com/office/drawing/2014/main" id="{6CB2C989-8A0D-E7C1-501C-A9780EB5A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85" y="2517469"/>
            <a:ext cx="7340510" cy="2967649"/>
          </a:xfrm>
          <a:prstGeom prst="rect">
            <a:avLst/>
          </a:prstGeom>
        </p:spPr>
      </p:pic>
      <p:pic>
        <p:nvPicPr>
          <p:cNvPr id="7" name="Picture 6">
            <a:extLst>
              <a:ext uri="{FF2B5EF4-FFF2-40B4-BE49-F238E27FC236}">
                <a16:creationId xmlns:a16="http://schemas.microsoft.com/office/drawing/2014/main" id="{319DFA6B-B85B-695C-A709-BD06D8B6C7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0388" y="4596235"/>
            <a:ext cx="3867927" cy="1928085"/>
          </a:xfrm>
          <a:prstGeom prst="rect">
            <a:avLst/>
          </a:prstGeom>
        </p:spPr>
      </p:pic>
      <p:pic>
        <p:nvPicPr>
          <p:cNvPr id="11" name="Picture 10">
            <a:extLst>
              <a:ext uri="{FF2B5EF4-FFF2-40B4-BE49-F238E27FC236}">
                <a16:creationId xmlns:a16="http://schemas.microsoft.com/office/drawing/2014/main" id="{6E23544E-0034-227F-0A6E-89AB0F1AA2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0542" y="2768566"/>
            <a:ext cx="2978303" cy="1320868"/>
          </a:xfrm>
          <a:prstGeom prst="rect">
            <a:avLst/>
          </a:prstGeom>
        </p:spPr>
      </p:pic>
    </p:spTree>
    <p:extLst>
      <p:ext uri="{BB962C8B-B14F-4D97-AF65-F5344CB8AC3E}">
        <p14:creationId xmlns:p14="http://schemas.microsoft.com/office/powerpoint/2010/main" val="600826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0DC6-1C16-48D6-61AE-B392BBAC911D}"/>
              </a:ext>
            </a:extLst>
          </p:cNvPr>
          <p:cNvSpPr>
            <a:spLocks noGrp="1"/>
          </p:cNvSpPr>
          <p:nvPr>
            <p:ph type="title"/>
          </p:nvPr>
        </p:nvSpPr>
        <p:spPr/>
        <p:txBody>
          <a:bodyPr/>
          <a:lstStyle/>
          <a:p>
            <a:pPr algn="ctr"/>
            <a:r>
              <a:rPr lang="en-IN" dirty="0">
                <a:solidFill>
                  <a:schemeClr val="accent1">
                    <a:lumMod val="60000"/>
                    <a:lumOff val="40000"/>
                  </a:schemeClr>
                </a:solidFill>
              </a:rPr>
              <a:t>RESULTS</a:t>
            </a:r>
          </a:p>
        </p:txBody>
      </p:sp>
      <p:sp>
        <p:nvSpPr>
          <p:cNvPr id="3" name="Content Placeholder 2">
            <a:extLst>
              <a:ext uri="{FF2B5EF4-FFF2-40B4-BE49-F238E27FC236}">
                <a16:creationId xmlns:a16="http://schemas.microsoft.com/office/drawing/2014/main" id="{F97FF5B3-3FF9-DED4-70B1-7B56E2743B9C}"/>
              </a:ext>
            </a:extLst>
          </p:cNvPr>
          <p:cNvSpPr>
            <a:spLocks noGrp="1"/>
          </p:cNvSpPr>
          <p:nvPr>
            <p:ph idx="1"/>
          </p:nvPr>
        </p:nvSpPr>
        <p:spPr/>
        <p:txBody>
          <a:bodyPr>
            <a:normAutofit/>
          </a:bodyPr>
          <a:lstStyle/>
          <a:p>
            <a:r>
              <a:rPr lang="en-US" sz="2400" dirty="0"/>
              <a:t>VGG16 with additional Convolutional layer</a:t>
            </a:r>
            <a:endParaRPr lang="en-IN" sz="2400" dirty="0"/>
          </a:p>
        </p:txBody>
      </p:sp>
      <p:pic>
        <p:nvPicPr>
          <p:cNvPr id="5" name="Picture 4">
            <a:extLst>
              <a:ext uri="{FF2B5EF4-FFF2-40B4-BE49-F238E27FC236}">
                <a16:creationId xmlns:a16="http://schemas.microsoft.com/office/drawing/2014/main" id="{A4444D72-8B95-776D-CFDB-63E07AB0B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017" y="2478389"/>
            <a:ext cx="7503604" cy="2960367"/>
          </a:xfrm>
          <a:prstGeom prst="rect">
            <a:avLst/>
          </a:prstGeom>
        </p:spPr>
      </p:pic>
      <p:pic>
        <p:nvPicPr>
          <p:cNvPr id="7" name="Picture 6">
            <a:extLst>
              <a:ext uri="{FF2B5EF4-FFF2-40B4-BE49-F238E27FC236}">
                <a16:creationId xmlns:a16="http://schemas.microsoft.com/office/drawing/2014/main" id="{F00DE8CD-7F7D-8157-7608-2B27F463C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1212" y="4677725"/>
            <a:ext cx="3794102" cy="1879486"/>
          </a:xfrm>
          <a:prstGeom prst="rect">
            <a:avLst/>
          </a:prstGeom>
        </p:spPr>
      </p:pic>
      <p:pic>
        <p:nvPicPr>
          <p:cNvPr id="9" name="Picture 8">
            <a:extLst>
              <a:ext uri="{FF2B5EF4-FFF2-40B4-BE49-F238E27FC236}">
                <a16:creationId xmlns:a16="http://schemas.microsoft.com/office/drawing/2014/main" id="{D6284C61-13EE-927B-50FF-E2C50B4EDD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0898" y="2695373"/>
            <a:ext cx="2952902" cy="1358970"/>
          </a:xfrm>
          <a:prstGeom prst="rect">
            <a:avLst/>
          </a:prstGeom>
        </p:spPr>
      </p:pic>
    </p:spTree>
    <p:extLst>
      <p:ext uri="{BB962C8B-B14F-4D97-AF65-F5344CB8AC3E}">
        <p14:creationId xmlns:p14="http://schemas.microsoft.com/office/powerpoint/2010/main" val="1310026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0F962-0DE4-3FA5-3530-5ACD699E0A21}"/>
              </a:ext>
            </a:extLst>
          </p:cNvPr>
          <p:cNvSpPr>
            <a:spLocks noGrp="1"/>
          </p:cNvSpPr>
          <p:nvPr>
            <p:ph type="title"/>
          </p:nvPr>
        </p:nvSpPr>
        <p:spPr/>
        <p:txBody>
          <a:bodyPr/>
          <a:lstStyle/>
          <a:p>
            <a:pPr algn="ctr"/>
            <a:r>
              <a:rPr lang="en-IN" dirty="0">
                <a:solidFill>
                  <a:schemeClr val="accent1">
                    <a:lumMod val="60000"/>
                    <a:lumOff val="40000"/>
                  </a:schemeClr>
                </a:solidFill>
              </a:rPr>
              <a:t>RESULTS</a:t>
            </a:r>
          </a:p>
        </p:txBody>
      </p:sp>
      <p:sp>
        <p:nvSpPr>
          <p:cNvPr id="3" name="Content Placeholder 2">
            <a:extLst>
              <a:ext uri="{FF2B5EF4-FFF2-40B4-BE49-F238E27FC236}">
                <a16:creationId xmlns:a16="http://schemas.microsoft.com/office/drawing/2014/main" id="{D9E6B48C-0008-62F8-D8CA-13B1755603A5}"/>
              </a:ext>
            </a:extLst>
          </p:cNvPr>
          <p:cNvSpPr>
            <a:spLocks noGrp="1"/>
          </p:cNvSpPr>
          <p:nvPr>
            <p:ph idx="1"/>
          </p:nvPr>
        </p:nvSpPr>
        <p:spPr/>
        <p:txBody>
          <a:bodyPr>
            <a:normAutofit/>
          </a:bodyPr>
          <a:lstStyle/>
          <a:p>
            <a:r>
              <a:rPr lang="en-US" sz="2400" dirty="0"/>
              <a:t>ResNet50 with additional Convolutional layer</a:t>
            </a:r>
            <a:endParaRPr lang="en-IN" sz="2400" dirty="0"/>
          </a:p>
        </p:txBody>
      </p:sp>
      <p:pic>
        <p:nvPicPr>
          <p:cNvPr id="5" name="Picture 4">
            <a:extLst>
              <a:ext uri="{FF2B5EF4-FFF2-40B4-BE49-F238E27FC236}">
                <a16:creationId xmlns:a16="http://schemas.microsoft.com/office/drawing/2014/main" id="{20A74304-FEE7-C5CE-0A51-947EBA6CA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04" y="2476739"/>
            <a:ext cx="7409859" cy="2904466"/>
          </a:xfrm>
          <a:prstGeom prst="rect">
            <a:avLst/>
          </a:prstGeom>
        </p:spPr>
      </p:pic>
      <p:pic>
        <p:nvPicPr>
          <p:cNvPr id="7" name="Picture 6">
            <a:extLst>
              <a:ext uri="{FF2B5EF4-FFF2-40B4-BE49-F238E27FC236}">
                <a16:creationId xmlns:a16="http://schemas.microsoft.com/office/drawing/2014/main" id="{61906CAC-ECF5-4276-3D41-55EF28C7A3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17023" y="4674270"/>
            <a:ext cx="3914063" cy="1908560"/>
          </a:xfrm>
          <a:prstGeom prst="rect">
            <a:avLst/>
          </a:prstGeom>
        </p:spPr>
      </p:pic>
      <p:pic>
        <p:nvPicPr>
          <p:cNvPr id="9" name="Picture 8">
            <a:extLst>
              <a:ext uri="{FF2B5EF4-FFF2-40B4-BE49-F238E27FC236}">
                <a16:creationId xmlns:a16="http://schemas.microsoft.com/office/drawing/2014/main" id="{B316CEB9-E0A2-C331-A2D6-E0CBC9CA4F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6446" y="2762215"/>
            <a:ext cx="2997354" cy="1333569"/>
          </a:xfrm>
          <a:prstGeom prst="rect">
            <a:avLst/>
          </a:prstGeom>
        </p:spPr>
      </p:pic>
    </p:spTree>
    <p:extLst>
      <p:ext uri="{BB962C8B-B14F-4D97-AF65-F5344CB8AC3E}">
        <p14:creationId xmlns:p14="http://schemas.microsoft.com/office/powerpoint/2010/main" val="3850626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2ADF7-8DD8-3DFC-4B51-2988CE530068}"/>
              </a:ext>
            </a:extLst>
          </p:cNvPr>
          <p:cNvSpPr>
            <a:spLocks noGrp="1"/>
          </p:cNvSpPr>
          <p:nvPr>
            <p:ph type="title"/>
          </p:nvPr>
        </p:nvSpPr>
        <p:spPr/>
        <p:txBody>
          <a:bodyPr/>
          <a:lstStyle/>
          <a:p>
            <a:pPr algn="ctr"/>
            <a:r>
              <a:rPr lang="en-US" dirty="0">
                <a:solidFill>
                  <a:schemeClr val="accent1">
                    <a:lumMod val="60000"/>
                    <a:lumOff val="40000"/>
                  </a:schemeClr>
                </a:solidFill>
              </a:rPr>
              <a:t>CONTENT</a:t>
            </a:r>
            <a:endParaRPr lang="en-IN"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4E011FE9-2693-34F2-5B57-CEEF9C5567CE}"/>
              </a:ext>
            </a:extLst>
          </p:cNvPr>
          <p:cNvSpPr>
            <a:spLocks noGrp="1"/>
          </p:cNvSpPr>
          <p:nvPr>
            <p:ph idx="1"/>
          </p:nvPr>
        </p:nvSpPr>
        <p:spPr/>
        <p:txBody>
          <a:bodyPr>
            <a:normAutofit/>
          </a:bodyPr>
          <a:lstStyle/>
          <a:p>
            <a:pPr>
              <a:buFont typeface="Wingdings" panose="05000000000000000000" pitchFamily="2" charset="2"/>
              <a:buChar char="Ø"/>
            </a:pPr>
            <a:r>
              <a:rPr lang="en-US" sz="2400" dirty="0"/>
              <a:t>Introduction</a:t>
            </a:r>
          </a:p>
          <a:p>
            <a:pPr>
              <a:buFont typeface="Wingdings" panose="05000000000000000000" pitchFamily="2" charset="2"/>
              <a:buChar char="Ø"/>
            </a:pPr>
            <a:r>
              <a:rPr lang="en-US" sz="2400" dirty="0"/>
              <a:t>Problem Statement</a:t>
            </a:r>
          </a:p>
          <a:p>
            <a:pPr>
              <a:buFont typeface="Wingdings" panose="05000000000000000000" pitchFamily="2" charset="2"/>
              <a:buChar char="Ø"/>
            </a:pPr>
            <a:r>
              <a:rPr lang="en-US" sz="2400" dirty="0"/>
              <a:t>Dataset</a:t>
            </a:r>
          </a:p>
          <a:p>
            <a:pPr>
              <a:buFont typeface="Wingdings" panose="05000000000000000000" pitchFamily="2" charset="2"/>
              <a:buChar char="Ø"/>
            </a:pPr>
            <a:r>
              <a:rPr lang="en-US" sz="2400" dirty="0"/>
              <a:t>Methodology</a:t>
            </a:r>
          </a:p>
          <a:p>
            <a:pPr>
              <a:buFont typeface="Wingdings" panose="05000000000000000000" pitchFamily="2" charset="2"/>
              <a:buChar char="Ø"/>
            </a:pPr>
            <a:r>
              <a:rPr lang="en-US" sz="2400" dirty="0"/>
              <a:t>Models</a:t>
            </a:r>
          </a:p>
          <a:p>
            <a:pPr>
              <a:buFont typeface="Wingdings" panose="05000000000000000000" pitchFamily="2" charset="2"/>
              <a:buChar char="Ø"/>
            </a:pPr>
            <a:r>
              <a:rPr lang="en-US" sz="2400" dirty="0"/>
              <a:t>Training</a:t>
            </a:r>
          </a:p>
          <a:p>
            <a:pPr>
              <a:buFont typeface="Wingdings" panose="05000000000000000000" pitchFamily="2" charset="2"/>
              <a:buChar char="Ø"/>
            </a:pPr>
            <a:r>
              <a:rPr lang="en-US" sz="2400" dirty="0"/>
              <a:t>Results</a:t>
            </a:r>
          </a:p>
          <a:p>
            <a:pPr>
              <a:buFont typeface="Wingdings" panose="05000000000000000000" pitchFamily="2" charset="2"/>
              <a:buChar char="Ø"/>
            </a:pPr>
            <a:r>
              <a:rPr lang="en-US" sz="2400" dirty="0"/>
              <a:t>Conclusion</a:t>
            </a:r>
          </a:p>
          <a:p>
            <a:pPr>
              <a:buFont typeface="Wingdings" panose="05000000000000000000" pitchFamily="2" charset="2"/>
              <a:buChar char="Ø"/>
            </a:pPr>
            <a:r>
              <a:rPr lang="en-US" sz="2400" dirty="0"/>
              <a:t>References</a:t>
            </a:r>
          </a:p>
          <a:p>
            <a:pPr marL="0" indent="0">
              <a:buNone/>
            </a:pPr>
            <a:endParaRPr lang="en-US"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998404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D479A-1A56-2433-EADD-F569E42DEF6F}"/>
              </a:ext>
            </a:extLst>
          </p:cNvPr>
          <p:cNvSpPr>
            <a:spLocks noGrp="1"/>
          </p:cNvSpPr>
          <p:nvPr>
            <p:ph type="title"/>
          </p:nvPr>
        </p:nvSpPr>
        <p:spPr/>
        <p:txBody>
          <a:bodyPr/>
          <a:lstStyle/>
          <a:p>
            <a:pPr algn="ctr"/>
            <a:r>
              <a:rPr lang="en-IN" dirty="0">
                <a:solidFill>
                  <a:schemeClr val="accent1">
                    <a:lumMod val="60000"/>
                    <a:lumOff val="40000"/>
                  </a:schemeClr>
                </a:solidFill>
              </a:rPr>
              <a:t>CONCLUSION</a:t>
            </a:r>
          </a:p>
        </p:txBody>
      </p:sp>
      <p:sp>
        <p:nvSpPr>
          <p:cNvPr id="3" name="Content Placeholder 2">
            <a:extLst>
              <a:ext uri="{FF2B5EF4-FFF2-40B4-BE49-F238E27FC236}">
                <a16:creationId xmlns:a16="http://schemas.microsoft.com/office/drawing/2014/main" id="{21B074DD-A0CB-D817-D95C-4F3767813C3A}"/>
              </a:ext>
            </a:extLst>
          </p:cNvPr>
          <p:cNvSpPr>
            <a:spLocks noGrp="1"/>
          </p:cNvSpPr>
          <p:nvPr>
            <p:ph idx="1"/>
          </p:nvPr>
        </p:nvSpPr>
        <p:spPr/>
        <p:txBody>
          <a:bodyPr>
            <a:normAutofit/>
          </a:bodyPr>
          <a:lstStyle/>
          <a:p>
            <a:r>
              <a:rPr lang="en-US" sz="2200" dirty="0"/>
              <a:t>The project successfully achieved its objective and the implementation of the deep learning models resulted in a high level of accuracy on the test dataset.</a:t>
            </a:r>
          </a:p>
          <a:p>
            <a:r>
              <a:rPr lang="en-US" sz="2200" dirty="0" err="1"/>
              <a:t>EfficientNet</a:t>
            </a:r>
            <a:r>
              <a:rPr lang="en-US" sz="2200" dirty="0"/>
              <a:t> performed the best among all the models tested, with a test accuracy of 96.64%.</a:t>
            </a:r>
          </a:p>
          <a:p>
            <a:r>
              <a:rPr lang="en-US" sz="2200" dirty="0"/>
              <a:t>the addition of a convolutional layer to VGG and </a:t>
            </a:r>
            <a:r>
              <a:rPr lang="en-US" sz="2200" dirty="0" err="1"/>
              <a:t>ResNet</a:t>
            </a:r>
            <a:r>
              <a:rPr lang="en-US" sz="2200" dirty="0"/>
              <a:t> models improved their performance by 1.5 - 2%.</a:t>
            </a:r>
          </a:p>
          <a:p>
            <a:r>
              <a:rPr lang="en-US" sz="2200" dirty="0"/>
              <a:t>The main difference between the models was the time taken to train and infer. Although </a:t>
            </a:r>
            <a:r>
              <a:rPr lang="en-US" sz="2200" dirty="0" err="1"/>
              <a:t>MobileNet</a:t>
            </a:r>
            <a:r>
              <a:rPr lang="en-US" sz="2200" dirty="0"/>
              <a:t> did not perform better than other models, it was the fastest with shorter training and inference times, whereas VGG was the slowest.</a:t>
            </a:r>
          </a:p>
          <a:p>
            <a:r>
              <a:rPr lang="en-US" sz="2200" dirty="0"/>
              <a:t>The choice of model would depend on the available time and computing resources.</a:t>
            </a:r>
          </a:p>
        </p:txBody>
      </p:sp>
    </p:spTree>
    <p:extLst>
      <p:ext uri="{BB962C8B-B14F-4D97-AF65-F5344CB8AC3E}">
        <p14:creationId xmlns:p14="http://schemas.microsoft.com/office/powerpoint/2010/main" val="1352544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71A38-7EDF-3A8B-0948-0945899C50E1}"/>
              </a:ext>
            </a:extLst>
          </p:cNvPr>
          <p:cNvSpPr>
            <a:spLocks noGrp="1"/>
          </p:cNvSpPr>
          <p:nvPr>
            <p:ph type="title"/>
          </p:nvPr>
        </p:nvSpPr>
        <p:spPr/>
        <p:txBody>
          <a:bodyPr/>
          <a:lstStyle/>
          <a:p>
            <a:pPr algn="ctr"/>
            <a:r>
              <a:rPr lang="en-IN" dirty="0">
                <a:solidFill>
                  <a:schemeClr val="accent1">
                    <a:lumMod val="60000"/>
                    <a:lumOff val="40000"/>
                  </a:schemeClr>
                </a:solidFill>
              </a:rPr>
              <a:t>REFERENCES</a:t>
            </a:r>
          </a:p>
        </p:txBody>
      </p:sp>
      <p:sp>
        <p:nvSpPr>
          <p:cNvPr id="3" name="Content Placeholder 2">
            <a:extLst>
              <a:ext uri="{FF2B5EF4-FFF2-40B4-BE49-F238E27FC236}">
                <a16:creationId xmlns:a16="http://schemas.microsoft.com/office/drawing/2014/main" id="{F13E2FB1-8692-730B-2786-C03F4DF02D79}"/>
              </a:ext>
            </a:extLst>
          </p:cNvPr>
          <p:cNvSpPr>
            <a:spLocks noGrp="1"/>
          </p:cNvSpPr>
          <p:nvPr>
            <p:ph idx="1"/>
          </p:nvPr>
        </p:nvSpPr>
        <p:spPr/>
        <p:txBody>
          <a:bodyPr/>
          <a:lstStyle/>
          <a:p>
            <a:r>
              <a:rPr lang="en-IN" dirty="0">
                <a:hlinkClick r:id="rId2">
                  <a:extLst>
                    <a:ext uri="{A12FA001-AC4F-418D-AE19-62706E023703}">
                      <ahyp:hlinkClr xmlns:ahyp="http://schemas.microsoft.com/office/drawing/2018/hyperlinkcolor" val="tx"/>
                    </a:ext>
                  </a:extLst>
                </a:hlinkClick>
              </a:rPr>
              <a:t>https://www.kaggle.com/datasets/sartajbhuvaji/brain-tumor-classification-mri/data</a:t>
            </a:r>
            <a:endParaRPr lang="en-IN" dirty="0"/>
          </a:p>
          <a:p>
            <a:r>
              <a:rPr lang="en-IN" dirty="0">
                <a:hlinkClick r:id="rId3">
                  <a:extLst>
                    <a:ext uri="{A12FA001-AC4F-418D-AE19-62706E023703}">
                      <ahyp:hlinkClr xmlns:ahyp="http://schemas.microsoft.com/office/drawing/2018/hyperlinkcolor" val="tx"/>
                    </a:ext>
                  </a:extLst>
                </a:hlinkClick>
              </a:rPr>
              <a:t>https://www.kaggle.com/datasets/masoudnickparvar/brain-tumor-mri-dataset</a:t>
            </a:r>
            <a:endParaRPr lang="en-IN" dirty="0"/>
          </a:p>
          <a:p>
            <a:endParaRPr lang="en-IN" dirty="0"/>
          </a:p>
        </p:txBody>
      </p:sp>
    </p:spTree>
    <p:extLst>
      <p:ext uri="{BB962C8B-B14F-4D97-AF65-F5344CB8AC3E}">
        <p14:creationId xmlns:p14="http://schemas.microsoft.com/office/powerpoint/2010/main" val="2734681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543C-4E7D-784F-622D-F7F573D4BA12}"/>
              </a:ext>
            </a:extLst>
          </p:cNvPr>
          <p:cNvSpPr>
            <a:spLocks noGrp="1"/>
          </p:cNvSpPr>
          <p:nvPr>
            <p:ph type="ctrTitle"/>
          </p:nvPr>
        </p:nvSpPr>
        <p:spPr>
          <a:xfrm>
            <a:off x="1524000" y="1122363"/>
            <a:ext cx="9144000" cy="1921626"/>
          </a:xfrm>
        </p:spPr>
        <p:txBody>
          <a:bodyPr/>
          <a:lstStyle/>
          <a:p>
            <a:r>
              <a:rPr lang="en-IN" dirty="0">
                <a:solidFill>
                  <a:schemeClr val="accent1">
                    <a:lumMod val="60000"/>
                    <a:lumOff val="40000"/>
                  </a:schemeClr>
                </a:solidFill>
              </a:rPr>
              <a:t>THANK YOU</a:t>
            </a:r>
          </a:p>
        </p:txBody>
      </p:sp>
      <p:sp>
        <p:nvSpPr>
          <p:cNvPr id="3" name="Subtitle 2">
            <a:extLst>
              <a:ext uri="{FF2B5EF4-FFF2-40B4-BE49-F238E27FC236}">
                <a16:creationId xmlns:a16="http://schemas.microsoft.com/office/drawing/2014/main" id="{760BCF8D-A009-11BD-4264-9E7A0E97B195}"/>
              </a:ext>
            </a:extLst>
          </p:cNvPr>
          <p:cNvSpPr>
            <a:spLocks noGrp="1"/>
          </p:cNvSpPr>
          <p:nvPr>
            <p:ph type="subTitle" idx="1"/>
          </p:nvPr>
        </p:nvSpPr>
        <p:spPr/>
        <p:txBody>
          <a:bodyPr/>
          <a:lstStyle/>
          <a:p>
            <a:r>
              <a:rPr lang="en-IN" dirty="0">
                <a:solidFill>
                  <a:schemeClr val="bg1"/>
                </a:solidFill>
              </a:rPr>
              <a:t>X</a:t>
            </a:r>
          </a:p>
        </p:txBody>
      </p:sp>
      <p:pic>
        <p:nvPicPr>
          <p:cNvPr id="5" name="Picture 4">
            <a:extLst>
              <a:ext uri="{FF2B5EF4-FFF2-40B4-BE49-F238E27FC236}">
                <a16:creationId xmlns:a16="http://schemas.microsoft.com/office/drawing/2014/main" id="{58B3B617-20FF-D23C-D7F5-8039B9776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455" y="3320715"/>
            <a:ext cx="4987089" cy="3116931"/>
          </a:xfrm>
          <a:prstGeom prst="rect">
            <a:avLst/>
          </a:prstGeom>
        </p:spPr>
      </p:pic>
    </p:spTree>
    <p:extLst>
      <p:ext uri="{BB962C8B-B14F-4D97-AF65-F5344CB8AC3E}">
        <p14:creationId xmlns:p14="http://schemas.microsoft.com/office/powerpoint/2010/main" val="242397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2068-3E31-2E2E-C9C7-6C6697E9EDE5}"/>
              </a:ext>
            </a:extLst>
          </p:cNvPr>
          <p:cNvSpPr>
            <a:spLocks noGrp="1"/>
          </p:cNvSpPr>
          <p:nvPr>
            <p:ph type="title"/>
          </p:nvPr>
        </p:nvSpPr>
        <p:spPr/>
        <p:txBody>
          <a:bodyPr/>
          <a:lstStyle/>
          <a:p>
            <a:pPr algn="ctr"/>
            <a:r>
              <a:rPr lang="en-IN" dirty="0">
                <a:solidFill>
                  <a:schemeClr val="accent1">
                    <a:lumMod val="60000"/>
                    <a:lumOff val="40000"/>
                  </a:schemeClr>
                </a:solidFill>
              </a:rPr>
              <a:t>INTRODUCTION</a:t>
            </a:r>
          </a:p>
        </p:txBody>
      </p:sp>
      <p:sp>
        <p:nvSpPr>
          <p:cNvPr id="3" name="Content Placeholder 2">
            <a:extLst>
              <a:ext uri="{FF2B5EF4-FFF2-40B4-BE49-F238E27FC236}">
                <a16:creationId xmlns:a16="http://schemas.microsoft.com/office/drawing/2014/main" id="{DCDE7A5D-5B28-B0AA-23A7-A9772D65E99A}"/>
              </a:ext>
            </a:extLst>
          </p:cNvPr>
          <p:cNvSpPr>
            <a:spLocks noGrp="1"/>
          </p:cNvSpPr>
          <p:nvPr>
            <p:ph idx="1"/>
          </p:nvPr>
        </p:nvSpPr>
        <p:spPr/>
        <p:txBody>
          <a:bodyPr>
            <a:normAutofit/>
          </a:bodyPr>
          <a:lstStyle/>
          <a:p>
            <a:r>
              <a:rPr lang="en-US" sz="2200" dirty="0"/>
              <a:t>Brain tumor is considered one of the most aggressive diseases, among children and adults. Every year, around 11,700 people are diagnosed with a brain tumor.</a:t>
            </a:r>
          </a:p>
          <a:p>
            <a:r>
              <a:rPr lang="en-US" sz="2200" dirty="0"/>
              <a:t>Brain tumors account for 85 to 90 percent of all primary Central Nervous System(CNS) tumors. </a:t>
            </a:r>
          </a:p>
          <a:p>
            <a:r>
              <a:rPr lang="en-US" sz="2200" dirty="0"/>
              <a:t>The 5-year survival rate for people with a cancerous brain or CNS tumor is approximately 34 percent for men and 36 percent for women.</a:t>
            </a:r>
          </a:p>
          <a:p>
            <a:r>
              <a:rPr lang="en-US" sz="2200" dirty="0"/>
              <a:t>The primary motivation behind this project is to contribute to the development of more accurate and efficient methods for brain tumor detection and classification.</a:t>
            </a:r>
          </a:p>
          <a:p>
            <a:r>
              <a:rPr lang="en-US" sz="2200" dirty="0"/>
              <a:t>Improved classification models can potentially aid medical professionals in diagnosing and treating patients more effectively.</a:t>
            </a:r>
          </a:p>
        </p:txBody>
      </p:sp>
    </p:spTree>
    <p:extLst>
      <p:ext uri="{BB962C8B-B14F-4D97-AF65-F5344CB8AC3E}">
        <p14:creationId xmlns:p14="http://schemas.microsoft.com/office/powerpoint/2010/main" val="1970934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D284-9353-9019-F7DC-00E738678D50}"/>
              </a:ext>
            </a:extLst>
          </p:cNvPr>
          <p:cNvSpPr>
            <a:spLocks noGrp="1"/>
          </p:cNvSpPr>
          <p:nvPr>
            <p:ph type="title"/>
          </p:nvPr>
        </p:nvSpPr>
        <p:spPr/>
        <p:txBody>
          <a:bodyPr/>
          <a:lstStyle/>
          <a:p>
            <a:pPr algn="ctr"/>
            <a:r>
              <a:rPr lang="en-IN" dirty="0">
                <a:solidFill>
                  <a:schemeClr val="accent1">
                    <a:lumMod val="60000"/>
                    <a:lumOff val="40000"/>
                  </a:schemeClr>
                </a:solidFill>
              </a:rPr>
              <a:t>PROBLEM STATEMENT</a:t>
            </a:r>
          </a:p>
        </p:txBody>
      </p:sp>
      <p:sp>
        <p:nvSpPr>
          <p:cNvPr id="3" name="Content Placeholder 2">
            <a:extLst>
              <a:ext uri="{FF2B5EF4-FFF2-40B4-BE49-F238E27FC236}">
                <a16:creationId xmlns:a16="http://schemas.microsoft.com/office/drawing/2014/main" id="{D757299B-16D6-B7B5-2304-DBE37041CF96}"/>
              </a:ext>
            </a:extLst>
          </p:cNvPr>
          <p:cNvSpPr>
            <a:spLocks noGrp="1"/>
          </p:cNvSpPr>
          <p:nvPr>
            <p:ph idx="1"/>
          </p:nvPr>
        </p:nvSpPr>
        <p:spPr/>
        <p:txBody>
          <a:bodyPr>
            <a:normAutofit fontScale="55000" lnSpcReduction="20000"/>
          </a:bodyPr>
          <a:lstStyle/>
          <a:p>
            <a:pPr>
              <a:buFont typeface="Wingdings" panose="05000000000000000000" pitchFamily="2" charset="2"/>
              <a:buChar char="Ø"/>
            </a:pPr>
            <a:r>
              <a:rPr lang="en-US" sz="3600" dirty="0"/>
              <a:t>Defining the Problem</a:t>
            </a:r>
            <a:endParaRPr lang="en-US" dirty="0"/>
          </a:p>
          <a:p>
            <a:r>
              <a:rPr lang="en-US" sz="2900" dirty="0"/>
              <a:t>Classifying brain tumors into four categories: Glioma tumor, Meningioma tumor, No tumor, and Pituitary tumor.</a:t>
            </a:r>
          </a:p>
          <a:p>
            <a:r>
              <a:rPr lang="en-US" sz="2900" dirty="0"/>
              <a:t>Each class represents a specific type of abnormality or absence thereof in the brain.</a:t>
            </a:r>
          </a:p>
          <a:p>
            <a:pPr marL="0" indent="0">
              <a:buNone/>
            </a:pPr>
            <a:endParaRPr lang="en-US" dirty="0"/>
          </a:p>
          <a:p>
            <a:pPr>
              <a:buFont typeface="Wingdings" panose="05000000000000000000" pitchFamily="2" charset="2"/>
              <a:buChar char="Ø"/>
            </a:pPr>
            <a:r>
              <a:rPr lang="en-US" sz="3600" dirty="0"/>
              <a:t>Importance of Early Detection</a:t>
            </a:r>
          </a:p>
          <a:p>
            <a:r>
              <a:rPr lang="en-US" sz="2900" dirty="0"/>
              <a:t>Early detection is essential for timely intervention and treatment, significantly impacting patient outcomes.</a:t>
            </a:r>
          </a:p>
          <a:p>
            <a:r>
              <a:rPr lang="en-US" sz="2900" dirty="0"/>
              <a:t>Accurate classification assists healthcare professionals in planning appropriate treatment strategies.</a:t>
            </a:r>
          </a:p>
          <a:p>
            <a:endParaRPr lang="en-US" dirty="0"/>
          </a:p>
          <a:p>
            <a:pPr>
              <a:buFont typeface="Wingdings" panose="05000000000000000000" pitchFamily="2" charset="2"/>
              <a:buChar char="Ø"/>
            </a:pPr>
            <a:r>
              <a:rPr lang="en-US" sz="3600" dirty="0"/>
              <a:t>Classes</a:t>
            </a:r>
          </a:p>
          <a:p>
            <a:r>
              <a:rPr lang="en-US" sz="2900" dirty="0"/>
              <a:t>Glioma tumor: Originates from glial cells in the brain.</a:t>
            </a:r>
          </a:p>
          <a:p>
            <a:r>
              <a:rPr lang="en-US" sz="2900" dirty="0"/>
              <a:t>Meningioma tumor: Originates in the meninges, the layers of tissue covering the brain and spinal cord.</a:t>
            </a:r>
          </a:p>
          <a:p>
            <a:r>
              <a:rPr lang="en-US" sz="2900" dirty="0"/>
              <a:t>No tumor: Images with no evidence of tumors.</a:t>
            </a:r>
          </a:p>
          <a:p>
            <a:r>
              <a:rPr lang="en-US" sz="2900" dirty="0"/>
              <a:t>Pituitary tumor: Develops in the pituitary gland at the base of the brain.</a:t>
            </a:r>
            <a:endParaRPr lang="en-IN" sz="2900" dirty="0"/>
          </a:p>
        </p:txBody>
      </p:sp>
    </p:spTree>
    <p:extLst>
      <p:ext uri="{BB962C8B-B14F-4D97-AF65-F5344CB8AC3E}">
        <p14:creationId xmlns:p14="http://schemas.microsoft.com/office/powerpoint/2010/main" val="192320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D8FD-DF3A-2382-C5AF-B6E169221ED3}"/>
              </a:ext>
            </a:extLst>
          </p:cNvPr>
          <p:cNvSpPr>
            <a:spLocks noGrp="1"/>
          </p:cNvSpPr>
          <p:nvPr>
            <p:ph type="title"/>
          </p:nvPr>
        </p:nvSpPr>
        <p:spPr/>
        <p:txBody>
          <a:bodyPr/>
          <a:lstStyle/>
          <a:p>
            <a:pPr algn="ctr"/>
            <a:r>
              <a:rPr lang="en-IN" dirty="0">
                <a:solidFill>
                  <a:schemeClr val="accent1">
                    <a:lumMod val="60000"/>
                    <a:lumOff val="40000"/>
                  </a:schemeClr>
                </a:solidFill>
              </a:rPr>
              <a:t>DATASET</a:t>
            </a:r>
          </a:p>
        </p:txBody>
      </p:sp>
      <p:sp>
        <p:nvSpPr>
          <p:cNvPr id="3" name="Content Placeholder 2">
            <a:extLst>
              <a:ext uri="{FF2B5EF4-FFF2-40B4-BE49-F238E27FC236}">
                <a16:creationId xmlns:a16="http://schemas.microsoft.com/office/drawing/2014/main" id="{3C7AB7DB-CA08-6640-D35E-976F8A7EF00B}"/>
              </a:ext>
            </a:extLst>
          </p:cNvPr>
          <p:cNvSpPr>
            <a:spLocks noGrp="1"/>
          </p:cNvSpPr>
          <p:nvPr>
            <p:ph idx="1"/>
          </p:nvPr>
        </p:nvSpPr>
        <p:spPr/>
        <p:txBody>
          <a:bodyPr>
            <a:normAutofit/>
          </a:bodyPr>
          <a:lstStyle/>
          <a:p>
            <a:r>
              <a:rPr lang="en-US" sz="2000" dirty="0"/>
              <a:t>The dataset for this project was sourced from Kaggle.</a:t>
            </a:r>
          </a:p>
          <a:p>
            <a:r>
              <a:rPr lang="en-US" sz="2000" dirty="0"/>
              <a:t>It is divided into a training set with 5712 images and a test set with 1311 images.</a:t>
            </a:r>
          </a:p>
          <a:p>
            <a:r>
              <a:rPr lang="en-US" sz="2000" dirty="0"/>
              <a:t>I subdivided training data into train and validation sets with a 20% validation split.</a:t>
            </a:r>
          </a:p>
        </p:txBody>
      </p:sp>
      <p:pic>
        <p:nvPicPr>
          <p:cNvPr id="5" name="Picture 4">
            <a:extLst>
              <a:ext uri="{FF2B5EF4-FFF2-40B4-BE49-F238E27FC236}">
                <a16:creationId xmlns:a16="http://schemas.microsoft.com/office/drawing/2014/main" id="{2715FAB1-0A95-54F6-E052-D3A559ECD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406" y="3429000"/>
            <a:ext cx="8058062" cy="2587795"/>
          </a:xfrm>
          <a:prstGeom prst="rect">
            <a:avLst/>
          </a:prstGeom>
        </p:spPr>
      </p:pic>
    </p:spTree>
    <p:extLst>
      <p:ext uri="{BB962C8B-B14F-4D97-AF65-F5344CB8AC3E}">
        <p14:creationId xmlns:p14="http://schemas.microsoft.com/office/powerpoint/2010/main" val="4160078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48A3D-8F78-3F50-165C-58BE79104BD1}"/>
              </a:ext>
            </a:extLst>
          </p:cNvPr>
          <p:cNvSpPr>
            <a:spLocks noGrp="1"/>
          </p:cNvSpPr>
          <p:nvPr>
            <p:ph type="title"/>
          </p:nvPr>
        </p:nvSpPr>
        <p:spPr/>
        <p:txBody>
          <a:bodyPr/>
          <a:lstStyle/>
          <a:p>
            <a:pPr algn="ctr"/>
            <a:r>
              <a:rPr lang="en-IN" dirty="0">
                <a:solidFill>
                  <a:schemeClr val="accent1">
                    <a:lumMod val="60000"/>
                    <a:lumOff val="40000"/>
                  </a:schemeClr>
                </a:solidFill>
              </a:rPr>
              <a:t>DATASET</a:t>
            </a:r>
          </a:p>
        </p:txBody>
      </p:sp>
      <p:sp>
        <p:nvSpPr>
          <p:cNvPr id="3" name="Content Placeholder 2">
            <a:extLst>
              <a:ext uri="{FF2B5EF4-FFF2-40B4-BE49-F238E27FC236}">
                <a16:creationId xmlns:a16="http://schemas.microsoft.com/office/drawing/2014/main" id="{5A651F85-9299-B97C-19AB-A8624658C525}"/>
              </a:ext>
            </a:extLst>
          </p:cNvPr>
          <p:cNvSpPr>
            <a:spLocks noGrp="1"/>
          </p:cNvSpPr>
          <p:nvPr>
            <p:ph idx="1"/>
          </p:nvPr>
        </p:nvSpPr>
        <p:spPr/>
        <p:txBody>
          <a:bodyPr>
            <a:normAutofit/>
          </a:bodyPr>
          <a:lstStyle/>
          <a:p>
            <a:r>
              <a:rPr lang="en-US" sz="2000" dirty="0"/>
              <a:t>I utilized the </a:t>
            </a:r>
            <a:r>
              <a:rPr lang="en-US" sz="2000" dirty="0" err="1"/>
              <a:t>ImageDataGenerator</a:t>
            </a:r>
            <a:r>
              <a:rPr lang="en-US" sz="2000" dirty="0"/>
              <a:t> to standardize and augment the data. This generator facilitates on-the-fly data augmentation during model training.</a:t>
            </a:r>
          </a:p>
          <a:p>
            <a:r>
              <a:rPr lang="en-US" sz="2000" dirty="0"/>
              <a:t>To maintain consistency in input dimensions, all images were reshaped to a standardized resolution of 224x224 pixels.</a:t>
            </a:r>
            <a:endParaRPr lang="en-IN" sz="2000" dirty="0"/>
          </a:p>
        </p:txBody>
      </p:sp>
      <p:pic>
        <p:nvPicPr>
          <p:cNvPr id="15" name="Picture 14">
            <a:extLst>
              <a:ext uri="{FF2B5EF4-FFF2-40B4-BE49-F238E27FC236}">
                <a16:creationId xmlns:a16="http://schemas.microsoft.com/office/drawing/2014/main" id="{749117E9-E151-D6C6-FF09-34CD20C86F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657" y="3677569"/>
            <a:ext cx="5483133" cy="2363101"/>
          </a:xfrm>
          <a:prstGeom prst="rect">
            <a:avLst/>
          </a:prstGeom>
        </p:spPr>
      </p:pic>
      <p:pic>
        <p:nvPicPr>
          <p:cNvPr id="17" name="Picture 16">
            <a:extLst>
              <a:ext uri="{FF2B5EF4-FFF2-40B4-BE49-F238E27FC236}">
                <a16:creationId xmlns:a16="http://schemas.microsoft.com/office/drawing/2014/main" id="{66063572-28C7-F600-1BE7-8D5E97EAF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7009" y="3677569"/>
            <a:ext cx="2879572" cy="2635685"/>
          </a:xfrm>
          <a:prstGeom prst="rect">
            <a:avLst/>
          </a:prstGeom>
        </p:spPr>
      </p:pic>
    </p:spTree>
    <p:extLst>
      <p:ext uri="{BB962C8B-B14F-4D97-AF65-F5344CB8AC3E}">
        <p14:creationId xmlns:p14="http://schemas.microsoft.com/office/powerpoint/2010/main" val="3947653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9CEEB-67DC-6177-0CAB-8B48F6921759}"/>
              </a:ext>
            </a:extLst>
          </p:cNvPr>
          <p:cNvSpPr>
            <a:spLocks noGrp="1"/>
          </p:cNvSpPr>
          <p:nvPr>
            <p:ph type="title"/>
          </p:nvPr>
        </p:nvSpPr>
        <p:spPr/>
        <p:txBody>
          <a:bodyPr/>
          <a:lstStyle/>
          <a:p>
            <a:pPr algn="ctr"/>
            <a:r>
              <a:rPr lang="en-IN" dirty="0">
                <a:solidFill>
                  <a:schemeClr val="accent1">
                    <a:lumMod val="60000"/>
                    <a:lumOff val="40000"/>
                  </a:schemeClr>
                </a:solidFill>
              </a:rPr>
              <a:t>DATASET</a:t>
            </a:r>
          </a:p>
        </p:txBody>
      </p:sp>
      <p:sp>
        <p:nvSpPr>
          <p:cNvPr id="3" name="Content Placeholder 2">
            <a:extLst>
              <a:ext uri="{FF2B5EF4-FFF2-40B4-BE49-F238E27FC236}">
                <a16:creationId xmlns:a16="http://schemas.microsoft.com/office/drawing/2014/main" id="{7FD4D741-CB62-4817-6A8B-9481011C2AFC}"/>
              </a:ext>
            </a:extLst>
          </p:cNvPr>
          <p:cNvSpPr>
            <a:spLocks noGrp="1"/>
          </p:cNvSpPr>
          <p:nvPr>
            <p:ph idx="1"/>
          </p:nvPr>
        </p:nvSpPr>
        <p:spPr/>
        <p:txBody>
          <a:bodyPr>
            <a:normAutofit/>
          </a:bodyPr>
          <a:lstStyle/>
          <a:p>
            <a:r>
              <a:rPr lang="en-IN" sz="2000" dirty="0"/>
              <a:t>Random images from the dataset.</a:t>
            </a:r>
          </a:p>
        </p:txBody>
      </p:sp>
      <p:pic>
        <p:nvPicPr>
          <p:cNvPr id="5" name="Picture 4">
            <a:extLst>
              <a:ext uri="{FF2B5EF4-FFF2-40B4-BE49-F238E27FC236}">
                <a16:creationId xmlns:a16="http://schemas.microsoft.com/office/drawing/2014/main" id="{09B9D125-0B61-90A1-A493-6EEF38A9C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243" y="2382253"/>
            <a:ext cx="8488095" cy="4110622"/>
          </a:xfrm>
          <a:prstGeom prst="rect">
            <a:avLst/>
          </a:prstGeom>
        </p:spPr>
      </p:pic>
    </p:spTree>
    <p:extLst>
      <p:ext uri="{BB962C8B-B14F-4D97-AF65-F5344CB8AC3E}">
        <p14:creationId xmlns:p14="http://schemas.microsoft.com/office/powerpoint/2010/main" val="1540839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D3CE7-3E8F-C98A-67AF-0217390F0D99}"/>
              </a:ext>
            </a:extLst>
          </p:cNvPr>
          <p:cNvSpPr>
            <a:spLocks noGrp="1"/>
          </p:cNvSpPr>
          <p:nvPr>
            <p:ph type="title"/>
          </p:nvPr>
        </p:nvSpPr>
        <p:spPr/>
        <p:txBody>
          <a:bodyPr/>
          <a:lstStyle/>
          <a:p>
            <a:pPr algn="ctr"/>
            <a:r>
              <a:rPr lang="en-IN" dirty="0">
                <a:solidFill>
                  <a:schemeClr val="accent1">
                    <a:lumMod val="60000"/>
                    <a:lumOff val="40000"/>
                  </a:schemeClr>
                </a:solidFill>
              </a:rPr>
              <a:t>METHODOLOGY</a:t>
            </a:r>
          </a:p>
        </p:txBody>
      </p:sp>
      <p:sp>
        <p:nvSpPr>
          <p:cNvPr id="3" name="Content Placeholder 2">
            <a:extLst>
              <a:ext uri="{FF2B5EF4-FFF2-40B4-BE49-F238E27FC236}">
                <a16:creationId xmlns:a16="http://schemas.microsoft.com/office/drawing/2014/main" id="{32D79DBE-9AC6-9498-A9E1-803558EAECB6}"/>
              </a:ext>
            </a:extLst>
          </p:cNvPr>
          <p:cNvSpPr>
            <a:spLocks noGrp="1"/>
          </p:cNvSpPr>
          <p:nvPr>
            <p:ph idx="1"/>
          </p:nvPr>
        </p:nvSpPr>
        <p:spPr/>
        <p:txBody>
          <a:bodyPr>
            <a:normAutofit/>
          </a:bodyPr>
          <a:lstStyle/>
          <a:p>
            <a:r>
              <a:rPr lang="en-US" sz="2200" dirty="0"/>
              <a:t>In this project, I employed several pre-trained models, including </a:t>
            </a:r>
            <a:r>
              <a:rPr lang="en-US" sz="2200" dirty="0" err="1"/>
              <a:t>ResNet</a:t>
            </a:r>
            <a:r>
              <a:rPr lang="en-US" sz="2200" dirty="0"/>
              <a:t>, </a:t>
            </a:r>
            <a:r>
              <a:rPr lang="en-US" sz="2200" dirty="0" err="1"/>
              <a:t>EfficientNet</a:t>
            </a:r>
            <a:r>
              <a:rPr lang="en-US" sz="2200" dirty="0"/>
              <a:t>, VGG, and </a:t>
            </a:r>
            <a:r>
              <a:rPr lang="en-US" sz="2200" dirty="0" err="1"/>
              <a:t>MobileNet</a:t>
            </a:r>
            <a:r>
              <a:rPr lang="en-US" sz="2200" dirty="0"/>
              <a:t>.</a:t>
            </a:r>
          </a:p>
          <a:p>
            <a:r>
              <a:rPr lang="en-US" sz="2200" dirty="0"/>
              <a:t>These models were pre-trained on ImageNet, a large and diverse dataset, to learn generic features and patterns from a wide range of images.</a:t>
            </a:r>
          </a:p>
          <a:p>
            <a:r>
              <a:rPr lang="en-US" sz="2200" dirty="0"/>
              <a:t>The knowledge gained during this initial training phase allows these models to develop a robust understanding of visual features, textures, and object hierarchies.</a:t>
            </a:r>
          </a:p>
          <a:p>
            <a:r>
              <a:rPr lang="en-US" sz="2200" dirty="0"/>
              <a:t>Transfer learning then comes into play, enabling the pre-trained models to be fine-tuned on specific tasks or datasets with limited labeled examples.</a:t>
            </a:r>
          </a:p>
          <a:p>
            <a:r>
              <a:rPr lang="en-US" sz="2200" dirty="0"/>
              <a:t>This approach is particularly advantageous in scenarios where collecting a large amount of task-specific data is challenging.</a:t>
            </a:r>
          </a:p>
        </p:txBody>
      </p:sp>
    </p:spTree>
    <p:extLst>
      <p:ext uri="{BB962C8B-B14F-4D97-AF65-F5344CB8AC3E}">
        <p14:creationId xmlns:p14="http://schemas.microsoft.com/office/powerpoint/2010/main" val="3786797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A66A-9490-0B6B-05D8-B718C0421783}"/>
              </a:ext>
            </a:extLst>
          </p:cNvPr>
          <p:cNvSpPr>
            <a:spLocks noGrp="1"/>
          </p:cNvSpPr>
          <p:nvPr>
            <p:ph type="title"/>
          </p:nvPr>
        </p:nvSpPr>
        <p:spPr/>
        <p:txBody>
          <a:bodyPr/>
          <a:lstStyle/>
          <a:p>
            <a:pPr algn="ctr"/>
            <a:r>
              <a:rPr lang="en-IN" dirty="0">
                <a:solidFill>
                  <a:schemeClr val="accent1">
                    <a:lumMod val="60000"/>
                    <a:lumOff val="40000"/>
                  </a:schemeClr>
                </a:solidFill>
              </a:rPr>
              <a:t>MODELS</a:t>
            </a:r>
          </a:p>
        </p:txBody>
      </p:sp>
      <p:sp>
        <p:nvSpPr>
          <p:cNvPr id="3" name="Content Placeholder 2">
            <a:extLst>
              <a:ext uri="{FF2B5EF4-FFF2-40B4-BE49-F238E27FC236}">
                <a16:creationId xmlns:a16="http://schemas.microsoft.com/office/drawing/2014/main" id="{624998FC-9D92-F8B0-7320-2B90F9955F1A}"/>
              </a:ext>
            </a:extLst>
          </p:cNvPr>
          <p:cNvSpPr>
            <a:spLocks noGrp="1"/>
          </p:cNvSpPr>
          <p:nvPr>
            <p:ph idx="1"/>
          </p:nvPr>
        </p:nvSpPr>
        <p:spPr/>
        <p:txBody>
          <a:bodyPr>
            <a:normAutofit/>
          </a:bodyPr>
          <a:lstStyle/>
          <a:p>
            <a:r>
              <a:rPr lang="en-US" sz="2000" dirty="0" err="1"/>
              <a:t>EfficientNet</a:t>
            </a:r>
            <a:r>
              <a:rPr lang="en-US" sz="2000" dirty="0"/>
              <a:t> is a versatile deep-learning model meticulously crafted for optimal balance between accuracy and computational efficiency across different model sizes. Its unique compound scaling strategy harmonizes depth, width, and resolution to deliver superior performance, making it a robust choice for tasks requiring high efficiency and accuracy, and adaptable to various computing environments.</a:t>
            </a:r>
          </a:p>
          <a:p>
            <a:endParaRPr lang="en-US" sz="2000" dirty="0"/>
          </a:p>
        </p:txBody>
      </p:sp>
      <p:pic>
        <p:nvPicPr>
          <p:cNvPr id="5" name="Picture 4">
            <a:extLst>
              <a:ext uri="{FF2B5EF4-FFF2-40B4-BE49-F238E27FC236}">
                <a16:creationId xmlns:a16="http://schemas.microsoft.com/office/drawing/2014/main" id="{766122B9-A8FC-95C2-0AD4-DD5B5162E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7670" y="3243263"/>
            <a:ext cx="6275784" cy="2933700"/>
          </a:xfrm>
          <a:prstGeom prst="rect">
            <a:avLst/>
          </a:prstGeom>
        </p:spPr>
      </p:pic>
    </p:spTree>
    <p:extLst>
      <p:ext uri="{BB962C8B-B14F-4D97-AF65-F5344CB8AC3E}">
        <p14:creationId xmlns:p14="http://schemas.microsoft.com/office/powerpoint/2010/main" val="2863726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1647</TotalTime>
  <Words>990</Words>
  <Application>Microsoft Office PowerPoint</Application>
  <PresentationFormat>Widescreen</PresentationFormat>
  <Paragraphs>94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BRAIN TUMOR DETECTION AND CLASSIFICATION</vt:lpstr>
      <vt:lpstr>CONTENT</vt:lpstr>
      <vt:lpstr>INTRODUCTION</vt:lpstr>
      <vt:lpstr>PROBLEM STATEMENT</vt:lpstr>
      <vt:lpstr>DATASET</vt:lpstr>
      <vt:lpstr>DATASET</vt:lpstr>
      <vt:lpstr>DATASET</vt:lpstr>
      <vt:lpstr>METHODOLOGY</vt:lpstr>
      <vt:lpstr>MODELS</vt:lpstr>
      <vt:lpstr>MODELS</vt:lpstr>
      <vt:lpstr>MODELS</vt:lpstr>
      <vt:lpstr>MODELS</vt:lpstr>
      <vt:lpstr>TRAINING</vt:lpstr>
      <vt:lpstr>RESULTS</vt:lpstr>
      <vt:lpstr>RESULTS</vt:lpstr>
      <vt:lpstr>RESULTS</vt:lpstr>
      <vt:lpstr>RESULTS</vt:lpstr>
      <vt:lpstr>RESULTS</vt:lpstr>
      <vt:lpstr>RESULTS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AND CLASSIFICATION</dc:title>
  <dc:creator>Pranay Reddy</dc:creator>
  <cp:lastModifiedBy>Pranay Reddy</cp:lastModifiedBy>
  <cp:revision>4</cp:revision>
  <dcterms:created xsi:type="dcterms:W3CDTF">2023-12-10T06:07:11Z</dcterms:created>
  <dcterms:modified xsi:type="dcterms:W3CDTF">2023-12-11T09:34:17Z</dcterms:modified>
</cp:coreProperties>
</file>