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59" r:id="rId31"/>
  </p:sldIdLst>
  <p:sldSz cx="12192000" cy="6858000"/>
  <p:notesSz cx="6858000" cy="9144000"/>
  <p:embeddedFontLst>
    <p:embeddedFont>
      <p:font typeface="Lato Black" panose="020F0502020204030203" pitchFamily="34" charset="0"/>
      <p:bold r:id="rId33"/>
      <p:boldItalic r:id="rId34"/>
    </p:embeddedFont>
    <p:embeddedFont>
      <p:font typeface="Libre Baskerville" panose="02000000000000000000" pitchFamily="2" charset="0"/>
      <p:regular r:id="rId35"/>
      <p:bold r:id="rId36"/>
      <p:italic r:id="rId37"/>
    </p:embeddedFont>
    <p:embeddedFont>
      <p:font typeface="Tahoma" panose="020B0604030504040204" pitchFamily="3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y Reddy" userId="fbd9489cc28a4ff9" providerId="LiveId" clId="{81460300-1BB0-4EA1-8B7C-5032AE42C04B}"/>
    <pc:docChg chg="delSld">
      <pc:chgData name="Pranay Reddy" userId="fbd9489cc28a4ff9" providerId="LiveId" clId="{81460300-1BB0-4EA1-8B7C-5032AE42C04B}" dt="2024-10-04T09:36:07.970" v="0" actId="2696"/>
      <pc:docMkLst>
        <pc:docMk/>
      </pc:docMkLst>
      <pc:sldChg chg="del">
        <pc:chgData name="Pranay Reddy" userId="fbd9489cc28a4ff9" providerId="LiveId" clId="{81460300-1BB0-4EA1-8B7C-5032AE42C04B}" dt="2024-10-04T09:36:07.970" v="0" actId="2696"/>
        <pc:sldMkLst>
          <pc:docMk/>
          <pc:sldMk cId="0"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palle-pranay-reddy"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PranayReddy23"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1435510" y="3717986"/>
            <a:ext cx="9320980" cy="39087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1800" dirty="0">
                <a:solidFill>
                  <a:schemeClr val="dk1"/>
                </a:solidFill>
                <a:latin typeface="Calibri"/>
                <a:ea typeface="Calibri"/>
                <a:cs typeface="Calibri"/>
                <a:sym typeface="Calibri"/>
              </a:rPr>
              <a:t>Exploratory Data Analysis</a:t>
            </a:r>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(AMCAT Dataset)</a:t>
            </a:r>
          </a:p>
          <a:p>
            <a:pPr marL="0" marR="0" lvl="0" indent="0" algn="ctr"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ctr"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ctr"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r" rtl="0">
              <a:spcBef>
                <a:spcPts val="0"/>
              </a:spcBef>
              <a:spcAft>
                <a:spcPts val="0"/>
              </a:spcAft>
              <a:buNone/>
            </a:pPr>
            <a:r>
              <a:rPr lang="en-IN" sz="1800" dirty="0">
                <a:solidFill>
                  <a:schemeClr val="dk1"/>
                </a:solidFill>
                <a:latin typeface="Calibri"/>
                <a:ea typeface="Calibri"/>
                <a:cs typeface="Calibri"/>
                <a:sym typeface="Calibri"/>
              </a:rPr>
              <a:t>      Submitted By,</a:t>
            </a:r>
          </a:p>
          <a:p>
            <a:pPr marL="0" marR="0" lvl="0" indent="0" algn="r" rtl="0">
              <a:spcBef>
                <a:spcPts val="0"/>
              </a:spcBef>
              <a:spcAft>
                <a:spcPts val="0"/>
              </a:spcAft>
              <a:buNone/>
            </a:pPr>
            <a:r>
              <a:rPr lang="en-IN" sz="1800" dirty="0">
                <a:solidFill>
                  <a:schemeClr val="dk1"/>
                </a:solidFill>
                <a:latin typeface="Calibri"/>
                <a:ea typeface="Calibri"/>
                <a:cs typeface="Calibri"/>
                <a:sym typeface="Calibri"/>
              </a:rPr>
              <a:t>Palle Pranay Reddy,</a:t>
            </a:r>
          </a:p>
          <a:p>
            <a:pPr marL="0" marR="0" lvl="0" indent="0" algn="r" rtl="0">
              <a:spcBef>
                <a:spcPts val="0"/>
              </a:spcBef>
              <a:spcAft>
                <a:spcPts val="0"/>
              </a:spcAft>
              <a:buNone/>
            </a:pPr>
            <a:r>
              <a:rPr lang="en-IN" sz="1800" dirty="0">
                <a:solidFill>
                  <a:schemeClr val="dk1"/>
                </a:solidFill>
                <a:latin typeface="Calibri"/>
                <a:ea typeface="Calibri"/>
                <a:cs typeface="Calibri"/>
                <a:sym typeface="Calibri"/>
              </a:rPr>
              <a:t>Intern ID: IN9240549.</a:t>
            </a:r>
          </a:p>
          <a:p>
            <a:pPr marL="0" marR="0" lvl="0" indent="0" algn="r"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ctr"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ctr"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ctr"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ctr" rtl="0">
              <a:spcBef>
                <a:spcPts val="0"/>
              </a:spcBef>
              <a:spcAft>
                <a:spcPts val="0"/>
              </a:spcAft>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682C-5E76-838B-641D-CE8B602D6CA7}"/>
              </a:ext>
            </a:extLst>
          </p:cNvPr>
          <p:cNvSpPr>
            <a:spLocks noGrp="1"/>
          </p:cNvSpPr>
          <p:nvPr>
            <p:ph type="title"/>
          </p:nvPr>
        </p:nvSpPr>
        <p:spPr>
          <a:xfrm>
            <a:off x="838200" y="68827"/>
            <a:ext cx="10515600" cy="757083"/>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Analysis of Job City</a:t>
            </a:r>
          </a:p>
        </p:txBody>
      </p:sp>
      <p:sp>
        <p:nvSpPr>
          <p:cNvPr id="3" name="Text Placeholder 2">
            <a:extLst>
              <a:ext uri="{FF2B5EF4-FFF2-40B4-BE49-F238E27FC236}">
                <a16:creationId xmlns:a16="http://schemas.microsoft.com/office/drawing/2014/main" id="{E6FBFDFB-4668-12BA-F425-611595FEF223}"/>
              </a:ext>
            </a:extLst>
          </p:cNvPr>
          <p:cNvSpPr>
            <a:spLocks noGrp="1"/>
          </p:cNvSpPr>
          <p:nvPr>
            <p:ph type="body" idx="1"/>
          </p:nvPr>
        </p:nvSpPr>
        <p:spPr>
          <a:xfrm>
            <a:off x="838200" y="825910"/>
            <a:ext cx="10515600" cy="5351053"/>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sz="1600" dirty="0">
                <a:latin typeface="Times New Roman" panose="02020603050405020304" pitchFamily="18" charset="0"/>
                <a:cs typeface="Times New Roman" panose="02020603050405020304" pitchFamily="18" charset="0"/>
              </a:rPr>
              <a:t>Above 686 graduates are </a:t>
            </a:r>
            <a:r>
              <a:rPr lang="en-US" sz="1600" dirty="0" err="1">
                <a:latin typeface="Times New Roman" panose="02020603050405020304" pitchFamily="18" charset="0"/>
                <a:cs typeface="Times New Roman" panose="02020603050405020304" pitchFamily="18" charset="0"/>
              </a:rPr>
              <a:t>employeed</a:t>
            </a:r>
            <a:r>
              <a:rPr lang="en-US" sz="1600" dirty="0">
                <a:latin typeface="Times New Roman" panose="02020603050405020304" pitchFamily="18" charset="0"/>
                <a:cs typeface="Times New Roman" panose="02020603050405020304" pitchFamily="18" charset="0"/>
              </a:rPr>
              <a:t> in Bangalore, then Noida and them Hyderabad.</a:t>
            </a:r>
          </a:p>
          <a:p>
            <a:r>
              <a:rPr lang="en-US" sz="1600" dirty="0">
                <a:latin typeface="Times New Roman" panose="02020603050405020304" pitchFamily="18" charset="0"/>
                <a:cs typeface="Times New Roman" panose="02020603050405020304" pitchFamily="18" charset="0"/>
              </a:rPr>
              <a:t>Noida and Hyderabad are in almost same place</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59A045-B904-5991-0EBB-1CB87F81EADC}"/>
              </a:ext>
            </a:extLst>
          </p:cNvPr>
          <p:cNvPicPr>
            <a:picLocks noChangeAspect="1"/>
          </p:cNvPicPr>
          <p:nvPr/>
        </p:nvPicPr>
        <p:blipFill>
          <a:blip r:embed="rId2"/>
          <a:stretch>
            <a:fillRect/>
          </a:stretch>
        </p:blipFill>
        <p:spPr>
          <a:xfrm>
            <a:off x="838200" y="825910"/>
            <a:ext cx="5956606" cy="3791145"/>
          </a:xfrm>
          <a:prstGeom prst="rect">
            <a:avLst/>
          </a:prstGeom>
        </p:spPr>
      </p:pic>
    </p:spTree>
    <p:extLst>
      <p:ext uri="{BB962C8B-B14F-4D97-AF65-F5344CB8AC3E}">
        <p14:creationId xmlns:p14="http://schemas.microsoft.com/office/powerpoint/2010/main" val="3159574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2F17-D653-2238-5759-1E624DC00987}"/>
              </a:ext>
            </a:extLst>
          </p:cNvPr>
          <p:cNvSpPr>
            <a:spLocks noGrp="1"/>
          </p:cNvSpPr>
          <p:nvPr>
            <p:ph type="title"/>
          </p:nvPr>
        </p:nvSpPr>
        <p:spPr>
          <a:xfrm>
            <a:off x="838200" y="365126"/>
            <a:ext cx="10515600" cy="834410"/>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Analysis of Gender</a:t>
            </a:r>
          </a:p>
        </p:txBody>
      </p:sp>
      <p:sp>
        <p:nvSpPr>
          <p:cNvPr id="3" name="Text Placeholder 2">
            <a:extLst>
              <a:ext uri="{FF2B5EF4-FFF2-40B4-BE49-F238E27FC236}">
                <a16:creationId xmlns:a16="http://schemas.microsoft.com/office/drawing/2014/main" id="{A7C1AA3B-01A9-6691-D3A6-4748457BBE3D}"/>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r>
              <a:rPr lang="en-IN" sz="1600" dirty="0">
                <a:latin typeface="Times New Roman" panose="02020603050405020304" pitchFamily="18" charset="0"/>
                <a:cs typeface="Times New Roman" panose="02020603050405020304" pitchFamily="18" charset="0"/>
              </a:rPr>
              <a:t>Male Graduates are higher than females</a:t>
            </a:r>
          </a:p>
        </p:txBody>
      </p:sp>
      <p:pic>
        <p:nvPicPr>
          <p:cNvPr id="5" name="Picture 4">
            <a:extLst>
              <a:ext uri="{FF2B5EF4-FFF2-40B4-BE49-F238E27FC236}">
                <a16:creationId xmlns:a16="http://schemas.microsoft.com/office/drawing/2014/main" id="{B8CB99E1-255F-DC32-6BDF-003DEB75BF3C}"/>
              </a:ext>
            </a:extLst>
          </p:cNvPr>
          <p:cNvPicPr>
            <a:picLocks noChangeAspect="1"/>
          </p:cNvPicPr>
          <p:nvPr/>
        </p:nvPicPr>
        <p:blipFill>
          <a:blip r:embed="rId2"/>
          <a:stretch>
            <a:fillRect/>
          </a:stretch>
        </p:blipFill>
        <p:spPr>
          <a:xfrm>
            <a:off x="609600" y="1199536"/>
            <a:ext cx="6306483" cy="3684642"/>
          </a:xfrm>
          <a:prstGeom prst="rect">
            <a:avLst/>
          </a:prstGeom>
        </p:spPr>
      </p:pic>
    </p:spTree>
    <p:extLst>
      <p:ext uri="{BB962C8B-B14F-4D97-AF65-F5344CB8AC3E}">
        <p14:creationId xmlns:p14="http://schemas.microsoft.com/office/powerpoint/2010/main" val="356038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7D6B-8B15-659D-31AC-76356240560A}"/>
              </a:ext>
            </a:extLst>
          </p:cNvPr>
          <p:cNvSpPr>
            <a:spLocks noGrp="1"/>
          </p:cNvSpPr>
          <p:nvPr>
            <p:ph type="title"/>
          </p:nvPr>
        </p:nvSpPr>
        <p:spPr>
          <a:xfrm>
            <a:off x="838200" y="365126"/>
            <a:ext cx="10515600" cy="588604"/>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Analysis of </a:t>
            </a:r>
            <a:r>
              <a:rPr lang="en-IN" sz="3200" dirty="0" err="1">
                <a:solidFill>
                  <a:srgbClr val="FF0000"/>
                </a:solidFill>
                <a:latin typeface="Times New Roman" panose="02020603050405020304" pitchFamily="18" charset="0"/>
                <a:cs typeface="Times New Roman" panose="02020603050405020304" pitchFamily="18" charset="0"/>
              </a:rPr>
              <a:t>CollegeTier</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2ACB1B6-E083-BD87-0DC9-3F494F700B92}"/>
              </a:ext>
            </a:extLst>
          </p:cNvPr>
          <p:cNvSpPr>
            <a:spLocks noGrp="1"/>
          </p:cNvSpPr>
          <p:nvPr>
            <p:ph type="body" idx="1"/>
          </p:nvPr>
        </p:nvSpPr>
        <p:spPr>
          <a:xfrm>
            <a:off x="838200" y="953730"/>
            <a:ext cx="10515600" cy="5223233"/>
          </a:xfrm>
        </p:spPr>
        <p:txBody>
          <a:bodyPr>
            <a:normAutofit/>
          </a:bodyPr>
          <a:lstStyle/>
          <a:p>
            <a:pPr marL="11430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1600" dirty="0">
                <a:latin typeface="Times New Roman" panose="02020603050405020304" pitchFamily="18" charset="0"/>
                <a:cs typeface="Times New Roman" panose="02020603050405020304" pitchFamily="18" charset="0"/>
              </a:rPr>
              <a:t>Tier 2 colleges are dominating tier 1 colleges</a:t>
            </a:r>
          </a:p>
          <a:p>
            <a:r>
              <a:rPr lang="en-IN" sz="1600" dirty="0">
                <a:latin typeface="Times New Roman" panose="02020603050405020304" pitchFamily="18" charset="0"/>
                <a:cs typeface="Times New Roman" panose="02020603050405020304" pitchFamily="18" charset="0"/>
              </a:rPr>
              <a:t>More </a:t>
            </a:r>
            <a:r>
              <a:rPr lang="en-IN" sz="1600" dirty="0" err="1">
                <a:latin typeface="Times New Roman" panose="02020603050405020304" pitchFamily="18" charset="0"/>
                <a:cs typeface="Times New Roman" panose="02020603050405020304" pitchFamily="18" charset="0"/>
              </a:rPr>
              <a:t>no.of</a:t>
            </a:r>
            <a:r>
              <a:rPr lang="en-IN" sz="1600" dirty="0">
                <a:latin typeface="Times New Roman" panose="02020603050405020304" pitchFamily="18" charset="0"/>
                <a:cs typeface="Times New Roman" panose="02020603050405020304" pitchFamily="18" charset="0"/>
              </a:rPr>
              <a:t> graduates for m tier 2</a:t>
            </a:r>
          </a:p>
        </p:txBody>
      </p:sp>
      <p:pic>
        <p:nvPicPr>
          <p:cNvPr id="5" name="Picture 4">
            <a:extLst>
              <a:ext uri="{FF2B5EF4-FFF2-40B4-BE49-F238E27FC236}">
                <a16:creationId xmlns:a16="http://schemas.microsoft.com/office/drawing/2014/main" id="{88E4D1F2-7A3C-B4DD-43C4-4044C1ABC97F}"/>
              </a:ext>
            </a:extLst>
          </p:cNvPr>
          <p:cNvPicPr>
            <a:picLocks noChangeAspect="1"/>
          </p:cNvPicPr>
          <p:nvPr/>
        </p:nvPicPr>
        <p:blipFill>
          <a:blip r:embed="rId2"/>
          <a:stretch>
            <a:fillRect/>
          </a:stretch>
        </p:blipFill>
        <p:spPr>
          <a:xfrm>
            <a:off x="838200" y="1032388"/>
            <a:ext cx="5454930" cy="4045158"/>
          </a:xfrm>
          <a:prstGeom prst="rect">
            <a:avLst/>
          </a:prstGeom>
        </p:spPr>
      </p:pic>
    </p:spTree>
    <p:extLst>
      <p:ext uri="{BB962C8B-B14F-4D97-AF65-F5344CB8AC3E}">
        <p14:creationId xmlns:p14="http://schemas.microsoft.com/office/powerpoint/2010/main" val="397594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7AF5-FFD6-8242-A72F-61F01812189B}"/>
              </a:ext>
            </a:extLst>
          </p:cNvPr>
          <p:cNvSpPr>
            <a:spLocks noGrp="1"/>
          </p:cNvSpPr>
          <p:nvPr>
            <p:ph type="title"/>
          </p:nvPr>
        </p:nvSpPr>
        <p:spPr>
          <a:xfrm>
            <a:off x="838200" y="365125"/>
            <a:ext cx="10515600" cy="637765"/>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Analysis of Degree</a:t>
            </a:r>
          </a:p>
        </p:txBody>
      </p:sp>
      <p:sp>
        <p:nvSpPr>
          <p:cNvPr id="3" name="Text Placeholder 2">
            <a:extLst>
              <a:ext uri="{FF2B5EF4-FFF2-40B4-BE49-F238E27FC236}">
                <a16:creationId xmlns:a16="http://schemas.microsoft.com/office/drawing/2014/main" id="{B0DA0983-0977-F0A0-1643-4B6E896CDC7E}"/>
              </a:ext>
            </a:extLst>
          </p:cNvPr>
          <p:cNvSpPr>
            <a:spLocks noGrp="1"/>
          </p:cNvSpPr>
          <p:nvPr>
            <p:ph type="body" idx="1"/>
          </p:nvPr>
        </p:nvSpPr>
        <p:spPr>
          <a:xfrm>
            <a:off x="838200" y="1002890"/>
            <a:ext cx="10515600" cy="5174073"/>
          </a:xfrm>
        </p:spPr>
        <p:txBody>
          <a:bodyPr>
            <a:norm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92% </a:t>
            </a:r>
            <a:r>
              <a:rPr lang="en-US" sz="1600" dirty="0" err="1">
                <a:latin typeface="Times New Roman" panose="02020603050405020304" pitchFamily="18" charset="0"/>
                <a:cs typeface="Times New Roman" panose="02020603050405020304" pitchFamily="18" charset="0"/>
              </a:rPr>
              <a:t>i.e</a:t>
            </a:r>
            <a:r>
              <a:rPr lang="en-US" sz="1600" dirty="0">
                <a:latin typeface="Times New Roman" panose="02020603050405020304" pitchFamily="18" charset="0"/>
                <a:cs typeface="Times New Roman" panose="02020603050405020304" pitchFamily="18" charset="0"/>
              </a:rPr>
              <a:t>(3700) of the graduates form </a:t>
            </a:r>
            <a:r>
              <a:rPr lang="en-US" sz="1600" dirty="0" err="1">
                <a:latin typeface="Times New Roman" panose="02020603050405020304" pitchFamily="18" charset="0"/>
                <a:cs typeface="Times New Roman" panose="02020603050405020304" pitchFamily="18" charset="0"/>
              </a:rPr>
              <a:t>B.Tech</a:t>
            </a:r>
            <a:r>
              <a:rPr lang="en-US" sz="1600" dirty="0">
                <a:latin typeface="Times New Roman" panose="02020603050405020304" pitchFamily="18" charset="0"/>
                <a:cs typeface="Times New Roman" panose="02020603050405020304" pitchFamily="18" charset="0"/>
              </a:rPr>
              <a:t>/B.E</a:t>
            </a:r>
          </a:p>
          <a:p>
            <a:r>
              <a:rPr lang="en-US" sz="1600" dirty="0">
                <a:latin typeface="Times New Roman" panose="02020603050405020304" pitchFamily="18" charset="0"/>
                <a:cs typeface="Times New Roman" panose="02020603050405020304" pitchFamily="18" charset="0"/>
              </a:rPr>
              <a:t>MCA graduates are 243 and then </a:t>
            </a:r>
            <a:r>
              <a:rPr lang="en-US" sz="1600" dirty="0" err="1">
                <a:latin typeface="Times New Roman" panose="02020603050405020304" pitchFamily="18" charset="0"/>
                <a:cs typeface="Times New Roman" panose="02020603050405020304" pitchFamily="18" charset="0"/>
              </a:rPr>
              <a:t>M.Tech</a:t>
            </a:r>
            <a:r>
              <a:rPr lang="en-US" sz="1600" dirty="0">
                <a:latin typeface="Times New Roman" panose="02020603050405020304" pitchFamily="18" charset="0"/>
                <a:cs typeface="Times New Roman" panose="02020603050405020304" pitchFamily="18" charset="0"/>
              </a:rPr>
              <a:t>/M.E are with 53 graduates and M.Sc. (Tech.) with 2 graduates</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9FB071F-308E-17B6-83BD-EEB4B4CF2976}"/>
              </a:ext>
            </a:extLst>
          </p:cNvPr>
          <p:cNvPicPr>
            <a:picLocks noChangeAspect="1"/>
          </p:cNvPicPr>
          <p:nvPr/>
        </p:nvPicPr>
        <p:blipFill>
          <a:blip r:embed="rId2"/>
          <a:stretch>
            <a:fillRect/>
          </a:stretch>
        </p:blipFill>
        <p:spPr>
          <a:xfrm>
            <a:off x="838200" y="1101007"/>
            <a:ext cx="5429529" cy="3451328"/>
          </a:xfrm>
          <a:prstGeom prst="rect">
            <a:avLst/>
          </a:prstGeom>
        </p:spPr>
      </p:pic>
    </p:spTree>
    <p:extLst>
      <p:ext uri="{BB962C8B-B14F-4D97-AF65-F5344CB8AC3E}">
        <p14:creationId xmlns:p14="http://schemas.microsoft.com/office/powerpoint/2010/main" val="2261636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3FC5-0BCD-BC27-C524-493AFFFAB893}"/>
              </a:ext>
            </a:extLst>
          </p:cNvPr>
          <p:cNvSpPr>
            <a:spLocks noGrp="1"/>
          </p:cNvSpPr>
          <p:nvPr>
            <p:ph type="title"/>
          </p:nvPr>
        </p:nvSpPr>
        <p:spPr>
          <a:xfrm>
            <a:off x="838200" y="365125"/>
            <a:ext cx="10515600" cy="627933"/>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Analysis of Specialization</a:t>
            </a:r>
          </a:p>
        </p:txBody>
      </p:sp>
      <p:sp>
        <p:nvSpPr>
          <p:cNvPr id="3" name="Text Placeholder 2">
            <a:extLst>
              <a:ext uri="{FF2B5EF4-FFF2-40B4-BE49-F238E27FC236}">
                <a16:creationId xmlns:a16="http://schemas.microsoft.com/office/drawing/2014/main" id="{CB033178-FE91-ED42-DE50-7F45500F3E1D}"/>
              </a:ext>
            </a:extLst>
          </p:cNvPr>
          <p:cNvSpPr>
            <a:spLocks noGrp="1"/>
          </p:cNvSpPr>
          <p:nvPr>
            <p:ph type="body" idx="1"/>
          </p:nvPr>
        </p:nvSpPr>
        <p:spPr/>
        <p:txBody>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computer science &amp; engineering is in 1st place with graduates of 2258 </a:t>
            </a:r>
          </a:p>
          <a:p>
            <a:r>
              <a:rPr lang="en-US" sz="1600" dirty="0">
                <a:latin typeface="Times New Roman" panose="02020603050405020304" pitchFamily="18" charset="0"/>
                <a:cs typeface="Times New Roman" panose="02020603050405020304" pitchFamily="18" charset="0"/>
              </a:rPr>
              <a:t>1225 Graduates are from electronics and communication engineering in 2nd place and follows…..</a:t>
            </a:r>
          </a:p>
          <a:p>
            <a:pPr marL="114300" indent="0">
              <a:buNone/>
            </a:pPr>
            <a:endParaRPr lang="en-US" sz="1600" dirty="0">
              <a:latin typeface="Times New Roman" panose="02020603050405020304" pitchFamily="18" charset="0"/>
              <a:cs typeface="Times New Roman" panose="02020603050405020304" pitchFamily="18" charset="0"/>
            </a:endParaRPr>
          </a:p>
          <a:p>
            <a:pPr marL="114300" indent="0">
              <a:buNone/>
            </a:pPr>
            <a:endParaRPr lang="en-US" dirty="0"/>
          </a:p>
        </p:txBody>
      </p:sp>
      <p:pic>
        <p:nvPicPr>
          <p:cNvPr id="5" name="Picture 4">
            <a:extLst>
              <a:ext uri="{FF2B5EF4-FFF2-40B4-BE49-F238E27FC236}">
                <a16:creationId xmlns:a16="http://schemas.microsoft.com/office/drawing/2014/main" id="{CD380223-2171-E021-95FD-64F00ACDBB86}"/>
              </a:ext>
            </a:extLst>
          </p:cNvPr>
          <p:cNvPicPr>
            <a:picLocks noChangeAspect="1"/>
          </p:cNvPicPr>
          <p:nvPr/>
        </p:nvPicPr>
        <p:blipFill>
          <a:blip r:embed="rId2"/>
          <a:stretch>
            <a:fillRect/>
          </a:stretch>
        </p:blipFill>
        <p:spPr>
          <a:xfrm>
            <a:off x="838200" y="1179871"/>
            <a:ext cx="7575939" cy="3687097"/>
          </a:xfrm>
          <a:prstGeom prst="rect">
            <a:avLst/>
          </a:prstGeom>
        </p:spPr>
      </p:pic>
    </p:spTree>
    <p:extLst>
      <p:ext uri="{BB962C8B-B14F-4D97-AF65-F5344CB8AC3E}">
        <p14:creationId xmlns:p14="http://schemas.microsoft.com/office/powerpoint/2010/main" val="1333472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0825-3D4B-BA3B-340C-A130520CBF49}"/>
              </a:ext>
            </a:extLst>
          </p:cNvPr>
          <p:cNvSpPr>
            <a:spLocks noGrp="1"/>
          </p:cNvSpPr>
          <p:nvPr>
            <p:ph type="title"/>
          </p:nvPr>
        </p:nvSpPr>
        <p:spPr>
          <a:xfrm>
            <a:off x="838200" y="365125"/>
            <a:ext cx="10515600" cy="627933"/>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Analysis of </a:t>
            </a:r>
            <a:r>
              <a:rPr lang="en-IN" sz="3200" dirty="0" err="1">
                <a:solidFill>
                  <a:srgbClr val="FF0000"/>
                </a:solidFill>
                <a:latin typeface="Times New Roman" panose="02020603050405020304" pitchFamily="18" charset="0"/>
                <a:cs typeface="Times New Roman" panose="02020603050405020304" pitchFamily="18" charset="0"/>
              </a:rPr>
              <a:t>CollegeState</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444BCF4-CEBF-93B7-C75A-FDC41E7009A0}"/>
              </a:ext>
            </a:extLst>
          </p:cNvPr>
          <p:cNvSpPr>
            <a:spLocks noGrp="1"/>
          </p:cNvSpPr>
          <p:nvPr>
            <p:ph type="body" idx="1"/>
          </p:nvPr>
        </p:nvSpPr>
        <p:spPr/>
        <p:txBody>
          <a:bodyPr>
            <a:norm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Most of the Graduates </a:t>
            </a:r>
            <a:r>
              <a:rPr lang="en-US" sz="1600" dirty="0" err="1">
                <a:latin typeface="Times New Roman" panose="02020603050405020304" pitchFamily="18" charset="0"/>
                <a:cs typeface="Times New Roman" panose="02020603050405020304" pitchFamily="18" charset="0"/>
              </a:rPr>
              <a:t>i.e</a:t>
            </a:r>
            <a:r>
              <a:rPr lang="en-US" sz="1600" dirty="0">
                <a:latin typeface="Times New Roman" panose="02020603050405020304" pitchFamily="18" charset="0"/>
                <a:cs typeface="Times New Roman" panose="02020603050405020304" pitchFamily="18" charset="0"/>
              </a:rPr>
              <a:t> 915 form Uttar Pradesh then Karnataka with 370 and then Tamil Nadu with 367 and follows..</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FBF942-9C29-4C6F-C307-A3D94E37C3CD}"/>
              </a:ext>
            </a:extLst>
          </p:cNvPr>
          <p:cNvPicPr>
            <a:picLocks noChangeAspect="1"/>
          </p:cNvPicPr>
          <p:nvPr/>
        </p:nvPicPr>
        <p:blipFill>
          <a:blip r:embed="rId2"/>
          <a:stretch>
            <a:fillRect/>
          </a:stretch>
        </p:blipFill>
        <p:spPr>
          <a:xfrm>
            <a:off x="838200" y="1179972"/>
            <a:ext cx="6299524" cy="4026107"/>
          </a:xfrm>
          <a:prstGeom prst="rect">
            <a:avLst/>
          </a:prstGeom>
        </p:spPr>
      </p:pic>
    </p:spTree>
    <p:extLst>
      <p:ext uri="{BB962C8B-B14F-4D97-AF65-F5344CB8AC3E}">
        <p14:creationId xmlns:p14="http://schemas.microsoft.com/office/powerpoint/2010/main" val="550804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1803-5835-DA8A-9329-7C78B898A79A}"/>
              </a:ext>
            </a:extLst>
          </p:cNvPr>
          <p:cNvSpPr>
            <a:spLocks noGrp="1"/>
          </p:cNvSpPr>
          <p:nvPr>
            <p:ph type="title"/>
          </p:nvPr>
        </p:nvSpPr>
        <p:spPr>
          <a:xfrm>
            <a:off x="838200" y="73743"/>
            <a:ext cx="10515600" cy="752167"/>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Analysis of </a:t>
            </a:r>
            <a:r>
              <a:rPr lang="en-IN" sz="3200" dirty="0" err="1">
                <a:solidFill>
                  <a:srgbClr val="FF0000"/>
                </a:solidFill>
                <a:latin typeface="Times New Roman" panose="02020603050405020304" pitchFamily="18" charset="0"/>
                <a:cs typeface="Times New Roman" panose="02020603050405020304" pitchFamily="18" charset="0"/>
              </a:rPr>
              <a:t>CollegeGPA</a:t>
            </a:r>
            <a:r>
              <a:rPr lang="en-IN" sz="3200" dirty="0">
                <a:solidFill>
                  <a:srgbClr val="FF0000"/>
                </a:solidFill>
                <a:latin typeface="Times New Roman" panose="02020603050405020304" pitchFamily="18" charset="0"/>
                <a:cs typeface="Times New Roman" panose="02020603050405020304" pitchFamily="18" charset="0"/>
              </a:rPr>
              <a:t> vs Salary</a:t>
            </a:r>
          </a:p>
        </p:txBody>
      </p:sp>
      <p:sp>
        <p:nvSpPr>
          <p:cNvPr id="3" name="Text Placeholder 2">
            <a:extLst>
              <a:ext uri="{FF2B5EF4-FFF2-40B4-BE49-F238E27FC236}">
                <a16:creationId xmlns:a16="http://schemas.microsoft.com/office/drawing/2014/main" id="{AE266DFA-6FF5-8E15-0A93-675D18291160}"/>
              </a:ext>
            </a:extLst>
          </p:cNvPr>
          <p:cNvSpPr>
            <a:spLocks noGrp="1"/>
          </p:cNvSpPr>
          <p:nvPr>
            <p:ph type="body" idx="1"/>
          </p:nvPr>
        </p:nvSpPr>
        <p:spPr>
          <a:xfrm>
            <a:off x="838200" y="1825624"/>
            <a:ext cx="10515600" cy="4958633"/>
          </a:xfrm>
        </p:spPr>
        <p:txBody>
          <a:bodyPr>
            <a:normAutofit lnSpcReduction="10000"/>
          </a:bodyPr>
          <a:lstStyle/>
          <a:p>
            <a:endParaRPr lang="en-IN" dirty="0"/>
          </a:p>
          <a:p>
            <a:endParaRPr lang="en-IN" dirty="0"/>
          </a:p>
          <a:p>
            <a:endParaRPr lang="en-IN" dirty="0"/>
          </a:p>
          <a:p>
            <a:endParaRPr lang="en-IN" dirty="0"/>
          </a:p>
          <a:p>
            <a:endParaRPr lang="en-IN" sz="21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There is a weak correlation between College GPA and salary, indicating that higher GPA does not guarantee a higher salary.</a:t>
            </a:r>
          </a:p>
          <a:p>
            <a:r>
              <a:rPr lang="en-US" sz="1700" dirty="0">
                <a:latin typeface="Times New Roman" panose="02020603050405020304" pitchFamily="18" charset="0"/>
                <a:cs typeface="Times New Roman" panose="02020603050405020304" pitchFamily="18" charset="0"/>
              </a:rPr>
              <a:t>Graduates with top GPA (i.e., 9.993) received moderate packages like 4,40,000.</a:t>
            </a:r>
          </a:p>
          <a:p>
            <a:r>
              <a:rPr lang="en-US" sz="1700" dirty="0">
                <a:latin typeface="Times New Roman" panose="02020603050405020304" pitchFamily="18" charset="0"/>
                <a:cs typeface="Times New Roman" panose="02020603050405020304" pitchFamily="18" charset="0"/>
              </a:rPr>
              <a:t>Mid-range GPAs (i.e., 7.2 and 6.5) secured much higher packages of up to 4 million, showing GPA is not the only deciding factor.</a:t>
            </a:r>
          </a:p>
          <a:p>
            <a:r>
              <a:rPr lang="en-US" sz="1700" dirty="0">
                <a:latin typeface="Times New Roman" panose="02020603050405020304" pitchFamily="18" charset="0"/>
                <a:cs typeface="Times New Roman" panose="02020603050405020304" pitchFamily="18" charset="0"/>
              </a:rPr>
              <a:t>The majority of graduates are placed with packages ranging from 35,000 to 1 million.</a:t>
            </a:r>
          </a:p>
          <a:p>
            <a:r>
              <a:rPr lang="en-US" sz="1700" dirty="0">
                <a:latin typeface="Times New Roman" panose="02020603050405020304" pitchFamily="18" charset="0"/>
                <a:cs typeface="Times New Roman" panose="02020603050405020304" pitchFamily="18" charset="0"/>
              </a:rPr>
              <a:t>These insights suggest that factors beyond academic performance, such as skills and demand, significantly influence salary.</a:t>
            </a:r>
            <a:endParaRPr lang="en-IN" sz="17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FF65EDF-A8C1-39AA-3379-28EFA9B8B3AF}"/>
              </a:ext>
            </a:extLst>
          </p:cNvPr>
          <p:cNvPicPr>
            <a:picLocks noChangeAspect="1"/>
          </p:cNvPicPr>
          <p:nvPr/>
        </p:nvPicPr>
        <p:blipFill>
          <a:blip r:embed="rId2"/>
          <a:stretch>
            <a:fillRect/>
          </a:stretch>
        </p:blipFill>
        <p:spPr>
          <a:xfrm>
            <a:off x="838200" y="689536"/>
            <a:ext cx="4233641" cy="3222426"/>
          </a:xfrm>
          <a:prstGeom prst="rect">
            <a:avLst/>
          </a:prstGeom>
        </p:spPr>
      </p:pic>
      <p:pic>
        <p:nvPicPr>
          <p:cNvPr id="7" name="Picture 6">
            <a:extLst>
              <a:ext uri="{FF2B5EF4-FFF2-40B4-BE49-F238E27FC236}">
                <a16:creationId xmlns:a16="http://schemas.microsoft.com/office/drawing/2014/main" id="{FCECEDB2-DEA3-DCE3-A44D-DE87C51956EC}"/>
              </a:ext>
            </a:extLst>
          </p:cNvPr>
          <p:cNvPicPr>
            <a:picLocks noChangeAspect="1"/>
          </p:cNvPicPr>
          <p:nvPr/>
        </p:nvPicPr>
        <p:blipFill>
          <a:blip r:embed="rId3"/>
          <a:stretch>
            <a:fillRect/>
          </a:stretch>
        </p:blipFill>
        <p:spPr>
          <a:xfrm>
            <a:off x="5505324" y="825910"/>
            <a:ext cx="4631733" cy="2949679"/>
          </a:xfrm>
          <a:prstGeom prst="rect">
            <a:avLst/>
          </a:prstGeom>
        </p:spPr>
      </p:pic>
    </p:spTree>
    <p:extLst>
      <p:ext uri="{BB962C8B-B14F-4D97-AF65-F5344CB8AC3E}">
        <p14:creationId xmlns:p14="http://schemas.microsoft.com/office/powerpoint/2010/main" val="28753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C2473-FCEA-9657-A072-AD1352A88C3B}"/>
              </a:ext>
            </a:extLst>
          </p:cNvPr>
          <p:cNvSpPr>
            <a:spLocks noGrp="1"/>
          </p:cNvSpPr>
          <p:nvPr>
            <p:ph type="title"/>
          </p:nvPr>
        </p:nvSpPr>
        <p:spPr>
          <a:xfrm>
            <a:off x="838200" y="365126"/>
            <a:ext cx="10515600" cy="315912"/>
          </a:xfrm>
        </p:spPr>
        <p:txBody>
          <a:bodyPr>
            <a:normAutofit fontScale="90000"/>
          </a:bodyPr>
          <a:lstStyle/>
          <a:p>
            <a:r>
              <a:rPr lang="en-IN" sz="3200" dirty="0">
                <a:solidFill>
                  <a:srgbClr val="FF0000"/>
                </a:solidFill>
                <a:latin typeface="Times New Roman" panose="02020603050405020304" pitchFamily="18" charset="0"/>
                <a:cs typeface="Times New Roman" panose="02020603050405020304" pitchFamily="18" charset="0"/>
              </a:rPr>
              <a:t>Salary by Designation</a:t>
            </a:r>
          </a:p>
        </p:txBody>
      </p:sp>
      <p:sp>
        <p:nvSpPr>
          <p:cNvPr id="3" name="Text Placeholder 2">
            <a:extLst>
              <a:ext uri="{FF2B5EF4-FFF2-40B4-BE49-F238E27FC236}">
                <a16:creationId xmlns:a16="http://schemas.microsoft.com/office/drawing/2014/main" id="{2E8E112D-C4FC-1774-66BE-C395885D5332}"/>
              </a:ext>
            </a:extLst>
          </p:cNvPr>
          <p:cNvSpPr>
            <a:spLocks noGrp="1"/>
          </p:cNvSpPr>
          <p:nvPr>
            <p:ph type="body" idx="1"/>
          </p:nvPr>
        </p:nvSpPr>
        <p:spPr>
          <a:xfrm>
            <a:off x="838200" y="845574"/>
            <a:ext cx="10515600" cy="5820697"/>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sz="2100" dirty="0">
              <a:latin typeface="Times New Roman" panose="02020603050405020304" pitchFamily="18" charset="0"/>
              <a:cs typeface="Times New Roman" panose="02020603050405020304" pitchFamily="18" charset="0"/>
            </a:endParaRPr>
          </a:p>
          <a:p>
            <a:endParaRPr lang="en-IN" sz="2100" dirty="0">
              <a:latin typeface="Times New Roman" panose="02020603050405020304" pitchFamily="18" charset="0"/>
              <a:cs typeface="Times New Roman" panose="02020603050405020304" pitchFamily="18" charset="0"/>
            </a:endParaRPr>
          </a:p>
          <a:p>
            <a:endParaRPr lang="en-IN" sz="21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These are the top 20 highest salaries.</a:t>
            </a:r>
          </a:p>
          <a:p>
            <a:r>
              <a:rPr lang="en-US" sz="1700" dirty="0">
                <a:latin typeface="Times New Roman" panose="02020603050405020304" pitchFamily="18" charset="0"/>
                <a:cs typeface="Times New Roman" panose="02020603050405020304" pitchFamily="18" charset="0"/>
              </a:rPr>
              <a:t>Males(i.e., 16) are higher than females(i.e., 4) in top 20 high paying salaries.</a:t>
            </a:r>
          </a:p>
          <a:p>
            <a:r>
              <a:rPr lang="en-US" sz="1700" dirty="0">
                <a:latin typeface="Times New Roman" panose="02020603050405020304" pitchFamily="18" charset="0"/>
                <a:cs typeface="Times New Roman" panose="02020603050405020304" pitchFamily="18" charset="0"/>
              </a:rPr>
              <a:t>senior software engineer and automation engineer has highest salary (i.e., 4 million) cracked by males.</a:t>
            </a:r>
          </a:p>
          <a:p>
            <a:r>
              <a:rPr lang="en-US" sz="1700" dirty="0">
                <a:latin typeface="Times New Roman" panose="02020603050405020304" pitchFamily="18" charset="0"/>
                <a:cs typeface="Times New Roman" panose="02020603050405020304" pitchFamily="18" charset="0"/>
              </a:rPr>
              <a:t>Assistant system </a:t>
            </a:r>
            <a:r>
              <a:rPr lang="en-US" sz="1700" dirty="0" err="1">
                <a:latin typeface="Times New Roman" panose="02020603050405020304" pitchFamily="18" charset="0"/>
                <a:cs typeface="Times New Roman" panose="02020603050405020304" pitchFamily="18" charset="0"/>
              </a:rPr>
              <a:t>enginneer</a:t>
            </a:r>
            <a:r>
              <a:rPr lang="en-US" sz="1700" dirty="0">
                <a:latin typeface="Times New Roman" panose="02020603050405020304" pitchFamily="18" charset="0"/>
                <a:cs typeface="Times New Roman" panose="02020603050405020304" pitchFamily="18" charset="0"/>
              </a:rPr>
              <a:t> has second highest salary i.e., 3.5 million cracked by female</a:t>
            </a:r>
          </a:p>
          <a:p>
            <a:r>
              <a:rPr lang="en-US" sz="1700" dirty="0">
                <a:latin typeface="Times New Roman" panose="02020603050405020304" pitchFamily="18" charset="0"/>
                <a:cs typeface="Times New Roman" panose="02020603050405020304" pitchFamily="18" charset="0"/>
              </a:rPr>
              <a:t>software engineer trainee, operations analyst and technical lead having the almost salaries(</a:t>
            </a:r>
            <a:r>
              <a:rPr lang="en-US" sz="1700" dirty="0" err="1">
                <a:latin typeface="Times New Roman" panose="02020603050405020304" pitchFamily="18" charset="0"/>
                <a:cs typeface="Times New Roman" panose="02020603050405020304" pitchFamily="18" charset="0"/>
              </a:rPr>
              <a:t>i.e</a:t>
            </a:r>
            <a:r>
              <a:rPr lang="en-US" sz="1700" dirty="0">
                <a:latin typeface="Times New Roman" panose="02020603050405020304" pitchFamily="18" charset="0"/>
                <a:cs typeface="Times New Roman" panose="02020603050405020304" pitchFamily="18" charset="0"/>
              </a:rPr>
              <a:t>, 2 million).</a:t>
            </a:r>
            <a:endParaRPr lang="en-IN"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867896-E79B-15CF-654B-0BD469C92C7B}"/>
              </a:ext>
            </a:extLst>
          </p:cNvPr>
          <p:cNvPicPr>
            <a:picLocks noChangeAspect="1"/>
          </p:cNvPicPr>
          <p:nvPr/>
        </p:nvPicPr>
        <p:blipFill>
          <a:blip r:embed="rId2"/>
          <a:stretch>
            <a:fillRect/>
          </a:stretch>
        </p:blipFill>
        <p:spPr>
          <a:xfrm>
            <a:off x="838200" y="845573"/>
            <a:ext cx="6833420" cy="3470787"/>
          </a:xfrm>
          <a:prstGeom prst="rect">
            <a:avLst/>
          </a:prstGeom>
        </p:spPr>
      </p:pic>
    </p:spTree>
    <p:extLst>
      <p:ext uri="{BB962C8B-B14F-4D97-AF65-F5344CB8AC3E}">
        <p14:creationId xmlns:p14="http://schemas.microsoft.com/office/powerpoint/2010/main" val="2426700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AF2C-5F75-30CA-81D4-162C3C271065}"/>
              </a:ext>
            </a:extLst>
          </p:cNvPr>
          <p:cNvSpPr>
            <a:spLocks noGrp="1"/>
          </p:cNvSpPr>
          <p:nvPr>
            <p:ph type="title"/>
          </p:nvPr>
        </p:nvSpPr>
        <p:spPr>
          <a:xfrm>
            <a:off x="838200" y="137653"/>
            <a:ext cx="10515600" cy="648928"/>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Analysis of top 20 Salaries vs Designation</a:t>
            </a:r>
          </a:p>
        </p:txBody>
      </p:sp>
      <p:sp>
        <p:nvSpPr>
          <p:cNvPr id="3" name="Text Placeholder 2">
            <a:extLst>
              <a:ext uri="{FF2B5EF4-FFF2-40B4-BE49-F238E27FC236}">
                <a16:creationId xmlns:a16="http://schemas.microsoft.com/office/drawing/2014/main" id="{0C51D0A2-2B62-E756-7D8B-3AC14E19397B}"/>
              </a:ext>
            </a:extLst>
          </p:cNvPr>
          <p:cNvSpPr>
            <a:spLocks noGrp="1"/>
          </p:cNvSpPr>
          <p:nvPr>
            <p:ph type="body" idx="1"/>
          </p:nvPr>
        </p:nvSpPr>
        <p:spPr>
          <a:xfrm>
            <a:off x="838200" y="786581"/>
            <a:ext cx="10515600" cy="5390382"/>
          </a:xfrm>
        </p:spPr>
        <p:txBody>
          <a:bodyPr/>
          <a:lstStyle/>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AACC1EE2-EFE5-1ADB-151A-49E5720CECEC}"/>
              </a:ext>
            </a:extLst>
          </p:cNvPr>
          <p:cNvPicPr>
            <a:picLocks noChangeAspect="1"/>
          </p:cNvPicPr>
          <p:nvPr/>
        </p:nvPicPr>
        <p:blipFill>
          <a:blip r:embed="rId2"/>
          <a:stretch>
            <a:fillRect/>
          </a:stretch>
        </p:blipFill>
        <p:spPr>
          <a:xfrm>
            <a:off x="1342781" y="965073"/>
            <a:ext cx="6670510" cy="3583037"/>
          </a:xfrm>
          <a:prstGeom prst="rect">
            <a:avLst/>
          </a:prstGeom>
        </p:spPr>
      </p:pic>
      <p:sp>
        <p:nvSpPr>
          <p:cNvPr id="7" name="TextBox 6">
            <a:extLst>
              <a:ext uri="{FF2B5EF4-FFF2-40B4-BE49-F238E27FC236}">
                <a16:creationId xmlns:a16="http://schemas.microsoft.com/office/drawing/2014/main" id="{F1DDCA07-0A73-39EC-1BA5-EA726E64E98A}"/>
              </a:ext>
            </a:extLst>
          </p:cNvPr>
          <p:cNvSpPr txBox="1"/>
          <p:nvPr/>
        </p:nvSpPr>
        <p:spPr>
          <a:xfrm>
            <a:off x="511277" y="786581"/>
            <a:ext cx="11582399" cy="5755422"/>
          </a:xfrm>
          <a:prstGeom prst="rect">
            <a:avLst/>
          </a:prstGeom>
          <a:noFill/>
        </p:spPr>
        <p:txBody>
          <a:bodyPr wrap="square">
            <a:sp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significant portion of the highest-paying jobs are within the IT domain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45% of the top-paying roles, men are generally compensated more than women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Conversely, in 20% of the top-paying roles, women earn higher salaries compared to men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Certain positions, such as Junior Manager, Sales Account Manager, and Software Engineer Trainee, have no female representation Among men, the role of Junior Manager offers the highest salary, while for women, the highest-paying role is that of Field Engineer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gender pay disparity may be influenced by other factors such as experience and specialization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Software Engineer and Software Developer roles are the most common and also rank among the highest-paying positions.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39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11B78-9491-E1C8-4829-04EEB9B54E1F}"/>
              </a:ext>
            </a:extLst>
          </p:cNvPr>
          <p:cNvSpPr>
            <a:spLocks noGrp="1"/>
          </p:cNvSpPr>
          <p:nvPr>
            <p:ph type="title"/>
          </p:nvPr>
        </p:nvSpPr>
        <p:spPr>
          <a:xfrm>
            <a:off x="838200" y="1"/>
            <a:ext cx="10515600" cy="865238"/>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Gender vs Salary</a:t>
            </a:r>
          </a:p>
        </p:txBody>
      </p:sp>
      <p:sp>
        <p:nvSpPr>
          <p:cNvPr id="3" name="Text Placeholder 2">
            <a:extLst>
              <a:ext uri="{FF2B5EF4-FFF2-40B4-BE49-F238E27FC236}">
                <a16:creationId xmlns:a16="http://schemas.microsoft.com/office/drawing/2014/main" id="{846A7F44-3C2F-E962-4022-5CB9CF06BEDF}"/>
              </a:ext>
            </a:extLst>
          </p:cNvPr>
          <p:cNvSpPr>
            <a:spLocks noGrp="1"/>
          </p:cNvSpPr>
          <p:nvPr>
            <p:ph type="body" idx="1"/>
          </p:nvPr>
        </p:nvSpPr>
        <p:spPr>
          <a:xfrm>
            <a:off x="838200" y="776748"/>
            <a:ext cx="10515600" cy="5400215"/>
          </a:xfrm>
        </p:spPr>
        <p:txBody>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Class imbalance between male and female, males are higher(i.e.,3041) than females(i.e.,957)</a:t>
            </a:r>
          </a:p>
          <a:p>
            <a:r>
              <a:rPr lang="en-US" sz="1600" dirty="0">
                <a:latin typeface="Times New Roman" panose="02020603050405020304" pitchFamily="18" charset="0"/>
                <a:cs typeface="Times New Roman" panose="02020603050405020304" pitchFamily="18" charset="0"/>
              </a:rPr>
              <a:t>Minimum and median salaries are same for males and females.</a:t>
            </a:r>
          </a:p>
          <a:p>
            <a:r>
              <a:rPr lang="en-US" sz="1600" dirty="0">
                <a:latin typeface="Times New Roman" panose="02020603050405020304" pitchFamily="18" charset="0"/>
                <a:cs typeface="Times New Roman" panose="02020603050405020304" pitchFamily="18" charset="0"/>
              </a:rPr>
              <a:t>Mean salary high for males because of count of males is high.</a:t>
            </a:r>
          </a:p>
          <a:p>
            <a:r>
              <a:rPr lang="en-US" sz="1600" dirty="0">
                <a:latin typeface="Times New Roman" panose="02020603050405020304" pitchFamily="18" charset="0"/>
                <a:cs typeface="Times New Roman" panose="02020603050405020304" pitchFamily="18" charset="0"/>
              </a:rPr>
              <a:t>In males highest salary is 4 million and in females is 3.5 million</a:t>
            </a:r>
            <a:endParaRPr lang="en-IN" dirty="0"/>
          </a:p>
        </p:txBody>
      </p:sp>
      <p:pic>
        <p:nvPicPr>
          <p:cNvPr id="5" name="Picture 4">
            <a:extLst>
              <a:ext uri="{FF2B5EF4-FFF2-40B4-BE49-F238E27FC236}">
                <a16:creationId xmlns:a16="http://schemas.microsoft.com/office/drawing/2014/main" id="{90D91C90-5255-1358-A91C-66741B5EB176}"/>
              </a:ext>
            </a:extLst>
          </p:cNvPr>
          <p:cNvPicPr>
            <a:picLocks noChangeAspect="1"/>
          </p:cNvPicPr>
          <p:nvPr/>
        </p:nvPicPr>
        <p:blipFill>
          <a:blip r:embed="rId2"/>
          <a:stretch>
            <a:fillRect/>
          </a:stretch>
        </p:blipFill>
        <p:spPr>
          <a:xfrm>
            <a:off x="1143000" y="943896"/>
            <a:ext cx="4679575" cy="2921107"/>
          </a:xfrm>
          <a:prstGeom prst="rect">
            <a:avLst/>
          </a:prstGeom>
        </p:spPr>
      </p:pic>
    </p:spTree>
    <p:extLst>
      <p:ext uri="{BB962C8B-B14F-4D97-AF65-F5344CB8AC3E}">
        <p14:creationId xmlns:p14="http://schemas.microsoft.com/office/powerpoint/2010/main" val="238212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091773" y="1328669"/>
            <a:ext cx="10049992" cy="369327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Hi there!! I am Palle Pranay Reddy(IN9240549) currently working as a Data Science Intern at Innomatics Research labs.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Graduated with a B-Tech in Data Science from Sphoorthy Engineering College.</a:t>
            </a:r>
          </a:p>
          <a:p>
            <a:pPr marR="0" lvl="0" algn="just" rtl="0">
              <a:spcBef>
                <a:spcPts val="0"/>
              </a:spcBef>
              <a:spcAft>
                <a:spcPts val="0"/>
              </a:spcAft>
              <a:buClr>
                <a:schemeClr val="dk1"/>
              </a:buClr>
              <a:buSzPts val="1800"/>
            </a:pP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I’ve always been fascinated by the power of data in making informed decisions. Learning data science allows me to merge my technical skills with problem-solving abilities to derive actionable insights from raw data.</a:t>
            </a:r>
          </a:p>
          <a:p>
            <a:pPr marR="0" lvl="0" algn="just" rtl="0">
              <a:spcBef>
                <a:spcPts val="0"/>
              </a:spcBef>
              <a:spcAft>
                <a:spcPts val="0"/>
              </a:spcAft>
              <a:buClr>
                <a:schemeClr val="dk1"/>
              </a:buClr>
              <a:buSzPts val="1800"/>
            </a:pP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Feel free to reach out! You can do this by following links:</a:t>
            </a:r>
          </a:p>
          <a:p>
            <a:pPr marR="0" lvl="0" algn="just" rtl="0">
              <a:spcBef>
                <a:spcPts val="0"/>
              </a:spcBef>
              <a:spcAft>
                <a:spcPts val="0"/>
              </a:spcAft>
              <a:buClr>
                <a:schemeClr val="dk1"/>
              </a:buClr>
              <a:buSzPts val="1800"/>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LinkedIn : </a:t>
            </a:r>
            <a:r>
              <a:rPr lang="en-US" sz="1800" dirty="0">
                <a:solidFill>
                  <a:schemeClr val="dk1"/>
                </a:solidFill>
                <a:latin typeface="Times New Roman" panose="02020603050405020304" pitchFamily="18" charset="0"/>
                <a:ea typeface="Calibri"/>
                <a:cs typeface="Times New Roman" panose="02020603050405020304" pitchFamily="18" charset="0"/>
                <a:sym typeface="Calibri"/>
                <a:hlinkClick r:id="rId3"/>
              </a:rPr>
              <a:t>LinkedIn profile link</a:t>
            </a: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just" rtl="0">
              <a:spcBef>
                <a:spcPts val="0"/>
              </a:spcBef>
              <a:spcAft>
                <a:spcPts val="0"/>
              </a:spcAft>
              <a:buClr>
                <a:schemeClr val="dk1"/>
              </a:buClr>
              <a:buSzPts val="1800"/>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GitHub : </a:t>
            </a:r>
            <a:r>
              <a:rPr lang="en-US" sz="1800" dirty="0">
                <a:solidFill>
                  <a:schemeClr val="dk1"/>
                </a:solidFill>
                <a:latin typeface="Times New Roman" panose="02020603050405020304" pitchFamily="18" charset="0"/>
                <a:ea typeface="Calibri"/>
                <a:cs typeface="Times New Roman" panose="02020603050405020304" pitchFamily="18" charset="0"/>
                <a:sym typeface="Calibri"/>
                <a:hlinkClick r:id="rId4"/>
              </a:rPr>
              <a:t>GitHub Link</a:t>
            </a: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lang="en-US" sz="1800"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IN"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sz="1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Rectangle 1">
            <a:extLst>
              <a:ext uri="{FF2B5EF4-FFF2-40B4-BE49-F238E27FC236}">
                <a16:creationId xmlns:a16="http://schemas.microsoft.com/office/drawing/2014/main" id="{368DAC2C-1F54-9930-BD6B-A7F6D3BBE0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www.linkedin.com/in/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A927-B741-84DE-CCF3-A8058A922CF7}"/>
              </a:ext>
            </a:extLst>
          </p:cNvPr>
          <p:cNvSpPr>
            <a:spLocks noGrp="1"/>
          </p:cNvSpPr>
          <p:nvPr>
            <p:ph type="title"/>
          </p:nvPr>
        </p:nvSpPr>
        <p:spPr>
          <a:xfrm>
            <a:off x="838200" y="1"/>
            <a:ext cx="10515600" cy="681036"/>
          </a:xfrm>
        </p:spPr>
        <p:txBody>
          <a:bodyPr>
            <a:normAutofit/>
          </a:bodyPr>
          <a:lstStyle/>
          <a:p>
            <a:r>
              <a:rPr lang="en-IN" sz="3200" dirty="0" err="1">
                <a:solidFill>
                  <a:srgbClr val="FF0000"/>
                </a:solidFill>
                <a:latin typeface="Times New Roman" panose="02020603050405020304" pitchFamily="18" charset="0"/>
                <a:cs typeface="Times New Roman" panose="02020603050405020304" pitchFamily="18" charset="0"/>
              </a:rPr>
              <a:t>CollegeTier</a:t>
            </a:r>
            <a:r>
              <a:rPr lang="en-IN" sz="3200" dirty="0">
                <a:solidFill>
                  <a:srgbClr val="FF0000"/>
                </a:solidFill>
                <a:latin typeface="Times New Roman" panose="02020603050405020304" pitchFamily="18" charset="0"/>
                <a:cs typeface="Times New Roman" panose="02020603050405020304" pitchFamily="18" charset="0"/>
              </a:rPr>
              <a:t> vs Salary vs Gender</a:t>
            </a:r>
          </a:p>
        </p:txBody>
      </p:sp>
      <p:sp>
        <p:nvSpPr>
          <p:cNvPr id="3" name="Text Placeholder 2">
            <a:extLst>
              <a:ext uri="{FF2B5EF4-FFF2-40B4-BE49-F238E27FC236}">
                <a16:creationId xmlns:a16="http://schemas.microsoft.com/office/drawing/2014/main" id="{EE20B5DA-1761-5BE5-F9A6-E267875A2235}"/>
              </a:ext>
            </a:extLst>
          </p:cNvPr>
          <p:cNvSpPr>
            <a:spLocks noGrp="1"/>
          </p:cNvSpPr>
          <p:nvPr>
            <p:ph type="body" idx="1"/>
          </p:nvPr>
        </p:nvSpPr>
        <p:spPr>
          <a:xfrm>
            <a:off x="838200" y="609600"/>
            <a:ext cx="10515600" cy="5567363"/>
          </a:xfrm>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From the above bar </a:t>
            </a:r>
            <a:r>
              <a:rPr lang="en-US" sz="1600" dirty="0" err="1">
                <a:latin typeface="Times New Roman" panose="02020603050405020304" pitchFamily="18" charset="0"/>
                <a:cs typeface="Times New Roman" panose="02020603050405020304" pitchFamily="18" charset="0"/>
              </a:rPr>
              <a:t>graph,we</a:t>
            </a:r>
            <a:r>
              <a:rPr lang="en-US" sz="1600" dirty="0">
                <a:latin typeface="Times New Roman" panose="02020603050405020304" pitchFamily="18" charset="0"/>
                <a:cs typeface="Times New Roman" panose="02020603050405020304" pitchFamily="18" charset="0"/>
              </a:rPr>
              <a:t> can see that students from tier1 colleges have higher salary.</a:t>
            </a:r>
          </a:p>
          <a:p>
            <a:r>
              <a:rPr lang="en-US" sz="1600" dirty="0">
                <a:latin typeface="Times New Roman" panose="02020603050405020304" pitchFamily="18" charset="0"/>
                <a:cs typeface="Times New Roman" panose="02020603050405020304" pitchFamily="18" charset="0"/>
              </a:rPr>
              <a:t>We can see more men are from tier1 colleges than women and </a:t>
            </a:r>
            <a:r>
              <a:rPr lang="en-US" sz="1600" dirty="0" err="1">
                <a:latin typeface="Times New Roman" panose="02020603050405020304" pitchFamily="18" charset="0"/>
                <a:cs typeface="Times New Roman" panose="02020603050405020304" pitchFamily="18" charset="0"/>
              </a:rPr>
              <a:t>overally</a:t>
            </a:r>
            <a:r>
              <a:rPr lang="en-US" sz="1600" dirty="0">
                <a:latin typeface="Times New Roman" panose="02020603050405020304" pitchFamily="18" charset="0"/>
                <a:cs typeface="Times New Roman" panose="02020603050405020304" pitchFamily="18" charset="0"/>
              </a:rPr>
              <a:t> most students are from tier2 colleges</a:t>
            </a:r>
          </a:p>
          <a:p>
            <a:r>
              <a:rPr lang="en-US" sz="1600" dirty="0">
                <a:latin typeface="Times New Roman" panose="02020603050405020304" pitchFamily="18" charset="0"/>
                <a:cs typeface="Times New Roman" panose="02020603050405020304" pitchFamily="18" charset="0"/>
              </a:rPr>
              <a:t>This might be a reason for women being paid less than men in high paying jobs because as most of women are from tier-2 colleges</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6DF186-69D7-23F2-CEFF-0132C322B3A9}"/>
              </a:ext>
            </a:extLst>
          </p:cNvPr>
          <p:cNvPicPr>
            <a:picLocks noChangeAspect="1"/>
          </p:cNvPicPr>
          <p:nvPr/>
        </p:nvPicPr>
        <p:blipFill>
          <a:blip r:embed="rId2"/>
          <a:stretch>
            <a:fillRect/>
          </a:stretch>
        </p:blipFill>
        <p:spPr>
          <a:xfrm>
            <a:off x="838200" y="609599"/>
            <a:ext cx="7322574" cy="3706761"/>
          </a:xfrm>
          <a:prstGeom prst="rect">
            <a:avLst/>
          </a:prstGeom>
        </p:spPr>
      </p:pic>
    </p:spTree>
    <p:extLst>
      <p:ext uri="{BB962C8B-B14F-4D97-AF65-F5344CB8AC3E}">
        <p14:creationId xmlns:p14="http://schemas.microsoft.com/office/powerpoint/2010/main" val="1771644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88E0-6402-B4E0-FE1F-3F1D4C41EFE8}"/>
              </a:ext>
            </a:extLst>
          </p:cNvPr>
          <p:cNvSpPr>
            <a:spLocks noGrp="1"/>
          </p:cNvSpPr>
          <p:nvPr>
            <p:ph type="title"/>
          </p:nvPr>
        </p:nvSpPr>
        <p:spPr>
          <a:xfrm>
            <a:off x="838200" y="1"/>
            <a:ext cx="10515600" cy="681036"/>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Degree vs Salary vs Gender</a:t>
            </a:r>
          </a:p>
        </p:txBody>
      </p:sp>
      <p:sp>
        <p:nvSpPr>
          <p:cNvPr id="3" name="Text Placeholder 2">
            <a:extLst>
              <a:ext uri="{FF2B5EF4-FFF2-40B4-BE49-F238E27FC236}">
                <a16:creationId xmlns:a16="http://schemas.microsoft.com/office/drawing/2014/main" id="{4FD53FC7-BFD1-DCB8-F091-55CC2AFD021B}"/>
              </a:ext>
            </a:extLst>
          </p:cNvPr>
          <p:cNvSpPr>
            <a:spLocks noGrp="1"/>
          </p:cNvSpPr>
          <p:nvPr>
            <p:ph type="body" idx="1"/>
          </p:nvPr>
        </p:nvSpPr>
        <p:spPr>
          <a:xfrm>
            <a:off x="838200" y="681037"/>
            <a:ext cx="10515600" cy="5495926"/>
          </a:xfrm>
        </p:spPr>
        <p:txBody>
          <a:bodyPr>
            <a:norm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Most of the Graduated are form </a:t>
            </a:r>
            <a:r>
              <a:rPr lang="en-US" sz="1600" dirty="0" err="1">
                <a:latin typeface="Times New Roman" panose="02020603050405020304" pitchFamily="18" charset="0"/>
                <a:cs typeface="Times New Roman" panose="02020603050405020304" pitchFamily="18" charset="0"/>
              </a:rPr>
              <a:t>B.Tech</a:t>
            </a:r>
            <a:r>
              <a:rPr lang="en-US" sz="1600" dirty="0">
                <a:latin typeface="Times New Roman" panose="02020603050405020304" pitchFamily="18" charset="0"/>
                <a:cs typeface="Times New Roman" panose="02020603050405020304" pitchFamily="18" charset="0"/>
              </a:rPr>
              <a:t>/B.E</a:t>
            </a:r>
          </a:p>
          <a:p>
            <a:r>
              <a:rPr lang="en-US" sz="1600" dirty="0">
                <a:latin typeface="Times New Roman" panose="02020603050405020304" pitchFamily="18" charset="0"/>
                <a:cs typeface="Times New Roman" panose="02020603050405020304" pitchFamily="18" charset="0"/>
              </a:rPr>
              <a:t>The average salary of males and females are same in </a:t>
            </a:r>
            <a:r>
              <a:rPr lang="en-US" sz="1600" dirty="0" err="1">
                <a:latin typeface="Times New Roman" panose="02020603050405020304" pitchFamily="18" charset="0"/>
                <a:cs typeface="Times New Roman" panose="02020603050405020304" pitchFamily="18" charset="0"/>
              </a:rPr>
              <a:t>B.Tech</a:t>
            </a:r>
            <a:r>
              <a:rPr lang="en-US" sz="1600" dirty="0">
                <a:latin typeface="Times New Roman" panose="02020603050405020304" pitchFamily="18" charset="0"/>
                <a:cs typeface="Times New Roman" panose="02020603050405020304" pitchFamily="18" charset="0"/>
              </a:rPr>
              <a:t>/B.E and MCA, males has high avg salary in </a:t>
            </a:r>
            <a:r>
              <a:rPr lang="en-US" sz="1600" dirty="0" err="1">
                <a:latin typeface="Times New Roman" panose="02020603050405020304" pitchFamily="18" charset="0"/>
                <a:cs typeface="Times New Roman" panose="02020603050405020304" pitchFamily="18" charset="0"/>
              </a:rPr>
              <a:t>M.Tech</a:t>
            </a:r>
            <a:r>
              <a:rPr lang="en-US" sz="1600" dirty="0">
                <a:latin typeface="Times New Roman" panose="02020603050405020304" pitchFamily="18" charset="0"/>
                <a:cs typeface="Times New Roman" panose="02020603050405020304" pitchFamily="18" charset="0"/>
              </a:rPr>
              <a:t>/M.E</a:t>
            </a:r>
          </a:p>
          <a:p>
            <a:r>
              <a:rPr lang="en-US" sz="1600" dirty="0">
                <a:latin typeface="Times New Roman" panose="02020603050405020304" pitchFamily="18" charset="0"/>
                <a:cs typeface="Times New Roman" panose="02020603050405020304" pitchFamily="18" charset="0"/>
              </a:rPr>
              <a:t>In Every Degree males are higher than females, Except M.Sc.</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C4FD3F-698C-161A-610A-2870D140673B}"/>
              </a:ext>
            </a:extLst>
          </p:cNvPr>
          <p:cNvPicPr>
            <a:picLocks noChangeAspect="1"/>
          </p:cNvPicPr>
          <p:nvPr/>
        </p:nvPicPr>
        <p:blipFill>
          <a:blip r:embed="rId2"/>
          <a:stretch>
            <a:fillRect/>
          </a:stretch>
        </p:blipFill>
        <p:spPr>
          <a:xfrm>
            <a:off x="838200" y="572881"/>
            <a:ext cx="6762135" cy="4146603"/>
          </a:xfrm>
          <a:prstGeom prst="rect">
            <a:avLst/>
          </a:prstGeom>
        </p:spPr>
      </p:pic>
    </p:spTree>
    <p:extLst>
      <p:ext uri="{BB962C8B-B14F-4D97-AF65-F5344CB8AC3E}">
        <p14:creationId xmlns:p14="http://schemas.microsoft.com/office/powerpoint/2010/main" val="1032946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FE5C-648C-490B-EF0B-4B782995D28B}"/>
              </a:ext>
            </a:extLst>
          </p:cNvPr>
          <p:cNvSpPr>
            <a:spLocks noGrp="1"/>
          </p:cNvSpPr>
          <p:nvPr>
            <p:ph type="title"/>
          </p:nvPr>
        </p:nvSpPr>
        <p:spPr>
          <a:xfrm>
            <a:off x="838200" y="1"/>
            <a:ext cx="10515600" cy="681036"/>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Salary vs Specialization vs Gender</a:t>
            </a:r>
          </a:p>
        </p:txBody>
      </p:sp>
      <p:sp>
        <p:nvSpPr>
          <p:cNvPr id="3" name="Text Placeholder 2">
            <a:extLst>
              <a:ext uri="{FF2B5EF4-FFF2-40B4-BE49-F238E27FC236}">
                <a16:creationId xmlns:a16="http://schemas.microsoft.com/office/drawing/2014/main" id="{A18389C8-2148-B56A-AA0F-279F3C0AFF4F}"/>
              </a:ext>
            </a:extLst>
          </p:cNvPr>
          <p:cNvSpPr>
            <a:spLocks noGrp="1"/>
          </p:cNvSpPr>
          <p:nvPr>
            <p:ph type="body" idx="1"/>
          </p:nvPr>
        </p:nvSpPr>
        <p:spPr>
          <a:xfrm>
            <a:off x="838200" y="681037"/>
            <a:ext cx="10515600" cy="5495926"/>
          </a:xfrm>
        </p:spPr>
        <p:txBody>
          <a:bodyPr>
            <a:norm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some specializations like Information Science/Technology, it seems both genders are more equally represented.</a:t>
            </a:r>
          </a:p>
          <a:p>
            <a:r>
              <a:rPr lang="en-US" sz="1600" dirty="0">
                <a:latin typeface="Times New Roman" panose="02020603050405020304" pitchFamily="18" charset="0"/>
                <a:cs typeface="Times New Roman" panose="02020603050405020304" pitchFamily="18" charset="0"/>
              </a:rPr>
              <a:t>In fields like Mechanical Engineering and Civil Engineering, male graduates seem to be more dominant, as indicated by the longer orange bars compared to blue.</a:t>
            </a:r>
          </a:p>
          <a:p>
            <a:r>
              <a:rPr lang="en-US" sz="1600" dirty="0">
                <a:latin typeface="Times New Roman" panose="02020603050405020304" pitchFamily="18" charset="0"/>
                <a:cs typeface="Times New Roman" panose="02020603050405020304" pitchFamily="18" charset="0"/>
              </a:rPr>
              <a:t>In specializations such as Computer Science/Engineering, Information Technology, Bio Technology and Industrial Engineering the blue and orange bars are more balanced, indicating more gender balance in these fields.</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F98C1C-D4B0-E688-892D-3133693F3C45}"/>
              </a:ext>
            </a:extLst>
          </p:cNvPr>
          <p:cNvPicPr>
            <a:picLocks noChangeAspect="1"/>
          </p:cNvPicPr>
          <p:nvPr/>
        </p:nvPicPr>
        <p:blipFill>
          <a:blip r:embed="rId2"/>
          <a:stretch>
            <a:fillRect/>
          </a:stretch>
        </p:blipFill>
        <p:spPr>
          <a:xfrm>
            <a:off x="888993" y="681036"/>
            <a:ext cx="7134130" cy="3812305"/>
          </a:xfrm>
          <a:prstGeom prst="rect">
            <a:avLst/>
          </a:prstGeom>
        </p:spPr>
      </p:pic>
    </p:spTree>
    <p:extLst>
      <p:ext uri="{BB962C8B-B14F-4D97-AF65-F5344CB8AC3E}">
        <p14:creationId xmlns:p14="http://schemas.microsoft.com/office/powerpoint/2010/main" val="3989790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6D8A-6E42-113E-E0EF-66FB6EC485F8}"/>
              </a:ext>
            </a:extLst>
          </p:cNvPr>
          <p:cNvSpPr>
            <a:spLocks noGrp="1"/>
          </p:cNvSpPr>
          <p:nvPr>
            <p:ph type="title"/>
          </p:nvPr>
        </p:nvSpPr>
        <p:spPr>
          <a:xfrm>
            <a:off x="838200" y="1"/>
            <a:ext cx="10515600" cy="766915"/>
          </a:xfrm>
        </p:spPr>
        <p:txBody>
          <a:bodyPr/>
          <a:lstStyle/>
          <a:p>
            <a:r>
              <a:rPr lang="en-IN" sz="4400" dirty="0">
                <a:solidFill>
                  <a:srgbClr val="FF0000"/>
                </a:solidFill>
                <a:latin typeface="Times New Roman" panose="02020603050405020304" pitchFamily="18" charset="0"/>
                <a:cs typeface="Times New Roman" panose="02020603050405020304" pitchFamily="18" charset="0"/>
              </a:rPr>
              <a:t>High Salaries vs Specialization vs Gender</a:t>
            </a:r>
            <a:endParaRPr lang="en-IN" dirty="0"/>
          </a:p>
        </p:txBody>
      </p:sp>
      <p:sp>
        <p:nvSpPr>
          <p:cNvPr id="3" name="Text Placeholder 2">
            <a:extLst>
              <a:ext uri="{FF2B5EF4-FFF2-40B4-BE49-F238E27FC236}">
                <a16:creationId xmlns:a16="http://schemas.microsoft.com/office/drawing/2014/main" id="{C34882DF-0910-7420-6C2E-B7E6BCBC1355}"/>
              </a:ext>
            </a:extLst>
          </p:cNvPr>
          <p:cNvSpPr>
            <a:spLocks noGrp="1"/>
          </p:cNvSpPr>
          <p:nvPr>
            <p:ph type="body" idx="1"/>
          </p:nvPr>
        </p:nvSpPr>
        <p:spPr>
          <a:xfrm>
            <a:off x="838200" y="766916"/>
            <a:ext cx="10515600" cy="5410047"/>
          </a:xfrm>
        </p:spPr>
        <p:txBody>
          <a:bodyPr>
            <a:norm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Mostly Male salaries are higher than females.</a:t>
            </a:r>
          </a:p>
          <a:p>
            <a:r>
              <a:rPr lang="en-US" sz="1600" dirty="0">
                <a:latin typeface="Times New Roman" panose="02020603050405020304" pitchFamily="18" charset="0"/>
                <a:cs typeface="Times New Roman" panose="02020603050405020304" pitchFamily="18" charset="0"/>
              </a:rPr>
              <a:t>In some specializations there are no females like Mechanical Engineering, chemical Engineering, Automative Engineering.</a:t>
            </a:r>
          </a:p>
          <a:p>
            <a:r>
              <a:rPr lang="en-US" sz="1600" dirty="0">
                <a:latin typeface="Times New Roman" panose="02020603050405020304" pitchFamily="18" charset="0"/>
                <a:cs typeface="Times New Roman" panose="02020603050405020304" pitchFamily="18" charset="0"/>
              </a:rPr>
              <a:t>In Electric Engineering Female salaries are more than males.</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B0EA146-C7D4-0FC4-646D-16A6C86143B1}"/>
              </a:ext>
            </a:extLst>
          </p:cNvPr>
          <p:cNvPicPr>
            <a:picLocks noChangeAspect="1"/>
          </p:cNvPicPr>
          <p:nvPr/>
        </p:nvPicPr>
        <p:blipFill>
          <a:blip r:embed="rId2"/>
          <a:stretch>
            <a:fillRect/>
          </a:stretch>
        </p:blipFill>
        <p:spPr>
          <a:xfrm>
            <a:off x="745871" y="681036"/>
            <a:ext cx="7287083" cy="3940125"/>
          </a:xfrm>
          <a:prstGeom prst="rect">
            <a:avLst/>
          </a:prstGeom>
        </p:spPr>
      </p:pic>
    </p:spTree>
    <p:extLst>
      <p:ext uri="{BB962C8B-B14F-4D97-AF65-F5344CB8AC3E}">
        <p14:creationId xmlns:p14="http://schemas.microsoft.com/office/powerpoint/2010/main" val="148968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8EF6-5C50-5BA3-C120-EA007767C4B0}"/>
              </a:ext>
            </a:extLst>
          </p:cNvPr>
          <p:cNvSpPr>
            <a:spLocks noGrp="1"/>
          </p:cNvSpPr>
          <p:nvPr>
            <p:ph type="title"/>
          </p:nvPr>
        </p:nvSpPr>
        <p:spPr>
          <a:xfrm>
            <a:off x="838200" y="1"/>
            <a:ext cx="10515600" cy="681036"/>
          </a:xfrm>
        </p:spPr>
        <p:txBody>
          <a:bodyPr>
            <a:normAutofit/>
          </a:bodyPr>
          <a:lstStyle/>
          <a:p>
            <a:r>
              <a:rPr lang="en-IN" sz="3200" dirty="0" err="1">
                <a:solidFill>
                  <a:srgbClr val="FF0000"/>
                </a:solidFill>
                <a:latin typeface="Times New Roman" panose="02020603050405020304" pitchFamily="18" charset="0"/>
                <a:cs typeface="Times New Roman" panose="02020603050405020304" pitchFamily="18" charset="0"/>
              </a:rPr>
              <a:t>JobCity</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10CDB74-5373-0585-28A0-F1A1E95295AC}"/>
              </a:ext>
            </a:extLst>
          </p:cNvPr>
          <p:cNvSpPr>
            <a:spLocks noGrp="1"/>
          </p:cNvSpPr>
          <p:nvPr>
            <p:ph type="body" idx="1"/>
          </p:nvPr>
        </p:nvSpPr>
        <p:spPr>
          <a:xfrm>
            <a:off x="838200" y="681037"/>
            <a:ext cx="10515600" cy="5495926"/>
          </a:xfrm>
        </p:spPr>
        <p:txBody>
          <a:bodyPr>
            <a:norm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Most </a:t>
            </a:r>
            <a:r>
              <a:rPr lang="en-US" sz="1600" dirty="0" err="1">
                <a:latin typeface="Times New Roman" panose="02020603050405020304" pitchFamily="18" charset="0"/>
                <a:cs typeface="Times New Roman" panose="02020603050405020304" pitchFamily="18" charset="0"/>
              </a:rPr>
              <a:t>amcat</a:t>
            </a:r>
            <a:r>
              <a:rPr lang="en-US" sz="1600" dirty="0">
                <a:latin typeface="Times New Roman" panose="02020603050405020304" pitchFamily="18" charset="0"/>
                <a:cs typeface="Times New Roman" panose="02020603050405020304" pitchFamily="18" charset="0"/>
              </a:rPr>
              <a:t> aspirants work in </a:t>
            </a:r>
            <a:r>
              <a:rPr lang="en-US" sz="1600" dirty="0" err="1">
                <a:latin typeface="Times New Roman" panose="02020603050405020304" pitchFamily="18" charset="0"/>
                <a:cs typeface="Times New Roman" panose="02020603050405020304" pitchFamily="18" charset="0"/>
              </a:rPr>
              <a:t>bengaluru,Noida,hyderabad</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pune</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It is because most of them are from IT domain so majority of them work in these cities</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DB09BA2-75E4-C6DB-F1C6-597E1418474F}"/>
              </a:ext>
            </a:extLst>
          </p:cNvPr>
          <p:cNvPicPr>
            <a:picLocks noChangeAspect="1"/>
          </p:cNvPicPr>
          <p:nvPr/>
        </p:nvPicPr>
        <p:blipFill>
          <a:blip r:embed="rId2"/>
          <a:stretch>
            <a:fillRect/>
          </a:stretch>
        </p:blipFill>
        <p:spPr>
          <a:xfrm>
            <a:off x="838200" y="681037"/>
            <a:ext cx="6304707" cy="3445896"/>
          </a:xfrm>
          <a:prstGeom prst="rect">
            <a:avLst/>
          </a:prstGeom>
        </p:spPr>
      </p:pic>
    </p:spTree>
    <p:extLst>
      <p:ext uri="{BB962C8B-B14F-4D97-AF65-F5344CB8AC3E}">
        <p14:creationId xmlns:p14="http://schemas.microsoft.com/office/powerpoint/2010/main" val="4026188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A39B-311A-88C3-F8D5-1CD4F2653753}"/>
              </a:ext>
            </a:extLst>
          </p:cNvPr>
          <p:cNvSpPr>
            <a:spLocks noGrp="1"/>
          </p:cNvSpPr>
          <p:nvPr>
            <p:ph type="title"/>
          </p:nvPr>
        </p:nvSpPr>
        <p:spPr>
          <a:xfrm>
            <a:off x="838200" y="92844"/>
            <a:ext cx="10515600" cy="747252"/>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Salary vs Period</a:t>
            </a:r>
          </a:p>
        </p:txBody>
      </p:sp>
      <p:sp>
        <p:nvSpPr>
          <p:cNvPr id="3" name="Text Placeholder 2">
            <a:extLst>
              <a:ext uri="{FF2B5EF4-FFF2-40B4-BE49-F238E27FC236}">
                <a16:creationId xmlns:a16="http://schemas.microsoft.com/office/drawing/2014/main" id="{0C853556-F812-C17D-E1DF-B699CF58112F}"/>
              </a:ext>
            </a:extLst>
          </p:cNvPr>
          <p:cNvSpPr>
            <a:spLocks noGrp="1"/>
          </p:cNvSpPr>
          <p:nvPr>
            <p:ph type="body" idx="1"/>
          </p:nvPr>
        </p:nvSpPr>
        <p:spPr>
          <a:xfrm>
            <a:off x="838200" y="840096"/>
            <a:ext cx="10515600" cy="5336867"/>
          </a:xfrm>
        </p:spPr>
        <p:txBody>
          <a:bodyPr>
            <a:normAutofit lnSpcReduction="10000"/>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Median salary of both males and females have increased slightly with exp for first five years and Decreased suddenly on the 6th year and then same pattern for the following years</a:t>
            </a:r>
          </a:p>
          <a:p>
            <a:r>
              <a:rPr lang="en-US" sz="1600" dirty="0">
                <a:latin typeface="Times New Roman" panose="02020603050405020304" pitchFamily="18" charset="0"/>
                <a:cs typeface="Times New Roman" panose="02020603050405020304" pitchFamily="18" charset="0"/>
              </a:rPr>
              <a:t>We can see that men and women having same experience are paid nearly equally around 3.5-5 </a:t>
            </a:r>
            <a:r>
              <a:rPr lang="en-US" sz="1600" dirty="0" err="1">
                <a:latin typeface="Times New Roman" panose="02020603050405020304" pitchFamily="18" charset="0"/>
                <a:cs typeface="Times New Roman" panose="02020603050405020304" pitchFamily="18" charset="0"/>
              </a:rPr>
              <a:t>lak</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 we need to further see the distribution of experience with respect to Designation for both men and wo </a:t>
            </a:r>
            <a:r>
              <a:rPr lang="en-US" sz="1600" dirty="0" err="1">
                <a:latin typeface="Times New Roman" panose="02020603050405020304" pitchFamily="18" charset="0"/>
                <a:cs typeface="Times New Roman" panose="02020603050405020304" pitchFamily="18" charset="0"/>
              </a:rPr>
              <a:t>en</a:t>
            </a:r>
            <a:r>
              <a:rPr lang="en-US" sz="1600" dirty="0">
                <a:latin typeface="Times New Roman" panose="02020603050405020304" pitchFamily="18" charset="0"/>
                <a:cs typeface="Times New Roman" panose="02020603050405020304" pitchFamily="18" charset="0"/>
              </a:rPr>
              <a:t> to check whether women are being paid less in a role due to experience.</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10EBD23-D02A-E73F-2130-31932FC7F8E0}"/>
              </a:ext>
            </a:extLst>
          </p:cNvPr>
          <p:cNvPicPr>
            <a:picLocks noChangeAspect="1"/>
          </p:cNvPicPr>
          <p:nvPr/>
        </p:nvPicPr>
        <p:blipFill>
          <a:blip r:embed="rId2"/>
          <a:stretch>
            <a:fillRect/>
          </a:stretch>
        </p:blipFill>
        <p:spPr>
          <a:xfrm>
            <a:off x="1140541" y="840096"/>
            <a:ext cx="6459794" cy="3574588"/>
          </a:xfrm>
          <a:prstGeom prst="rect">
            <a:avLst/>
          </a:prstGeom>
        </p:spPr>
      </p:pic>
    </p:spTree>
    <p:extLst>
      <p:ext uri="{BB962C8B-B14F-4D97-AF65-F5344CB8AC3E}">
        <p14:creationId xmlns:p14="http://schemas.microsoft.com/office/powerpoint/2010/main" val="165784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9D11-CD69-E24F-B1F3-89C76D89BD0B}"/>
              </a:ext>
            </a:extLst>
          </p:cNvPr>
          <p:cNvSpPr>
            <a:spLocks noGrp="1"/>
          </p:cNvSpPr>
          <p:nvPr>
            <p:ph type="title"/>
          </p:nvPr>
        </p:nvSpPr>
        <p:spPr>
          <a:xfrm>
            <a:off x="838200" y="1"/>
            <a:ext cx="10515600" cy="855405"/>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Designation vs Period</a:t>
            </a:r>
          </a:p>
        </p:txBody>
      </p:sp>
      <p:sp>
        <p:nvSpPr>
          <p:cNvPr id="3" name="Text Placeholder 2">
            <a:extLst>
              <a:ext uri="{FF2B5EF4-FFF2-40B4-BE49-F238E27FC236}">
                <a16:creationId xmlns:a16="http://schemas.microsoft.com/office/drawing/2014/main" id="{2F1A18E5-0E43-8DFD-CB30-F206CBB9CC09}"/>
              </a:ext>
            </a:extLst>
          </p:cNvPr>
          <p:cNvSpPr>
            <a:spLocks noGrp="1"/>
          </p:cNvSpPr>
          <p:nvPr>
            <p:ph type="body" idx="1"/>
          </p:nvPr>
        </p:nvSpPr>
        <p:spPr>
          <a:xfrm>
            <a:off x="838200" y="717754"/>
            <a:ext cx="10515600" cy="5899355"/>
          </a:xfrm>
        </p:spPr>
        <p:txBody>
          <a:bodyPr>
            <a:norm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experience distribution across most designations is skewed, indicating that individuals in each designation have a wide range of both high and low experience levels.</a:t>
            </a:r>
          </a:p>
          <a:p>
            <a:r>
              <a:rPr lang="en-US" sz="1600" dirty="0">
                <a:latin typeface="Times New Roman" panose="02020603050405020304" pitchFamily="18" charset="0"/>
                <a:cs typeface="Times New Roman" panose="02020603050405020304" pitchFamily="18" charset="0"/>
              </a:rPr>
              <a:t>There is a noticeable difference in the median experience between males and females across all designations.</a:t>
            </a:r>
          </a:p>
          <a:p>
            <a:r>
              <a:rPr lang="en-US" sz="1600" dirty="0">
                <a:latin typeface="Times New Roman" panose="02020603050405020304" pitchFamily="18" charset="0"/>
                <a:cs typeface="Times New Roman" panose="02020603050405020304" pitchFamily="18" charset="0"/>
              </a:rPr>
              <a:t>However, this alone is not enough evidence to conclude that salary differences between men and women are primarily due to experience.</a:t>
            </a:r>
          </a:p>
          <a:p>
            <a:r>
              <a:rPr lang="en-US" sz="1600" dirty="0">
                <a:latin typeface="Times New Roman" panose="02020603050405020304" pitchFamily="18" charset="0"/>
                <a:cs typeface="Times New Roman" panose="02020603050405020304" pitchFamily="18" charset="0"/>
              </a:rPr>
              <a:t>In some roles, women with more experience are still paid less than men, and the reverse is also true.</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3A757E9-87D1-ED49-E124-8DDD97C69255}"/>
              </a:ext>
            </a:extLst>
          </p:cNvPr>
          <p:cNvPicPr>
            <a:picLocks noChangeAspect="1"/>
          </p:cNvPicPr>
          <p:nvPr/>
        </p:nvPicPr>
        <p:blipFill>
          <a:blip r:embed="rId2"/>
          <a:stretch>
            <a:fillRect/>
          </a:stretch>
        </p:blipFill>
        <p:spPr>
          <a:xfrm>
            <a:off x="1839457" y="855406"/>
            <a:ext cx="5495408" cy="3451123"/>
          </a:xfrm>
          <a:prstGeom prst="rect">
            <a:avLst/>
          </a:prstGeom>
        </p:spPr>
      </p:pic>
    </p:spTree>
    <p:extLst>
      <p:ext uri="{BB962C8B-B14F-4D97-AF65-F5344CB8AC3E}">
        <p14:creationId xmlns:p14="http://schemas.microsoft.com/office/powerpoint/2010/main" val="3728807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8938C1-A0E5-C7EF-991E-488791445537}"/>
              </a:ext>
            </a:extLst>
          </p:cNvPr>
          <p:cNvSpPr>
            <a:spLocks noGrp="1"/>
          </p:cNvSpPr>
          <p:nvPr>
            <p:ph type="body" idx="1"/>
          </p:nvPr>
        </p:nvSpPr>
        <p:spPr>
          <a:xfrm>
            <a:off x="838200" y="275303"/>
            <a:ext cx="10515600" cy="5901660"/>
          </a:xfrm>
        </p:spPr>
        <p:txBody>
          <a:bodyPr>
            <a:normAutofit/>
          </a:bodyPr>
          <a:lstStyle/>
          <a:p>
            <a:r>
              <a:rPr lang="en-US" sz="2000" dirty="0">
                <a:latin typeface="Times New Roman" panose="02020603050405020304" pitchFamily="18" charset="0"/>
                <a:cs typeface="Times New Roman" panose="02020603050405020304" pitchFamily="18" charset="0"/>
              </a:rPr>
              <a:t>Research Questions</a:t>
            </a:r>
          </a:p>
          <a:p>
            <a:r>
              <a:rPr lang="en-US" sz="2000" dirty="0">
                <a:latin typeface="Times New Roman" panose="02020603050405020304" pitchFamily="18" charset="0"/>
                <a:cs typeface="Times New Roman" panose="02020603050405020304" pitchFamily="18" charset="0"/>
              </a:rPr>
              <a:t>Times of India article dated Jan 18, 2019 states that “After doing your Computer Science Engineering if you take up jobs as a Programming Analyst, Software Engineer, </a:t>
            </a:r>
            <a:r>
              <a:rPr lang="en-US" sz="2000" dirty="0" err="1">
                <a:latin typeface="Times New Roman" panose="02020603050405020304" pitchFamily="18" charset="0"/>
                <a:cs typeface="Times New Roman" panose="02020603050405020304" pitchFamily="18" charset="0"/>
              </a:rPr>
              <a:t>HardwareEngineer</a:t>
            </a:r>
            <a:r>
              <a:rPr lang="en-US" sz="2000" dirty="0">
                <a:latin typeface="Times New Roman" panose="02020603050405020304" pitchFamily="18" charset="0"/>
                <a:cs typeface="Times New Roman" panose="02020603050405020304" pitchFamily="18" charset="0"/>
              </a:rPr>
              <a:t> and Associate Engineer you can earn up to 2.5-3 lakhs as a fresh </a:t>
            </a:r>
            <a:r>
              <a:rPr lang="en-US" sz="2000" dirty="0" err="1">
                <a:latin typeface="Times New Roman" panose="02020603050405020304" pitchFamily="18" charset="0"/>
                <a:cs typeface="Times New Roman" panose="02020603050405020304" pitchFamily="18" charset="0"/>
              </a:rPr>
              <a:t>graduate.”Test</a:t>
            </a:r>
            <a:r>
              <a:rPr lang="en-US" sz="2000" dirty="0">
                <a:latin typeface="Times New Roman" panose="02020603050405020304" pitchFamily="18" charset="0"/>
                <a:cs typeface="Times New Roman" panose="02020603050405020304" pitchFamily="18" charset="0"/>
              </a:rPr>
              <a:t> this claim with the data given to you.</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a:t>
            </a:r>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data I came to know that the average salary of a fresh graduate is in between 250k to 300k</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B253E7-0BA4-7BB2-A626-760C7CCA47DD}"/>
              </a:ext>
            </a:extLst>
          </p:cNvPr>
          <p:cNvPicPr>
            <a:picLocks noChangeAspect="1"/>
          </p:cNvPicPr>
          <p:nvPr/>
        </p:nvPicPr>
        <p:blipFill>
          <a:blip r:embed="rId2"/>
          <a:stretch>
            <a:fillRect/>
          </a:stretch>
        </p:blipFill>
        <p:spPr>
          <a:xfrm>
            <a:off x="1133468" y="3116106"/>
            <a:ext cx="4242018" cy="3060857"/>
          </a:xfrm>
          <a:prstGeom prst="rect">
            <a:avLst/>
          </a:prstGeom>
        </p:spPr>
      </p:pic>
    </p:spTree>
    <p:extLst>
      <p:ext uri="{BB962C8B-B14F-4D97-AF65-F5344CB8AC3E}">
        <p14:creationId xmlns:p14="http://schemas.microsoft.com/office/powerpoint/2010/main" val="2140588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CF00-44B2-2E36-2B7D-467860188187}"/>
              </a:ext>
            </a:extLst>
          </p:cNvPr>
          <p:cNvSpPr>
            <a:spLocks noGrp="1"/>
          </p:cNvSpPr>
          <p:nvPr>
            <p:ph type="title"/>
          </p:nvPr>
        </p:nvSpPr>
        <p:spPr>
          <a:xfrm>
            <a:off x="838200" y="1494503"/>
            <a:ext cx="10515600" cy="45719"/>
          </a:xfrm>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Is there a relationship between gender and specialization? (i.e. Does the preference of </a:t>
            </a:r>
            <a:r>
              <a:rPr lang="en-US" sz="2200" b="1" i="0" dirty="0" err="1">
                <a:effectLst/>
                <a:latin typeface="Times New Roman" panose="02020603050405020304" pitchFamily="18" charset="0"/>
                <a:cs typeface="Times New Roman" panose="02020603050405020304" pitchFamily="18" charset="0"/>
              </a:rPr>
              <a:t>Specialisation</a:t>
            </a:r>
            <a:r>
              <a:rPr lang="en-US" sz="2200" b="1" i="0" dirty="0">
                <a:effectLst/>
                <a:latin typeface="Times New Roman" panose="02020603050405020304" pitchFamily="18" charset="0"/>
                <a:cs typeface="Times New Roman" panose="02020603050405020304" pitchFamily="18" charset="0"/>
              </a:rPr>
              <a:t> depend on the Gender?)</a:t>
            </a:r>
            <a:br>
              <a:rPr lang="en-US" dirty="0">
                <a:effectLst/>
                <a:latin typeface="var(--jp-cell-prompt-font-family)"/>
              </a:rPr>
            </a:br>
            <a:r>
              <a:rPr lang="en-US" b="0" i="0" dirty="0">
                <a:solidFill>
                  <a:srgbClr val="FFFFFF"/>
                </a:solidFill>
                <a:effectLst/>
                <a:latin typeface="menlo"/>
              </a:rPr>
              <a:t>Selection deleted</a:t>
            </a:r>
            <a:br>
              <a:rPr lang="en-US" b="0" i="0" dirty="0">
                <a:solidFill>
                  <a:srgbClr val="FFFFFF"/>
                </a:solidFill>
                <a:effectLst/>
                <a:latin typeface="menlo"/>
              </a:rPr>
            </a:br>
            <a:br>
              <a:rPr lang="en-US" b="0" i="0" dirty="0">
                <a:solidFill>
                  <a:srgbClr val="FFFFFF"/>
                </a:solidFill>
                <a:effectLst/>
                <a:latin typeface="menlo"/>
              </a:rPr>
            </a:br>
            <a:endParaRPr lang="en-IN" dirty="0"/>
          </a:p>
        </p:txBody>
      </p:sp>
      <p:sp>
        <p:nvSpPr>
          <p:cNvPr id="3" name="Text Placeholder 2">
            <a:extLst>
              <a:ext uri="{FF2B5EF4-FFF2-40B4-BE49-F238E27FC236}">
                <a16:creationId xmlns:a16="http://schemas.microsoft.com/office/drawing/2014/main" id="{18E7EB28-2A82-DABB-43B0-3E2A3400E005}"/>
              </a:ext>
            </a:extLst>
          </p:cNvPr>
          <p:cNvSpPr>
            <a:spLocks noGrp="1"/>
          </p:cNvSpPr>
          <p:nvPr>
            <p:ph type="body" idx="1"/>
          </p:nvPr>
        </p:nvSpPr>
        <p:spPr>
          <a:xfrm>
            <a:off x="838200" y="1140542"/>
            <a:ext cx="10515600" cy="5036421"/>
          </a:xfrm>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After Doing the chi-square test, the claim is true </a:t>
            </a:r>
          </a:p>
          <a:p>
            <a:r>
              <a:rPr lang="en-IN" sz="1600" dirty="0">
                <a:latin typeface="Times New Roman" panose="02020603050405020304" pitchFamily="18" charset="0"/>
                <a:cs typeface="Times New Roman" panose="02020603050405020304" pitchFamily="18" charset="0"/>
              </a:rPr>
              <a:t>Gender impacts on specialization</a:t>
            </a:r>
          </a:p>
          <a:p>
            <a:endParaRPr lang="en-IN" dirty="0"/>
          </a:p>
        </p:txBody>
      </p:sp>
      <p:pic>
        <p:nvPicPr>
          <p:cNvPr id="5" name="Picture 4">
            <a:extLst>
              <a:ext uri="{FF2B5EF4-FFF2-40B4-BE49-F238E27FC236}">
                <a16:creationId xmlns:a16="http://schemas.microsoft.com/office/drawing/2014/main" id="{A8FBD5E7-1B72-67FD-3A21-D33BEEB5C864}"/>
              </a:ext>
            </a:extLst>
          </p:cNvPr>
          <p:cNvPicPr>
            <a:picLocks noChangeAspect="1"/>
          </p:cNvPicPr>
          <p:nvPr/>
        </p:nvPicPr>
        <p:blipFill>
          <a:blip r:embed="rId2"/>
          <a:stretch>
            <a:fillRect/>
          </a:stretch>
        </p:blipFill>
        <p:spPr>
          <a:xfrm>
            <a:off x="1156875" y="1140542"/>
            <a:ext cx="6102664" cy="3807883"/>
          </a:xfrm>
          <a:prstGeom prst="rect">
            <a:avLst/>
          </a:prstGeom>
        </p:spPr>
      </p:pic>
    </p:spTree>
    <p:extLst>
      <p:ext uri="{BB962C8B-B14F-4D97-AF65-F5344CB8AC3E}">
        <p14:creationId xmlns:p14="http://schemas.microsoft.com/office/powerpoint/2010/main" val="648493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1A02-0494-6FEA-AB0F-A616551D0B92}"/>
              </a:ext>
            </a:extLst>
          </p:cNvPr>
          <p:cNvSpPr>
            <a:spLocks noGrp="1"/>
          </p:cNvSpPr>
          <p:nvPr>
            <p:ph type="title"/>
          </p:nvPr>
        </p:nvSpPr>
        <p:spPr>
          <a:xfrm>
            <a:off x="838200" y="365126"/>
            <a:ext cx="10515600" cy="1650488"/>
          </a:xfrm>
        </p:spPr>
        <p:txBody>
          <a:bodyPr>
            <a:normAutofit/>
          </a:bodyPr>
          <a:lstStyle/>
          <a:p>
            <a:r>
              <a:rPr lang="en-US" sz="2000" dirty="0"/>
              <a:t>Key Questions to Ask:</a:t>
            </a:r>
            <a:br>
              <a:rPr lang="en-US" sz="2000" dirty="0"/>
            </a:br>
            <a:r>
              <a:rPr lang="en-US" sz="2000" dirty="0"/>
              <a:t>1. Which specializations have the most significant gender imbalance in terms of salaries?</a:t>
            </a:r>
            <a:br>
              <a:rPr lang="en-US" sz="2000" dirty="0"/>
            </a:br>
            <a:r>
              <a:rPr lang="en-US" sz="2000" dirty="0"/>
              <a:t>2. Are there specializations where female graduates earn salaries comparable to or higher than male graduates?</a:t>
            </a:r>
            <a:br>
              <a:rPr lang="en-US" sz="2000" dirty="0"/>
            </a:br>
            <a:r>
              <a:rPr lang="en-US" sz="2000" dirty="0"/>
              <a:t>3. Which specializations show more representation of one gender over the other?</a:t>
            </a:r>
            <a:endParaRPr lang="en-IN" sz="2000" dirty="0"/>
          </a:p>
        </p:txBody>
      </p:sp>
      <p:sp>
        <p:nvSpPr>
          <p:cNvPr id="3" name="Text Placeholder 2">
            <a:extLst>
              <a:ext uri="{FF2B5EF4-FFF2-40B4-BE49-F238E27FC236}">
                <a16:creationId xmlns:a16="http://schemas.microsoft.com/office/drawing/2014/main" id="{939DCF74-91E9-DA90-1ED3-DDE11455B5A8}"/>
              </a:ext>
            </a:extLst>
          </p:cNvPr>
          <p:cNvSpPr>
            <a:spLocks noGrp="1"/>
          </p:cNvSpPr>
          <p:nvPr>
            <p:ph type="body" idx="1"/>
          </p:nvPr>
        </p:nvSpPr>
        <p:spPr>
          <a:xfrm>
            <a:off x="838200" y="2015614"/>
            <a:ext cx="10515600" cy="4571999"/>
          </a:xfrm>
        </p:spPr>
        <p:txBody>
          <a:bodyPr>
            <a:normAutofit fontScale="92500" lnSpcReduction="10000"/>
          </a:bodyPr>
          <a:lstStyle/>
          <a:p>
            <a:r>
              <a:rPr lang="en-US" sz="1600" dirty="0">
                <a:latin typeface="Times New Roman" panose="02020603050405020304" pitchFamily="18" charset="0"/>
                <a:cs typeface="Times New Roman" panose="02020603050405020304" pitchFamily="18" charset="0"/>
              </a:rPr>
              <a:t>Some roles (e.g., Electrical Engineering) show a higher median salary for women than men, while in many others, men earn more.</a:t>
            </a:r>
          </a:p>
          <a:p>
            <a:r>
              <a:rPr lang="en-US" sz="1600" dirty="0">
                <a:latin typeface="Times New Roman" panose="02020603050405020304" pitchFamily="18" charset="0"/>
                <a:cs typeface="Times New Roman" panose="02020603050405020304" pitchFamily="18" charset="0"/>
              </a:rPr>
              <a:t>In Computer Science/Engineering, men earn slightly more than women, but the difference is relatively small.</a:t>
            </a:r>
          </a:p>
          <a:p>
            <a:r>
              <a:rPr lang="en-US" sz="1600" dirty="0">
                <a:latin typeface="Times New Roman" panose="02020603050405020304" pitchFamily="18" charset="0"/>
                <a:cs typeface="Times New Roman" panose="02020603050405020304" pitchFamily="18" charset="0"/>
              </a:rPr>
              <a:t>In certain specializations (e.g., Automotive Engineering, Polymer Technology, Power Systems, Embedded Systems), salary data is available only for males, showing a gender imbalance.</a:t>
            </a:r>
          </a:p>
          <a:p>
            <a:r>
              <a:rPr lang="en-US" sz="1600" dirty="0">
                <a:latin typeface="Times New Roman" panose="02020603050405020304" pitchFamily="18" charset="0"/>
                <a:cs typeface="Times New Roman" panose="02020603050405020304" pitchFamily="18" charset="0"/>
              </a:rPr>
              <a:t>The most significant salary gaps favor men in fields like Chemical Engineering and Instrumentation/Control Engineering.</a:t>
            </a:r>
          </a:p>
          <a:p>
            <a:r>
              <a:rPr lang="en-US" sz="1600" dirty="0">
                <a:latin typeface="Times New Roman" panose="02020603050405020304" pitchFamily="18" charset="0"/>
                <a:cs typeface="Times New Roman" panose="02020603050405020304" pitchFamily="18" charset="0"/>
              </a:rPr>
              <a:t>However, women earn more in specializations like Electrical Engineering, Mechatronics, and Aeronautical Engineering.</a:t>
            </a:r>
          </a:p>
          <a:p>
            <a:r>
              <a:rPr lang="en-US" sz="1600" dirty="0">
                <a:latin typeface="Times New Roman" panose="02020603050405020304" pitchFamily="18" charset="0"/>
                <a:cs typeface="Times New Roman" panose="02020603050405020304" pitchFamily="18" charset="0"/>
              </a:rPr>
              <a:t>Despite these positive deviations for women, there are still significant gaps in high-paying roles, mostly favoring men.</a:t>
            </a:r>
          </a:p>
          <a:p>
            <a:r>
              <a:rPr lang="en-US" sz="1600" dirty="0">
                <a:latin typeface="Times New Roman" panose="02020603050405020304" pitchFamily="18" charset="0"/>
                <a:cs typeface="Times New Roman" panose="02020603050405020304" pitchFamily="18" charset="0"/>
              </a:rPr>
              <a:t>These specializations show significant salary advantage for women, suggesting that they might excel in these fields despite traditional gender imbalances.</a:t>
            </a:r>
          </a:p>
          <a:p>
            <a:r>
              <a:rPr lang="en-US" sz="1600" dirty="0">
                <a:latin typeface="Times New Roman" panose="02020603050405020304" pitchFamily="18" charset="0"/>
                <a:cs typeface="Times New Roman" panose="02020603050405020304" pitchFamily="18" charset="0"/>
              </a:rPr>
              <a:t>However, these could also be outliers due to smaller sample sizes for women.</a:t>
            </a:r>
          </a:p>
          <a:p>
            <a:r>
              <a:rPr lang="en-US" sz="1600" dirty="0">
                <a:latin typeface="Times New Roman" panose="02020603050405020304" pitchFamily="18" charset="0"/>
                <a:cs typeface="Times New Roman" panose="02020603050405020304" pitchFamily="18" charset="0"/>
              </a:rPr>
              <a:t>Biotechnology is the most female-dominated specialization, with nearly two-thirds of graduates being women.</a:t>
            </a:r>
          </a:p>
          <a:p>
            <a:r>
              <a:rPr lang="en-US" sz="1600" dirty="0">
                <a:latin typeface="Times New Roman" panose="02020603050405020304" pitchFamily="18" charset="0"/>
                <a:cs typeface="Times New Roman" panose="02020603050405020304" pitchFamily="18" charset="0"/>
              </a:rPr>
              <a:t>Mechanical Engineering and Chemical Engineering are male-dominated, with women making up a small percentage of graduates.</a:t>
            </a:r>
          </a:p>
          <a:p>
            <a:r>
              <a:rPr lang="en-US" sz="1600" dirty="0">
                <a:latin typeface="Times New Roman" panose="02020603050405020304" pitchFamily="18" charset="0"/>
                <a:cs typeface="Times New Roman" panose="02020603050405020304" pitchFamily="18" charset="0"/>
              </a:rPr>
              <a:t>Despite fewer women in Mechatronics, they seem to earn significantly more than men in this field, highlighting the potential for gender-based salary inequality even in fields with low female representation.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66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2B6C-5760-3A9C-B233-929041B34FF0}"/>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Business Problem and Use case domain understanding</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CCA9798-EE4F-8F06-2085-4B4DB98A2FB1}"/>
              </a:ext>
            </a:extLst>
          </p:cNvPr>
          <p:cNvSpPr>
            <a:spLocks noGrp="1"/>
          </p:cNvSpPr>
          <p:nvPr>
            <p:ph type="body" idx="1"/>
          </p:nvPr>
        </p:nvSpPr>
        <p:spPr>
          <a:xfrm>
            <a:off x="838200" y="1530626"/>
            <a:ext cx="10515600" cy="4740965"/>
          </a:xfrm>
        </p:spPr>
        <p:txBody>
          <a:bodyPr>
            <a:normAutofit/>
          </a:bodyPr>
          <a:lstStyle/>
          <a:p>
            <a:pPr algn="just">
              <a:lnSpc>
                <a:spcPts val="2160"/>
              </a:lnSpc>
            </a:pPr>
            <a:r>
              <a:rPr lang="en-US" sz="1800" dirty="0">
                <a:latin typeface="Times New Roman" panose="02020603050405020304" pitchFamily="18" charset="0"/>
                <a:cs typeface="Times New Roman" panose="02020603050405020304" pitchFamily="18" charset="0"/>
              </a:rPr>
              <a:t>The project is designed to investigate salary disparities among engineering graduates based on gender across various specializations. Given that companies are increasingly focusing on diversity, equity, and inclusion (DEI) initiatives, it becomes crucial for HR teams to ensure fair pay practices and identify any potential gender-based salary gaps. This study will help in determining whether gender, combined with factors like specialization, plays a significant role in determining salary outcomes for recent engineering graduates. Addressing these disparities can support organizations in building more equitable compensation systems, ultimately contributing to better employee satisfaction and retention.</a:t>
            </a:r>
          </a:p>
          <a:p>
            <a:pPr algn="just">
              <a:lnSpc>
                <a:spcPts val="2160"/>
              </a:lnSpc>
            </a:pPr>
            <a:r>
              <a:rPr lang="en-US" sz="1800" dirty="0">
                <a:latin typeface="Times New Roman" panose="02020603050405020304" pitchFamily="18" charset="0"/>
                <a:cs typeface="Times New Roman" panose="02020603050405020304" pitchFamily="18" charset="0"/>
              </a:rPr>
              <a:t>This project fits within the Human Resources (HR), Compensation Analysis, and Education Outcomes domains. The dataset, provided by Aspiring Minds from the Aspiring Mind Employment Outcome (AMEO) 2015 study, focuses on employment outcomes of engineering graduates, such as salary and job titles. This analysis will provide insights into how salary differs by gender within various engineering specializations. It will assist businesses in the tech, engineering, and HR sectors in making data-driven decisions about salary structures, promoting fair compensation, and ensuring gender equity in the workforce. Additionally, this analysis can offer valuable information for academic institutions to understand the salary expectations of their graduates and adjust curriculum or career services accordingly.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178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286-0C7E-4A52-C8A1-6090DBBB8C58}"/>
              </a:ext>
            </a:extLst>
          </p:cNvPr>
          <p:cNvSpPr>
            <a:spLocks noGrp="1"/>
          </p:cNvSpPr>
          <p:nvPr>
            <p:ph type="title"/>
          </p:nvPr>
        </p:nvSpPr>
        <p:spPr>
          <a:xfrm>
            <a:off x="838200" y="725556"/>
            <a:ext cx="10515600" cy="477079"/>
          </a:xfrm>
        </p:spPr>
        <p:txBody>
          <a:bodyPr>
            <a:normAutofit fontScale="90000"/>
          </a:bodyPr>
          <a:lstStyle/>
          <a:p>
            <a:r>
              <a:rPr lang="en-IN" sz="3200" b="1" dirty="0">
                <a:solidFill>
                  <a:srgbClr val="FF0000"/>
                </a:solidFill>
                <a:latin typeface="Tahoma" panose="020B0604030504040204" pitchFamily="34" charset="0"/>
                <a:ea typeface="Tahoma" panose="020B0604030504040204" pitchFamily="34" charset="0"/>
                <a:cs typeface="Tahoma" panose="020B0604030504040204" pitchFamily="34" charset="0"/>
              </a:rPr>
              <a:t>Objective of the Project</a:t>
            </a:r>
            <a:br>
              <a:rPr lang="en-IN" dirty="0">
                <a:latin typeface="Tahoma" panose="020B0604030504040204" pitchFamily="34" charset="0"/>
                <a:ea typeface="Tahoma" panose="020B0604030504040204" pitchFamily="34" charset="0"/>
                <a:cs typeface="Tahoma" panose="020B0604030504040204" pitchFamily="34" charset="0"/>
              </a:rPr>
            </a:b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5F965BE1-46EE-DB33-C7B3-5595728DDD9C}"/>
              </a:ext>
            </a:extLst>
          </p:cNvPr>
          <p:cNvSpPr>
            <a:spLocks noGrp="1"/>
          </p:cNvSpPr>
          <p:nvPr>
            <p:ph type="body" idx="1"/>
          </p:nvPr>
        </p:nvSpPr>
        <p:spPr>
          <a:xfrm>
            <a:off x="838200" y="1202635"/>
            <a:ext cx="10515600" cy="5138529"/>
          </a:xfrm>
        </p:spPr>
        <p:txBody>
          <a:bodyPr>
            <a:normAutofit/>
          </a:bodyPr>
          <a:lstStyle/>
          <a:p>
            <a:pPr marL="114300" indent="0" algn="just">
              <a:buNone/>
            </a:pPr>
            <a:r>
              <a:rPr lang="en-IN" sz="2400" b="1" dirty="0">
                <a:latin typeface="Times New Roman" panose="02020603050405020304" pitchFamily="18" charset="0"/>
                <a:cs typeface="Times New Roman" panose="02020603050405020304" pitchFamily="18" charset="0"/>
              </a:rPr>
              <a:t>Identify Salary Disparities</a:t>
            </a:r>
            <a:r>
              <a:rPr lang="en-IN" sz="24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To determine whether there are significant salary differences between male and female graduates across various engineering specializations.</a:t>
            </a:r>
          </a:p>
          <a:p>
            <a:pPr marL="114300" indent="0" algn="just">
              <a:buNone/>
            </a:pPr>
            <a:r>
              <a:rPr lang="en-IN" sz="2400" b="1" dirty="0" err="1">
                <a:latin typeface="Times New Roman" panose="02020603050405020304" pitchFamily="18" charset="0"/>
                <a:cs typeface="Times New Roman" panose="02020603050405020304" pitchFamily="18" charset="0"/>
              </a:rPr>
              <a:t>Analyze</a:t>
            </a:r>
            <a:r>
              <a:rPr lang="en-IN" sz="2400" b="1" dirty="0">
                <a:latin typeface="Times New Roman" panose="02020603050405020304" pitchFamily="18" charset="0"/>
                <a:cs typeface="Times New Roman" panose="02020603050405020304" pitchFamily="18" charset="0"/>
              </a:rPr>
              <a:t> Gender Imbalance:</a:t>
            </a:r>
          </a:p>
          <a:p>
            <a:pPr algn="just"/>
            <a:r>
              <a:rPr lang="en-US" sz="1800" dirty="0">
                <a:latin typeface="Times New Roman" panose="02020603050405020304" pitchFamily="18" charset="0"/>
                <a:cs typeface="Times New Roman" panose="02020603050405020304" pitchFamily="18" charset="0"/>
              </a:rPr>
              <a:t>To explore which specializations exhibit the most significant gender imbalances in terms of representation and pay.</a:t>
            </a:r>
          </a:p>
          <a:p>
            <a:pPr marL="114300" indent="0" algn="just">
              <a:buNone/>
            </a:pPr>
            <a:r>
              <a:rPr lang="en-IN" sz="2400" b="1" dirty="0">
                <a:latin typeface="Times New Roman" panose="02020603050405020304" pitchFamily="18" charset="0"/>
                <a:cs typeface="Times New Roman" panose="02020603050405020304" pitchFamily="18" charset="0"/>
              </a:rPr>
              <a:t>Uncover Salary Trends: </a:t>
            </a:r>
          </a:p>
          <a:p>
            <a:pPr algn="just"/>
            <a:r>
              <a:rPr lang="en-US" sz="1800" dirty="0">
                <a:latin typeface="Times New Roman" panose="02020603050405020304" pitchFamily="18" charset="0"/>
                <a:cs typeface="Times New Roman" panose="02020603050405020304" pitchFamily="18" charset="0"/>
              </a:rPr>
              <a:t>To identify specializations where female graduates earn salaries comparable to or higher than male graduates and those where males are predominantly paid more.</a:t>
            </a:r>
          </a:p>
          <a:p>
            <a:pPr algn="just"/>
            <a:endParaRPr lang="en-IN" sz="1200" dirty="0">
              <a:latin typeface="Times New Roman" panose="02020603050405020304" pitchFamily="18" charset="0"/>
              <a:cs typeface="Times New Roman" panose="02020603050405020304" pitchFamily="18" charset="0"/>
            </a:endParaRPr>
          </a:p>
          <a:p>
            <a:pPr marL="114300" indent="0" algn="just">
              <a:buNone/>
            </a:pPr>
            <a:r>
              <a:rPr lang="en-IN" sz="2400" b="1" dirty="0">
                <a:latin typeface="Times New Roman" panose="02020603050405020304" pitchFamily="18" charset="0"/>
                <a:cs typeface="Times New Roman" panose="02020603050405020304" pitchFamily="18" charset="0"/>
              </a:rPr>
              <a:t>Provide Insights for Equity:</a:t>
            </a:r>
          </a:p>
          <a:p>
            <a:pPr algn="just"/>
            <a:r>
              <a:rPr lang="en-US" sz="1800" dirty="0">
                <a:latin typeface="Times New Roman" panose="02020603050405020304" pitchFamily="18" charset="0"/>
                <a:cs typeface="Times New Roman" panose="02020603050405020304" pitchFamily="18" charset="0"/>
              </a:rPr>
              <a:t>To deliver valuable insights for organizations and academic institutions on gender equity in salaries, supporting the development of fair compensation policies and fostering diversity and inclusion within the engineering workforce.</a:t>
            </a:r>
            <a:endParaRPr lang="en-IN" sz="1800" dirty="0">
              <a:latin typeface="Times New Roman" panose="02020603050405020304" pitchFamily="18" charset="0"/>
              <a:cs typeface="Times New Roman" panose="02020603050405020304" pitchFamily="18" charset="0"/>
            </a:endParaRPr>
          </a:p>
          <a:p>
            <a:pPr marL="114300" indent="0" algn="just">
              <a:buNone/>
            </a:pPr>
            <a:endParaRPr lang="en-IN" sz="1800" dirty="0"/>
          </a:p>
        </p:txBody>
      </p:sp>
    </p:spTree>
    <p:extLst>
      <p:ext uri="{BB962C8B-B14F-4D97-AF65-F5344CB8AC3E}">
        <p14:creationId xmlns:p14="http://schemas.microsoft.com/office/powerpoint/2010/main" val="417650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C510-DB45-1133-979A-A04A14D43411}"/>
              </a:ext>
            </a:extLst>
          </p:cNvPr>
          <p:cNvSpPr>
            <a:spLocks noGrp="1"/>
          </p:cNvSpPr>
          <p:nvPr>
            <p:ph type="title"/>
          </p:nvPr>
        </p:nvSpPr>
        <p:spPr>
          <a:xfrm>
            <a:off x="838200" y="681037"/>
            <a:ext cx="10515600" cy="760137"/>
          </a:xfrm>
        </p:spPr>
        <p:txBody>
          <a:bodyPr>
            <a:normAutofit fontScale="90000"/>
          </a:bodyPr>
          <a:lstStyle/>
          <a:p>
            <a:r>
              <a:rPr lang="en-IN" sz="3200" b="1" dirty="0">
                <a:solidFill>
                  <a:srgbClr val="FF0000"/>
                </a:solidFill>
                <a:latin typeface="Times New Roman" panose="02020603050405020304" pitchFamily="18" charset="0"/>
                <a:cs typeface="Times New Roman" panose="02020603050405020304" pitchFamily="18" charset="0"/>
              </a:rPr>
              <a:t>Summary of the Data </a:t>
            </a:r>
            <a:br>
              <a:rPr lang="en-IN" dirty="0"/>
            </a:br>
            <a:endParaRPr lang="en-IN" dirty="0"/>
          </a:p>
        </p:txBody>
      </p:sp>
      <p:sp>
        <p:nvSpPr>
          <p:cNvPr id="3" name="Text Placeholder 2">
            <a:extLst>
              <a:ext uri="{FF2B5EF4-FFF2-40B4-BE49-F238E27FC236}">
                <a16:creationId xmlns:a16="http://schemas.microsoft.com/office/drawing/2014/main" id="{2B70DED8-3063-79C0-D79A-EB4AA32845B1}"/>
              </a:ext>
            </a:extLst>
          </p:cNvPr>
          <p:cNvSpPr>
            <a:spLocks noGrp="1"/>
          </p:cNvSpPr>
          <p:nvPr>
            <p:ph type="body" idx="1"/>
          </p:nvPr>
        </p:nvSpPr>
        <p:spPr>
          <a:xfrm>
            <a:off x="838200" y="1272209"/>
            <a:ext cx="10515600" cy="4904754"/>
          </a:xfrm>
        </p:spPr>
        <p:txBody>
          <a:bodyPr>
            <a:normAutofit/>
          </a:bodyPr>
          <a:lstStyle/>
          <a:p>
            <a:r>
              <a:rPr lang="en-US" sz="1800" dirty="0">
                <a:latin typeface="Times New Roman" panose="02020603050405020304" pitchFamily="18" charset="0"/>
                <a:cs typeface="Times New Roman" panose="02020603050405020304" pitchFamily="18" charset="0"/>
              </a:rPr>
              <a:t>There are 38 columns in total that are used to find the individual impacts on salary. </a:t>
            </a:r>
          </a:p>
          <a:p>
            <a:r>
              <a:rPr lang="en-US" sz="1800" dirty="0">
                <a:latin typeface="Times New Roman" panose="02020603050405020304" pitchFamily="18" charset="0"/>
                <a:cs typeface="Times New Roman" panose="02020603050405020304" pitchFamily="18" charset="0"/>
              </a:rPr>
              <a:t>Out of 38 columns, there are 29 numerical columns and 9 categorical columns. </a:t>
            </a:r>
          </a:p>
          <a:p>
            <a:r>
              <a:rPr lang="en-US" sz="1800" dirty="0">
                <a:latin typeface="Times New Roman" panose="02020603050405020304" pitchFamily="18" charset="0"/>
                <a:cs typeface="Times New Roman" panose="02020603050405020304" pitchFamily="18" charset="0"/>
              </a:rPr>
              <a:t>With 3998 Datapoints that make our analysis to the optimal insights with all the necessary information.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946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771D-15EE-590D-63F0-9EA820147739}"/>
              </a:ext>
            </a:extLst>
          </p:cNvPr>
          <p:cNvSpPr>
            <a:spLocks noGrp="1"/>
          </p:cNvSpPr>
          <p:nvPr>
            <p:ph type="title"/>
          </p:nvPr>
        </p:nvSpPr>
        <p:spPr/>
        <p:txBody>
          <a:bodyPr>
            <a:normAutofit/>
          </a:bodyPr>
          <a:lstStyle/>
          <a:p>
            <a:pPr lvl="0" algn="l" rtl="0">
              <a:lnSpc>
                <a:spcPct val="90000"/>
              </a:lnSpc>
              <a:spcBef>
                <a:spcPts val="1000"/>
              </a:spcBef>
              <a:spcAft>
                <a:spcPts val="0"/>
              </a:spcAft>
              <a:buClr>
                <a:srgbClr val="FF0000"/>
              </a:buClr>
              <a:buSzPct val="100000"/>
            </a:pPr>
            <a:r>
              <a:rPr lang="en-IN" sz="3200" b="1" dirty="0">
                <a:solidFill>
                  <a:srgbClr val="FF0000"/>
                </a:solidFill>
                <a:latin typeface="Times New Roman" panose="02020603050405020304" pitchFamily="18" charset="0"/>
                <a:cs typeface="Times New Roman" panose="02020603050405020304" pitchFamily="18" charset="0"/>
              </a:rPr>
              <a:t>Exploratory Data Analysis: </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67770C9-31AB-FE50-EC12-EF0F3B28EA15}"/>
              </a:ext>
            </a:extLst>
          </p:cNvPr>
          <p:cNvSpPr>
            <a:spLocks noGrp="1"/>
          </p:cNvSpPr>
          <p:nvPr>
            <p:ph type="body" idx="1"/>
          </p:nvPr>
        </p:nvSpPr>
        <p:spPr>
          <a:xfrm>
            <a:off x="838200" y="1441174"/>
            <a:ext cx="10515600" cy="5051701"/>
          </a:xfrm>
        </p:spPr>
        <p:txBody>
          <a:bodyPr/>
          <a:lstStyle/>
          <a:p>
            <a:pPr marL="114300" indent="0">
              <a:buNone/>
            </a:pPr>
            <a:r>
              <a:rPr lang="en-IN" b="1" dirty="0">
                <a:latin typeface="Times New Roman" panose="02020603050405020304" pitchFamily="18" charset="0"/>
                <a:cs typeface="Times New Roman" panose="02020603050405020304" pitchFamily="18" charset="0"/>
              </a:rPr>
              <a:t>Data Cleaning Steps &amp; Data Manipulation Steps</a:t>
            </a:r>
          </a:p>
          <a:p>
            <a:r>
              <a:rPr lang="en-US" sz="1800" dirty="0">
                <a:latin typeface="Times New Roman" panose="02020603050405020304" pitchFamily="18" charset="0"/>
                <a:cs typeface="Times New Roman" panose="02020603050405020304" pitchFamily="18" charset="0"/>
              </a:rPr>
              <a:t>Checked for null values, identifying nulls represented as -1 and 0. </a:t>
            </a:r>
          </a:p>
          <a:p>
            <a:r>
              <a:rPr lang="en-US" sz="1800" dirty="0">
                <a:latin typeface="Times New Roman" panose="02020603050405020304" pitchFamily="18" charset="0"/>
                <a:cs typeface="Times New Roman" panose="02020603050405020304" pitchFamily="18" charset="0"/>
              </a:rPr>
              <a:t>Replaced these with the mode of their respective columns.</a:t>
            </a:r>
          </a:p>
          <a:p>
            <a:r>
              <a:rPr lang="en-US" sz="1800" dirty="0">
                <a:latin typeface="Times New Roman" panose="02020603050405020304" pitchFamily="18" charset="0"/>
                <a:cs typeface="Times New Roman" panose="02020603050405020304" pitchFamily="18" charset="0"/>
              </a:rPr>
              <a:t>Ensured that no duplicate values were present in the dataset.</a:t>
            </a:r>
          </a:p>
          <a:p>
            <a:r>
              <a:rPr lang="en-US" sz="1800" dirty="0">
                <a:latin typeface="Times New Roman" panose="02020603050405020304" pitchFamily="18" charset="0"/>
                <a:cs typeface="Times New Roman" panose="02020603050405020304" pitchFamily="18" charset="0"/>
              </a:rPr>
              <a:t>Dropped any unwanted columns that did not contain relevant information.</a:t>
            </a:r>
          </a:p>
          <a:p>
            <a:r>
              <a:rPr lang="en-US" sz="1800" dirty="0">
                <a:latin typeface="Times New Roman" panose="02020603050405020304" pitchFamily="18" charset="0"/>
                <a:cs typeface="Times New Roman" panose="02020603050405020304" pitchFamily="18" charset="0"/>
              </a:rPr>
              <a:t>Renamed certain columns for better readability and understanding.</a:t>
            </a:r>
          </a:p>
          <a:p>
            <a:r>
              <a:rPr lang="en-US" sz="1800" dirty="0">
                <a:latin typeface="Times New Roman" panose="02020603050405020304" pitchFamily="18" charset="0"/>
                <a:cs typeface="Times New Roman" panose="02020603050405020304" pitchFamily="18" charset="0"/>
              </a:rPr>
              <a:t>Corrected typos in values across key columns such as designation, specialization, and job city.</a:t>
            </a:r>
          </a:p>
          <a:p>
            <a:r>
              <a:rPr lang="en-US" sz="1800" dirty="0">
                <a:latin typeface="Times New Roman" panose="02020603050405020304" pitchFamily="18" charset="0"/>
                <a:cs typeface="Times New Roman" panose="02020603050405020304" pitchFamily="18" charset="0"/>
              </a:rPr>
              <a:t>Verified that each column has the correct data type for accurate analysis.</a:t>
            </a:r>
          </a:p>
          <a:p>
            <a:r>
              <a:rPr lang="en-US" sz="1800" dirty="0">
                <a:latin typeface="Times New Roman" panose="02020603050405020304" pitchFamily="18" charset="0"/>
                <a:cs typeface="Times New Roman" panose="02020603050405020304" pitchFamily="18" charset="0"/>
              </a:rPr>
              <a:t>Extracted the "period" from the "Date of Joining" and "Date of Leaving" columns to facilitate further analysis.</a:t>
            </a:r>
          </a:p>
          <a:p>
            <a:r>
              <a:rPr lang="en-US" sz="1800" dirty="0">
                <a:latin typeface="Times New Roman" panose="02020603050405020304" pitchFamily="18" charset="0"/>
                <a:cs typeface="Times New Roman" panose="02020603050405020304" pitchFamily="18" charset="0"/>
              </a:rPr>
              <a:t>Organized the dataset to ensure consistency and clarity, making it more suitable for analysis and visualization.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3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3F3B-008A-17D0-DE14-59DD54BBCAF3}"/>
              </a:ext>
            </a:extLst>
          </p:cNvPr>
          <p:cNvSpPr>
            <a:spLocks noGrp="1"/>
          </p:cNvSpPr>
          <p:nvPr>
            <p:ph type="title"/>
          </p:nvPr>
        </p:nvSpPr>
        <p:spPr>
          <a:xfrm>
            <a:off x="838200" y="629266"/>
            <a:ext cx="10515600" cy="216308"/>
          </a:xfrm>
        </p:spPr>
        <p:txBody>
          <a:bodyPr>
            <a:normAutofit fontScale="90000"/>
          </a:bodyPr>
          <a:lstStyle/>
          <a:p>
            <a:r>
              <a:rPr lang="en-IN" sz="3200" b="1" dirty="0">
                <a:solidFill>
                  <a:srgbClr val="FF0000"/>
                </a:solidFill>
                <a:latin typeface="Times New Roman" panose="02020603050405020304" pitchFamily="18" charset="0"/>
                <a:cs typeface="Times New Roman" panose="02020603050405020304" pitchFamily="18" charset="0"/>
              </a:rPr>
              <a:t>Univariate Analysis  Steps</a:t>
            </a:r>
            <a:br>
              <a:rPr lang="en-IN" dirty="0"/>
            </a:br>
            <a:r>
              <a:rPr lang="en-IN" sz="2200" dirty="0">
                <a:solidFill>
                  <a:srgbClr val="FF0000"/>
                </a:solidFill>
                <a:latin typeface="Times New Roman" panose="02020603050405020304" pitchFamily="18" charset="0"/>
                <a:cs typeface="Times New Roman" panose="02020603050405020304" pitchFamily="18" charset="0"/>
              </a:rPr>
              <a:t>Analysis of Target Variable (Salary)</a:t>
            </a:r>
          </a:p>
        </p:txBody>
      </p:sp>
      <p:sp>
        <p:nvSpPr>
          <p:cNvPr id="3" name="Text Placeholder 2">
            <a:extLst>
              <a:ext uri="{FF2B5EF4-FFF2-40B4-BE49-F238E27FC236}">
                <a16:creationId xmlns:a16="http://schemas.microsoft.com/office/drawing/2014/main" id="{2D8A8ADB-9869-7F14-C735-896CE12219D7}"/>
              </a:ext>
            </a:extLst>
          </p:cNvPr>
          <p:cNvSpPr>
            <a:spLocks noGrp="1"/>
          </p:cNvSpPr>
          <p:nvPr>
            <p:ph type="body" idx="1"/>
          </p:nvPr>
        </p:nvSpPr>
        <p:spPr>
          <a:xfrm>
            <a:off x="838200" y="1202635"/>
            <a:ext cx="10515600" cy="5296488"/>
          </a:xfrm>
        </p:spPr>
        <p:txBody>
          <a:bodyPr>
            <a:normAutofit fontScale="92500" lnSpcReduction="10000"/>
          </a:bodyPr>
          <a:lstStyle/>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r>
              <a:rPr lang="en-US" sz="1700" dirty="0">
                <a:latin typeface="Times New Roman" panose="02020603050405020304" pitchFamily="18" charset="0"/>
                <a:cs typeface="Times New Roman" panose="02020603050405020304" pitchFamily="18" charset="0"/>
              </a:rPr>
              <a:t>The Salary of the graduated ranges from 0 to 4 million.</a:t>
            </a:r>
          </a:p>
          <a:p>
            <a:r>
              <a:rPr lang="en-US" sz="1700" dirty="0">
                <a:latin typeface="Times New Roman" panose="02020603050405020304" pitchFamily="18" charset="0"/>
                <a:cs typeface="Times New Roman" panose="02020603050405020304" pitchFamily="18" charset="0"/>
              </a:rPr>
              <a:t>Most of the graduates having salary in between 0 to 5 lakhs</a:t>
            </a:r>
          </a:p>
          <a:p>
            <a:r>
              <a:rPr lang="en-US" sz="1700" dirty="0">
                <a:latin typeface="Times New Roman" panose="02020603050405020304" pitchFamily="18" charset="0"/>
                <a:cs typeface="Times New Roman" panose="02020603050405020304" pitchFamily="18" charset="0"/>
              </a:rPr>
              <a:t>Two graduates has secured the highest package </a:t>
            </a:r>
            <a:r>
              <a:rPr lang="en-US" sz="1700" dirty="0" err="1">
                <a:latin typeface="Times New Roman" panose="02020603050405020304" pitchFamily="18" charset="0"/>
                <a:cs typeface="Times New Roman" panose="02020603050405020304" pitchFamily="18" charset="0"/>
              </a:rPr>
              <a:t>i.e</a:t>
            </a:r>
            <a:r>
              <a:rPr lang="en-US" sz="1700" dirty="0">
                <a:latin typeface="Times New Roman" panose="02020603050405020304" pitchFamily="18" charset="0"/>
                <a:cs typeface="Times New Roman" panose="02020603050405020304" pitchFamily="18" charset="0"/>
              </a:rPr>
              <a:t> 4 million, their ID's are 48107 and 41147</a:t>
            </a:r>
          </a:p>
          <a:p>
            <a:r>
              <a:rPr lang="en-US" sz="1700" dirty="0">
                <a:latin typeface="Times New Roman" panose="02020603050405020304" pitchFamily="18" charset="0"/>
                <a:cs typeface="Times New Roman" panose="02020603050405020304" pitchFamily="18" charset="0"/>
              </a:rPr>
              <a:t>50% of Engineering graduates in the dataset earn less than 3 lakh rupees</a:t>
            </a:r>
          </a:p>
          <a:p>
            <a:r>
              <a:rPr lang="en-US" sz="1700" dirty="0">
                <a:latin typeface="Times New Roman" panose="02020603050405020304" pitchFamily="18" charset="0"/>
                <a:cs typeface="Times New Roman" panose="02020603050405020304" pitchFamily="18" charset="0"/>
              </a:rPr>
              <a:t>There are several outliers above the upper whisker, indicating that some graduates earn significantly higher salaries than the rest. These salaries extend up to nearly 40 lakhs (4 million). This suggests that while most graduates have moderate salaries, a small number of graduates earn much higher salaries, likely due to specialized skills, job roles, or locations.</a:t>
            </a:r>
          </a:p>
          <a:p>
            <a:r>
              <a:rPr lang="en-US" sz="1700" dirty="0">
                <a:latin typeface="Times New Roman" panose="02020603050405020304" pitchFamily="18" charset="0"/>
                <a:cs typeface="Times New Roman" panose="02020603050405020304" pitchFamily="18" charset="0"/>
              </a:rPr>
              <a:t>The absence of outliers below the lower whisker shows that there are no extreme low salaries (less than 50,000) in the dataset.</a:t>
            </a:r>
            <a:endParaRPr lang="en-IN" sz="1700" dirty="0">
              <a:latin typeface="Times New Roman" panose="02020603050405020304" pitchFamily="18" charset="0"/>
              <a:cs typeface="Times New Roman" panose="02020603050405020304" pitchFamily="18" charset="0"/>
            </a:endParaRPr>
          </a:p>
          <a:p>
            <a:pPr marL="114300" indent="0">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771676-5B44-B356-DF94-E362ECF3EF37}"/>
              </a:ext>
            </a:extLst>
          </p:cNvPr>
          <p:cNvPicPr>
            <a:picLocks noChangeAspect="1"/>
          </p:cNvPicPr>
          <p:nvPr/>
        </p:nvPicPr>
        <p:blipFill>
          <a:blip r:embed="rId2"/>
          <a:stretch>
            <a:fillRect/>
          </a:stretch>
        </p:blipFill>
        <p:spPr>
          <a:xfrm>
            <a:off x="1288026" y="1337186"/>
            <a:ext cx="8723980" cy="2310582"/>
          </a:xfrm>
          <a:prstGeom prst="rect">
            <a:avLst/>
          </a:prstGeom>
        </p:spPr>
      </p:pic>
    </p:spTree>
    <p:extLst>
      <p:ext uri="{BB962C8B-B14F-4D97-AF65-F5344CB8AC3E}">
        <p14:creationId xmlns:p14="http://schemas.microsoft.com/office/powerpoint/2010/main" val="280294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FF3F1F-84AC-5F21-08EF-C7CDFA71AD84}"/>
              </a:ext>
            </a:extLst>
          </p:cNvPr>
          <p:cNvSpPr>
            <a:spLocks noGrp="1"/>
          </p:cNvSpPr>
          <p:nvPr>
            <p:ph type="title"/>
          </p:nvPr>
        </p:nvSpPr>
        <p:spPr/>
        <p:txBody>
          <a:bodyPr/>
          <a:lstStyle/>
          <a:p>
            <a:r>
              <a:rPr lang="en-IN" sz="3200" dirty="0">
                <a:solidFill>
                  <a:srgbClr val="FF0000"/>
                </a:solidFill>
                <a:latin typeface="Times New Roman" panose="02020603050405020304" pitchFamily="18" charset="0"/>
                <a:cs typeface="Times New Roman" panose="02020603050405020304" pitchFamily="18" charset="0"/>
              </a:rPr>
              <a:t>Analysis of </a:t>
            </a:r>
            <a:r>
              <a:rPr lang="en-IN" sz="3200" dirty="0" err="1">
                <a:solidFill>
                  <a:srgbClr val="FF0000"/>
                </a:solidFill>
                <a:latin typeface="Times New Roman" panose="02020603050405020304" pitchFamily="18" charset="0"/>
                <a:cs typeface="Times New Roman" panose="02020603050405020304" pitchFamily="18" charset="0"/>
              </a:rPr>
              <a:t>collegeGPA</a:t>
            </a:r>
            <a:br>
              <a:rPr lang="en-IN" sz="4400"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34A453F9-5E48-F744-9271-5B53D5AB9221}"/>
              </a:ext>
            </a:extLst>
          </p:cNvPr>
          <p:cNvSpPr>
            <a:spLocks noGrp="1"/>
          </p:cNvSpPr>
          <p:nvPr>
            <p:ph type="body" idx="1"/>
          </p:nvPr>
        </p:nvSpPr>
        <p:spPr>
          <a:xfrm>
            <a:off x="838200" y="983226"/>
            <a:ext cx="10515600" cy="5624051"/>
          </a:xfrm>
        </p:spPr>
        <p:txBody>
          <a:bodyPr>
            <a:normAutofit fontScale="92500" lnSpcReduction="10000"/>
          </a:bodyPr>
          <a:lstStyle/>
          <a:p>
            <a:pPr marL="114300" indent="0">
              <a:buNone/>
            </a:pPr>
            <a:endParaRPr lang="en-IN" sz="2000"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IN" sz="2000"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IN" sz="2000"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IN" sz="2000"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IN" sz="2000"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IN" sz="2000" dirty="0">
              <a:solidFill>
                <a:srgbClr val="FF0000"/>
              </a:solidFill>
              <a:latin typeface="Times New Roman" panose="02020603050405020304" pitchFamily="18" charset="0"/>
              <a:cs typeface="Times New Roman" panose="02020603050405020304" pitchFamily="18" charset="0"/>
            </a:endParaRPr>
          </a:p>
          <a:p>
            <a:pPr marL="114300" indent="0">
              <a:buNone/>
            </a:pPr>
            <a:endParaRPr lang="en-IN" sz="2000" dirty="0">
              <a:solidFill>
                <a:srgbClr val="FF0000"/>
              </a:solidFill>
              <a:latin typeface="Times New Roman" panose="02020603050405020304" pitchFamily="18" charset="0"/>
              <a:cs typeface="Times New Roman" panose="02020603050405020304" pitchFamily="18" charset="0"/>
            </a:endParaRPr>
          </a:p>
          <a:p>
            <a:pPr marL="457200" lvl="1" indent="0">
              <a:buNone/>
            </a:pPr>
            <a:endParaRPr lang="en-US" dirty="0">
              <a:effectLst/>
              <a:latin typeface="var(--jp-content-font-family)"/>
            </a:endParaRPr>
          </a:p>
          <a:p>
            <a:pPr marL="457200" lvl="1" indent="0">
              <a:buNone/>
            </a:pPr>
            <a:endParaRPr lang="en-US" dirty="0">
              <a:effectLst/>
              <a:latin typeface="var(--jp-content-font-family)"/>
            </a:endParaRPr>
          </a:p>
          <a:p>
            <a:pPr marL="457200" lvl="1" indent="0">
              <a:buNone/>
            </a:pPr>
            <a:endParaRPr lang="en-US" dirty="0">
              <a:latin typeface="var(--jp-content-font-family)"/>
            </a:endParaRPr>
          </a:p>
          <a:p>
            <a:pPr marL="800100" lvl="1"/>
            <a:r>
              <a:rPr lang="en-US" sz="1700" dirty="0">
                <a:effectLst/>
                <a:latin typeface="Times New Roman" panose="02020603050405020304" pitchFamily="18" charset="0"/>
                <a:cs typeface="Times New Roman" panose="02020603050405020304" pitchFamily="18" charset="0"/>
              </a:rPr>
              <a:t>Most of the graduates scores in between 6.0 to 8.0 CGPA indicating that the majority of students perform in the above-average range.</a:t>
            </a:r>
          </a:p>
          <a:p>
            <a:pPr marL="800100" lvl="1"/>
            <a:r>
              <a:rPr lang="en-US" sz="1700" dirty="0">
                <a:effectLst/>
                <a:latin typeface="Times New Roman" panose="02020603050405020304" pitchFamily="18" charset="0"/>
                <a:cs typeface="Times New Roman" panose="02020603050405020304" pitchFamily="18" charset="0"/>
              </a:rPr>
              <a:t>There are few students scored less than 2.0 CGPA considered as low performers and indicating a potential struggle in academic performance.</a:t>
            </a:r>
          </a:p>
          <a:p>
            <a:pPr marL="800100" lvl="1"/>
            <a:r>
              <a:rPr lang="en-US" sz="1700" dirty="0">
                <a:effectLst/>
                <a:latin typeface="Times New Roman" panose="02020603050405020304" pitchFamily="18" charset="0"/>
                <a:cs typeface="Times New Roman" panose="02020603050405020304" pitchFamily="18" charset="0"/>
              </a:rPr>
              <a:t>Maximum CGPA </a:t>
            </a:r>
            <a:r>
              <a:rPr lang="en-US" sz="1700" dirty="0" err="1">
                <a:effectLst/>
                <a:latin typeface="Times New Roman" panose="02020603050405020304" pitchFamily="18" charset="0"/>
                <a:cs typeface="Times New Roman" panose="02020603050405020304" pitchFamily="18" charset="0"/>
              </a:rPr>
              <a:t>i.e</a:t>
            </a:r>
            <a:r>
              <a:rPr lang="en-US" sz="1700" dirty="0">
                <a:effectLst/>
                <a:latin typeface="Times New Roman" panose="02020603050405020304" pitchFamily="18" charset="0"/>
                <a:cs typeface="Times New Roman" panose="02020603050405020304" pitchFamily="18" charset="0"/>
              </a:rPr>
              <a:t>(9.993) scored by ID of 609356 showing peak academic success and she should be the top 1% of the data.</a:t>
            </a:r>
          </a:p>
          <a:p>
            <a:pPr marL="800100" lvl="1"/>
            <a:r>
              <a:rPr lang="en-US" sz="1700" dirty="0">
                <a:effectLst/>
                <a:latin typeface="Times New Roman" panose="02020603050405020304" pitchFamily="18" charset="0"/>
                <a:cs typeface="Times New Roman" panose="02020603050405020304" pitchFamily="18" charset="0"/>
              </a:rPr>
              <a:t>50% of graduates scored more than 7.0 CGPA, this suggests that overall performance trends toward good to excellent grades.</a:t>
            </a:r>
          </a:p>
          <a:p>
            <a:pPr marL="114300" indent="0">
              <a:buNone/>
            </a:pPr>
            <a:endParaRPr lang="en-IN" sz="20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4B2263-2665-2AA7-16A1-6910BABA248D}"/>
              </a:ext>
            </a:extLst>
          </p:cNvPr>
          <p:cNvPicPr>
            <a:picLocks noChangeAspect="1"/>
          </p:cNvPicPr>
          <p:nvPr/>
        </p:nvPicPr>
        <p:blipFill>
          <a:blip r:embed="rId2"/>
          <a:stretch>
            <a:fillRect/>
          </a:stretch>
        </p:blipFill>
        <p:spPr>
          <a:xfrm>
            <a:off x="838199" y="1154215"/>
            <a:ext cx="9642987" cy="3073656"/>
          </a:xfrm>
          <a:prstGeom prst="rect">
            <a:avLst/>
          </a:prstGeom>
        </p:spPr>
      </p:pic>
    </p:spTree>
    <p:extLst>
      <p:ext uri="{BB962C8B-B14F-4D97-AF65-F5344CB8AC3E}">
        <p14:creationId xmlns:p14="http://schemas.microsoft.com/office/powerpoint/2010/main" val="243012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C338-625A-B61E-E9CB-DF42CC0E6E5A}"/>
              </a:ext>
            </a:extLst>
          </p:cNvPr>
          <p:cNvSpPr>
            <a:spLocks noGrp="1"/>
          </p:cNvSpPr>
          <p:nvPr>
            <p:ph type="title"/>
          </p:nvPr>
        </p:nvSpPr>
        <p:spPr>
          <a:xfrm>
            <a:off x="838200" y="157316"/>
            <a:ext cx="10515600" cy="737419"/>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Analysis of Designation</a:t>
            </a:r>
          </a:p>
        </p:txBody>
      </p:sp>
      <p:sp>
        <p:nvSpPr>
          <p:cNvPr id="3" name="Text Placeholder 2">
            <a:extLst>
              <a:ext uri="{FF2B5EF4-FFF2-40B4-BE49-F238E27FC236}">
                <a16:creationId xmlns:a16="http://schemas.microsoft.com/office/drawing/2014/main" id="{CC17DF6E-4C40-0ADA-DE0D-C4F46CF1E9B2}"/>
              </a:ext>
            </a:extLst>
          </p:cNvPr>
          <p:cNvSpPr>
            <a:spLocks noGrp="1"/>
          </p:cNvSpPr>
          <p:nvPr>
            <p:ph type="body" idx="1"/>
          </p:nvPr>
        </p:nvSpPr>
        <p:spPr>
          <a:xfrm>
            <a:off x="838200" y="894735"/>
            <a:ext cx="10515600" cy="5282228"/>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sz="1600" dirty="0"/>
          </a:p>
          <a:p>
            <a:r>
              <a:rPr lang="en-US" sz="1600" dirty="0">
                <a:latin typeface="Times New Roman" panose="02020603050405020304" pitchFamily="18" charset="0"/>
                <a:cs typeface="Times New Roman" panose="02020603050405020304" pitchFamily="18" charset="0"/>
              </a:rPr>
              <a:t>These are the top 10 Designations</a:t>
            </a:r>
          </a:p>
          <a:p>
            <a:r>
              <a:rPr lang="en-US" sz="1600" dirty="0">
                <a:latin typeface="Times New Roman" panose="02020603050405020304" pitchFamily="18" charset="0"/>
                <a:cs typeface="Times New Roman" panose="02020603050405020304" pitchFamily="18" charset="0"/>
              </a:rPr>
              <a:t>Software Engineer Designation is leading with the count of above 500 among all job roles.</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1B5055-26CD-F9E9-297C-26474AC7453E}"/>
              </a:ext>
            </a:extLst>
          </p:cNvPr>
          <p:cNvPicPr>
            <a:picLocks noChangeAspect="1"/>
          </p:cNvPicPr>
          <p:nvPr/>
        </p:nvPicPr>
        <p:blipFill>
          <a:blip r:embed="rId2"/>
          <a:stretch>
            <a:fillRect/>
          </a:stretch>
        </p:blipFill>
        <p:spPr>
          <a:xfrm>
            <a:off x="838200" y="894735"/>
            <a:ext cx="7666703" cy="3854246"/>
          </a:xfrm>
          <a:prstGeom prst="rect">
            <a:avLst/>
          </a:prstGeom>
        </p:spPr>
      </p:pic>
    </p:spTree>
    <p:extLst>
      <p:ext uri="{BB962C8B-B14F-4D97-AF65-F5344CB8AC3E}">
        <p14:creationId xmlns:p14="http://schemas.microsoft.com/office/powerpoint/2010/main" val="290728213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2405</Words>
  <Application>Microsoft Office PowerPoint</Application>
  <PresentationFormat>Widescreen</PresentationFormat>
  <Paragraphs>360</Paragraphs>
  <Slides>30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var(--jp-cell-prompt-font-family)</vt:lpstr>
      <vt:lpstr>Times New Roman</vt:lpstr>
      <vt:lpstr>Tahoma</vt:lpstr>
      <vt:lpstr>var(--jp-content-font-family)</vt:lpstr>
      <vt:lpstr>Arial</vt:lpstr>
      <vt:lpstr>Libre Baskerville</vt:lpstr>
      <vt:lpstr>menlo</vt:lpstr>
      <vt:lpstr>Lato Black</vt:lpstr>
      <vt:lpstr>Calibri</vt:lpstr>
      <vt:lpstr>Office Theme</vt:lpstr>
      <vt:lpstr>PowerPoint Presentation</vt:lpstr>
      <vt:lpstr>PowerPoint Presentation</vt:lpstr>
      <vt:lpstr>Business Problem and Use case domain understanding</vt:lpstr>
      <vt:lpstr>Objective of the Project </vt:lpstr>
      <vt:lpstr>Summary of the Data  </vt:lpstr>
      <vt:lpstr>Exploratory Data Analysis: </vt:lpstr>
      <vt:lpstr>Univariate Analysis  Steps Analysis of Target Variable (Salary)</vt:lpstr>
      <vt:lpstr>Analysis of collegeGPA </vt:lpstr>
      <vt:lpstr>Analysis of Designation</vt:lpstr>
      <vt:lpstr>Analysis of Job City</vt:lpstr>
      <vt:lpstr>Analysis of Gender</vt:lpstr>
      <vt:lpstr>Analysis of CollegeTier</vt:lpstr>
      <vt:lpstr>Analysis of Degree</vt:lpstr>
      <vt:lpstr>Analysis of Specialization</vt:lpstr>
      <vt:lpstr>Analysis of CollegeState</vt:lpstr>
      <vt:lpstr>Analysis of CollegeGPA vs Salary</vt:lpstr>
      <vt:lpstr>Salary by Designation</vt:lpstr>
      <vt:lpstr>Analysis of top 20 Salaries vs Designation</vt:lpstr>
      <vt:lpstr>Gender vs Salary</vt:lpstr>
      <vt:lpstr>CollegeTier vs Salary vs Gender</vt:lpstr>
      <vt:lpstr>Degree vs Salary vs Gender</vt:lpstr>
      <vt:lpstr>Salary vs Specialization vs Gender</vt:lpstr>
      <vt:lpstr>High Salaries vs Specialization vs Gender</vt:lpstr>
      <vt:lpstr>JobCity</vt:lpstr>
      <vt:lpstr>Salary vs Period</vt:lpstr>
      <vt:lpstr>Designation vs Period</vt:lpstr>
      <vt:lpstr>PowerPoint Presentation</vt:lpstr>
      <vt:lpstr>Is there a relationship between gender and specialization? (i.e. Does the preference of Specialisation depend on the Gender?) Selection deleted  </vt:lpstr>
      <vt:lpstr>Key Questions to Ask: 1. Which specializations have the most significant gender imbalance in terms of salaries? 2. Are there specializations where female graduates earn salaries comparable to or higher than male graduates? 3. Which specializations show more representation of one gender over the other?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Pranay Reddy</cp:lastModifiedBy>
  <cp:revision>2</cp:revision>
  <dcterms:created xsi:type="dcterms:W3CDTF">2021-02-16T05:19:01Z</dcterms:created>
  <dcterms:modified xsi:type="dcterms:W3CDTF">2024-10-04T09:36:12Z</dcterms:modified>
</cp:coreProperties>
</file>