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3"/>
  </p:notesMasterIdLst>
  <p:handoutMasterIdLst>
    <p:handoutMasterId r:id="rId14"/>
  </p:handoutMasterIdLst>
  <p:sldIdLst>
    <p:sldId id="446" r:id="rId5"/>
    <p:sldId id="447" r:id="rId6"/>
    <p:sldId id="433" r:id="rId7"/>
    <p:sldId id="460" r:id="rId8"/>
    <p:sldId id="455" r:id="rId9"/>
    <p:sldId id="456" r:id="rId10"/>
    <p:sldId id="459" r:id="rId11"/>
    <p:sldId id="45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achana" initials="r" lastIdx="1" clrIdx="0">
    <p:extLst>
      <p:ext uri="{19B8F6BF-5375-455C-9EA6-DF929625EA0E}">
        <p15:presenceInfo xmlns:p15="http://schemas.microsoft.com/office/powerpoint/2012/main" userId="b371c68803d219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82D"/>
    <a:srgbClr val="8C5896"/>
    <a:srgbClr val="7C6560"/>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4/6/2022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4/6/2022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400460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2637401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196828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4095692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111431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349624" y="4025153"/>
            <a:ext cx="4545105" cy="1891553"/>
          </a:xfrm>
        </p:spPr>
        <p:txBody>
          <a:bodyPr anchor="t" anchorCtr="0">
            <a:normAutofit fontScale="90000"/>
          </a:bodyPr>
          <a:lstStyle/>
          <a:p>
            <a:r>
              <a:rPr lang="en-US" b="1" dirty="0">
                <a:effectLst>
                  <a:outerShdw blurRad="38100" dist="38100" dir="2700000" algn="tl">
                    <a:srgbClr val="000000">
                      <a:alpha val="43137"/>
                    </a:srgbClr>
                  </a:outerShdw>
                </a:effectLst>
                <a:latin typeface="+mn-lt"/>
              </a:rPr>
              <a:t>object oriented programming</a:t>
            </a:r>
            <a:br>
              <a:rPr lang="en-US" b="1" dirty="0">
                <a:effectLst>
                  <a:outerShdw blurRad="38100" dist="38100" dir="2700000" algn="tl">
                    <a:srgbClr val="000000">
                      <a:alpha val="43137"/>
                    </a:srgbClr>
                  </a:outerShdw>
                </a:effectLst>
                <a:latin typeface="+mn-lt"/>
              </a:rPr>
            </a:br>
            <a:r>
              <a:rPr lang="en-US" b="1" dirty="0">
                <a:effectLst>
                  <a:outerShdw blurRad="38100" dist="38100" dir="2700000" algn="tl">
                    <a:srgbClr val="000000">
                      <a:alpha val="43137"/>
                    </a:srgbClr>
                  </a:outerShdw>
                </a:effectLst>
                <a:latin typeface="+mn-lt"/>
              </a:rPr>
              <a:t>(</a:t>
            </a:r>
            <a:r>
              <a:rPr lang="en-US" b="1" dirty="0" err="1">
                <a:effectLst>
                  <a:outerShdw blurRad="38100" dist="38100" dir="2700000" algn="tl">
                    <a:srgbClr val="000000">
                      <a:alpha val="43137"/>
                    </a:srgbClr>
                  </a:outerShdw>
                </a:effectLst>
                <a:latin typeface="+mn-lt"/>
              </a:rPr>
              <a:t>INheritance</a:t>
            </a:r>
            <a:r>
              <a:rPr lang="en-US" b="1" dirty="0">
                <a:effectLst>
                  <a:outerShdw blurRad="38100" dist="38100" dir="2700000" algn="tl">
                    <a:srgbClr val="000000">
                      <a:alpha val="43137"/>
                    </a:srgbClr>
                  </a:outerShdw>
                </a:effectLst>
                <a:latin typeface="+mn-lt"/>
              </a:rPr>
              <a:t>)</a:t>
            </a:r>
            <a:br>
              <a:rPr lang="en-US" b="1" dirty="0">
                <a:effectLst>
                  <a:outerShdw blurRad="38100" dist="38100" dir="2700000" algn="tl">
                    <a:srgbClr val="000000">
                      <a:alpha val="43137"/>
                    </a:srgbClr>
                  </a:outerShdw>
                </a:effectLst>
                <a:latin typeface="+mn-lt"/>
              </a:rPr>
            </a:br>
            <a:r>
              <a:rPr lang="en-US" sz="1200" b="1" dirty="0">
                <a:effectLst>
                  <a:outerShdw blurRad="38100" dist="38100" dir="2700000" algn="tl">
                    <a:srgbClr val="000000">
                      <a:alpha val="43137"/>
                    </a:srgbClr>
                  </a:outerShdw>
                </a:effectLst>
                <a:latin typeface="+mn-lt"/>
              </a:rPr>
              <a:t>presented By Rachana P [ CAPG48LSRB353 ]</a:t>
            </a:r>
          </a:p>
        </p:txBody>
      </p:sp>
    </p:spTree>
    <p:extLst>
      <p:ext uri="{BB962C8B-B14F-4D97-AF65-F5344CB8AC3E}">
        <p14:creationId xmlns:p14="http://schemas.microsoft.com/office/powerpoint/2010/main" val="155831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7" descr="Abstract image of curvy lines">
            <a:extLst>
              <a:ext uri="{FF2B5EF4-FFF2-40B4-BE49-F238E27FC236}">
                <a16:creationId xmlns:a16="http://schemas.microsoft.com/office/drawing/2014/main" id="{811BB12E-7370-47AC-837A-455E8CFDC41C}"/>
              </a:ext>
            </a:extLst>
          </p:cNvPr>
          <p:cNvPicPr>
            <a:picLocks noGrp="1" noChangeAspect="1"/>
          </p:cNvPicPr>
          <p:nvPr>
            <p:ph type="pic" sz="quarter" idx="13"/>
          </p:nvPr>
        </p:nvPicPr>
        <p:blipFill rotWithShape="1">
          <a:blip r:embed="rId3"/>
          <a:srcRect t="2" b="2"/>
          <a:stretch/>
        </p:blipFill>
        <p:spPr>
          <a:xfrm>
            <a:off x="0" y="0"/>
            <a:ext cx="12192000" cy="6858000"/>
          </a:xfrm>
        </p:spPr>
      </p:pic>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p:txBody>
          <a:bodyPr/>
          <a:lstStyle/>
          <a:p>
            <a:pPr algn="ctr"/>
            <a:r>
              <a:rPr lang="en-US" b="1" dirty="0">
                <a:latin typeface="+mn-lt"/>
              </a:rPr>
              <a:t>Introduction</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074160" y="2732566"/>
            <a:ext cx="3999992" cy="3704809"/>
          </a:xfrm>
        </p:spPr>
        <p:txBody>
          <a:bodyPr/>
          <a:lstStyle/>
          <a:p>
            <a:pPr marL="285750" indent="-285750">
              <a:buFont typeface="Arial" panose="020B0604020202020204" pitchFamily="34" charset="0"/>
              <a:buChar char="•"/>
            </a:pPr>
            <a:r>
              <a:rPr lang="en-IN" b="1" dirty="0"/>
              <a:t>Inheritance</a:t>
            </a:r>
          </a:p>
          <a:p>
            <a:pPr marL="285750" indent="-285750">
              <a:buFont typeface="Arial" panose="020B0604020202020204" pitchFamily="34" charset="0"/>
              <a:buChar char="•"/>
            </a:pPr>
            <a:r>
              <a:rPr lang="en-IN" b="1" dirty="0"/>
              <a:t>Program on inheritance</a:t>
            </a:r>
          </a:p>
          <a:p>
            <a:pPr marL="285750" indent="-285750">
              <a:buFont typeface="Arial" panose="020B0604020202020204" pitchFamily="34" charset="0"/>
              <a:buChar char="•"/>
            </a:pPr>
            <a:r>
              <a:rPr lang="en-IN" b="1" dirty="0"/>
              <a:t>Types of inheritance in java</a:t>
            </a:r>
            <a:endParaRPr lang="en-US" b="1" dirty="0"/>
          </a:p>
          <a:p>
            <a:pPr marL="285750" indent="-285750">
              <a:buFont typeface="Arial" panose="020B0604020202020204" pitchFamily="34" charset="0"/>
              <a:buChar char="•"/>
            </a:pPr>
            <a:endParaRPr lang="en-US" dirty="0"/>
          </a:p>
        </p:txBody>
      </p:sp>
      <p:sp>
        <p:nvSpPr>
          <p:cNvPr id="5" name="Text Placeholder 4">
            <a:extLst>
              <a:ext uri="{FF2B5EF4-FFF2-40B4-BE49-F238E27FC236}">
                <a16:creationId xmlns:a16="http://schemas.microsoft.com/office/drawing/2014/main" id="{85393286-28E8-4BD0-838E-310F6C82700C}"/>
              </a:ext>
            </a:extLst>
          </p:cNvPr>
          <p:cNvSpPr>
            <a:spLocks noGrp="1"/>
          </p:cNvSpPr>
          <p:nvPr>
            <p:ph type="body" sz="quarter" idx="15"/>
          </p:nvPr>
        </p:nvSpPr>
        <p:spPr/>
        <p:txBody>
          <a:bodyPr/>
          <a:lstStyle/>
          <a:p>
            <a:r>
              <a:rPr lang="en-IN" dirty="0">
                <a:solidFill>
                  <a:schemeClr val="bg1"/>
                </a:solidFill>
              </a:rPr>
              <a:t>.</a:t>
            </a:r>
          </a:p>
        </p:txBody>
      </p:sp>
    </p:spTree>
    <p:extLst>
      <p:ext uri="{BB962C8B-B14F-4D97-AF65-F5344CB8AC3E}">
        <p14:creationId xmlns:p14="http://schemas.microsoft.com/office/powerpoint/2010/main" val="38985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200" y="820928"/>
            <a:ext cx="4921625" cy="703072"/>
          </a:xfrm>
        </p:spPr>
        <p:txBody>
          <a:bodyPr/>
          <a:lstStyle/>
          <a:p>
            <a:r>
              <a:rPr lang="en-US" b="1" dirty="0">
                <a:latin typeface="+mn-lt"/>
              </a:rPr>
              <a:t>inheritance</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2489200"/>
            <a:ext cx="5202936" cy="3547872"/>
          </a:xfrm>
        </p:spPr>
        <p:txBody>
          <a:bodyPr/>
          <a:lstStyle/>
          <a:p>
            <a:pPr marL="285750" indent="-285750">
              <a:buFont typeface="Arial" panose="020B0604020202020204" pitchFamily="34" charset="0"/>
              <a:buChar char="•"/>
            </a:pPr>
            <a:r>
              <a:rPr lang="en-US" i="0" dirty="0">
                <a:solidFill>
                  <a:srgbClr val="202124"/>
                </a:solidFill>
                <a:effectLst/>
              </a:rPr>
              <a:t>Inheritance is one of the key features of OOP that allows us to create a new class from an existing class. </a:t>
            </a:r>
          </a:p>
          <a:p>
            <a:pPr marL="285750" indent="-285750">
              <a:buFont typeface="Arial" panose="020B0604020202020204" pitchFamily="34" charset="0"/>
              <a:buChar char="•"/>
            </a:pPr>
            <a:r>
              <a:rPr lang="en-US" dirty="0">
                <a:solidFill>
                  <a:srgbClr val="202124"/>
                </a:solidFill>
              </a:rPr>
              <a:t>W</a:t>
            </a:r>
            <a:r>
              <a:rPr lang="en-US" i="0" dirty="0">
                <a:solidFill>
                  <a:srgbClr val="202124"/>
                </a:solidFill>
                <a:effectLst/>
              </a:rPr>
              <a:t>e can reuse the fields and methods of the existing class</a:t>
            </a:r>
          </a:p>
          <a:p>
            <a:pPr marL="285750" indent="-285750">
              <a:buFont typeface="Arial" panose="020B0604020202020204" pitchFamily="34" charset="0"/>
              <a:buChar char="•"/>
            </a:pPr>
            <a:r>
              <a:rPr lang="en-US" dirty="0">
                <a:solidFill>
                  <a:srgbClr val="202124"/>
                </a:solidFill>
              </a:rPr>
              <a:t>Example : </a:t>
            </a:r>
            <a:r>
              <a:rPr lang="en-US" b="0" i="0" dirty="0">
                <a:solidFill>
                  <a:srgbClr val="202124"/>
                </a:solidFill>
                <a:effectLst/>
                <a:latin typeface="arial" panose="020B0604020202020204" pitchFamily="34" charset="0"/>
              </a:rPr>
              <a:t>child inherits the traits of his/her parents.</a:t>
            </a:r>
            <a:endParaRPr lang="en-US" dirty="0"/>
          </a:p>
        </p:txBody>
      </p:sp>
      <p:pic>
        <p:nvPicPr>
          <p:cNvPr id="1030" name="Picture 6" descr="Java Inheritance for Beginners Explained with Examples">
            <a:extLst>
              <a:ext uri="{FF2B5EF4-FFF2-40B4-BE49-F238E27FC236}">
                <a16:creationId xmlns:a16="http://schemas.microsoft.com/office/drawing/2014/main" id="{5D6B9E18-D0EE-44F9-BA91-21CFCD47D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100" y="1923482"/>
            <a:ext cx="4838700" cy="301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38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200" y="820928"/>
            <a:ext cx="4921625" cy="703072"/>
          </a:xfrm>
        </p:spPr>
        <p:txBody>
          <a:bodyPr/>
          <a:lstStyle/>
          <a:p>
            <a:r>
              <a:rPr lang="en-US" b="1" dirty="0">
                <a:latin typeface="+mn-lt"/>
              </a:rPr>
              <a:t>inheritance</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2489200"/>
            <a:ext cx="5202936" cy="3547872"/>
          </a:xfrm>
        </p:spPr>
        <p:txBody>
          <a:bodyPr/>
          <a:lstStyle/>
          <a:p>
            <a:pPr algn="just"/>
            <a:r>
              <a:rPr lang="en-US" b="0" i="0" dirty="0">
                <a:solidFill>
                  <a:srgbClr val="333333"/>
                </a:solidFill>
                <a:effectLst/>
                <a:latin typeface="inter-regular"/>
              </a:rPr>
              <a:t>Inheritance represents the </a:t>
            </a:r>
            <a:r>
              <a:rPr lang="en-US" b="1" i="0" dirty="0">
                <a:solidFill>
                  <a:srgbClr val="333333"/>
                </a:solidFill>
                <a:effectLst/>
                <a:latin typeface="inter-bold"/>
              </a:rPr>
              <a:t>IS-A relationship</a:t>
            </a:r>
            <a:r>
              <a:rPr lang="en-US" b="0" i="0" dirty="0">
                <a:solidFill>
                  <a:srgbClr val="333333"/>
                </a:solidFill>
                <a:effectLst/>
                <a:latin typeface="inter-regular"/>
              </a:rPr>
              <a:t> which is also known as a </a:t>
            </a:r>
            <a:r>
              <a:rPr lang="en-US" b="0" i="1" dirty="0">
                <a:solidFill>
                  <a:srgbClr val="333333"/>
                </a:solidFill>
                <a:effectLst/>
                <a:latin typeface="inter-regular"/>
              </a:rPr>
              <a:t>parent-child</a:t>
            </a:r>
            <a:r>
              <a:rPr lang="en-US" b="0" i="0" dirty="0">
                <a:solidFill>
                  <a:srgbClr val="333333"/>
                </a:solidFill>
                <a:effectLst/>
                <a:latin typeface="inter-regular"/>
              </a:rPr>
              <a:t> relationship.</a:t>
            </a:r>
          </a:p>
          <a:p>
            <a:pPr algn="just"/>
            <a:endParaRPr lang="en-US" dirty="0">
              <a:solidFill>
                <a:srgbClr val="333333"/>
              </a:solidFill>
              <a:latin typeface="inter-regular"/>
            </a:endParaRPr>
          </a:p>
          <a:p>
            <a:pPr algn="just"/>
            <a:r>
              <a:rPr lang="en-US" b="1" i="0" dirty="0">
                <a:solidFill>
                  <a:srgbClr val="333333"/>
                </a:solidFill>
                <a:effectLst/>
                <a:latin typeface="inter-regular"/>
              </a:rPr>
              <a:t>Why use inheritance?</a:t>
            </a:r>
          </a:p>
          <a:p>
            <a:pPr algn="just">
              <a:buFont typeface="Arial" panose="020B0604020202020204" pitchFamily="34" charset="0"/>
              <a:buChar char="•"/>
            </a:pPr>
            <a:r>
              <a:rPr lang="en-US" b="0" i="0" dirty="0">
                <a:solidFill>
                  <a:srgbClr val="000000"/>
                </a:solidFill>
                <a:effectLst/>
                <a:latin typeface="inter-regular"/>
              </a:rPr>
              <a:t>For Method Overriding </a:t>
            </a:r>
          </a:p>
          <a:p>
            <a:pPr algn="just">
              <a:buFont typeface="Arial" panose="020B0604020202020204" pitchFamily="34" charset="0"/>
              <a:buChar char="•"/>
            </a:pPr>
            <a:r>
              <a:rPr lang="en-US" b="0" i="0" dirty="0">
                <a:solidFill>
                  <a:srgbClr val="000000"/>
                </a:solidFill>
                <a:effectLst/>
                <a:latin typeface="inter-regular"/>
              </a:rPr>
              <a:t>For Code Reusability.</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9814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200" y="820928"/>
            <a:ext cx="6060141" cy="601472"/>
          </a:xfrm>
        </p:spPr>
        <p:txBody>
          <a:bodyPr/>
          <a:lstStyle/>
          <a:p>
            <a:r>
              <a:rPr lang="en-US" b="1" dirty="0">
                <a:latin typeface="+mn-lt"/>
              </a:rPr>
              <a:t>Inheritance program</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2489200"/>
            <a:ext cx="5202936" cy="3547872"/>
          </a:xfrm>
        </p:spPr>
        <p:txBody>
          <a:bodyPr/>
          <a:lstStyle/>
          <a:p>
            <a:r>
              <a:rPr lang="en-US" b="0" i="0" dirty="0">
                <a:solidFill>
                  <a:srgbClr val="202124"/>
                </a:solidFill>
                <a:effectLst/>
                <a:latin typeface="arial" panose="020B0604020202020204" pitchFamily="34" charset="0"/>
              </a:rPr>
              <a:t>    </a:t>
            </a:r>
            <a:r>
              <a:rPr lang="en-US" i="0" dirty="0">
                <a:solidFill>
                  <a:srgbClr val="202124"/>
                </a:solidFill>
                <a:effectLst/>
                <a:latin typeface="arial" panose="020B0604020202020204" pitchFamily="34" charset="0"/>
              </a:rPr>
              <a:t>Employee is the superclass</a:t>
            </a:r>
          </a:p>
          <a:p>
            <a:r>
              <a:rPr lang="en-US" dirty="0">
                <a:solidFill>
                  <a:srgbClr val="202124"/>
                </a:solidFill>
                <a:latin typeface="arial" panose="020B0604020202020204" pitchFamily="34" charset="0"/>
              </a:rPr>
              <a:t>    Programmer is the subclass </a:t>
            </a:r>
          </a:p>
          <a:p>
            <a:endParaRPr lang="en-US" dirty="0"/>
          </a:p>
        </p:txBody>
      </p:sp>
      <p:pic>
        <p:nvPicPr>
          <p:cNvPr id="5" name="Picture 4">
            <a:extLst>
              <a:ext uri="{FF2B5EF4-FFF2-40B4-BE49-F238E27FC236}">
                <a16:creationId xmlns:a16="http://schemas.microsoft.com/office/drawing/2014/main" id="{C7DD12EC-D6A3-45EF-A046-6EA8AEAB440F}"/>
              </a:ext>
            </a:extLst>
          </p:cNvPr>
          <p:cNvPicPr>
            <a:picLocks noChangeAspect="1"/>
          </p:cNvPicPr>
          <p:nvPr/>
        </p:nvPicPr>
        <p:blipFill>
          <a:blip r:embed="rId3"/>
          <a:stretch>
            <a:fillRect/>
          </a:stretch>
        </p:blipFill>
        <p:spPr>
          <a:xfrm>
            <a:off x="6600237" y="1811946"/>
            <a:ext cx="5134563" cy="3234107"/>
          </a:xfrm>
          <a:prstGeom prst="rect">
            <a:avLst/>
          </a:prstGeom>
        </p:spPr>
      </p:pic>
    </p:spTree>
    <p:extLst>
      <p:ext uri="{BB962C8B-B14F-4D97-AF65-F5344CB8AC3E}">
        <p14:creationId xmlns:p14="http://schemas.microsoft.com/office/powerpoint/2010/main" val="251645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201" y="820928"/>
            <a:ext cx="4823012" cy="613425"/>
          </a:xfrm>
        </p:spPr>
        <p:txBody>
          <a:bodyPr/>
          <a:lstStyle/>
          <a:p>
            <a:r>
              <a:rPr lang="en-IN" b="1" i="0" dirty="0">
                <a:effectLst/>
                <a:latin typeface="urw-din"/>
              </a:rPr>
              <a:t>Types of inheritance</a:t>
            </a:r>
            <a:endParaRPr lang="en-US" b="1" dirty="0">
              <a:latin typeface="+mn-lt"/>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1954305"/>
            <a:ext cx="5202936" cy="4285129"/>
          </a:xfrm>
        </p:spPr>
        <p:txBody>
          <a:bodyPr/>
          <a:lstStyle/>
          <a:p>
            <a:r>
              <a:rPr lang="en-US" dirty="0"/>
              <a:t>   </a:t>
            </a:r>
            <a:r>
              <a:rPr lang="en-US" b="1" i="0" dirty="0">
                <a:solidFill>
                  <a:srgbClr val="273239"/>
                </a:solidFill>
                <a:effectLst/>
                <a:latin typeface="urw-din"/>
              </a:rPr>
              <a:t>1. Single Inheritance: </a:t>
            </a:r>
            <a:r>
              <a:rPr lang="en-US" b="0" i="0" dirty="0">
                <a:solidFill>
                  <a:srgbClr val="273239"/>
                </a:solidFill>
                <a:effectLst/>
                <a:latin typeface="urw-din"/>
              </a:rPr>
              <a:t>In single inheritance, subclasses inherit the features of one superclass.</a:t>
            </a:r>
          </a:p>
          <a:p>
            <a:endParaRPr lang="en-US" dirty="0">
              <a:solidFill>
                <a:srgbClr val="273239"/>
              </a:solidFill>
              <a:latin typeface="urw-din"/>
            </a:endParaRPr>
          </a:p>
          <a:p>
            <a:r>
              <a:rPr lang="en-US" b="1" i="0" dirty="0">
                <a:solidFill>
                  <a:srgbClr val="273239"/>
                </a:solidFill>
                <a:effectLst/>
                <a:latin typeface="urw-din"/>
              </a:rPr>
              <a:t>2. Multilevel Inheritance: </a:t>
            </a:r>
            <a:r>
              <a:rPr lang="en-US" b="0" i="0" dirty="0">
                <a:solidFill>
                  <a:srgbClr val="273239"/>
                </a:solidFill>
                <a:effectLst/>
                <a:latin typeface="urw-din"/>
              </a:rPr>
              <a:t>In Multilevel Inheritance, a derived class will be inheriting a base class and as well as the derived class also act as the base class to other class. </a:t>
            </a:r>
            <a:endParaRPr lang="en-IN" dirty="0"/>
          </a:p>
          <a:p>
            <a:endParaRPr lang="en-US" dirty="0"/>
          </a:p>
          <a:p>
            <a:r>
              <a:rPr lang="en-US" b="1" i="0" dirty="0">
                <a:solidFill>
                  <a:srgbClr val="273239"/>
                </a:solidFill>
                <a:effectLst/>
                <a:latin typeface="urw-din"/>
              </a:rPr>
              <a:t>3. Hierarchical Inheritance: </a:t>
            </a:r>
            <a:r>
              <a:rPr lang="en-US" b="0" i="0" dirty="0">
                <a:solidFill>
                  <a:srgbClr val="273239"/>
                </a:solidFill>
                <a:effectLst/>
                <a:latin typeface="urw-din"/>
              </a:rPr>
              <a:t>In Hierarchical Inheritance, one class serves as a superclass (base class) for more than one subclass.</a:t>
            </a:r>
            <a:endParaRPr lang="en-US" dirty="0"/>
          </a:p>
        </p:txBody>
      </p:sp>
      <p:pic>
        <p:nvPicPr>
          <p:cNvPr id="1026" name="Picture 2" descr="Single_Inheritance">
            <a:extLst>
              <a:ext uri="{FF2B5EF4-FFF2-40B4-BE49-F238E27FC236}">
                <a16:creationId xmlns:a16="http://schemas.microsoft.com/office/drawing/2014/main" id="{7396D9EC-C023-434D-B619-D96B087F96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106"/>
          <a:stretch/>
        </p:blipFill>
        <p:spPr bwMode="auto">
          <a:xfrm>
            <a:off x="6643128" y="602267"/>
            <a:ext cx="2769813" cy="27040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ltilevel_Inheritance">
            <a:extLst>
              <a:ext uri="{FF2B5EF4-FFF2-40B4-BE49-F238E27FC236}">
                <a16:creationId xmlns:a16="http://schemas.microsoft.com/office/drawing/2014/main" id="{0EA69527-E4EB-4ED7-9A5B-1A8A7C1281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03"/>
          <a:stretch/>
        </p:blipFill>
        <p:spPr bwMode="auto">
          <a:xfrm>
            <a:off x="9044420" y="1954306"/>
            <a:ext cx="2703025" cy="27040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F5A24E7-4347-41A6-A412-A225C0EA4B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1295" y="4021514"/>
            <a:ext cx="2673477" cy="2397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036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200" y="887506"/>
            <a:ext cx="5414682" cy="616174"/>
          </a:xfrm>
        </p:spPr>
        <p:txBody>
          <a:bodyPr/>
          <a:lstStyle/>
          <a:p>
            <a:r>
              <a:rPr lang="en-US" b="1" dirty="0">
                <a:latin typeface="+mn-lt"/>
              </a:rPr>
              <a:t>Types of inheritance</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199" y="1900518"/>
            <a:ext cx="6212541" cy="4625788"/>
          </a:xfrm>
        </p:spPr>
        <p:txBody>
          <a:bodyPr/>
          <a:lstStyle/>
          <a:p>
            <a:r>
              <a:rPr lang="en-US" i="0" dirty="0">
                <a:effectLst/>
                <a:latin typeface="Segoe UI" panose="020B0502040204020203" pitchFamily="34" charset="0"/>
                <a:cs typeface="Segoe UI" panose="020B0502040204020203" pitchFamily="34" charset="0"/>
              </a:rPr>
              <a:t>4.</a:t>
            </a:r>
            <a:r>
              <a:rPr lang="en-US" b="1" i="0" dirty="0">
                <a:effectLst/>
                <a:latin typeface="Segoe UI" panose="020B0502040204020203" pitchFamily="34" charset="0"/>
                <a:cs typeface="Segoe UI" panose="020B0502040204020203" pitchFamily="34" charset="0"/>
              </a:rPr>
              <a:t> Multiple Inheritance (Through Interfaces): </a:t>
            </a:r>
            <a:r>
              <a:rPr lang="en-US" i="0" dirty="0">
                <a:effectLst/>
                <a:latin typeface="Segoe UI" panose="020B0502040204020203" pitchFamily="34" charset="0"/>
                <a:cs typeface="Segoe UI" panose="020B0502040204020203" pitchFamily="34" charset="0"/>
              </a:rPr>
              <a:t>In Multiple inheritances, one class can have more than one superclass and inherit features from all parent classes. Please note that Java does not support multiple inheritances with classes. In java, we can achieve multiple inheritances only through interfaces</a:t>
            </a:r>
            <a:r>
              <a:rPr lang="en-US" dirty="0">
                <a:latin typeface="Segoe UI" panose="020B0502040204020203" pitchFamily="34" charset="0"/>
                <a:cs typeface="Segoe UI" panose="020B0502040204020203" pitchFamily="34" charset="0"/>
              </a:rPr>
              <a:t>.</a:t>
            </a:r>
            <a:endParaRPr lang="en-US" i="0" dirty="0">
              <a:effectLst/>
              <a:latin typeface="Segoe UI" panose="020B0502040204020203" pitchFamily="34" charset="0"/>
              <a:cs typeface="Segoe UI" panose="020B0502040204020203" pitchFamily="34" charset="0"/>
            </a:endParaRPr>
          </a:p>
          <a:p>
            <a:endParaRPr lang="en-US" u="sng" dirty="0">
              <a:latin typeface="Segoe UI" panose="020B0502040204020203" pitchFamily="34" charset="0"/>
              <a:cs typeface="Segoe UI" panose="020B0502040204020203" pitchFamily="34" charset="0"/>
            </a:endParaRPr>
          </a:p>
          <a:p>
            <a:r>
              <a:rPr lang="en-US" i="0" dirty="0">
                <a:solidFill>
                  <a:srgbClr val="273239"/>
                </a:solidFill>
                <a:effectLst/>
                <a:latin typeface="urw-din"/>
              </a:rPr>
              <a:t>5. </a:t>
            </a:r>
            <a:r>
              <a:rPr lang="en-US" b="1" i="0" dirty="0">
                <a:solidFill>
                  <a:srgbClr val="273239"/>
                </a:solidFill>
                <a:effectLst/>
                <a:latin typeface="urw-din"/>
              </a:rPr>
              <a:t>Hybrid Inheritance(Through Interfaces): </a:t>
            </a:r>
            <a:r>
              <a:rPr lang="en-US" i="0" dirty="0">
                <a:solidFill>
                  <a:srgbClr val="273239"/>
                </a:solidFill>
                <a:effectLst/>
                <a:latin typeface="urw-din"/>
              </a:rPr>
              <a:t>It is a mix of two or more of the above types of inheritance. Since java doesn’t support multiple inheritances with classes, hybrid inheritance is also not possible with classes. In java, we can achieve hybrid inheritance only through </a:t>
            </a:r>
            <a:r>
              <a:rPr lang="en-US" dirty="0">
                <a:solidFill>
                  <a:srgbClr val="273239"/>
                </a:solidFill>
                <a:latin typeface="urw-din"/>
              </a:rPr>
              <a:t>i</a:t>
            </a:r>
            <a:r>
              <a:rPr lang="en-US" i="0" dirty="0">
                <a:effectLst/>
                <a:latin typeface="urw-din"/>
              </a:rPr>
              <a:t>nterfaces</a:t>
            </a:r>
            <a:r>
              <a:rPr lang="en-US" i="0" dirty="0">
                <a:solidFill>
                  <a:srgbClr val="273239"/>
                </a:solidFill>
                <a:effectLst/>
                <a:latin typeface="urw-din"/>
              </a:rPr>
              <a:t>.</a:t>
            </a:r>
            <a:endParaRPr lang="en-US" dirty="0">
              <a:latin typeface="Segoe UI" panose="020B0502040204020203" pitchFamily="34" charset="0"/>
              <a:cs typeface="Segoe UI" panose="020B0502040204020203" pitchFamily="34" charset="0"/>
            </a:endParaRPr>
          </a:p>
        </p:txBody>
      </p:sp>
      <p:pic>
        <p:nvPicPr>
          <p:cNvPr id="2050" name="Picture 2" descr="Multiple_Inheritance">
            <a:extLst>
              <a:ext uri="{FF2B5EF4-FFF2-40B4-BE49-F238E27FC236}">
                <a16:creationId xmlns:a16="http://schemas.microsoft.com/office/drawing/2014/main" id="{B90CEA7F-A726-45BD-AE5A-9C1244A05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7797" y="721283"/>
            <a:ext cx="2681847" cy="26315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ghtbox">
            <a:extLst>
              <a:ext uri="{FF2B5EF4-FFF2-40B4-BE49-F238E27FC236}">
                <a16:creationId xmlns:a16="http://schemas.microsoft.com/office/drawing/2014/main" id="{6C906B56-0C6C-4227-8E3B-B8BAEBA8A3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183" b="2701"/>
          <a:stretch/>
        </p:blipFill>
        <p:spPr bwMode="auto">
          <a:xfrm>
            <a:off x="8570259" y="3411945"/>
            <a:ext cx="2850776" cy="2872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02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7" descr="Abstract image of curvy lines">
            <a:extLst>
              <a:ext uri="{FF2B5EF4-FFF2-40B4-BE49-F238E27FC236}">
                <a16:creationId xmlns:a16="http://schemas.microsoft.com/office/drawing/2014/main" id="{761E4DF7-FE7E-49CD-BB97-19C49747AB5F}"/>
              </a:ext>
            </a:extLst>
          </p:cNvPr>
          <p:cNvPicPr>
            <a:picLocks noGrp="1" noChangeAspect="1"/>
          </p:cNvPicPr>
          <p:nvPr>
            <p:ph type="pic" sz="quarter" idx="13"/>
          </p:nvPr>
        </p:nvPicPr>
        <p:blipFill rotWithShape="1">
          <a:blip r:embed="rId2"/>
          <a:srcRect t="2" b="2"/>
          <a:stretch/>
        </p:blipFill>
        <p:spPr>
          <a:xfrm>
            <a:off x="0" y="0"/>
            <a:ext cx="12192000" cy="6858000"/>
          </a:xfrm>
        </p:spPr>
      </p:pic>
      <p:sp>
        <p:nvSpPr>
          <p:cNvPr id="7" name="Title 6">
            <a:extLst>
              <a:ext uri="{FF2B5EF4-FFF2-40B4-BE49-F238E27FC236}">
                <a16:creationId xmlns:a16="http://schemas.microsoft.com/office/drawing/2014/main" id="{8B0A45A7-7781-451F-BF75-4453D714BD56}"/>
              </a:ext>
            </a:extLst>
          </p:cNvPr>
          <p:cNvSpPr>
            <a:spLocks noGrp="1"/>
          </p:cNvSpPr>
          <p:nvPr>
            <p:ph type="title"/>
          </p:nvPr>
        </p:nvSpPr>
        <p:spPr>
          <a:xfrm>
            <a:off x="1859280" y="2021840"/>
            <a:ext cx="7680960" cy="2600960"/>
          </a:xfrm>
        </p:spPr>
        <p:txBody>
          <a:bodyPr>
            <a:normAutofit/>
          </a:bodyPr>
          <a:lstStyle/>
          <a:p>
            <a:pPr algn="ctr"/>
            <a:r>
              <a:rPr lang="en-IN" sz="6600" b="1" dirty="0">
                <a:latin typeface="+mn-lt"/>
              </a:rPr>
              <a:t>Thank you</a:t>
            </a:r>
          </a:p>
        </p:txBody>
      </p:sp>
    </p:spTree>
    <p:extLst>
      <p:ext uri="{BB962C8B-B14F-4D97-AF65-F5344CB8AC3E}">
        <p14:creationId xmlns:p14="http://schemas.microsoft.com/office/powerpoint/2010/main" val="3917517552"/>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object oriented programming</Template>
  <TotalTime>596</TotalTime>
  <Words>308</Words>
  <Application>Microsoft Office PowerPoint</Application>
  <PresentationFormat>Widescreen</PresentationFormat>
  <Paragraphs>37</Paragraphs>
  <Slides>8</Slides>
  <Notes>7</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8</vt:i4>
      </vt:variant>
    </vt:vector>
  </HeadingPairs>
  <TitlesOfParts>
    <vt:vector size="20" baseType="lpstr">
      <vt:lpstr>Arial</vt:lpstr>
      <vt:lpstr>Arial</vt:lpstr>
      <vt:lpstr>Calibri</vt:lpstr>
      <vt:lpstr>inter-bold</vt:lpstr>
      <vt:lpstr>inter-regular</vt:lpstr>
      <vt:lpstr>Segoe UI</vt:lpstr>
      <vt:lpstr>Segoe UI Light</vt:lpstr>
      <vt:lpstr>urw-din</vt:lpstr>
      <vt:lpstr>Balancing Act</vt:lpstr>
      <vt:lpstr>Wellspring</vt:lpstr>
      <vt:lpstr>Star of the show</vt:lpstr>
      <vt:lpstr>Amusements</vt:lpstr>
      <vt:lpstr>object oriented programming (INheritance) presented By Rachana P [ CAPG48LSRB353 ]</vt:lpstr>
      <vt:lpstr>Introduction</vt:lpstr>
      <vt:lpstr>inheritance</vt:lpstr>
      <vt:lpstr>inheritance</vt:lpstr>
      <vt:lpstr>Inheritance program</vt:lpstr>
      <vt:lpstr>Types of inheritance</vt:lpstr>
      <vt:lpstr>Types of inheritance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(INHERitance) presented By Rachana P</dc:title>
  <dc:creator>rachana</dc:creator>
  <cp:lastModifiedBy>rachana</cp:lastModifiedBy>
  <cp:revision>3</cp:revision>
  <dcterms:created xsi:type="dcterms:W3CDTF">2022-04-06T04:26:15Z</dcterms:created>
  <dcterms:modified xsi:type="dcterms:W3CDTF">2022-04-06T14:22:44Z</dcterms:modified>
</cp:coreProperties>
</file>