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0" r:id="rId3"/>
    <p:sldId id="257" r:id="rId4"/>
    <p:sldId id="272" r:id="rId5"/>
    <p:sldId id="271" r:id="rId6"/>
    <p:sldId id="273" r:id="rId7"/>
    <p:sldId id="274" r:id="rId8"/>
    <p:sldId id="279" r:id="rId9"/>
    <p:sldId id="280" r:id="rId10"/>
    <p:sldId id="281" r:id="rId11"/>
    <p:sldId id="275" r:id="rId12"/>
    <p:sldId id="276" r:id="rId13"/>
    <p:sldId id="277" r:id="rId14"/>
    <p:sldId id="278" r:id="rId15"/>
    <p:sldId id="258"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85" d="100"/>
          <a:sy n="85" d="100"/>
        </p:scale>
        <p:origin x="590" y="6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2/5/2023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2/5/2023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2/5/2023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2/5/2023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2/5/2023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2/5/2023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2/5/2023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2/5/2023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2/5/2023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2/5/2023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2/5/2023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21EED8-4965-6CF3-570C-76A41D0BF0B4}"/>
              </a:ext>
            </a:extLst>
          </p:cNvPr>
          <p:cNvSpPr txBox="1"/>
          <p:nvPr/>
        </p:nvSpPr>
        <p:spPr>
          <a:xfrm>
            <a:off x="1845940" y="1916832"/>
            <a:ext cx="8064896" cy="2308324"/>
          </a:xfrm>
          <a:prstGeom prst="rect">
            <a:avLst/>
          </a:prstGeom>
          <a:noFill/>
        </p:spPr>
        <p:txBody>
          <a:bodyPr wrap="square" rtlCol="0">
            <a:spAutoFit/>
          </a:bodyPr>
          <a:lstStyle/>
          <a:p>
            <a:pPr algn="ctr">
              <a:lnSpc>
                <a:spcPct val="90000"/>
              </a:lnSpc>
            </a:pPr>
            <a:r>
              <a:rPr lang="en-US" sz="8000" dirty="0"/>
              <a:t>NGO CONTACT MANAGEMENT</a:t>
            </a:r>
            <a:endParaRPr lang="en-IN" sz="8000" dirty="0"/>
          </a:p>
        </p:txBody>
      </p:sp>
      <p:pic>
        <p:nvPicPr>
          <p:cNvPr id="13" name="Picture 12">
            <a:extLst>
              <a:ext uri="{FF2B5EF4-FFF2-40B4-BE49-F238E27FC236}">
                <a16:creationId xmlns:a16="http://schemas.microsoft.com/office/drawing/2014/main" id="{29DE1CFF-E1D7-10E6-AA72-D516FDEF804B}"/>
              </a:ext>
            </a:extLst>
          </p:cNvPr>
          <p:cNvPicPr>
            <a:picLocks noChangeAspect="1"/>
          </p:cNvPicPr>
          <p:nvPr/>
        </p:nvPicPr>
        <p:blipFill>
          <a:blip r:embed="rId2"/>
          <a:stretch>
            <a:fillRect/>
          </a:stretch>
        </p:blipFill>
        <p:spPr>
          <a:xfrm>
            <a:off x="189756" y="224688"/>
            <a:ext cx="396000" cy="396000"/>
          </a:xfrm>
          <a:prstGeom prst="rect">
            <a:avLst/>
          </a:prstGeom>
        </p:spPr>
      </p:pic>
      <p:pic>
        <p:nvPicPr>
          <p:cNvPr id="15" name="Picture 14">
            <a:extLst>
              <a:ext uri="{FF2B5EF4-FFF2-40B4-BE49-F238E27FC236}">
                <a16:creationId xmlns:a16="http://schemas.microsoft.com/office/drawing/2014/main" id="{5AFCA06D-C2F4-9DC4-ABB6-DF903EF4C930}"/>
              </a:ext>
            </a:extLst>
          </p:cNvPr>
          <p:cNvPicPr>
            <a:picLocks noChangeAspect="1"/>
          </p:cNvPicPr>
          <p:nvPr/>
        </p:nvPicPr>
        <p:blipFill>
          <a:blip r:embed="rId3"/>
          <a:stretch>
            <a:fillRect/>
          </a:stretch>
        </p:blipFill>
        <p:spPr>
          <a:xfrm>
            <a:off x="621804" y="303569"/>
            <a:ext cx="1152128" cy="238237"/>
          </a:xfrm>
          <a:prstGeom prst="rect">
            <a:avLst/>
          </a:prstGeom>
        </p:spPr>
      </p:pic>
      <p:pic>
        <p:nvPicPr>
          <p:cNvPr id="2" name="Picture 1">
            <a:extLst>
              <a:ext uri="{FF2B5EF4-FFF2-40B4-BE49-F238E27FC236}">
                <a16:creationId xmlns:a16="http://schemas.microsoft.com/office/drawing/2014/main" id="{A30CCCFD-F88F-F4F2-2BFE-777B87C7A3FF}"/>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192011101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8A77-119A-D9DC-68D7-AEF6121FD554}"/>
              </a:ext>
            </a:extLst>
          </p:cNvPr>
          <p:cNvSpPr>
            <a:spLocks noGrp="1"/>
          </p:cNvSpPr>
          <p:nvPr>
            <p:ph type="title"/>
          </p:nvPr>
        </p:nvSpPr>
        <p:spPr/>
        <p:txBody>
          <a:bodyPr/>
          <a:lstStyle/>
          <a:p>
            <a:r>
              <a:rPr lang="en-IN" dirty="0"/>
              <a:t>Trello</a:t>
            </a:r>
          </a:p>
        </p:txBody>
      </p:sp>
      <p:pic>
        <p:nvPicPr>
          <p:cNvPr id="3" name="Picture 2">
            <a:extLst>
              <a:ext uri="{FF2B5EF4-FFF2-40B4-BE49-F238E27FC236}">
                <a16:creationId xmlns:a16="http://schemas.microsoft.com/office/drawing/2014/main" id="{8E5782CB-3992-E7BA-AA16-6B99C4D96E5F}"/>
              </a:ext>
            </a:extLst>
          </p:cNvPr>
          <p:cNvPicPr>
            <a:picLocks noChangeAspect="1"/>
          </p:cNvPicPr>
          <p:nvPr/>
        </p:nvPicPr>
        <p:blipFill>
          <a:blip r:embed="rId2"/>
          <a:stretch>
            <a:fillRect/>
          </a:stretch>
        </p:blipFill>
        <p:spPr>
          <a:xfrm>
            <a:off x="621804" y="303569"/>
            <a:ext cx="1152128" cy="238237"/>
          </a:xfrm>
          <a:prstGeom prst="rect">
            <a:avLst/>
          </a:prstGeom>
        </p:spPr>
      </p:pic>
      <p:pic>
        <p:nvPicPr>
          <p:cNvPr id="4" name="Picture 3">
            <a:extLst>
              <a:ext uri="{FF2B5EF4-FFF2-40B4-BE49-F238E27FC236}">
                <a16:creationId xmlns:a16="http://schemas.microsoft.com/office/drawing/2014/main" id="{9C6C862C-77B4-E91A-7D6F-166078906448}"/>
              </a:ext>
            </a:extLst>
          </p:cNvPr>
          <p:cNvPicPr>
            <a:picLocks noChangeAspect="1"/>
          </p:cNvPicPr>
          <p:nvPr/>
        </p:nvPicPr>
        <p:blipFill>
          <a:blip r:embed="rId3"/>
          <a:stretch>
            <a:fillRect/>
          </a:stretch>
        </p:blipFill>
        <p:spPr>
          <a:xfrm>
            <a:off x="189756" y="224688"/>
            <a:ext cx="396000" cy="396000"/>
          </a:xfrm>
          <a:prstGeom prst="rect">
            <a:avLst/>
          </a:prstGeom>
        </p:spPr>
      </p:pic>
      <p:pic>
        <p:nvPicPr>
          <p:cNvPr id="5" name="Picture 4">
            <a:extLst>
              <a:ext uri="{FF2B5EF4-FFF2-40B4-BE49-F238E27FC236}">
                <a16:creationId xmlns:a16="http://schemas.microsoft.com/office/drawing/2014/main" id="{4DD7FD5D-DD7F-42DD-7CF7-08F0D5D30686}"/>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pic>
        <p:nvPicPr>
          <p:cNvPr id="7" name="Picture 6">
            <a:extLst>
              <a:ext uri="{FF2B5EF4-FFF2-40B4-BE49-F238E27FC236}">
                <a16:creationId xmlns:a16="http://schemas.microsoft.com/office/drawing/2014/main" id="{9DDB7589-AF7F-7790-C1C1-F457E81F14D1}"/>
              </a:ext>
            </a:extLst>
          </p:cNvPr>
          <p:cNvPicPr>
            <a:picLocks noChangeAspect="1"/>
          </p:cNvPicPr>
          <p:nvPr/>
        </p:nvPicPr>
        <p:blipFill rotWithShape="1">
          <a:blip r:embed="rId6">
            <a:extLst>
              <a:ext uri="{28A0092B-C50C-407E-A947-70E740481C1C}">
                <a14:useLocalDpi xmlns:a14="http://schemas.microsoft.com/office/drawing/2010/main" val="0"/>
              </a:ext>
            </a:extLst>
          </a:blip>
          <a:srcRect l="1" t="3715" r="140" b="5534"/>
          <a:stretch/>
        </p:blipFill>
        <p:spPr>
          <a:xfrm>
            <a:off x="1528426" y="1772816"/>
            <a:ext cx="8746419" cy="4536504"/>
          </a:xfrm>
          <a:prstGeom prst="rect">
            <a:avLst/>
          </a:prstGeom>
        </p:spPr>
      </p:pic>
    </p:spTree>
    <p:extLst>
      <p:ext uri="{BB962C8B-B14F-4D97-AF65-F5344CB8AC3E}">
        <p14:creationId xmlns:p14="http://schemas.microsoft.com/office/powerpoint/2010/main" val="38592436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6030"/>
            <a:ext cx="9143998" cy="1020762"/>
          </a:xfrm>
        </p:spPr>
        <p:txBody>
          <a:bodyPr>
            <a:normAutofit/>
          </a:bodyPr>
          <a:lstStyle/>
          <a:p>
            <a:r>
              <a:rPr lang="en-US" sz="4000" dirty="0"/>
              <a:t>Implementation</a:t>
            </a:r>
          </a:p>
        </p:txBody>
      </p:sp>
      <p:sp>
        <p:nvSpPr>
          <p:cNvPr id="14" name="Content Placeholder 13"/>
          <p:cNvSpPr>
            <a:spLocks noGrp="1"/>
          </p:cNvSpPr>
          <p:nvPr>
            <p:ph idx="1"/>
          </p:nvPr>
        </p:nvSpPr>
        <p:spPr>
          <a:xfrm>
            <a:off x="1413892" y="1700808"/>
            <a:ext cx="9144000" cy="4621162"/>
          </a:xfrm>
        </p:spPr>
        <p:txBody>
          <a:bodyPr>
            <a:noAutofit/>
          </a:bodyPr>
          <a:lstStyle/>
          <a:p>
            <a:r>
              <a:rPr lang="en-US" sz="2100" b="0" i="0" dirty="0">
                <a:effectLst/>
                <a:latin typeface="Times New Roman" panose="02020603050405020304" pitchFamily="18" charset="0"/>
                <a:cs typeface="Times New Roman" panose="02020603050405020304" pitchFamily="18" charset="0"/>
              </a:rPr>
              <a:t>Databases were used in our project for storing, maintaining and accessing any sort of data. They collect information of NGO’s. That information is gathered in one place so that it can be observed and analyzed. IT can be used as an organized collection of information.</a:t>
            </a:r>
          </a:p>
          <a:p>
            <a:r>
              <a:rPr lang="en-US" sz="2100" b="0" i="0" dirty="0">
                <a:effectLst/>
                <a:latin typeface="Times New Roman" panose="02020603050405020304" pitchFamily="18" charset="0"/>
                <a:cs typeface="Times New Roman" panose="02020603050405020304" pitchFamily="18" charset="0"/>
              </a:rPr>
              <a:t>SQLite is a  library that provides a lightweight disk-based database that doesn’t require a separate server process and allows accessing the database using a nonstandard variant of the SQL query language. </a:t>
            </a:r>
          </a:p>
          <a:p>
            <a:r>
              <a:rPr lang="en-US" sz="2100" b="0" i="0" dirty="0">
                <a:effectLst/>
                <a:latin typeface="Times New Roman" panose="02020603050405020304" pitchFamily="18" charset="0"/>
                <a:cs typeface="Times New Roman" panose="02020603050405020304" pitchFamily="18" charset="0"/>
              </a:rPr>
              <a:t>The Python GUI Project or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PyGUI</a:t>
            </a:r>
            <a:r>
              <a:rPr lang="en-US" sz="2100" dirty="0">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framework, is a simple API for developers to create user interfaces using native elements for Python applications. As a lightweight API, not a lot of code is needed between the app and the target platform, making it far more efficient than many of the other frameworks on this list.</a:t>
            </a:r>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pic>
        <p:nvPicPr>
          <p:cNvPr id="4" name="Picture 3">
            <a:extLst>
              <a:ext uri="{FF2B5EF4-FFF2-40B4-BE49-F238E27FC236}">
                <a16:creationId xmlns:a16="http://schemas.microsoft.com/office/drawing/2014/main" id="{E385D193-A627-0797-40DF-A272C64C04C9}"/>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5971125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88420" y="541806"/>
            <a:ext cx="9143998" cy="1020762"/>
          </a:xfrm>
        </p:spPr>
        <p:txBody>
          <a:bodyPr>
            <a:normAutofit/>
          </a:bodyPr>
          <a:lstStyle/>
          <a:p>
            <a:r>
              <a:rPr lang="en-US" sz="4000" dirty="0"/>
              <a:t>Testing</a:t>
            </a:r>
          </a:p>
        </p:txBody>
      </p:sp>
      <p:sp>
        <p:nvSpPr>
          <p:cNvPr id="14" name="Content Placeholder 13"/>
          <p:cNvSpPr>
            <a:spLocks noGrp="1"/>
          </p:cNvSpPr>
          <p:nvPr>
            <p:ph idx="1"/>
          </p:nvPr>
        </p:nvSpPr>
        <p:spPr>
          <a:xfrm>
            <a:off x="1413892" y="1638236"/>
            <a:ext cx="9144000" cy="5196408"/>
          </a:xfrm>
        </p:spPr>
        <p:txBody>
          <a:bodyPr>
            <a:normAutofit/>
          </a:bodyPr>
          <a:lstStyle/>
          <a:p>
            <a:r>
              <a:rPr lang="en-US" sz="2000" dirty="0">
                <a:latin typeface="Times New Roman" panose="02020603050405020304" pitchFamily="18" charset="0"/>
                <a:cs typeface="Times New Roman" panose="02020603050405020304" pitchFamily="18" charset="0"/>
              </a:rPr>
              <a:t>The first test case is we have checked whether the interface is formed properly or not.</a:t>
            </a:r>
          </a:p>
          <a:p>
            <a:r>
              <a:rPr lang="en-US" sz="2000" dirty="0">
                <a:latin typeface="Times New Roman" panose="02020603050405020304" pitchFamily="18" charset="0"/>
                <a:cs typeface="Times New Roman" panose="02020603050405020304" pitchFamily="18" charset="0"/>
              </a:rPr>
              <a:t>The second test case was to see whether our interface or framework is ready to accept all the input or not.</a:t>
            </a:r>
          </a:p>
          <a:p>
            <a:r>
              <a:rPr lang="en-US" sz="2000" dirty="0">
                <a:latin typeface="Times New Roman" panose="02020603050405020304" pitchFamily="18" charset="0"/>
                <a:cs typeface="Times New Roman" panose="02020603050405020304" pitchFamily="18" charset="0"/>
              </a:rPr>
              <a:t>The third test case was to see whether an error is generated or not when all the details are not filled.</a:t>
            </a:r>
          </a:p>
          <a:p>
            <a:r>
              <a:rPr lang="en-US" sz="2000" dirty="0">
                <a:latin typeface="Times New Roman" panose="02020603050405020304" pitchFamily="18" charset="0"/>
                <a:cs typeface="Times New Roman" panose="02020603050405020304" pitchFamily="18" charset="0"/>
              </a:rPr>
              <a:t>The fourth test case was to check whether data given is displayed on the database or not.</a:t>
            </a:r>
          </a:p>
          <a:p>
            <a:r>
              <a:rPr lang="en-US" sz="2000" dirty="0">
                <a:latin typeface="Times New Roman" panose="02020603050405020304" pitchFamily="18" charset="0"/>
                <a:cs typeface="Times New Roman" panose="02020603050405020304" pitchFamily="18" charset="0"/>
              </a:rPr>
              <a:t>The fifth test case was to check whether the data base is able to store the given data.</a:t>
            </a:r>
          </a:p>
          <a:p>
            <a:r>
              <a:rPr lang="en-US" sz="2000" dirty="0">
                <a:latin typeface="Times New Roman" panose="02020603050405020304" pitchFamily="18" charset="0"/>
                <a:cs typeface="Times New Roman" panose="02020603050405020304" pitchFamily="18" charset="0"/>
              </a:rPr>
              <a:t>The sixth test case was to check whether we can able to access the data from the database.</a:t>
            </a:r>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pic>
        <p:nvPicPr>
          <p:cNvPr id="4" name="Picture 3">
            <a:extLst>
              <a:ext uri="{FF2B5EF4-FFF2-40B4-BE49-F238E27FC236}">
                <a16:creationId xmlns:a16="http://schemas.microsoft.com/office/drawing/2014/main" id="{F6079E8C-DF10-FDC2-0370-A09A8D3576CE}"/>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11535224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6030"/>
            <a:ext cx="9143998" cy="1020762"/>
          </a:xfrm>
        </p:spPr>
        <p:txBody>
          <a:bodyPr>
            <a:normAutofit/>
          </a:bodyPr>
          <a:lstStyle/>
          <a:p>
            <a:r>
              <a:rPr lang="en-US" sz="4000" dirty="0"/>
              <a:t>Project Demo</a:t>
            </a:r>
          </a:p>
        </p:txBody>
      </p:sp>
      <p:sp>
        <p:nvSpPr>
          <p:cNvPr id="14" name="Content Placeholder 13"/>
          <p:cNvSpPr>
            <a:spLocks noGrp="1"/>
          </p:cNvSpPr>
          <p:nvPr>
            <p:ph idx="1"/>
          </p:nvPr>
        </p:nvSpPr>
        <p:spPr>
          <a:xfrm>
            <a:off x="1522414" y="1905000"/>
            <a:ext cx="9144000" cy="4476328"/>
          </a:xfrm>
        </p:spPr>
        <p:txBody>
          <a:bodyPr>
            <a:normAutofit/>
          </a:bodyPr>
          <a:lstStyle/>
          <a:p>
            <a:pPr algn="just"/>
            <a:r>
              <a:rPr lang="en-US" dirty="0">
                <a:latin typeface="Times New Roman" panose="02020603050405020304" pitchFamily="18" charset="0"/>
                <a:cs typeface="Times New Roman" panose="02020603050405020304" pitchFamily="18" charset="0"/>
              </a:rPr>
              <a:t>At first when we run the code we can able to see an interface.</a:t>
            </a:r>
          </a:p>
          <a:p>
            <a:pPr algn="just"/>
            <a:r>
              <a:rPr lang="en-US" dirty="0">
                <a:latin typeface="Times New Roman" panose="02020603050405020304" pitchFamily="18" charset="0"/>
                <a:cs typeface="Times New Roman" panose="02020603050405020304" pitchFamily="18" charset="0"/>
              </a:rPr>
              <a:t>The interface is user friendly, people could understand just by seeing at it. The interface is to get the information or contact details of NGO</a:t>
            </a:r>
          </a:p>
          <a:p>
            <a:pPr algn="just"/>
            <a:r>
              <a:rPr lang="en-US" dirty="0">
                <a:latin typeface="Times New Roman" panose="02020603050405020304" pitchFamily="18" charset="0"/>
                <a:cs typeface="Times New Roman" panose="02020603050405020304" pitchFamily="18" charset="0"/>
              </a:rPr>
              <a:t>It asks for our </a:t>
            </a:r>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name,</a:t>
            </a:r>
            <a:r>
              <a:rPr lang="en-US" sz="2400" dirty="0">
                <a:solidFill>
                  <a:schemeClr val="tx1">
                    <a:lumMod val="95000"/>
                  </a:schemeClr>
                </a:solidFill>
                <a:latin typeface="Times New Roman" panose="02020603050405020304" pitchFamily="18" charset="0"/>
                <a:cs typeface="Times New Roman" panose="02020603050405020304" pitchFamily="18" charset="0"/>
              </a:rPr>
              <a:t> phone number and address </a:t>
            </a:r>
            <a:r>
              <a:rPr lang="en-US" dirty="0">
                <a:latin typeface="Times New Roman" panose="02020603050405020304" pitchFamily="18" charset="0"/>
                <a:cs typeface="Times New Roman" panose="02020603050405020304" pitchFamily="18" charset="0"/>
              </a:rPr>
              <a:t>We must enter all our details or else an error  is generated.</a:t>
            </a:r>
          </a:p>
          <a:p>
            <a:pPr algn="just"/>
            <a:r>
              <a:rPr lang="en-US" dirty="0">
                <a:latin typeface="Times New Roman" panose="02020603050405020304" pitchFamily="18" charset="0"/>
                <a:cs typeface="Times New Roman" panose="02020603050405020304" pitchFamily="18" charset="0"/>
              </a:rPr>
              <a:t>After entering all the details when we click on submit, all the contact details of NGO are stored in database.</a:t>
            </a:r>
          </a:p>
          <a:p>
            <a:pPr algn="just"/>
            <a:r>
              <a:rPr lang="en-US" dirty="0">
                <a:latin typeface="Times New Roman" panose="02020603050405020304" pitchFamily="18" charset="0"/>
                <a:cs typeface="Times New Roman" panose="02020603050405020304" pitchFamily="18" charset="0"/>
              </a:rPr>
              <a:t>From now all can be able access the contact details stored in the database.</a:t>
            </a:r>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spTree>
    <p:extLst>
      <p:ext uri="{BB962C8B-B14F-4D97-AF65-F5344CB8AC3E}">
        <p14:creationId xmlns:p14="http://schemas.microsoft.com/office/powerpoint/2010/main" val="26343476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6030"/>
            <a:ext cx="9143998" cy="1020762"/>
          </a:xfrm>
        </p:spPr>
        <p:txBody>
          <a:bodyPr>
            <a:normAutofit/>
          </a:bodyPr>
          <a:lstStyle/>
          <a:p>
            <a:r>
              <a:rPr lang="en-US" sz="4000" dirty="0"/>
              <a:t>Retrospective Meet</a:t>
            </a:r>
          </a:p>
        </p:txBody>
      </p:sp>
      <p:sp>
        <p:nvSpPr>
          <p:cNvPr id="14" name="Content Placeholder 13"/>
          <p:cNvSpPr>
            <a:spLocks noGrp="1"/>
          </p:cNvSpPr>
          <p:nvPr>
            <p:ph idx="1"/>
          </p:nvPr>
        </p:nvSpPr>
        <p:spPr>
          <a:xfrm>
            <a:off x="1522414" y="1905000"/>
            <a:ext cx="9144000" cy="1956048"/>
          </a:xfrm>
        </p:spPr>
        <p:txBody>
          <a:bodyPr>
            <a:normAutofit/>
          </a:bodyPr>
          <a:lstStyle/>
          <a:p>
            <a:r>
              <a:rPr lang="en-US" dirty="0">
                <a:latin typeface="Times New Roman" panose="02020603050405020304" pitchFamily="18" charset="0"/>
                <a:cs typeface="Times New Roman" panose="02020603050405020304" pitchFamily="18" charset="0"/>
              </a:rPr>
              <a:t>We enjoyed doing this project by using databases and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concept we struggled to create an interface using GUI. </a:t>
            </a:r>
          </a:p>
          <a:p>
            <a:r>
              <a:rPr lang="en-US" dirty="0">
                <a:latin typeface="Times New Roman" panose="02020603050405020304" pitchFamily="18" charset="0"/>
                <a:cs typeface="Times New Roman" panose="02020603050405020304" pitchFamily="18" charset="0"/>
              </a:rPr>
              <a:t>The operations in the NGO contact management are performed properly.</a:t>
            </a:r>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spTree>
    <p:extLst>
      <p:ext uri="{BB962C8B-B14F-4D97-AF65-F5344CB8AC3E}">
        <p14:creationId xmlns:p14="http://schemas.microsoft.com/office/powerpoint/2010/main" val="35080725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74" y="151940"/>
            <a:ext cx="9242275" cy="4239344"/>
          </a:xfrm>
        </p:spPr>
        <p:txBody>
          <a:bodyPr/>
          <a:lstStyle/>
          <a:p>
            <a:r>
              <a:rPr lang="en-US" sz="13800" b="1" dirty="0"/>
              <a:t>Th</a:t>
            </a:r>
            <a:r>
              <a:rPr lang="en-US" sz="13800" dirty="0"/>
              <a:t>a</a:t>
            </a:r>
            <a:r>
              <a:rPr lang="en-US" sz="13800" b="1" dirty="0"/>
              <a:t>n</a:t>
            </a:r>
            <a:r>
              <a:rPr lang="en-US" sz="13800" dirty="0"/>
              <a:t>k yo</a:t>
            </a:r>
            <a:r>
              <a:rPr lang="en-US" sz="13800" b="1" dirty="0"/>
              <a:t>u</a:t>
            </a:r>
          </a:p>
        </p:txBody>
      </p:sp>
      <p:pic>
        <p:nvPicPr>
          <p:cNvPr id="4" name="Picture 3">
            <a:extLst>
              <a:ext uri="{FF2B5EF4-FFF2-40B4-BE49-F238E27FC236}">
                <a16:creationId xmlns:a16="http://schemas.microsoft.com/office/drawing/2014/main" id="{4D60D898-A8C7-F792-D9B2-B50797901FC0}"/>
              </a:ext>
            </a:extLst>
          </p:cNvPr>
          <p:cNvPicPr>
            <a:picLocks noChangeAspect="1"/>
          </p:cNvPicPr>
          <p:nvPr/>
        </p:nvPicPr>
        <p:blipFill>
          <a:blip r:embed="rId2"/>
          <a:stretch>
            <a:fillRect/>
          </a:stretch>
        </p:blipFill>
        <p:spPr>
          <a:xfrm>
            <a:off x="189756" y="224688"/>
            <a:ext cx="396000" cy="396000"/>
          </a:xfrm>
          <a:prstGeom prst="rect">
            <a:avLst/>
          </a:prstGeom>
        </p:spPr>
      </p:pic>
      <p:pic>
        <p:nvPicPr>
          <p:cNvPr id="5" name="Picture 4">
            <a:extLst>
              <a:ext uri="{FF2B5EF4-FFF2-40B4-BE49-F238E27FC236}">
                <a16:creationId xmlns:a16="http://schemas.microsoft.com/office/drawing/2014/main" id="{E2CAE479-5BDB-4848-8EB2-191798B75096}"/>
              </a:ext>
            </a:extLst>
          </p:cNvPr>
          <p:cNvPicPr>
            <a:picLocks noChangeAspect="1"/>
          </p:cNvPicPr>
          <p:nvPr/>
        </p:nvPicPr>
        <p:blipFill>
          <a:blip r:embed="rId3"/>
          <a:stretch>
            <a:fillRect/>
          </a:stretch>
        </p:blipFill>
        <p:spPr>
          <a:xfrm>
            <a:off x="621804" y="303569"/>
            <a:ext cx="1152128" cy="238237"/>
          </a:xfrm>
          <a:prstGeom prst="rect">
            <a:avLst/>
          </a:prstGeom>
        </p:spPr>
      </p:pic>
      <p:pic>
        <p:nvPicPr>
          <p:cNvPr id="6" name="Picture 5">
            <a:extLst>
              <a:ext uri="{FF2B5EF4-FFF2-40B4-BE49-F238E27FC236}">
                <a16:creationId xmlns:a16="http://schemas.microsoft.com/office/drawing/2014/main" id="{1E72A880-059A-EF65-4E63-BC8A7758CC10}"/>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1B1157-E10D-C539-8A00-971655407317}"/>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AD5C7783-CB04-D1A9-7F3E-D05A08B27E24}"/>
              </a:ext>
            </a:extLst>
          </p:cNvPr>
          <p:cNvPicPr>
            <a:picLocks noChangeAspect="1"/>
          </p:cNvPicPr>
          <p:nvPr/>
        </p:nvPicPr>
        <p:blipFill>
          <a:blip r:embed="rId3"/>
          <a:stretch>
            <a:fillRect/>
          </a:stretch>
        </p:blipFill>
        <p:spPr>
          <a:xfrm>
            <a:off x="621804" y="303569"/>
            <a:ext cx="1152128" cy="238237"/>
          </a:xfrm>
          <a:prstGeom prst="rect">
            <a:avLst/>
          </a:prstGeom>
        </p:spPr>
      </p:pic>
      <p:sp>
        <p:nvSpPr>
          <p:cNvPr id="6" name="Title 12">
            <a:extLst>
              <a:ext uri="{FF2B5EF4-FFF2-40B4-BE49-F238E27FC236}">
                <a16:creationId xmlns:a16="http://schemas.microsoft.com/office/drawing/2014/main" id="{27DE4C5F-DF28-43F8-17B8-E2FA635CFF1D}"/>
              </a:ext>
            </a:extLst>
          </p:cNvPr>
          <p:cNvSpPr txBox="1">
            <a:spLocks/>
          </p:cNvSpPr>
          <p:nvPr/>
        </p:nvSpPr>
        <p:spPr>
          <a:xfrm>
            <a:off x="3284774" y="644130"/>
            <a:ext cx="5619275" cy="864096"/>
          </a:xfrm>
          <a:prstGeom prst="rect">
            <a:avLst/>
          </a:prstGeom>
        </p:spPr>
        <p:txBody>
          <a:bodyPr anchor="ct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000" dirty="0">
                <a:latin typeface="Times New Roman" panose="02020603050405020304" pitchFamily="18" charset="0"/>
                <a:cs typeface="Times New Roman" panose="02020603050405020304" pitchFamily="18" charset="0"/>
              </a:rPr>
              <a:t>Team and Roles</a:t>
            </a:r>
          </a:p>
        </p:txBody>
      </p:sp>
      <p:sp>
        <p:nvSpPr>
          <p:cNvPr id="7" name="TextBox 6">
            <a:extLst>
              <a:ext uri="{FF2B5EF4-FFF2-40B4-BE49-F238E27FC236}">
                <a16:creationId xmlns:a16="http://schemas.microsoft.com/office/drawing/2014/main" id="{218CBCB3-1C24-2524-C248-D4E463996A88}"/>
              </a:ext>
            </a:extLst>
          </p:cNvPr>
          <p:cNvSpPr txBox="1"/>
          <p:nvPr/>
        </p:nvSpPr>
        <p:spPr>
          <a:xfrm>
            <a:off x="1341884" y="1792980"/>
            <a:ext cx="3528392" cy="4420890"/>
          </a:xfrm>
          <a:prstGeom prst="rect">
            <a:avLst/>
          </a:prstGeom>
          <a:noFill/>
        </p:spPr>
        <p:txBody>
          <a:bodyPr wrap="square" rtlCol="0">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SRIPADA PRANAY(TL)</a:t>
            </a:r>
          </a:p>
          <a:p>
            <a:pPr algn="just">
              <a:lnSpc>
                <a:spcPct val="200000"/>
              </a:lnSpc>
            </a:pPr>
            <a:r>
              <a:rPr lang="en-US" sz="2400" dirty="0">
                <a:latin typeface="Times New Roman" panose="02020603050405020304" pitchFamily="18" charset="0"/>
                <a:cs typeface="Times New Roman" panose="02020603050405020304" pitchFamily="18" charset="0"/>
              </a:rPr>
              <a:t>AKSHAT SONI</a:t>
            </a:r>
          </a:p>
          <a:p>
            <a:pPr algn="just">
              <a:lnSpc>
                <a:spcPct val="200000"/>
              </a:lnSpc>
            </a:pPr>
            <a:r>
              <a:rPr lang="en-US" sz="2400" dirty="0">
                <a:latin typeface="Times New Roman" panose="02020603050405020304" pitchFamily="18" charset="0"/>
                <a:cs typeface="Times New Roman" panose="02020603050405020304" pitchFamily="18" charset="0"/>
              </a:rPr>
              <a:t>DRUVA KUMAR</a:t>
            </a:r>
          </a:p>
          <a:p>
            <a:pPr algn="just">
              <a:lnSpc>
                <a:spcPct val="200000"/>
              </a:lnSpc>
            </a:pPr>
            <a:r>
              <a:rPr lang="en-US" sz="2400" dirty="0">
                <a:latin typeface="Times New Roman" panose="02020603050405020304" pitchFamily="18" charset="0"/>
                <a:cs typeface="Times New Roman" panose="02020603050405020304" pitchFamily="18" charset="0"/>
              </a:rPr>
              <a:t>GANDLA SRAVYA</a:t>
            </a:r>
          </a:p>
          <a:p>
            <a:pPr algn="just">
              <a:lnSpc>
                <a:spcPct val="200000"/>
              </a:lnSpc>
            </a:pPr>
            <a:r>
              <a:rPr lang="en-US" sz="2400" dirty="0">
                <a:latin typeface="Times New Roman" panose="02020603050405020304" pitchFamily="18" charset="0"/>
                <a:cs typeface="Times New Roman" panose="02020603050405020304" pitchFamily="18" charset="0"/>
              </a:rPr>
              <a:t>SAI PRANEETH</a:t>
            </a:r>
          </a:p>
          <a:p>
            <a:pPr algn="just">
              <a:lnSpc>
                <a:spcPct val="200000"/>
              </a:lnSpc>
            </a:pPr>
            <a:endParaRPr lang="en-IN" sz="2400" dirty="0"/>
          </a:p>
        </p:txBody>
      </p:sp>
      <p:sp>
        <p:nvSpPr>
          <p:cNvPr id="8" name="TextBox 7">
            <a:extLst>
              <a:ext uri="{FF2B5EF4-FFF2-40B4-BE49-F238E27FC236}">
                <a16:creationId xmlns:a16="http://schemas.microsoft.com/office/drawing/2014/main" id="{51B489EF-3E3D-5DA1-6644-EF9E151EECB5}"/>
              </a:ext>
            </a:extLst>
          </p:cNvPr>
          <p:cNvSpPr txBox="1"/>
          <p:nvPr/>
        </p:nvSpPr>
        <p:spPr>
          <a:xfrm>
            <a:off x="5067635" y="1700808"/>
            <a:ext cx="360040" cy="4420890"/>
          </a:xfrm>
          <a:prstGeom prst="rect">
            <a:avLst/>
          </a:prstGeom>
          <a:noFill/>
        </p:spPr>
        <p:txBody>
          <a:bodyPr wrap="square" rtlCol="0">
            <a:spAutoFit/>
          </a:bodyPr>
          <a:lstStyle/>
          <a:p>
            <a:pPr algn="just">
              <a:lnSpc>
                <a:spcPct val="200000"/>
              </a:lnSpc>
            </a:pPr>
            <a:r>
              <a:rPr lang="en-US" sz="2400" dirty="0"/>
              <a:t>:</a:t>
            </a:r>
          </a:p>
          <a:p>
            <a:pPr algn="just">
              <a:lnSpc>
                <a:spcPct val="200000"/>
              </a:lnSpc>
            </a:pPr>
            <a:r>
              <a:rPr lang="en-US" sz="2400" dirty="0"/>
              <a:t>:</a:t>
            </a:r>
          </a:p>
          <a:p>
            <a:pPr algn="just">
              <a:lnSpc>
                <a:spcPct val="200000"/>
              </a:lnSpc>
            </a:pPr>
            <a:r>
              <a:rPr lang="en-US" sz="2400" dirty="0"/>
              <a:t>:</a:t>
            </a:r>
          </a:p>
          <a:p>
            <a:pPr algn="just">
              <a:lnSpc>
                <a:spcPct val="200000"/>
              </a:lnSpc>
            </a:pPr>
            <a:r>
              <a:rPr lang="en-US" sz="2400" dirty="0"/>
              <a:t>:</a:t>
            </a:r>
          </a:p>
          <a:p>
            <a:pPr algn="just">
              <a:lnSpc>
                <a:spcPct val="200000"/>
              </a:lnSpc>
            </a:pPr>
            <a:r>
              <a:rPr lang="en-US" sz="2400" dirty="0"/>
              <a:t>:</a:t>
            </a:r>
          </a:p>
          <a:p>
            <a:pPr algn="just">
              <a:lnSpc>
                <a:spcPct val="200000"/>
              </a:lnSpc>
            </a:pPr>
            <a:endParaRPr lang="en-IN" sz="2400" dirty="0"/>
          </a:p>
        </p:txBody>
      </p:sp>
      <p:sp>
        <p:nvSpPr>
          <p:cNvPr id="9" name="TextBox 8">
            <a:extLst>
              <a:ext uri="{FF2B5EF4-FFF2-40B4-BE49-F238E27FC236}">
                <a16:creationId xmlns:a16="http://schemas.microsoft.com/office/drawing/2014/main" id="{559F01E3-9ECB-D299-346C-AAEE047F9277}"/>
              </a:ext>
            </a:extLst>
          </p:cNvPr>
          <p:cNvSpPr txBox="1"/>
          <p:nvPr/>
        </p:nvSpPr>
        <p:spPr>
          <a:xfrm>
            <a:off x="5878388" y="1792980"/>
            <a:ext cx="4464495" cy="4420890"/>
          </a:xfrm>
          <a:prstGeom prst="rect">
            <a:avLst/>
          </a:prstGeom>
          <a:noFill/>
        </p:spPr>
        <p:txBody>
          <a:bodyPr wrap="square" rtlCol="0">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QA TEAM , SCRUM MASTER</a:t>
            </a:r>
          </a:p>
          <a:p>
            <a:pPr algn="just">
              <a:lnSpc>
                <a:spcPct val="200000"/>
              </a:lnSpc>
            </a:pPr>
            <a:r>
              <a:rPr lang="en-US" sz="2400" dirty="0">
                <a:latin typeface="Times New Roman" panose="02020603050405020304" pitchFamily="18" charset="0"/>
                <a:cs typeface="Times New Roman" panose="02020603050405020304" pitchFamily="18" charset="0"/>
              </a:rPr>
              <a:t>DEV TEAM</a:t>
            </a:r>
          </a:p>
          <a:p>
            <a:pPr algn="just">
              <a:lnSpc>
                <a:spcPct val="200000"/>
              </a:lnSpc>
            </a:pPr>
            <a:r>
              <a:rPr lang="en-US" sz="2400" dirty="0">
                <a:latin typeface="Times New Roman" panose="02020603050405020304" pitchFamily="18" charset="0"/>
                <a:cs typeface="Times New Roman" panose="02020603050405020304" pitchFamily="18" charset="0"/>
              </a:rPr>
              <a:t>BA TEAM</a:t>
            </a:r>
          </a:p>
          <a:p>
            <a:pPr algn="just">
              <a:lnSpc>
                <a:spcPct val="200000"/>
              </a:lnSpc>
            </a:pPr>
            <a:r>
              <a:rPr lang="en-US" sz="2400" dirty="0">
                <a:latin typeface="Times New Roman" panose="02020603050405020304" pitchFamily="18" charset="0"/>
                <a:cs typeface="Times New Roman" panose="02020603050405020304" pitchFamily="18" charset="0"/>
              </a:rPr>
              <a:t>BA TEAM</a:t>
            </a:r>
          </a:p>
          <a:p>
            <a:pPr algn="just">
              <a:lnSpc>
                <a:spcPct val="200000"/>
              </a:lnSpc>
            </a:pPr>
            <a:r>
              <a:rPr lang="en-US" sz="2400" dirty="0">
                <a:latin typeface="Times New Roman" panose="02020603050405020304" pitchFamily="18" charset="0"/>
                <a:cs typeface="Times New Roman" panose="02020603050405020304" pitchFamily="18" charset="0"/>
              </a:rPr>
              <a:t>DEV TEAM</a:t>
            </a:r>
          </a:p>
          <a:p>
            <a:pPr algn="just">
              <a:lnSpc>
                <a:spcPct val="200000"/>
              </a:lnSpc>
            </a:pPr>
            <a:endParaRPr lang="en-IN" sz="2400" dirty="0"/>
          </a:p>
        </p:txBody>
      </p:sp>
      <p:pic>
        <p:nvPicPr>
          <p:cNvPr id="4" name="Picture 3">
            <a:extLst>
              <a:ext uri="{FF2B5EF4-FFF2-40B4-BE49-F238E27FC236}">
                <a16:creationId xmlns:a16="http://schemas.microsoft.com/office/drawing/2014/main" id="{82164BC7-8A86-98A5-E216-95A1E92A1B61}"/>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13418270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82683"/>
            <a:ext cx="9143998" cy="1020762"/>
          </a:xfrm>
        </p:spPr>
        <p:txBody>
          <a:bodyPr>
            <a:normAutofit/>
          </a:bodyPr>
          <a:lstStyle/>
          <a:p>
            <a:r>
              <a:rPr lang="en-US" sz="4000" dirty="0"/>
              <a:t>About Project</a:t>
            </a:r>
          </a:p>
        </p:txBody>
      </p:sp>
      <p:sp>
        <p:nvSpPr>
          <p:cNvPr id="14" name="Content Placeholder 13"/>
          <p:cNvSpPr>
            <a:spLocks noGrp="1"/>
          </p:cNvSpPr>
          <p:nvPr>
            <p:ph idx="1"/>
          </p:nvPr>
        </p:nvSpPr>
        <p:spPr>
          <a:xfrm>
            <a:off x="1269876" y="1754407"/>
            <a:ext cx="9865096" cy="4764360"/>
          </a:xfrm>
        </p:spPr>
        <p:txBody>
          <a:bodyPr>
            <a:normAutofit/>
          </a:bodyPr>
          <a:lstStyle/>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Project title is “NGO CONTACT MANAGEMENT”</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a:t>
            </a:r>
            <a:endParaRPr lang="en-US" b="0" i="0" dirty="0">
              <a:solidFill>
                <a:srgbClr val="282828"/>
              </a:solidFill>
              <a:effectLst/>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t>
            </a:r>
            <a:r>
              <a:rPr lang="en-US" b="0" i="0" dirty="0">
                <a:effectLst/>
                <a:latin typeface="Times New Roman" panose="02020603050405020304" pitchFamily="18" charset="0"/>
                <a:cs typeface="Times New Roman" panose="02020603050405020304" pitchFamily="18" charset="0"/>
              </a:rPr>
              <a:t>is a simple GUI based project which is very easy to understand and use. </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system, it contains all the required functions which include:</a:t>
            </a:r>
          </a:p>
          <a:p>
            <a:pPr marL="0" indent="0" algn="just">
              <a:lnSpc>
                <a:spcPct val="100000"/>
              </a:lnSpc>
              <a:buNone/>
            </a:pPr>
            <a:r>
              <a:rPr lang="en-US" b="0" i="0" dirty="0">
                <a:effectLst/>
                <a:latin typeface="Times New Roman" panose="02020603050405020304" pitchFamily="18" charset="0"/>
                <a:cs typeface="Times New Roman" panose="02020603050405020304" pitchFamily="18" charset="0"/>
              </a:rPr>
              <a:t>         Adding, Viewing, Deleting and </a:t>
            </a:r>
            <a:r>
              <a:rPr lang="en-US" dirty="0">
                <a:latin typeface="Times New Roman" panose="02020603050405020304" pitchFamily="18" charset="0"/>
                <a:cs typeface="Times New Roman" panose="02020603050405020304" pitchFamily="18" charset="0"/>
              </a:rPr>
              <a:t>Up</a:t>
            </a:r>
            <a:r>
              <a:rPr lang="en-US" b="0" i="0" dirty="0">
                <a:effectLst/>
                <a:latin typeface="Times New Roman" panose="02020603050405020304" pitchFamily="18" charset="0"/>
                <a:cs typeface="Times New Roman" panose="02020603050405020304" pitchFamily="18" charset="0"/>
              </a:rPr>
              <a:t>dating lists. </a:t>
            </a:r>
          </a:p>
          <a:p>
            <a:pPr algn="just">
              <a:lnSpc>
                <a:spcPct val="1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While adding the details of a person, he/she has to provide first name, last name, gender, address and contact details.</a:t>
            </a:r>
          </a:p>
          <a:p>
            <a:pPr algn="just">
              <a:lnSpc>
                <a:spcPct val="1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user can also update the list if he/she wants to. </a:t>
            </a:r>
          </a:p>
          <a:p>
            <a:pPr algn="just">
              <a:lnSpc>
                <a:spcPct val="1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system shows the contact details in a list view. And also the user easily delete any contact details.</a:t>
            </a:r>
            <a:endParaRPr lang="en-US" dirty="0">
              <a:latin typeface="Times New Roman" panose="02020603050405020304" pitchFamily="18" charset="0"/>
              <a:cs typeface="Times New Roman" panose="02020603050405020304" pitchFamily="18" charset="0"/>
            </a:endParaRPr>
          </a:p>
          <a:p>
            <a:pPr marL="0" indent="0" algn="just">
              <a:buNone/>
            </a:pPr>
            <a:endParaRPr lang="en-US" sz="3400" dirty="0">
              <a:solidFill>
                <a:schemeClr val="tx1">
                  <a:lumMod val="95000"/>
                </a:schemeClr>
              </a:solidFill>
            </a:endParaRP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pic>
        <p:nvPicPr>
          <p:cNvPr id="4" name="Picture 3">
            <a:extLst>
              <a:ext uri="{FF2B5EF4-FFF2-40B4-BE49-F238E27FC236}">
                <a16:creationId xmlns:a16="http://schemas.microsoft.com/office/drawing/2014/main" id="{C5F0C1D7-7BC3-103F-AA5F-07DC3A886863}"/>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2128536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6030"/>
            <a:ext cx="9143998" cy="1020762"/>
          </a:xfrm>
        </p:spPr>
        <p:txBody>
          <a:bodyPr>
            <a:normAutofit/>
          </a:bodyPr>
          <a:lstStyle/>
          <a:p>
            <a:r>
              <a:rPr lang="en-US" sz="4000" dirty="0"/>
              <a:t>Key Takeaways from Project Brief</a:t>
            </a:r>
          </a:p>
        </p:txBody>
      </p:sp>
      <p:sp>
        <p:nvSpPr>
          <p:cNvPr id="14" name="Content Placeholder 13"/>
          <p:cNvSpPr>
            <a:spLocks noGrp="1"/>
          </p:cNvSpPr>
          <p:nvPr>
            <p:ph idx="1"/>
          </p:nvPr>
        </p:nvSpPr>
        <p:spPr>
          <a:xfrm>
            <a:off x="1629916" y="1905000"/>
            <a:ext cx="9036496" cy="3828256"/>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one can view and the data in the site and easy to use.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can be update or delete  are done properly</a:t>
            </a:r>
          </a:p>
          <a:p>
            <a:pPr marL="0" indent="0">
              <a:buNone/>
            </a:pPr>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sp>
        <p:nvSpPr>
          <p:cNvPr id="7" name="AutoShape 2">
            <a:extLst>
              <a:ext uri="{FF2B5EF4-FFF2-40B4-BE49-F238E27FC236}">
                <a16:creationId xmlns:a16="http://schemas.microsoft.com/office/drawing/2014/main" id="{83E98E80-E9AD-6CD6-EF4A-87ED2E5579C5}"/>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1AFB1600-9DC0-27D2-5DFF-9742649133D9}"/>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5D140836-6B23-9F7D-92E8-B0C98A574D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0196" y="3429001"/>
            <a:ext cx="3672408" cy="23042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6C4BBAA0-F668-C160-02C5-3277CDF2CA66}"/>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28032447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6030"/>
            <a:ext cx="9143998" cy="1020762"/>
          </a:xfrm>
        </p:spPr>
        <p:txBody>
          <a:bodyPr>
            <a:normAutofit/>
          </a:bodyPr>
          <a:lstStyle/>
          <a:p>
            <a:r>
              <a:rPr lang="en-US" sz="4000" dirty="0"/>
              <a:t>User Stories</a:t>
            </a:r>
          </a:p>
        </p:txBody>
      </p:sp>
      <p:sp>
        <p:nvSpPr>
          <p:cNvPr id="14" name="Content Placeholder 13"/>
          <p:cNvSpPr>
            <a:spLocks noGrp="1"/>
          </p:cNvSpPr>
          <p:nvPr>
            <p:ph idx="1"/>
          </p:nvPr>
        </p:nvSpPr>
        <p:spPr>
          <a:xfrm>
            <a:off x="1522414" y="1556792"/>
            <a:ext cx="9144000" cy="501204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lgn="just"/>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In older days we stored all our important details in books and papers.</a:t>
            </a:r>
          </a:p>
          <a:p>
            <a:pPr algn="just"/>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 Here we proposed a new system using this application we can store all the details .</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In manual method if we forget information book then it very difficult to get the details .</a:t>
            </a:r>
          </a:p>
          <a:p>
            <a:pPr algn="just"/>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So that we are storing the data in the system.</a:t>
            </a:r>
          </a:p>
          <a:p>
            <a:pPr algn="just"/>
            <a:endParaRPr lang="en-US" sz="2400" b="0" i="0" dirty="0">
              <a:solidFill>
                <a:schemeClr val="tx1">
                  <a:lumMod val="95000"/>
                </a:schemeClr>
              </a:solidFill>
              <a:effectLst/>
            </a:endParaRPr>
          </a:p>
          <a:p>
            <a:pPr algn="just"/>
            <a:endParaRPr lang="en-US" sz="2400" b="0" i="0" dirty="0">
              <a:solidFill>
                <a:schemeClr val="tx1">
                  <a:lumMod val="95000"/>
                </a:schemeClr>
              </a:solidFill>
              <a:effectLst/>
            </a:endParaRPr>
          </a:p>
          <a:p>
            <a:pPr algn="just"/>
            <a:endParaRPr lang="en-US" dirty="0"/>
          </a:p>
          <a:p>
            <a:pPr algn="just"/>
            <a:endParaRPr lang="en-US" dirty="0"/>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pic>
        <p:nvPicPr>
          <p:cNvPr id="4" name="Picture 3">
            <a:extLst>
              <a:ext uri="{FF2B5EF4-FFF2-40B4-BE49-F238E27FC236}">
                <a16:creationId xmlns:a16="http://schemas.microsoft.com/office/drawing/2014/main" id="{F075957D-B6AA-1B67-B00F-FC2BD985E6D2}"/>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2729715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6030"/>
            <a:ext cx="9143998" cy="1020762"/>
          </a:xfrm>
        </p:spPr>
        <p:txBody>
          <a:bodyPr>
            <a:normAutofit/>
          </a:bodyPr>
          <a:lstStyle/>
          <a:p>
            <a:r>
              <a:rPr lang="en-US" sz="4000" dirty="0"/>
              <a:t>User Tasks</a:t>
            </a:r>
            <a:r>
              <a:rPr lang="en-US" sz="1400" dirty="0"/>
              <a:t>(In order after prioritizing)</a:t>
            </a:r>
            <a:endParaRPr lang="en-US" sz="4000" dirty="0"/>
          </a:p>
        </p:txBody>
      </p:sp>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create a particular record user must  enter  the </a:t>
            </a:r>
            <a:r>
              <a:rPr lang="en-US" b="0" i="0" dirty="0">
                <a:solidFill>
                  <a:srgbClr val="282828"/>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first name, last name, gender, address and contact details.</a:t>
            </a:r>
          </a:p>
          <a:p>
            <a:r>
              <a:rPr lang="en-US" dirty="0">
                <a:latin typeface="Times New Roman" panose="02020603050405020304" pitchFamily="18" charset="0"/>
                <a:cs typeface="Times New Roman" panose="02020603050405020304" pitchFamily="18" charset="0"/>
              </a:rPr>
              <a:t>After entered all the above information the particular person record will be created.</a:t>
            </a:r>
          </a:p>
          <a:p>
            <a:r>
              <a:rPr lang="en-US" dirty="0">
                <a:latin typeface="Times New Roman" panose="02020603050405020304" pitchFamily="18" charset="0"/>
                <a:cs typeface="Times New Roman" panose="02020603050405020304" pitchFamily="18" charset="0"/>
              </a:rPr>
              <a:t>Any one can be accessed from the webpage.</a:t>
            </a:r>
          </a:p>
          <a:p>
            <a:r>
              <a:rPr lang="en-US" dirty="0">
                <a:latin typeface="Times New Roman" panose="02020603050405020304" pitchFamily="18" charset="0"/>
                <a:cs typeface="Times New Roman" panose="02020603050405020304" pitchFamily="18" charset="0"/>
              </a:rPr>
              <a:t>We  can  update the particular record and delete the record also. </a:t>
            </a:r>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303569"/>
            <a:ext cx="1152128" cy="238237"/>
          </a:xfrm>
          <a:prstGeom prst="rect">
            <a:avLst/>
          </a:prstGeom>
        </p:spPr>
      </p:pic>
      <p:pic>
        <p:nvPicPr>
          <p:cNvPr id="4" name="Picture 3">
            <a:extLst>
              <a:ext uri="{FF2B5EF4-FFF2-40B4-BE49-F238E27FC236}">
                <a16:creationId xmlns:a16="http://schemas.microsoft.com/office/drawing/2014/main" id="{77B23A5E-510F-5E2C-F978-9A11E0817381}"/>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349199798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6030"/>
            <a:ext cx="9143998" cy="1020762"/>
          </a:xfrm>
        </p:spPr>
        <p:txBody>
          <a:bodyPr>
            <a:normAutofit/>
          </a:bodyPr>
          <a:lstStyle/>
          <a:p>
            <a:r>
              <a:rPr lang="en-US" sz="4000" dirty="0"/>
              <a:t>Trello</a:t>
            </a:r>
            <a:r>
              <a:rPr lang="en-US" sz="1400" dirty="0"/>
              <a:t>(Scrum Master)</a:t>
            </a:r>
            <a:endParaRPr lang="en-US" sz="4000" dirty="0"/>
          </a:p>
        </p:txBody>
      </p:sp>
      <p:pic>
        <p:nvPicPr>
          <p:cNvPr id="2" name="Picture 1">
            <a:extLst>
              <a:ext uri="{FF2B5EF4-FFF2-40B4-BE49-F238E27FC236}">
                <a16:creationId xmlns:a16="http://schemas.microsoft.com/office/drawing/2014/main" id="{FD571DE1-4F85-FFD3-913C-87C3F21842CE}"/>
              </a:ext>
            </a:extLst>
          </p:cNvPr>
          <p:cNvPicPr>
            <a:picLocks noChangeAspect="1"/>
          </p:cNvPicPr>
          <p:nvPr/>
        </p:nvPicPr>
        <p:blipFill>
          <a:blip r:embed="rId2"/>
          <a:stretch>
            <a:fillRect/>
          </a:stretch>
        </p:blipFill>
        <p:spPr>
          <a:xfrm>
            <a:off x="189756" y="224688"/>
            <a:ext cx="396000" cy="396000"/>
          </a:xfrm>
          <a:prstGeom prst="rect">
            <a:avLst/>
          </a:prstGeom>
        </p:spPr>
      </p:pic>
      <p:pic>
        <p:nvPicPr>
          <p:cNvPr id="3" name="Picture 2">
            <a:extLst>
              <a:ext uri="{FF2B5EF4-FFF2-40B4-BE49-F238E27FC236}">
                <a16:creationId xmlns:a16="http://schemas.microsoft.com/office/drawing/2014/main" id="{7C0226DF-475B-0686-BCDD-07F202CD9488}"/>
              </a:ext>
            </a:extLst>
          </p:cNvPr>
          <p:cNvPicPr>
            <a:picLocks noChangeAspect="1"/>
          </p:cNvPicPr>
          <p:nvPr/>
        </p:nvPicPr>
        <p:blipFill>
          <a:blip r:embed="rId3"/>
          <a:stretch>
            <a:fillRect/>
          </a:stretch>
        </p:blipFill>
        <p:spPr>
          <a:xfrm>
            <a:off x="621804" y="260648"/>
            <a:ext cx="1152128" cy="238237"/>
          </a:xfrm>
          <a:prstGeom prst="rect">
            <a:avLst/>
          </a:prstGeom>
        </p:spPr>
      </p:pic>
      <p:pic>
        <p:nvPicPr>
          <p:cNvPr id="4" name="Picture 3">
            <a:extLst>
              <a:ext uri="{FF2B5EF4-FFF2-40B4-BE49-F238E27FC236}">
                <a16:creationId xmlns:a16="http://schemas.microsoft.com/office/drawing/2014/main" id="{9793CEF1-F218-DC80-2BE1-0757B6AC54D4}"/>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pic>
        <p:nvPicPr>
          <p:cNvPr id="10" name="Content Placeholder 9">
            <a:extLst>
              <a:ext uri="{FF2B5EF4-FFF2-40B4-BE49-F238E27FC236}">
                <a16:creationId xmlns:a16="http://schemas.microsoft.com/office/drawing/2014/main" id="{00368061-DC43-2BA7-E15E-DB416CE953E5}"/>
              </a:ext>
            </a:extLst>
          </p:cNvPr>
          <p:cNvPicPr>
            <a:picLocks noGrp="1" noChangeAspect="1"/>
          </p:cNvPicPr>
          <p:nvPr>
            <p:ph idx="1"/>
          </p:nvPr>
        </p:nvPicPr>
        <p:blipFill rotWithShape="1">
          <a:blip r:embed="rId6" cstate="print">
            <a:extLst>
              <a:ext uri="{28A0092B-C50C-407E-A947-70E740481C1C}">
                <a14:useLocalDpi xmlns:a14="http://schemas.microsoft.com/office/drawing/2010/main" val="0"/>
              </a:ext>
            </a:extLst>
          </a:blip>
          <a:srcRect t="3653" r="641" b="5224"/>
          <a:stretch/>
        </p:blipFill>
        <p:spPr>
          <a:xfrm>
            <a:off x="2325671" y="1997402"/>
            <a:ext cx="7537481" cy="3888432"/>
          </a:xfrm>
        </p:spPr>
      </p:pic>
    </p:spTree>
    <p:extLst>
      <p:ext uri="{BB962C8B-B14F-4D97-AF65-F5344CB8AC3E}">
        <p14:creationId xmlns:p14="http://schemas.microsoft.com/office/powerpoint/2010/main" val="36182492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80DA-37A1-811C-C498-96E685EF0B83}"/>
              </a:ext>
            </a:extLst>
          </p:cNvPr>
          <p:cNvSpPr>
            <a:spLocks noGrp="1"/>
          </p:cNvSpPr>
          <p:nvPr>
            <p:ph type="title"/>
          </p:nvPr>
        </p:nvSpPr>
        <p:spPr/>
        <p:txBody>
          <a:bodyPr/>
          <a:lstStyle/>
          <a:p>
            <a:r>
              <a:rPr lang="en-IN" dirty="0"/>
              <a:t>Trello</a:t>
            </a:r>
          </a:p>
        </p:txBody>
      </p:sp>
      <p:pic>
        <p:nvPicPr>
          <p:cNvPr id="8" name="Picture 7">
            <a:extLst>
              <a:ext uri="{FF2B5EF4-FFF2-40B4-BE49-F238E27FC236}">
                <a16:creationId xmlns:a16="http://schemas.microsoft.com/office/drawing/2014/main" id="{25E3DF24-6F83-F49C-0A70-D8803F4B4FB5}"/>
              </a:ext>
            </a:extLst>
          </p:cNvPr>
          <p:cNvPicPr>
            <a:picLocks noChangeAspect="1"/>
          </p:cNvPicPr>
          <p:nvPr/>
        </p:nvPicPr>
        <p:blipFill rotWithShape="1">
          <a:blip r:embed="rId2">
            <a:extLst>
              <a:ext uri="{28A0092B-C50C-407E-A947-70E740481C1C}">
                <a14:useLocalDpi xmlns:a14="http://schemas.microsoft.com/office/drawing/2010/main" val="0"/>
              </a:ext>
            </a:extLst>
          </a:blip>
          <a:srcRect t="4265" b="4711"/>
          <a:stretch/>
        </p:blipFill>
        <p:spPr>
          <a:xfrm>
            <a:off x="1774950" y="1628800"/>
            <a:ext cx="9001000" cy="4608512"/>
          </a:xfrm>
          <a:prstGeom prst="rect">
            <a:avLst/>
          </a:prstGeom>
        </p:spPr>
      </p:pic>
      <p:pic>
        <p:nvPicPr>
          <p:cNvPr id="9" name="Picture 8">
            <a:extLst>
              <a:ext uri="{FF2B5EF4-FFF2-40B4-BE49-F238E27FC236}">
                <a16:creationId xmlns:a16="http://schemas.microsoft.com/office/drawing/2014/main" id="{B5BA1900-8D7D-C4B2-CD45-65722F4177EA}"/>
              </a:ext>
            </a:extLst>
          </p:cNvPr>
          <p:cNvPicPr>
            <a:picLocks noChangeAspect="1"/>
          </p:cNvPicPr>
          <p:nvPr/>
        </p:nvPicPr>
        <p:blipFill>
          <a:blip r:embed="rId3"/>
          <a:stretch>
            <a:fillRect/>
          </a:stretch>
        </p:blipFill>
        <p:spPr>
          <a:xfrm>
            <a:off x="189756" y="224688"/>
            <a:ext cx="396000" cy="396000"/>
          </a:xfrm>
          <a:prstGeom prst="rect">
            <a:avLst/>
          </a:prstGeom>
        </p:spPr>
      </p:pic>
      <p:pic>
        <p:nvPicPr>
          <p:cNvPr id="10" name="Picture 9">
            <a:extLst>
              <a:ext uri="{FF2B5EF4-FFF2-40B4-BE49-F238E27FC236}">
                <a16:creationId xmlns:a16="http://schemas.microsoft.com/office/drawing/2014/main" id="{B0EF481C-1CA2-D257-7CB0-3EAE15F15BC2}"/>
              </a:ext>
            </a:extLst>
          </p:cNvPr>
          <p:cNvPicPr>
            <a:picLocks noChangeAspect="1"/>
          </p:cNvPicPr>
          <p:nvPr/>
        </p:nvPicPr>
        <p:blipFill>
          <a:blip r:embed="rId4"/>
          <a:stretch>
            <a:fillRect/>
          </a:stretch>
        </p:blipFill>
        <p:spPr>
          <a:xfrm>
            <a:off x="621804" y="303569"/>
            <a:ext cx="1152128" cy="238237"/>
          </a:xfrm>
          <a:prstGeom prst="rect">
            <a:avLst/>
          </a:prstGeom>
        </p:spPr>
      </p:pic>
      <p:pic>
        <p:nvPicPr>
          <p:cNvPr id="11" name="Picture 10">
            <a:extLst>
              <a:ext uri="{FF2B5EF4-FFF2-40B4-BE49-F238E27FC236}">
                <a16:creationId xmlns:a16="http://schemas.microsoft.com/office/drawing/2014/main" id="{819451F7-4B96-C43D-5924-895A37E8EB19}"/>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8815905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1AC1-28A3-0091-A892-17EB398852A2}"/>
              </a:ext>
            </a:extLst>
          </p:cNvPr>
          <p:cNvSpPr>
            <a:spLocks noGrp="1"/>
          </p:cNvSpPr>
          <p:nvPr>
            <p:ph type="title"/>
          </p:nvPr>
        </p:nvSpPr>
        <p:spPr/>
        <p:txBody>
          <a:bodyPr/>
          <a:lstStyle/>
          <a:p>
            <a:r>
              <a:rPr lang="en-IN" dirty="0"/>
              <a:t>Trello</a:t>
            </a:r>
          </a:p>
        </p:txBody>
      </p:sp>
      <p:pic>
        <p:nvPicPr>
          <p:cNvPr id="4" name="Picture 3">
            <a:extLst>
              <a:ext uri="{FF2B5EF4-FFF2-40B4-BE49-F238E27FC236}">
                <a16:creationId xmlns:a16="http://schemas.microsoft.com/office/drawing/2014/main" id="{509B2617-1693-3F92-DFCD-CDF95CCBB41C}"/>
              </a:ext>
            </a:extLst>
          </p:cNvPr>
          <p:cNvPicPr>
            <a:picLocks noChangeAspect="1"/>
          </p:cNvPicPr>
          <p:nvPr/>
        </p:nvPicPr>
        <p:blipFill rotWithShape="1">
          <a:blip r:embed="rId2">
            <a:extLst>
              <a:ext uri="{28A0092B-C50C-407E-A947-70E740481C1C}">
                <a14:useLocalDpi xmlns:a14="http://schemas.microsoft.com/office/drawing/2010/main" val="0"/>
              </a:ext>
            </a:extLst>
          </a:blip>
          <a:srcRect l="-5898" t="-2621" r="5629" b="12183"/>
          <a:stretch/>
        </p:blipFill>
        <p:spPr>
          <a:xfrm>
            <a:off x="981844" y="1580634"/>
            <a:ext cx="9793088" cy="4968552"/>
          </a:xfrm>
          <a:prstGeom prst="rect">
            <a:avLst/>
          </a:prstGeom>
        </p:spPr>
      </p:pic>
      <p:pic>
        <p:nvPicPr>
          <p:cNvPr id="5" name="Picture 4">
            <a:extLst>
              <a:ext uri="{FF2B5EF4-FFF2-40B4-BE49-F238E27FC236}">
                <a16:creationId xmlns:a16="http://schemas.microsoft.com/office/drawing/2014/main" id="{EAAECF2D-6CD5-FC54-7763-7BC4E054E3AD}"/>
              </a:ext>
            </a:extLst>
          </p:cNvPr>
          <p:cNvPicPr>
            <a:picLocks noChangeAspect="1"/>
          </p:cNvPicPr>
          <p:nvPr/>
        </p:nvPicPr>
        <p:blipFill>
          <a:blip r:embed="rId3"/>
          <a:stretch>
            <a:fillRect/>
          </a:stretch>
        </p:blipFill>
        <p:spPr>
          <a:xfrm>
            <a:off x="189756" y="224688"/>
            <a:ext cx="396000" cy="396000"/>
          </a:xfrm>
          <a:prstGeom prst="rect">
            <a:avLst/>
          </a:prstGeom>
        </p:spPr>
      </p:pic>
      <p:pic>
        <p:nvPicPr>
          <p:cNvPr id="6" name="Picture 5">
            <a:extLst>
              <a:ext uri="{FF2B5EF4-FFF2-40B4-BE49-F238E27FC236}">
                <a16:creationId xmlns:a16="http://schemas.microsoft.com/office/drawing/2014/main" id="{5CF7DDCB-6D95-C103-38AA-1F2CB639345A}"/>
              </a:ext>
            </a:extLst>
          </p:cNvPr>
          <p:cNvPicPr>
            <a:picLocks noChangeAspect="1"/>
          </p:cNvPicPr>
          <p:nvPr/>
        </p:nvPicPr>
        <p:blipFill>
          <a:blip r:embed="rId4"/>
          <a:stretch>
            <a:fillRect/>
          </a:stretch>
        </p:blipFill>
        <p:spPr>
          <a:xfrm>
            <a:off x="621804" y="303569"/>
            <a:ext cx="1152128" cy="238237"/>
          </a:xfrm>
          <a:prstGeom prst="rect">
            <a:avLst/>
          </a:prstGeom>
        </p:spPr>
      </p:pic>
      <p:pic>
        <p:nvPicPr>
          <p:cNvPr id="7" name="Picture 6">
            <a:extLst>
              <a:ext uri="{FF2B5EF4-FFF2-40B4-BE49-F238E27FC236}">
                <a16:creationId xmlns:a16="http://schemas.microsoft.com/office/drawing/2014/main" id="{C3FEEC8C-BEAA-4070-1E8A-5405AD978F87}"/>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10000" b="90000" l="10000" r="90000">
                        <a14:foregroundMark x1="10313" y1="44348" x2="10313" y2="44348"/>
                        <a14:foregroundMark x1="50000" y1="47391" x2="50000" y2="47391"/>
                        <a14:foregroundMark x1="63750" y1="44348" x2="63750" y2="44348"/>
                        <a14:foregroundMark x1="72188" y1="45652" x2="72188" y2="45652"/>
                        <a14:foregroundMark x1="88750" y1="43478" x2="88750" y2="43478"/>
                      </a14:backgroundRemoval>
                    </a14:imgEffect>
                  </a14:imgLayer>
                </a14:imgProps>
              </a:ext>
              <a:ext uri="{28A0092B-C50C-407E-A947-70E740481C1C}">
                <a14:useLocalDpi xmlns:a14="http://schemas.microsoft.com/office/drawing/2010/main" val="0"/>
              </a:ext>
            </a:extLst>
          </a:blip>
          <a:stretch>
            <a:fillRect/>
          </a:stretch>
        </p:blipFill>
        <p:spPr>
          <a:xfrm>
            <a:off x="10486900" y="128028"/>
            <a:ext cx="1512169" cy="492660"/>
          </a:xfrm>
          <a:prstGeom prst="rect">
            <a:avLst/>
          </a:prstGeom>
        </p:spPr>
      </p:pic>
    </p:spTree>
    <p:extLst>
      <p:ext uri="{BB962C8B-B14F-4D97-AF65-F5344CB8AC3E}">
        <p14:creationId xmlns:p14="http://schemas.microsoft.com/office/powerpoint/2010/main" val="205947763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400</TotalTime>
  <Words>713</Words>
  <Application>Microsoft Office PowerPoint</Application>
  <PresentationFormat>Custom</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Corbel</vt:lpstr>
      <vt:lpstr>Times New Roman</vt:lpstr>
      <vt:lpstr>Chalkboard 16x9</vt:lpstr>
      <vt:lpstr>PowerPoint Presentation</vt:lpstr>
      <vt:lpstr>PowerPoint Presentation</vt:lpstr>
      <vt:lpstr>About Project</vt:lpstr>
      <vt:lpstr>Key Takeaways from Project Brief</vt:lpstr>
      <vt:lpstr>User Stories</vt:lpstr>
      <vt:lpstr>User Tasks(In order after prioritizing)</vt:lpstr>
      <vt:lpstr>Trello(Scrum Master)</vt:lpstr>
      <vt:lpstr>Trello</vt:lpstr>
      <vt:lpstr>Trello</vt:lpstr>
      <vt:lpstr>Trello</vt:lpstr>
      <vt:lpstr>Implementation</vt:lpstr>
      <vt:lpstr>Testing</vt:lpstr>
      <vt:lpstr>Project Demo</vt:lpstr>
      <vt:lpstr>Retrospective Meet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Sivarama Krishna koneru</dc:creator>
  <cp:lastModifiedBy>Sripada Pranay</cp:lastModifiedBy>
  <cp:revision>8</cp:revision>
  <dcterms:created xsi:type="dcterms:W3CDTF">2023-02-01T17:37:24Z</dcterms:created>
  <dcterms:modified xsi:type="dcterms:W3CDTF">2023-02-05T10:56:04Z</dcterms:modified>
</cp:coreProperties>
</file>