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9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6DDADD-0806-43EB-AF04-0C2F23C92F35}"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44C4E2-6048-48F7-8789-A7801EE68E7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DDADD-0806-43EB-AF04-0C2F23C92F35}"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44C4E2-6048-48F7-8789-A7801EE68E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DDADD-0806-43EB-AF04-0C2F23C92F35}"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44C4E2-6048-48F7-8789-A7801EE68E7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256955731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DDADD-0806-43EB-AF04-0C2F23C92F35}"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44C4E2-6048-48F7-8789-A7801EE68E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DDADD-0806-43EB-AF04-0C2F23C92F35}"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44C4E2-6048-48F7-8789-A7801EE68E7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6DDADD-0806-43EB-AF04-0C2F23C92F35}"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44C4E2-6048-48F7-8789-A7801EE68E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6DDADD-0806-43EB-AF04-0C2F23C92F35}" type="datetimeFigureOut">
              <a:rPr lang="en-US" smtClean="0"/>
              <a:pPr/>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44C4E2-6048-48F7-8789-A7801EE68E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6DDADD-0806-43EB-AF04-0C2F23C92F35}" type="datetimeFigureOut">
              <a:rPr lang="en-US" smtClean="0"/>
              <a:pPr/>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44C4E2-6048-48F7-8789-A7801EE68E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DDADD-0806-43EB-AF04-0C2F23C92F35}" type="datetimeFigureOut">
              <a:rPr lang="en-US" smtClean="0"/>
              <a:pPr/>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44C4E2-6048-48F7-8789-A7801EE68E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DDADD-0806-43EB-AF04-0C2F23C92F35}"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44C4E2-6048-48F7-8789-A7801EE68E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DDADD-0806-43EB-AF04-0C2F23C92F35}"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44C4E2-6048-48F7-8789-A7801EE68E7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DDADD-0806-43EB-AF04-0C2F23C92F35}" type="datetimeFigureOut">
              <a:rPr lang="en-US" smtClean="0"/>
              <a:pPr/>
              <a:t>4/25/2024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44C4E2-6048-48F7-8789-A7801EE68E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21F6296-A549-4F83-B5B3-AC0848E6BAEF}"/>
              </a:ext>
            </a:extLst>
          </p:cNvPr>
          <p:cNvGrpSpPr/>
          <p:nvPr/>
        </p:nvGrpSpPr>
        <p:grpSpPr>
          <a:xfrm>
            <a:off x="0" y="1255889"/>
            <a:ext cx="9144000" cy="5602111"/>
            <a:chOff x="0" y="6028267"/>
            <a:chExt cx="43891200" cy="26890133"/>
          </a:xfrm>
        </p:grpSpPr>
        <p:grpSp>
          <p:nvGrpSpPr>
            <p:cNvPr id="3" name="Group 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54EF5A1D-A47F-4CE3-BE70-8A161F635104}"/>
                </a:ext>
              </a:extLst>
            </p:cNvPr>
            <p:cNvGrpSpPr/>
            <p:nvPr/>
          </p:nvGrpSpPr>
          <p:grpSpPr>
            <a:xfrm>
              <a:off x="0" y="6028267"/>
              <a:ext cx="43891200" cy="26128135"/>
              <a:chOff x="0" y="5073453"/>
              <a:chExt cx="43891200" cy="27082948"/>
            </a:xfrm>
          </p:grpSpPr>
          <p:sp>
            <p:nvSpPr>
              <p:cNvPr id="35" name="Flowchart: Document 34"/>
              <p:cNvSpPr/>
              <p:nvPr/>
            </p:nvSpPr>
            <p:spPr>
              <a:xfrm rot="10800000">
                <a:off x="3" y="5073453"/>
                <a:ext cx="43891194" cy="17841375"/>
              </a:xfrm>
              <a:prstGeom prst="flowChartDocument">
                <a:avLst/>
              </a:prstGeom>
              <a:solidFill>
                <a:srgbClr val="8CD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sp>
            <p:nvSpPr>
              <p:cNvPr id="38" name="Flowchart: Document 37"/>
              <p:cNvSpPr/>
              <p:nvPr/>
            </p:nvSpPr>
            <p:spPr>
              <a:xfrm rot="10800000">
                <a:off x="0" y="5348902"/>
                <a:ext cx="43891200" cy="17565925"/>
              </a:xfrm>
              <a:prstGeom prst="flowChartDocumen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sp>
            <p:nvSpPr>
              <p:cNvPr id="39" name="Flowchart: Document 70"/>
              <p:cNvSpPr/>
              <p:nvPr/>
            </p:nvSpPr>
            <p:spPr>
              <a:xfrm rot="10800000" flipH="1">
                <a:off x="0" y="5254193"/>
                <a:ext cx="43891200" cy="1767242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en-US"/>
                  <a:t> </a:t>
                </a:r>
              </a:p>
            </p:txBody>
          </p:sp>
          <p:sp>
            <p:nvSpPr>
              <p:cNvPr id="40" name="Flowchart: Document 70"/>
              <p:cNvSpPr/>
              <p:nvPr/>
            </p:nvSpPr>
            <p:spPr>
              <a:xfrm rot="10800000" flipH="1">
                <a:off x="1" y="5399821"/>
                <a:ext cx="43891200" cy="2675658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gradFill flip="none" rotWithShape="1">
                <a:gsLst>
                  <a:gs pos="0">
                    <a:schemeClr val="bg1"/>
                  </a:gs>
                  <a:gs pos="100000">
                    <a:srgbClr val="D1F2F7"/>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en-US" dirty="0" smtClean="0"/>
                  <a:t> </a:t>
                </a:r>
                <a:endParaRPr lang="en-US" dirty="0"/>
              </a:p>
            </p:txBody>
          </p:sp>
        </p:grpSp>
        <p:sp>
          <p:nvSpPr>
            <p:cNvPr id="56" name="Rectangle 55"/>
            <p:cNvSpPr/>
            <p:nvPr/>
          </p:nvSpPr>
          <p:spPr>
            <a:xfrm>
              <a:off x="0" y="32156400"/>
              <a:ext cx="43891200" cy="762000"/>
            </a:xfrm>
            <a:prstGeom prst="rec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grpSp>
      <p:sp>
        <p:nvSpPr>
          <p:cNvPr id="45" name="Rectangle 10"/>
          <p:cNvSpPr>
            <a:spLocks noChangeArrowheads="1"/>
          </p:cNvSpPr>
          <p:nvPr/>
        </p:nvSpPr>
        <p:spPr bwMode="auto">
          <a:xfrm>
            <a:off x="277812" y="2124310"/>
            <a:ext cx="1883143" cy="201378"/>
          </a:xfrm>
          <a:prstGeom prst="rect">
            <a:avLst/>
          </a:prstGeom>
          <a:solidFill>
            <a:srgbClr val="1482A5"/>
          </a:solidFill>
          <a:ln w="12700">
            <a:noFill/>
            <a:miter lim="800000"/>
          </a:ln>
        </p:spPr>
        <p:txBody>
          <a:bodyPr wrap="none" lIns="28563" tIns="15238" rIns="28563" bIns="14282" anchor="ctr" anchorCtr="0"/>
          <a:lstStyle>
            <a:defPPr>
              <a:defRPr kern="1200"/>
            </a:defPPr>
          </a:lstStyle>
          <a:p>
            <a:pPr algn="ctr" defTabSz="979549">
              <a:defRPr/>
            </a:pPr>
            <a:r>
              <a:rPr lang="en-US" sz="800" b="1" dirty="0">
                <a:solidFill>
                  <a:schemeClr val="bg1"/>
                </a:solidFill>
                <a:latin typeface="Libre Baskerville" panose="02000000000000000000" pitchFamily="2" charset="0"/>
              </a:rPr>
              <a:t>INTRODUCTION</a:t>
            </a:r>
          </a:p>
        </p:txBody>
      </p:sp>
      <p:sp>
        <p:nvSpPr>
          <p:cNvPr id="25" name="Text Placeholder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B2C25681-95AF-45D0-852E-DC3E00E2FDFE}"/>
              </a:ext>
            </a:extLst>
          </p:cNvPr>
          <p:cNvSpPr txBox="1"/>
          <p:nvPr/>
        </p:nvSpPr>
        <p:spPr>
          <a:xfrm>
            <a:off x="228600" y="76200"/>
            <a:ext cx="7620000" cy="611967"/>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783434">
              <a:spcBef>
                <a:spcPct val="20000"/>
              </a:spcBef>
              <a:defRPr/>
            </a:pPr>
            <a:r>
              <a:rPr lang="en-US" sz="1900" b="1" dirty="0" smtClean="0">
                <a:solidFill>
                  <a:schemeClr val="accent5">
                    <a:lumMod val="50000"/>
                  </a:schemeClr>
                </a:solidFill>
                <a:latin typeface="Times New Roman" pitchFamily="18" charset="0"/>
                <a:cs typeface="Times New Roman" pitchFamily="18" charset="0"/>
              </a:rPr>
              <a:t>E-COMMERCE RECOMMENDATION SYSTEM</a:t>
            </a:r>
            <a:endParaRPr lang="en-US" sz="1900" b="1" dirty="0">
              <a:solidFill>
                <a:schemeClr val="accent5">
                  <a:lumMod val="50000"/>
                </a:schemeClr>
              </a:solidFill>
              <a:latin typeface="Times New Roman" pitchFamily="18" charset="0"/>
              <a:cs typeface="Times New Roman" pitchFamily="18" charset="0"/>
            </a:endParaRPr>
          </a:p>
        </p:txBody>
      </p:sp>
      <p:sp>
        <p:nvSpPr>
          <p:cNvPr id="26" name="Text Placeholder 5">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EF872E11-D0DF-4446-BE76-A398B88E9B44}"/>
              </a:ext>
            </a:extLst>
          </p:cNvPr>
          <p:cNvSpPr txBox="1"/>
          <p:nvPr/>
        </p:nvSpPr>
        <p:spPr>
          <a:xfrm>
            <a:off x="381000" y="381000"/>
            <a:ext cx="7620000" cy="894091"/>
          </a:xfrm>
          <a:prstGeom prst="rect">
            <a:avLst/>
          </a:prstGeom>
        </p:spPr>
        <p:txBody>
          <a:bodyPr wrap="square"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marL="1323" marR="8201" indent="-1323" algn="ctr">
              <a:spcAft>
                <a:spcPts val="284"/>
              </a:spcAft>
            </a:pPr>
            <a:r>
              <a:rPr lang="en-US" sz="1100" b="1" dirty="0" smtClean="0">
                <a:solidFill>
                  <a:schemeClr val="accent5">
                    <a:lumMod val="50000"/>
                  </a:schemeClr>
                </a:solidFill>
                <a:latin typeface="Times New Roman" panose="02020603050405020304" pitchFamily="18" charset="0"/>
                <a:cs typeface="Times New Roman" panose="02020603050405020304" pitchFamily="18" charset="0"/>
              </a:rPr>
              <a:t>2103A52070-T.SRIRAM,  2103A52167-P.HARSHINI,   2103A52148-K.SANJAY SIDDARTHA,   </a:t>
            </a:r>
          </a:p>
          <a:p>
            <a:pPr marL="1323" marR="8201" indent="-1323" algn="ctr">
              <a:spcAft>
                <a:spcPts val="284"/>
              </a:spcAft>
            </a:pPr>
            <a:r>
              <a:rPr lang="en-US" sz="1100" b="1" dirty="0" smtClean="0">
                <a:solidFill>
                  <a:schemeClr val="accent5">
                    <a:lumMod val="50000"/>
                  </a:schemeClr>
                </a:solidFill>
                <a:latin typeface="Times New Roman" panose="02020603050405020304" pitchFamily="18" charset="0"/>
                <a:cs typeface="Times New Roman" panose="02020603050405020304" pitchFamily="18" charset="0"/>
              </a:rPr>
              <a:t>2103A52170-S.PRANAY, 2103A52039-V.AKSHAY KUMAR</a:t>
            </a:r>
          </a:p>
          <a:p>
            <a:pPr marL="1323" marR="8201" indent="-1323" algn="ctr">
              <a:spcAft>
                <a:spcPts val="284"/>
              </a:spcAft>
            </a:pPr>
            <a:r>
              <a:rPr lang="en-US" sz="1100" b="1" dirty="0" smtClean="0">
                <a:solidFill>
                  <a:schemeClr val="accent5">
                    <a:lumMod val="50000"/>
                  </a:schemeClr>
                </a:solidFill>
                <a:latin typeface="Times New Roman" panose="02020603050405020304" pitchFamily="18" charset="0"/>
                <a:cs typeface="Times New Roman" panose="02020603050405020304" pitchFamily="18" charset="0"/>
              </a:rPr>
              <a:t>Under the guidance of </a:t>
            </a:r>
          </a:p>
          <a:p>
            <a:pPr marL="1323" marR="8201" indent="-1323" algn="ctr">
              <a:spcAft>
                <a:spcPts val="284"/>
              </a:spcAft>
            </a:pPr>
            <a:r>
              <a:rPr lang="en-US" sz="1100" b="1" dirty="0" smtClean="0">
                <a:solidFill>
                  <a:schemeClr val="accent5">
                    <a:lumMod val="50000"/>
                  </a:schemeClr>
                </a:solidFill>
                <a:latin typeface="Times New Roman" panose="02020603050405020304" pitchFamily="18" charset="0"/>
                <a:cs typeface="Times New Roman" panose="02020603050405020304" pitchFamily="18" charset="0"/>
              </a:rPr>
              <a:t>Dr. Mohammed Ali </a:t>
            </a:r>
            <a:r>
              <a:rPr lang="en-US" sz="1100" b="1" dirty="0" err="1" smtClean="0">
                <a:solidFill>
                  <a:schemeClr val="accent5">
                    <a:lumMod val="50000"/>
                  </a:schemeClr>
                </a:solidFill>
                <a:latin typeface="Times New Roman" panose="02020603050405020304" pitchFamily="18" charset="0"/>
                <a:cs typeface="Times New Roman" panose="02020603050405020304" pitchFamily="18" charset="0"/>
              </a:rPr>
              <a:t>shaik</a:t>
            </a:r>
            <a:endParaRPr lang="en-US" sz="11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0" name="Rectangle 10">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0661D15-FEEC-48A3-BE53-98D164F2C69C}"/>
              </a:ext>
            </a:extLst>
          </p:cNvPr>
          <p:cNvSpPr>
            <a:spLocks noChangeArrowheads="1"/>
          </p:cNvSpPr>
          <p:nvPr/>
        </p:nvSpPr>
        <p:spPr bwMode="auto">
          <a:xfrm>
            <a:off x="2286001" y="2124311"/>
            <a:ext cx="2365374" cy="161689"/>
          </a:xfrm>
          <a:prstGeom prst="rect">
            <a:avLst/>
          </a:prstGeom>
          <a:solidFill>
            <a:srgbClr val="1482A5"/>
          </a:solidFill>
          <a:ln w="12700">
            <a:noFill/>
            <a:miter lim="800000"/>
          </a:ln>
        </p:spPr>
        <p:txBody>
          <a:bodyPr wrap="none" lIns="28563" tIns="15238" rIns="28563" bIns="14282" anchor="ctr" anchorCtr="0"/>
          <a:lstStyle>
            <a:defPPr>
              <a:defRPr kern="1200"/>
            </a:defPPr>
          </a:lstStyle>
          <a:p>
            <a:pPr algn="ctr" defTabSz="979549">
              <a:defRPr/>
            </a:pPr>
            <a:r>
              <a:rPr lang="en-US" sz="800" b="1" dirty="0">
                <a:solidFill>
                  <a:schemeClr val="bg1"/>
                </a:solidFill>
                <a:latin typeface="Libre Baskerville" panose="02000000000000000000" pitchFamily="2" charset="0"/>
              </a:rPr>
              <a:t>METHODOLOGY</a:t>
            </a:r>
          </a:p>
        </p:txBody>
      </p:sp>
      <p:sp>
        <p:nvSpPr>
          <p:cNvPr id="34" name="Rectangle 10">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0BB0DEBB-643A-495C-9A00-84ACC65F1FD7}"/>
              </a:ext>
            </a:extLst>
          </p:cNvPr>
          <p:cNvSpPr>
            <a:spLocks noChangeArrowheads="1"/>
          </p:cNvSpPr>
          <p:nvPr/>
        </p:nvSpPr>
        <p:spPr bwMode="auto">
          <a:xfrm>
            <a:off x="4808169" y="2124310"/>
            <a:ext cx="1973631" cy="181938"/>
          </a:xfrm>
          <a:prstGeom prst="rect">
            <a:avLst/>
          </a:prstGeom>
          <a:solidFill>
            <a:srgbClr val="1482A5"/>
          </a:solidFill>
          <a:ln w="12700">
            <a:noFill/>
            <a:miter lim="800000"/>
          </a:ln>
        </p:spPr>
        <p:txBody>
          <a:bodyPr wrap="none" lIns="28563" tIns="15238" rIns="28563" bIns="14282" anchor="ctr" anchorCtr="0"/>
          <a:lstStyle>
            <a:defPPr>
              <a:defRPr kern="1200"/>
            </a:defPPr>
          </a:lstStyle>
          <a:p>
            <a:pPr algn="ctr" defTabSz="979549">
              <a:defRPr/>
            </a:pPr>
            <a:r>
              <a:rPr lang="en-US" sz="800" b="1" dirty="0">
                <a:solidFill>
                  <a:schemeClr val="bg1"/>
                </a:solidFill>
                <a:latin typeface="Libre Baskerville" panose="02000000000000000000" pitchFamily="2" charset="0"/>
              </a:rPr>
              <a:t>RESULTS</a:t>
            </a:r>
          </a:p>
        </p:txBody>
      </p:sp>
      <p:sp>
        <p:nvSpPr>
          <p:cNvPr id="36" name="TextBox 19">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FD3D0ACE-DC7E-450B-BD49-B7A44641E37F}"/>
              </a:ext>
            </a:extLst>
          </p:cNvPr>
          <p:cNvSpPr txBox="1">
            <a:spLocks noChangeArrowheads="1"/>
          </p:cNvSpPr>
          <p:nvPr/>
        </p:nvSpPr>
        <p:spPr bwMode="auto">
          <a:xfrm>
            <a:off x="267929" y="1715007"/>
            <a:ext cx="5370871" cy="342393"/>
          </a:xfrm>
          <a:prstGeom prst="rect">
            <a:avLst/>
          </a:prstGeom>
          <a:noFill/>
          <a:ln>
            <a:noFill/>
          </a:ln>
          <a:extLst>
            <a:ext uri="{909E8E84-426E-40DD-AFC4-6F175D3DCCD1}">
              <a14:hiddenFill xmlns="" xmlns:m="http://schemas.openxmlformats.org/officeDocument/2006/math" xmlns:w="http://schemas.openxmlformats.org/wordprocessingml/2006/main" xmlns:wp="http://schemas.openxmlformats.org/drawingml/2006/wordprocessingDrawing" xmlns:mc="http://schemas.openxmlformats.org/markup-compatibility/2006" xmlns:p14="http://schemas.microsoft.com/office/powerpoint/2010/main" xmlns:p15="http://schemas.microsoft.com/office/powerpoint/2012/main" xmlns:p159="http://schemas.microsoft.com/office/powerpoint/2015/09/main" xmlns:a14="http://schemas.microsoft.com/office/drawing/2010/main">
                <a:solidFill>
                  <a:srgbClr val="FFFFFF"/>
                </a:solidFill>
              </a14:hiddenFill>
            </a:ext>
            <a:ext uri="{91240B29-F687-4F45-9708-019B960494DF}">
              <a14:hiddenLine xmlns="" xmlns:m="http://schemas.openxmlformats.org/officeDocument/2006/math" xmlns:w="http://schemas.openxmlformats.org/wordprocessingml/2006/main" xmlns:wp="http://schemas.openxmlformats.org/drawingml/2006/wordprocessingDrawing" xmlns:mc="http://schemas.openxmlformats.org/markup-compatibility/2006" xmlns:p14="http://schemas.microsoft.com/office/powerpoint/2010/main" xmlns:p15="http://schemas.microsoft.com/office/powerpoint/2012/main" xmlns:p159="http://schemas.microsoft.com/office/powerpoint/2015/09/main" xmlns:a14="http://schemas.microsoft.com/office/drawing/2010/main" w="9525">
                <a:solidFill>
                  <a:srgbClr val="000000"/>
                </a:solidFill>
                <a:miter lim="800000"/>
                <a:headEnd/>
                <a:tailEnd/>
              </a14:hiddenLine>
            </a:ext>
          </a:extLst>
        </p:spPr>
        <p:txBody>
          <a:bodyPr wrap="square" lIns="19042" tIns="9521" rIns="19042" bIns="9521">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700" dirty="0" smtClean="0">
                <a:latin typeface="Times New Roman" pitchFamily="18" charset="0"/>
                <a:ea typeface="Open Sans" panose="020B0606030504020204" pitchFamily="34" charset="0"/>
                <a:cs typeface="Times New Roman" pitchFamily="18" charset="0"/>
              </a:rPr>
              <a:t>Unlocking the potential of e-commerce user activity logs, our project employs clustering and correlation analysis to extract invaluable insights from purchase-rich data. By harnessing these techniques, we aim to revolutionize product recommendations, driving sales growth and enhancing user experience.</a:t>
            </a:r>
            <a:endParaRPr lang="en-US" sz="700" dirty="0">
              <a:latin typeface="Times New Roman" pitchFamily="18" charset="0"/>
              <a:ea typeface="Open Sans" panose="020B0606030504020204" pitchFamily="34" charset="0"/>
              <a:cs typeface="Times New Roman" pitchFamily="18" charset="0"/>
            </a:endParaRPr>
          </a:p>
        </p:txBody>
      </p:sp>
      <p:sp>
        <p:nvSpPr>
          <p:cNvPr id="37" name="Rectangle 10">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E62CA47B-6D2F-458C-98CC-19C397FB88BA}"/>
              </a:ext>
            </a:extLst>
          </p:cNvPr>
          <p:cNvSpPr>
            <a:spLocks noChangeArrowheads="1"/>
          </p:cNvSpPr>
          <p:nvPr/>
        </p:nvSpPr>
        <p:spPr bwMode="auto">
          <a:xfrm>
            <a:off x="285750" y="1524000"/>
            <a:ext cx="2000250" cy="181938"/>
          </a:xfrm>
          <a:prstGeom prst="rect">
            <a:avLst/>
          </a:prstGeom>
          <a:noFill/>
          <a:ln w="12700">
            <a:noFill/>
            <a:miter lim="800000"/>
          </a:ln>
        </p:spPr>
        <p:txBody>
          <a:bodyPr wrap="none" lIns="28563" tIns="15238" rIns="28563" bIns="14282" anchor="ctr" anchorCtr="0"/>
          <a:lstStyle>
            <a:defPPr>
              <a:defRPr kern="1200"/>
            </a:defPPr>
          </a:lstStyle>
          <a:p>
            <a:pPr defTabSz="979549">
              <a:defRPr/>
            </a:pPr>
            <a:r>
              <a:rPr lang="en-US" sz="800" b="1" dirty="0">
                <a:solidFill>
                  <a:schemeClr val="bg2">
                    <a:lumMod val="25000"/>
                  </a:schemeClr>
                </a:solidFill>
                <a:latin typeface="Libre Baskerville" panose="02000000000000000000" pitchFamily="2" charset="0"/>
              </a:rPr>
              <a:t>ABSTRACT</a:t>
            </a:r>
          </a:p>
        </p:txBody>
      </p:sp>
      <p:sp>
        <p:nvSpPr>
          <p:cNvPr id="50" name="Rectangle 10">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BD94FDB-190B-4638-89EC-A656D127038B}"/>
              </a:ext>
            </a:extLst>
          </p:cNvPr>
          <p:cNvSpPr>
            <a:spLocks noChangeArrowheads="1"/>
          </p:cNvSpPr>
          <p:nvPr/>
        </p:nvSpPr>
        <p:spPr bwMode="auto">
          <a:xfrm>
            <a:off x="304800" y="4267200"/>
            <a:ext cx="8534400" cy="152400"/>
          </a:xfrm>
          <a:prstGeom prst="rect">
            <a:avLst/>
          </a:prstGeom>
          <a:solidFill>
            <a:srgbClr val="1482A5"/>
          </a:solidFill>
          <a:ln w="12700">
            <a:noFill/>
            <a:miter lim="800000"/>
          </a:ln>
        </p:spPr>
        <p:txBody>
          <a:bodyPr wrap="none" lIns="28563" tIns="15238" rIns="28563" bIns="14282" anchor="ctr" anchorCtr="0"/>
          <a:lstStyle>
            <a:defPPr>
              <a:defRPr kern="1200"/>
            </a:defPPr>
          </a:lstStyle>
          <a:p>
            <a:pPr algn="ctr" defTabSz="979549">
              <a:defRPr/>
            </a:pPr>
            <a:r>
              <a:rPr lang="en-US" sz="800" b="1" dirty="0">
                <a:solidFill>
                  <a:schemeClr val="bg1"/>
                </a:solidFill>
                <a:latin typeface="Libre Baskerville" panose="02000000000000000000" pitchFamily="2" charset="0"/>
              </a:rPr>
              <a:t>WEEK WISE DEVELOPMENT</a:t>
            </a:r>
          </a:p>
        </p:txBody>
      </p:sp>
      <p:sp>
        <p:nvSpPr>
          <p:cNvPr id="54" name="Rectangle 10">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C5373E80-5BA7-4273-832B-6C4F5740A8C5}"/>
              </a:ext>
            </a:extLst>
          </p:cNvPr>
          <p:cNvSpPr>
            <a:spLocks noChangeArrowheads="1"/>
          </p:cNvSpPr>
          <p:nvPr/>
        </p:nvSpPr>
        <p:spPr bwMode="auto">
          <a:xfrm>
            <a:off x="6951294" y="2119492"/>
            <a:ext cx="1811706" cy="190321"/>
          </a:xfrm>
          <a:prstGeom prst="rect">
            <a:avLst/>
          </a:prstGeom>
          <a:solidFill>
            <a:srgbClr val="1482A5"/>
          </a:solidFill>
          <a:ln w="12700">
            <a:noFill/>
            <a:miter lim="800000"/>
          </a:ln>
        </p:spPr>
        <p:txBody>
          <a:bodyPr wrap="none" lIns="28563" tIns="15238" rIns="28563" bIns="14282" anchor="ctr" anchorCtr="0"/>
          <a:lstStyle>
            <a:defPPr>
              <a:defRPr kern="1200"/>
            </a:defPPr>
          </a:lstStyle>
          <a:p>
            <a:pPr algn="ctr" defTabSz="979549">
              <a:defRPr/>
            </a:pPr>
            <a:r>
              <a:rPr lang="en-US" sz="800" b="1" dirty="0">
                <a:solidFill>
                  <a:schemeClr val="bg1"/>
                </a:solidFill>
                <a:latin typeface="Libre Baskerville" panose="02000000000000000000" pitchFamily="2" charset="0"/>
              </a:rPr>
              <a:t>CONCLUSION</a:t>
            </a:r>
          </a:p>
        </p:txBody>
      </p:sp>
      <p:sp>
        <p:nvSpPr>
          <p:cNvPr id="27" name="TextBox 2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6D27E454-6E74-438E-B6CD-F623F47990B5}"/>
              </a:ext>
            </a:extLst>
          </p:cNvPr>
          <p:cNvSpPr txBox="1"/>
          <p:nvPr/>
        </p:nvSpPr>
        <p:spPr>
          <a:xfrm>
            <a:off x="304800" y="2362200"/>
            <a:ext cx="1897063" cy="2173668"/>
          </a:xfrm>
          <a:prstGeom prst="rect">
            <a:avLst/>
          </a:prstGeom>
          <a:noFill/>
        </p:spPr>
        <p:txBody>
          <a:bodyPr wrap="square" lIns="19047" tIns="9523" rIns="19047" bIns="9523" rtlCol="0">
            <a:spAutoFit/>
          </a:bodyPr>
          <a:lstStyle>
            <a:defPPr>
              <a:defRPr kern="1200"/>
            </a:defPPr>
          </a:lstStyle>
          <a:p>
            <a:pPr algn="just"/>
            <a:r>
              <a:rPr lang="en-US" sz="700" dirty="0">
                <a:latin typeface="Times New Roman" pitchFamily="18" charset="0"/>
                <a:ea typeface="Open Sans" panose="020B0606030504020204" pitchFamily="34" charset="0"/>
                <a:cs typeface="Times New Roman" pitchFamily="18" charset="0"/>
              </a:rPr>
              <a:t>In the dynamic landscape of e-commerce, understanding user behavior and delivering personalized recommendations are paramount for success. Our project delves into this realm, focusing on leveraging user activity logs to enhance the recommendation system. By extracting valuable insights from purchase-rich data through clustering and correlation analysis</a:t>
            </a:r>
            <a:r>
              <a:rPr lang="en-US" sz="700" dirty="0" smtClean="0">
                <a:latin typeface="Times New Roman" pitchFamily="18" charset="0"/>
                <a:ea typeface="Open Sans" panose="020B0606030504020204" pitchFamily="34" charset="0"/>
                <a:cs typeface="Times New Roman" pitchFamily="18" charset="0"/>
              </a:rPr>
              <a:t>,.</a:t>
            </a:r>
            <a:endParaRPr lang="en-US" sz="700" dirty="0">
              <a:latin typeface="Times New Roman" pitchFamily="18" charset="0"/>
              <a:ea typeface="Open Sans" panose="020B0606030504020204" pitchFamily="34" charset="0"/>
              <a:cs typeface="Times New Roman" pitchFamily="18" charset="0"/>
            </a:endParaRPr>
          </a:p>
          <a:p>
            <a:pPr algn="just"/>
            <a:endParaRPr lang="en-US" sz="700" dirty="0">
              <a:latin typeface="Times New Roman" pitchFamily="18" charset="0"/>
              <a:ea typeface="Open Sans" panose="020B0606030504020204" pitchFamily="34" charset="0"/>
              <a:cs typeface="Times New Roman" pitchFamily="18" charset="0"/>
            </a:endParaRPr>
          </a:p>
          <a:p>
            <a:pPr algn="just"/>
            <a:endParaRPr lang="en-US" sz="700" dirty="0">
              <a:latin typeface="Times New Roman" pitchFamily="18" charset="0"/>
              <a:ea typeface="Open Sans" panose="020B0606030504020204" pitchFamily="34" charset="0"/>
              <a:cs typeface="Times New Roman" pitchFamily="18" charset="0"/>
            </a:endParaRPr>
          </a:p>
          <a:p>
            <a:pPr algn="just"/>
            <a:endParaRPr lang="en-US" sz="700" dirty="0">
              <a:latin typeface="Times New Roman" pitchFamily="18" charset="0"/>
              <a:ea typeface="Open Sans" panose="020B0606030504020204" pitchFamily="34" charset="0"/>
              <a:cs typeface="Times New Roman" pitchFamily="18" charset="0"/>
            </a:endParaRPr>
          </a:p>
          <a:p>
            <a:pPr algn="just"/>
            <a:endParaRPr lang="en-US" sz="700" dirty="0">
              <a:latin typeface="Times New Roman" pitchFamily="18" charset="0"/>
              <a:ea typeface="Open Sans" panose="020B0606030504020204" pitchFamily="34" charset="0"/>
              <a:cs typeface="Times New Roman" pitchFamily="18" charset="0"/>
            </a:endParaRPr>
          </a:p>
          <a:p>
            <a:pPr algn="just"/>
            <a:endParaRPr lang="en-US" sz="700" dirty="0">
              <a:latin typeface="Times New Roman" pitchFamily="18" charset="0"/>
              <a:ea typeface="Open Sans" panose="020B0606030504020204" pitchFamily="34" charset="0"/>
              <a:cs typeface="Times New Roman" pitchFamily="18" charset="0"/>
            </a:endParaRPr>
          </a:p>
          <a:p>
            <a:pPr algn="just"/>
            <a:endParaRPr lang="en-US" sz="700" dirty="0">
              <a:latin typeface="Times New Roman" pitchFamily="18" charset="0"/>
              <a:ea typeface="Open Sans" panose="020B0606030504020204" pitchFamily="34" charset="0"/>
              <a:cs typeface="Times New Roman" pitchFamily="18" charset="0"/>
            </a:endParaRPr>
          </a:p>
          <a:p>
            <a:pPr algn="just"/>
            <a:endParaRPr lang="en-US" sz="700" dirty="0">
              <a:latin typeface="Times New Roman" pitchFamily="18" charset="0"/>
              <a:ea typeface="Open Sans" panose="020B0606030504020204" pitchFamily="34" charset="0"/>
              <a:cs typeface="Times New Roman" pitchFamily="18" charset="0"/>
            </a:endParaRPr>
          </a:p>
          <a:p>
            <a:pPr algn="just"/>
            <a:endParaRPr lang="en-US" sz="700" dirty="0">
              <a:latin typeface="Times New Roman" pitchFamily="18" charset="0"/>
              <a:ea typeface="Open Sans" panose="020B0606030504020204" pitchFamily="34" charset="0"/>
              <a:cs typeface="Times New Roman" pitchFamily="18" charset="0"/>
            </a:endParaRPr>
          </a:p>
          <a:p>
            <a:pPr algn="just"/>
            <a:endParaRPr lang="en-US" sz="700" dirty="0">
              <a:latin typeface="Times New Roman" pitchFamily="18" charset="0"/>
              <a:ea typeface="Open Sans" panose="020B0606030504020204" pitchFamily="34" charset="0"/>
              <a:cs typeface="Times New Roman" pitchFamily="18" charset="0"/>
            </a:endParaRPr>
          </a:p>
          <a:p>
            <a:pPr algn="just"/>
            <a:endParaRPr lang="en-US" sz="700" dirty="0">
              <a:latin typeface="Times New Roman" pitchFamily="18" charset="0"/>
              <a:ea typeface="Open Sans" panose="020B0606030504020204" pitchFamily="34" charset="0"/>
              <a:cs typeface="Times New Roman" pitchFamily="18" charset="0"/>
            </a:endParaRPr>
          </a:p>
          <a:p>
            <a:pPr algn="just"/>
            <a:endParaRPr lang="en-US" sz="700" dirty="0">
              <a:latin typeface="Times New Roman" pitchFamily="18" charset="0"/>
              <a:ea typeface="Open Sans" panose="020B0606030504020204" pitchFamily="34" charset="0"/>
              <a:cs typeface="Times New Roman" pitchFamily="18" charset="0"/>
            </a:endParaRPr>
          </a:p>
          <a:p>
            <a:pPr algn="just"/>
            <a:endParaRPr lang="en-US" sz="700" dirty="0">
              <a:latin typeface="Times New Roman" pitchFamily="18" charset="0"/>
              <a:ea typeface="Open Sans" panose="020B0606030504020204" pitchFamily="34" charset="0"/>
              <a:cs typeface="Times New Roman" pitchFamily="18" charset="0"/>
            </a:endParaRPr>
          </a:p>
        </p:txBody>
      </p:sp>
      <p:sp>
        <p:nvSpPr>
          <p:cNvPr id="47" name="Text Box 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86A1CE5-26F5-4365-A6A8-5A9298D43567}"/>
              </a:ext>
            </a:extLst>
          </p:cNvPr>
          <p:cNvSpPr txBox="1">
            <a:spLocks noChangeArrowheads="1"/>
          </p:cNvSpPr>
          <p:nvPr/>
        </p:nvSpPr>
        <p:spPr bwMode="auto">
          <a:xfrm>
            <a:off x="2286000" y="3276600"/>
            <a:ext cx="2365375" cy="1213789"/>
          </a:xfrm>
          <a:prstGeom prst="rect">
            <a:avLst/>
          </a:prstGeom>
          <a:noFill/>
          <a:ln>
            <a:noFill/>
          </a:ln>
          <a:extLst>
            <a:ext uri="{909E8E84-426E-40DD-AFC4-6F175D3DCCD1}">
              <a14:hiddenFill xmlns="" xmlns:m="http://schemas.openxmlformats.org/officeDocument/2006/math" xmlns:w="http://schemas.openxmlformats.org/wordprocessingml/2006/main" xmlns:wp="http://schemas.openxmlformats.org/drawingml/2006/wordprocessingDrawing" xmlns:mc="http://schemas.openxmlformats.org/markup-compatibility/2006" xmlns:p14="http://schemas.microsoft.com/office/powerpoint/2010/main" xmlns:p15="http://schemas.microsoft.com/office/powerpoint/2012/main" xmlns:p159="http://schemas.microsoft.com/office/powerpoint/2015/09/main" xmlns:a14="http://schemas.microsoft.com/office/drawing/2010/main">
                <a:solidFill>
                  <a:schemeClr val="accent1"/>
                </a:solidFill>
              </a14:hiddenFill>
            </a:ext>
            <a:ext uri="{91240B29-F687-4F45-9708-019B960494DF}">
              <a14:hiddenLine xmlns="" xmlns:m="http://schemas.openxmlformats.org/officeDocument/2006/math" xmlns:w="http://schemas.openxmlformats.org/wordprocessingml/2006/main" xmlns:wp="http://schemas.openxmlformats.org/drawingml/2006/wordprocessingDrawing" xmlns:mc="http://schemas.openxmlformats.org/markup-compatibility/2006" xmlns:p14="http://schemas.microsoft.com/office/powerpoint/2010/main" xmlns:p15="http://schemas.microsoft.com/office/powerpoint/2012/main" xmlns:p159="http://schemas.microsoft.com/office/powerpoint/2015/09/main" xmlns:a14="http://schemas.microsoft.com/office/drawing/2010/main" w="9525">
                <a:solidFill>
                  <a:schemeClr val="tx1"/>
                </a:solidFill>
                <a:miter lim="800000"/>
                <a:headEnd/>
                <a:tailEnd/>
              </a14:hiddenLine>
            </a:ext>
            <a:ext uri="{AF507438-7753-43E0-B8FC-AC1667EBCBE1}">
              <a14:hiddenEffects xmlns="" xmlns:m="http://schemas.openxmlformats.org/officeDocument/2006/math" xmlns:w="http://schemas.openxmlformats.org/wordprocessingml/2006/main" xmlns:wp="http://schemas.openxmlformats.org/drawingml/2006/wordprocessingDrawing" xmlns:mc="http://schemas.openxmlformats.org/markup-compatibility/2006" xmlns:p14="http://schemas.microsoft.com/office/powerpoint/2010/main" xmlns:p15="http://schemas.microsoft.com/office/powerpoint/2012/main" xmlns:p159="http://schemas.microsoft.com/office/powerpoint/2015/09/main" xmlns:a14="http://schemas.microsoft.com/office/drawing/2010/main">
                <a:effectLst>
                  <a:outerShdw dist="35921" dir="2700000" algn="ctr" rotWithShape="0">
                    <a:schemeClr val="bg2"/>
                  </a:outerShdw>
                </a:effectLst>
              </a14:hiddenEffects>
            </a:ext>
          </a:extLst>
        </p:spPr>
        <p:txBody>
          <a:bodyPr wrap="square" lIns="28570" tIns="14285" rIns="28570" bIns="14285">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en-US" sz="700" dirty="0" smtClean="0">
                <a:latin typeface="Times New Roman" pitchFamily="18" charset="0"/>
                <a:ea typeface="Open Sans" panose="020B0606030504020204" pitchFamily="34" charset="0"/>
                <a:cs typeface="Times New Roman" pitchFamily="18" charset="0"/>
              </a:rPr>
              <a:t>Our approach encompasses collaborative filtering to understand user preferences, clustering to group similar user data, and ensemble learning techniques such as XG Boost and </a:t>
            </a:r>
            <a:r>
              <a:rPr lang="en-US" sz="700" dirty="0" err="1" smtClean="0">
                <a:latin typeface="Times New Roman" pitchFamily="18" charset="0"/>
                <a:ea typeface="Open Sans" panose="020B0606030504020204" pitchFamily="34" charset="0"/>
                <a:cs typeface="Times New Roman" pitchFamily="18" charset="0"/>
              </a:rPr>
              <a:t>AdaBoost</a:t>
            </a:r>
            <a:r>
              <a:rPr lang="en-US" sz="700" dirty="0" smtClean="0">
                <a:latin typeface="Times New Roman" pitchFamily="18" charset="0"/>
                <a:ea typeface="Open Sans" panose="020B0606030504020204" pitchFamily="34" charset="0"/>
                <a:cs typeface="Times New Roman" pitchFamily="18" charset="0"/>
              </a:rPr>
              <a:t> for robust recommendation model development. By integrating these methods, we aim to harness the power of diverse algorithms to enhance the accuracy and effectiveness of our e-commerce recommendation system. </a:t>
            </a:r>
            <a:r>
              <a:rPr lang="en-US" sz="700" dirty="0" smtClean="0">
                <a:latin typeface="Times New Roman" pitchFamily="18" charset="0"/>
                <a:cs typeface="Times New Roman" pitchFamily="18" charset="0"/>
              </a:rPr>
              <a:t>This multi-faceted methodology integrates diverse techniques to optimize the e-commerce recommendation system effectively.</a:t>
            </a:r>
          </a:p>
          <a:p>
            <a:pPr algn="just"/>
            <a:r>
              <a:rPr lang="en-US" sz="700" dirty="0" smtClean="0">
                <a:latin typeface="Times New Roman" pitchFamily="18" charset="0"/>
                <a:cs typeface="Times New Roman" pitchFamily="18" charset="0"/>
              </a:rPr>
              <a:t/>
            </a:r>
            <a:br>
              <a:rPr lang="en-US" sz="700" dirty="0" smtClean="0">
                <a:latin typeface="Times New Roman" pitchFamily="18" charset="0"/>
                <a:cs typeface="Times New Roman" pitchFamily="18" charset="0"/>
              </a:rPr>
            </a:br>
            <a:endParaRPr lang="en-US" sz="700" dirty="0">
              <a:latin typeface="Times New Roman" pitchFamily="18" charset="0"/>
              <a:ea typeface="Open Sans" panose="020B0606030504020204" pitchFamily="34" charset="0"/>
              <a:cs typeface="Times New Roman" pitchFamily="18" charset="0"/>
            </a:endParaRPr>
          </a:p>
        </p:txBody>
      </p:sp>
      <p:sp>
        <p:nvSpPr>
          <p:cNvPr id="303" name="TextBox 30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995B8920-2EE7-4FFC-B20D-4A97E28B3E9A}"/>
              </a:ext>
            </a:extLst>
          </p:cNvPr>
          <p:cNvSpPr txBox="1"/>
          <p:nvPr/>
        </p:nvSpPr>
        <p:spPr>
          <a:xfrm>
            <a:off x="6969125" y="2458607"/>
            <a:ext cx="1801813" cy="1419615"/>
          </a:xfrm>
          <a:prstGeom prst="rect">
            <a:avLst/>
          </a:prstGeom>
          <a:noFill/>
        </p:spPr>
        <p:txBody>
          <a:bodyPr wrap="square" lIns="19047" tIns="9523" rIns="19047" bIns="9523" rtlCol="0">
            <a:spAutoFit/>
          </a:bodyPr>
          <a:lstStyle>
            <a:defPPr>
              <a:defRPr kern="1200"/>
            </a:defPPr>
          </a:lstStyle>
          <a:p>
            <a:pPr algn="just"/>
            <a:r>
              <a:rPr lang="en-US" sz="700" dirty="0">
                <a:latin typeface="Times New Roman" pitchFamily="18" charset="0"/>
                <a:ea typeface="Open Sans" panose="020B0606030504020204" pitchFamily="34" charset="0"/>
                <a:cs typeface="Times New Roman" pitchFamily="18" charset="0"/>
              </a:rPr>
              <a:t>Through the integration of collaborative filtering, clustering, and ensemble learning techniques, our project has developed a robust e-commerce recommendation system. By analyzing user activity logs, we've gained insights into user preferences, enabling more accurate and personalized recommendations. The segmentation of users using clustering has further enhanced the relevance of suggestions. Additionally, the incorporation of ensemble learning methods like </a:t>
            </a:r>
            <a:r>
              <a:rPr lang="en-US" sz="700" dirty="0" err="1">
                <a:latin typeface="Times New Roman" pitchFamily="18" charset="0"/>
                <a:ea typeface="Open Sans" panose="020B0606030504020204" pitchFamily="34" charset="0"/>
                <a:cs typeface="Times New Roman" pitchFamily="18" charset="0"/>
              </a:rPr>
              <a:t>XGBoost</a:t>
            </a:r>
            <a:r>
              <a:rPr lang="en-US" sz="700" dirty="0">
                <a:latin typeface="Times New Roman" pitchFamily="18" charset="0"/>
                <a:ea typeface="Open Sans" panose="020B0606030504020204" pitchFamily="34" charset="0"/>
                <a:cs typeface="Times New Roman" pitchFamily="18" charset="0"/>
              </a:rPr>
              <a:t> and </a:t>
            </a:r>
            <a:r>
              <a:rPr lang="en-US" sz="700" dirty="0" err="1">
                <a:latin typeface="Times New Roman" pitchFamily="18" charset="0"/>
                <a:ea typeface="Open Sans" panose="020B0606030504020204" pitchFamily="34" charset="0"/>
                <a:cs typeface="Times New Roman" pitchFamily="18" charset="0"/>
              </a:rPr>
              <a:t>AdaBoost</a:t>
            </a:r>
            <a:r>
              <a:rPr lang="en-US" sz="700" dirty="0">
                <a:latin typeface="Times New Roman" pitchFamily="18" charset="0"/>
                <a:ea typeface="Open Sans" panose="020B0606030504020204" pitchFamily="34" charset="0"/>
                <a:cs typeface="Times New Roman" pitchFamily="18" charset="0"/>
              </a:rPr>
              <a:t> has improved the predictive capabilities of our models. </a:t>
            </a:r>
          </a:p>
        </p:txBody>
      </p:sp>
      <p:pic>
        <p:nvPicPr>
          <p:cNvPr id="31" name="Picture 4" descr="E Commerce Recommendation Engine."/>
          <p:cNvPicPr>
            <a:picLocks noChangeAspect="1" noChangeArrowheads="1"/>
          </p:cNvPicPr>
          <p:nvPr/>
        </p:nvPicPr>
        <p:blipFill>
          <a:blip r:embed="rId2" cstate="print"/>
          <a:srcRect/>
          <a:stretch>
            <a:fillRect/>
          </a:stretch>
        </p:blipFill>
        <p:spPr bwMode="auto">
          <a:xfrm>
            <a:off x="304800" y="3352800"/>
            <a:ext cx="1841500" cy="857250"/>
          </a:xfrm>
          <a:prstGeom prst="rect">
            <a:avLst/>
          </a:prstGeom>
          <a:noFill/>
        </p:spPr>
      </p:pic>
      <p:pic>
        <p:nvPicPr>
          <p:cNvPr id="1032" name="Picture 8" descr="RECOMMENDATION SYSTEMS"/>
          <p:cNvPicPr>
            <a:picLocks noChangeAspect="1" noChangeArrowheads="1"/>
          </p:cNvPicPr>
          <p:nvPr/>
        </p:nvPicPr>
        <p:blipFill>
          <a:blip r:embed="rId3" cstate="print"/>
          <a:srcRect/>
          <a:stretch>
            <a:fillRect/>
          </a:stretch>
        </p:blipFill>
        <p:spPr bwMode="auto">
          <a:xfrm>
            <a:off x="2286000" y="2362200"/>
            <a:ext cx="2362200" cy="901672"/>
          </a:xfrm>
          <a:prstGeom prst="rect">
            <a:avLst/>
          </a:prstGeom>
          <a:noFill/>
        </p:spPr>
      </p:pic>
      <p:pic>
        <p:nvPicPr>
          <p:cNvPr id="1028" name="Picture 4" descr="https://recommendationsysteminecommerce0.files.wordpress.com/2024/04/download1.png?w=567"/>
          <p:cNvPicPr>
            <a:picLocks noChangeAspect="1" noChangeArrowheads="1"/>
          </p:cNvPicPr>
          <p:nvPr/>
        </p:nvPicPr>
        <p:blipFill>
          <a:blip r:embed="rId4" cstate="print"/>
          <a:srcRect/>
          <a:stretch>
            <a:fillRect/>
          </a:stretch>
        </p:blipFill>
        <p:spPr bwMode="auto">
          <a:xfrm>
            <a:off x="4800600" y="3200400"/>
            <a:ext cx="1981200" cy="914399"/>
          </a:xfrm>
          <a:prstGeom prst="rect">
            <a:avLst/>
          </a:prstGeom>
          <a:noFill/>
        </p:spPr>
      </p:pic>
      <p:pic>
        <p:nvPicPr>
          <p:cNvPr id="29" name="Picture 28" descr="SRU_LOGO_DARK.jpg"/>
          <p:cNvPicPr>
            <a:picLocks noChangeAspect="1"/>
          </p:cNvPicPr>
          <p:nvPr/>
        </p:nvPicPr>
        <p:blipFill>
          <a:blip r:embed="rId5" cstate="print"/>
          <a:stretch>
            <a:fillRect/>
          </a:stretch>
        </p:blipFill>
        <p:spPr>
          <a:xfrm>
            <a:off x="7086600" y="76200"/>
            <a:ext cx="1981200" cy="377917"/>
          </a:xfrm>
          <a:prstGeom prst="rect">
            <a:avLst/>
          </a:prstGeom>
        </p:spPr>
      </p:pic>
      <p:pic>
        <p:nvPicPr>
          <p:cNvPr id="32" name="Picture 31" descr="timeline.jpg"/>
          <p:cNvPicPr>
            <a:picLocks noChangeAspect="1"/>
          </p:cNvPicPr>
          <p:nvPr/>
        </p:nvPicPr>
        <p:blipFill>
          <a:blip r:embed="rId6" cstate="print"/>
          <a:stretch>
            <a:fillRect/>
          </a:stretch>
        </p:blipFill>
        <p:spPr>
          <a:xfrm>
            <a:off x="304800" y="4419600"/>
            <a:ext cx="8534400" cy="2286000"/>
          </a:xfrm>
          <a:prstGeom prst="rect">
            <a:avLst/>
          </a:prstGeom>
        </p:spPr>
      </p:pic>
      <p:sp>
        <p:nvSpPr>
          <p:cNvPr id="1025" name="Rectangle 1"/>
          <p:cNvSpPr>
            <a:spLocks noChangeArrowheads="1"/>
          </p:cNvSpPr>
          <p:nvPr/>
        </p:nvSpPr>
        <p:spPr bwMode="auto">
          <a:xfrm>
            <a:off x="4724400" y="2362200"/>
            <a:ext cx="2133600" cy="8463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implemented solution successfully integrated collaborative filtering, clustering, and boosting algorithms into the e-commerce recommendation system. Evaluation metrics such as precision, recall, and RMSE demonstrated significant improvements in recommendation accuracy compared to baseline approaches. </a:t>
            </a:r>
            <a:endParaRPr kumimoji="0" lang="en-US" sz="7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5="http://schemas.microsoft.com/office/powerpoint/2012/main" xmlns:p159="http://schemas.microsoft.com/office/powerpoint/2015/09/main" xmlns:p14="http://schemas.microsoft.com/office/powerpoint/2010/main" val="4038871067"/>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320</Words>
  <Application>Microsoft Office PowerPoint</Application>
  <PresentationFormat>On-screen Show (4:3)</PresentationFormat>
  <Paragraphs>29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PC</cp:lastModifiedBy>
  <cp:revision>7</cp:revision>
  <dcterms:created xsi:type="dcterms:W3CDTF">2024-04-24T17:10:52Z</dcterms:created>
  <dcterms:modified xsi:type="dcterms:W3CDTF">2024-04-25T17:00:05Z</dcterms:modified>
</cp:coreProperties>
</file>