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344" r:id="rId3"/>
    <p:sldId id="289" r:id="rId4"/>
    <p:sldId id="363" r:id="rId5"/>
    <p:sldId id="384" r:id="rId6"/>
    <p:sldId id="385" r:id="rId7"/>
    <p:sldId id="386" r:id="rId8"/>
    <p:sldId id="387" r:id="rId9"/>
    <p:sldId id="388" r:id="rId10"/>
    <p:sldId id="381" r:id="rId11"/>
    <p:sldId id="382" r:id="rId12"/>
    <p:sldId id="383" r:id="rId13"/>
    <p:sldId id="389" r:id="rId14"/>
  </p:sldIdLst>
  <p:sldSz cx="9144000" cy="5143500" type="screen16x9"/>
  <p:notesSz cx="6858000" cy="9144000"/>
  <p:embeddedFontLst>
    <p:embeddedFont>
      <p:font typeface="Average" panose="020B0604020202020204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Perpetua" panose="020205020604010203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C15D93-1D96-4B66-8E38-DDACBC012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5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085dc82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085dc82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081D37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/>
          <a:srcRect l="15853" t="36232" r="55451" b="39292"/>
          <a:stretch>
            <a:fillRect/>
          </a:stretch>
        </p:blipFill>
        <p:spPr>
          <a:xfrm>
            <a:off x="7776700" y="182900"/>
            <a:ext cx="864527" cy="4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081D37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/>
          <a:srcRect l="15853" t="36232" r="55451" b="39292"/>
          <a:stretch>
            <a:fillRect/>
          </a:stretch>
        </p:blipFill>
        <p:spPr>
          <a:xfrm>
            <a:off x="7776700" y="182900"/>
            <a:ext cx="864527" cy="4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081D3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/>
          <a:srcRect l="15853" t="36232" r="55451" b="39292"/>
          <a:stretch>
            <a:fillRect/>
          </a:stretch>
        </p:blipFill>
        <p:spPr>
          <a:xfrm>
            <a:off x="7776700" y="182900"/>
            <a:ext cx="864527" cy="4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1D37"/>
              </a:buClr>
              <a:buSzPts val="2100"/>
              <a:buFont typeface="Oswald" panose="00000500000000000000"/>
              <a:buNone/>
              <a:defRPr sz="2100">
                <a:solidFill>
                  <a:srgbClr val="081D37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/>
          <a:srcRect l="15853" t="36232" r="55451" b="39292"/>
          <a:stretch>
            <a:fillRect/>
          </a:stretch>
        </p:blipFill>
        <p:spPr>
          <a:xfrm>
            <a:off x="7776700" y="182900"/>
            <a:ext cx="864527" cy="4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81D37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2"/>
          <a:srcRect l="15853" t="36232" r="55451" b="39292"/>
          <a:stretch>
            <a:fillRect/>
          </a:stretch>
        </p:blipFill>
        <p:spPr>
          <a:xfrm>
            <a:off x="7776700" y="182900"/>
            <a:ext cx="864527" cy="47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D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 panose="00000500000000000000"/>
              <a:buNone/>
              <a:defRPr sz="3000">
                <a:solidFill>
                  <a:schemeClr val="dk1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 panose="00000500000000000000"/>
              <a:buChar char="●"/>
              <a:defRPr sz="1800">
                <a:solidFill>
                  <a:schemeClr val="accent3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 panose="00000500000000000000"/>
              <a:buChar char="○"/>
              <a:defRPr>
                <a:solidFill>
                  <a:schemeClr val="accent3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 panose="00000500000000000000"/>
              <a:buChar char="■"/>
              <a:defRPr>
                <a:solidFill>
                  <a:schemeClr val="accent3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 panose="00000500000000000000"/>
              <a:buChar char="●"/>
              <a:defRPr>
                <a:solidFill>
                  <a:schemeClr val="accent3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 panose="00000500000000000000"/>
              <a:buChar char="○"/>
              <a:defRPr>
                <a:solidFill>
                  <a:schemeClr val="accent3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 panose="00000500000000000000"/>
              <a:buChar char="■"/>
              <a:defRPr>
                <a:solidFill>
                  <a:schemeClr val="accent3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 panose="00000500000000000000"/>
              <a:buChar char="●"/>
              <a:defRPr>
                <a:solidFill>
                  <a:schemeClr val="accent3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 panose="00000500000000000000"/>
              <a:buChar char="○"/>
              <a:defRPr>
                <a:solidFill>
                  <a:schemeClr val="accent3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swald" panose="00000500000000000000"/>
              <a:buChar char="■"/>
              <a:defRPr>
                <a:solidFill>
                  <a:schemeClr val="accent3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body" idx="2"/>
          </p:nvPr>
        </p:nvSpPr>
        <p:spPr>
          <a:xfrm>
            <a:off x="5141595" y="802640"/>
            <a:ext cx="4078605" cy="3566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 the </a:t>
            </a:r>
            <a:r>
              <a:rPr kumimoji="0" lang="en-US" alt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upervision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IN" sz="1800" b="1" kern="12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Dr. Mohammed Ali Shaik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Associate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Professor </a:t>
            </a:r>
            <a:r>
              <a:rPr lang="en-IN" sz="1600" b="1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School of</a:t>
            </a:r>
            <a:r>
              <a:rPr lang="en-IN" sz="1800" b="1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IN" sz="1600" b="1" kern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600" b="1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altLang="en-IN" sz="1600" b="1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omputer</a:t>
            </a:r>
            <a:r>
              <a:rPr lang="en-IN" sz="1600" b="1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</a:t>
            </a:r>
            <a:r>
              <a:rPr lang="en-US" altLang="en-IN" sz="1600" b="1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cience</a:t>
            </a:r>
            <a:r>
              <a:rPr lang="en-IN" sz="1600" b="1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A</a:t>
            </a:r>
            <a:r>
              <a:rPr lang="en-US" altLang="en-IN" sz="1600" b="1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rtificial</a:t>
            </a:r>
            <a:r>
              <a:rPr lang="en-IN" sz="1600" b="1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</a:t>
            </a:r>
            <a:r>
              <a:rPr lang="en-US" altLang="en-IN" sz="1600" b="1" kern="12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ntelligence</a:t>
            </a:r>
            <a:endParaRPr lang="en-US" altLang="en-IN" sz="1600" b="1" kern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sz="1600" b="1" kern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Presented for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2400" b="1" kern="1200" dirty="0">
                <a:solidFill>
                  <a:schemeClr val="accent5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3-Final Minor Project Review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sz="2400" b="1" kern="1200" dirty="0">
              <a:solidFill>
                <a:schemeClr val="accent5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Date:</a:t>
            </a:r>
            <a:r>
              <a:rPr lang="en-US" sz="1600" b="1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  <a:r>
              <a:rPr kumimoji="0" lang="en-US" alt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-04-2024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2750428"/>
              </p:ext>
            </p:extLst>
          </p:nvPr>
        </p:nvGraphicFramePr>
        <p:xfrm>
          <a:off x="154305" y="683895"/>
          <a:ext cx="5130800" cy="4285011"/>
        </p:xfrm>
        <a:graphic>
          <a:graphicData uri="http://schemas.openxmlformats.org/drawingml/2006/table">
            <a:tbl>
              <a:tblPr firstRow="1" bandRow="1">
                <a:tableStyleId>{5FC15D93-1D96-4B66-8E38-DDACBC01246F}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0796">
                <a:tc>
                  <a:txBody>
                    <a:bodyPr/>
                    <a:lstStyle/>
                    <a:p>
                      <a:pPr algn="ctr"/>
                      <a:r>
                        <a:rPr lang="en-IN" altLang="en-IN" sz="2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panose="020B0604020202020204"/>
                        </a:rPr>
                        <a:t>E-</a:t>
                      </a:r>
                      <a:r>
                        <a:rPr lang="en-IN" altLang="en-IN" sz="2200" b="1" i="0" u="none" strike="noStrike" cap="non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panose="020B0604020202020204"/>
                        </a:rPr>
                        <a:t> Commerce </a:t>
                      </a:r>
                      <a:r>
                        <a:rPr lang="en-IN" altLang="en-IN" sz="22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panose="020B0604020202020204"/>
                        </a:rPr>
                        <a:t>Recommendation System</a:t>
                      </a:r>
                      <a:endParaRPr lang="en-US" altLang="en-IN" sz="2200" b="1" i="0" u="none" strike="noStrike" cap="non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 panose="020B0604020202020204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215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880331"/>
              </p:ext>
            </p:extLst>
          </p:nvPr>
        </p:nvGraphicFramePr>
        <p:xfrm>
          <a:off x="154305" y="1663065"/>
          <a:ext cx="5130800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2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IN" sz="2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 panose="020B0604020202020204"/>
                        </a:rPr>
                        <a:t>Candidate </a:t>
                      </a:r>
                      <a:r>
                        <a:rPr kumimoji="0" lang="en-US" altLang="en-IN" sz="2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 panose="020B0604020202020204"/>
                        </a:rPr>
                        <a:t>No. &amp; N</a:t>
                      </a:r>
                      <a:r>
                        <a:rPr kumimoji="0" lang="en-IN" sz="2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 panose="020B0604020202020204"/>
                        </a:rPr>
                        <a:t>ame</a:t>
                      </a:r>
                      <a:endParaRPr lang="en-IN" sz="2000" b="1" i="0" u="none" strike="noStrike" kern="1200" cap="none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Arial" panose="020B0604020202020204"/>
                        <a:cs typeface="Calibri" panose="020F0502020204030204" pitchFamily="34" charset="0"/>
                        <a:sym typeface="Arial" panose="020B060402020202020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kumimoji="0" lang="en-IN" sz="1800" b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 panose="020B0604020202020204"/>
                        </a:rPr>
                        <a:t>HTNO</a:t>
                      </a:r>
                      <a:r>
                        <a:rPr kumimoji="0" lang="en-US" altLang="en-IN" sz="1800" b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 panose="020B0604020202020204"/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1800" b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 panose="020B0604020202020204"/>
                        </a:rPr>
                        <a:t>Name</a:t>
                      </a:r>
                      <a:r>
                        <a:rPr kumimoji="0" lang="en-US" altLang="en-IN" sz="1800" b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 panose="020B0604020202020204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2103A52070</a:t>
                      </a:r>
                    </a:p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2103A52170</a:t>
                      </a:r>
                    </a:p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2103A52167</a:t>
                      </a:r>
                    </a:p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2103A52039</a:t>
                      </a:r>
                    </a:p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2103A52148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THOTA SRIRAM</a:t>
                      </a:r>
                    </a:p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SRIPADA PRANAY</a:t>
                      </a:r>
                    </a:p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PERALA HARSHINI</a:t>
                      </a:r>
                    </a:p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AKSHAY KUMAR VEMULAPELLI</a:t>
                      </a:r>
                    </a:p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KOLIPAKA SANJAY SIDDARTHA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9141-643D-B21E-1C9B-3A806266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5" y="0"/>
            <a:ext cx="8520600" cy="82468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9B393-A70D-9EFD-22B4-C2952095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914400"/>
            <a:ext cx="5314951" cy="3561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47650" y="1000632"/>
            <a:ext cx="31623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charset="0"/>
                <a:ea typeface="Lato" charset="0"/>
                <a:cs typeface="Lato" charset="0"/>
              </a:rPr>
              <a:t>This is recommendation system architecture for e-commerce. This system gathers data about customer behavior through a click stream analyzer, which tracks user interactions with a website. This data is then cleansed and transformed to prepare it for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charset="0"/>
                <a:ea typeface="Lato" charset="0"/>
                <a:cs typeface="Lato" charset="0"/>
              </a:rPr>
              <a:t>Next, the system mines customer preferences by discovering associations between products a customer has viewed or purchased. A matching algorithm is then used to compare these discovered preferences with the product database to generate recommendations. Finally, a recommended product list is produced based on these matches.</a:t>
            </a:r>
          </a:p>
        </p:txBody>
      </p:sp>
    </p:spTree>
    <p:extLst>
      <p:ext uri="{BB962C8B-B14F-4D97-AF65-F5344CB8AC3E}">
        <p14:creationId xmlns:p14="http://schemas.microsoft.com/office/powerpoint/2010/main" val="402379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D8F8-4A3C-5EA3-0B48-1981214C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2560"/>
            <a:ext cx="8520600" cy="85516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 &amp;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DF77-CCA4-5309-9815-413AE8956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076699"/>
            <a:ext cx="3999900" cy="492175"/>
          </a:xfrm>
        </p:spPr>
        <p:txBody>
          <a:bodyPr/>
          <a:lstStyle/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 algn="ctr">
              <a:buNone/>
            </a:pPr>
            <a:r>
              <a:rPr lang="en-IN" dirty="0"/>
              <a:t>Collaborative Filtering</a:t>
            </a:r>
          </a:p>
        </p:txBody>
      </p:sp>
      <p:pic>
        <p:nvPicPr>
          <p:cNvPr id="5" name="Picture 4" descr="https://recommendationsysteminecommerce0.files.wordpress.com/2024/04/download1.png?w=567">
            <a:extLst>
              <a:ext uri="{FF2B5EF4-FFF2-40B4-BE49-F238E27FC236}">
                <a16:creationId xmlns:a16="http://schemas.microsoft.com/office/drawing/2014/main" id="{EB5BC312-B1FD-80BF-7C44-2D9881777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91" y="914400"/>
            <a:ext cx="2489522" cy="17851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 descr="https://recommendationsysteminecommerce0.files.wordpress.com/2024/04/xgb.png?w=872">
            <a:extLst>
              <a:ext uri="{FF2B5EF4-FFF2-40B4-BE49-F238E27FC236}">
                <a16:creationId xmlns:a16="http://schemas.microsoft.com/office/drawing/2014/main" id="{ADC390E4-E5C4-1E98-6B62-54050CDA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9546" y="885825"/>
            <a:ext cx="2494411" cy="18192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428624" y="3141830"/>
            <a:ext cx="8467725" cy="186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The implemented solution successfully integrated collaborative filtering, clustering, and boosting algorithms into the e-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commerce recommendation system.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Evaluation metrics such as precision, recall, and RMSE demonstrated significant improvements in recommendation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accuracy compared to baseline approaches. User feedback post-implementation indicated enhanced satisfaction and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conversion rates, confirming the effectiveness of the solution in delivering personalized recommendations.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Overall, the results highlight the successful implementation of advanced techniques, leading to improved user experience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and business outcomes.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s://recommendationsysteminecommerce0.files.wordpress.com/2024/04/download2.png?w=5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1" y="847725"/>
            <a:ext cx="2333624" cy="188292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7674" y="2762250"/>
            <a:ext cx="818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         Collaborative Filtering                                                XG Boost  Model                                         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193072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945D-DB21-70C4-B162-BF0D9443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9905"/>
            <a:ext cx="8520600" cy="5727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Conclusion                            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FC409-AF11-7BD1-2E62-C3643EC5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83105"/>
            <a:ext cx="4260300" cy="4042946"/>
          </a:xfrm>
        </p:spPr>
        <p:txBody>
          <a:bodyPr/>
          <a:lstStyle/>
          <a:p>
            <a:pPr marL="139700" indent="0" algn="just"/>
            <a:r>
              <a:rPr lang="en-US" sz="1200" b="0" i="0" dirty="0">
                <a:solidFill>
                  <a:srgbClr val="ECECEC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In conclusion, recommendation systems play a pivotal role in enhancing user experiences by providing personalized and relevant suggestions. </a:t>
            </a:r>
          </a:p>
          <a:p>
            <a:pPr marL="139700" indent="0" algn="just"/>
            <a:r>
              <a:rPr lang="en-US" sz="1200" dirty="0">
                <a:solidFill>
                  <a:srgbClr val="ECECE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ecommendation systems can help users discover new content, products, or services that match their preferences and interests. </a:t>
            </a:r>
          </a:p>
          <a:p>
            <a:pPr marL="139700" indent="0" algn="just"/>
            <a:r>
              <a:rPr lang="en-US" sz="1200" b="0" i="0" dirty="0">
                <a:solidFill>
                  <a:srgbClr val="ECECEC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These systems enable businesses to increase user engagement, retention, and sales while offering valuable insights into user behavior and preferences. </a:t>
            </a:r>
          </a:p>
          <a:p>
            <a:pPr marL="139700" indent="0" algn="just"/>
            <a:r>
              <a:rPr lang="en-US" sz="1200" b="0" i="0" dirty="0">
                <a:solidFill>
                  <a:srgbClr val="ECECEC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However, it's essential to address ethical considerations, such as privacy, fairness, and transparency, to build trust with users and ensure responsible use of recommendation technology. </a:t>
            </a:r>
          </a:p>
          <a:p>
            <a:pPr marL="139700" indent="0" algn="just"/>
            <a:r>
              <a:rPr lang="en-US" sz="1200" b="0" i="0" dirty="0">
                <a:solidFill>
                  <a:srgbClr val="ECECEC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Overall, recommendation systems continue to evolve, offering immense potential for improving user satisfaction and driving business success in various domains</a:t>
            </a:r>
            <a:r>
              <a:rPr lang="en-US" sz="1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F527AB5-77B9-B024-52A3-BECF0AFA5FB0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4951297" y="917372"/>
            <a:ext cx="37164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charset="0"/>
                <a:ea typeface="Lato" charset="0"/>
                <a:cs typeface="Lato" charset="0"/>
              </a:rPr>
              <a:t>     In summary, the future of</a:t>
            </a:r>
            <a:r>
              <a:rPr lang="en-US" altLang="en-US" sz="1200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charset="0"/>
                <a:ea typeface="Lato" charset="0"/>
                <a:cs typeface="Lato" charset="0"/>
              </a:rPr>
              <a:t>Recommendation</a:t>
            </a:r>
            <a:r>
              <a:rPr lang="en-US" altLang="en-US" sz="1200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charset="0"/>
                <a:ea typeface="Lato" charset="0"/>
                <a:cs typeface="Lato" charset="0"/>
              </a:rPr>
              <a:t>systems is characterized by enhanced personalization, contextual intelligence, real-time adaptability, and a focus on transparency and privacy.</a:t>
            </a:r>
            <a:r>
              <a:rPr lang="en-US" altLang="en-US" sz="1200" dirty="0">
                <a:latin typeface="Lato" charset="0"/>
                <a:ea typeface="Lato" charset="0"/>
                <a:cs typeface="Lato" charset="0"/>
              </a:rPr>
              <a:t> </a:t>
            </a:r>
          </a:p>
          <a:p>
            <a:pPr marL="0" indent="0" algn="just"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charset="0"/>
                <a:ea typeface="Lato" charset="0"/>
                <a:cs typeface="Lato" charset="0"/>
              </a:rPr>
              <a:t>      By embracing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charset="0"/>
                <a:ea typeface="Lato" charset="0"/>
                <a:cs typeface="Lato" charset="0"/>
              </a:rPr>
              <a:t>these advancements,   recommendation systems will continue to play a crucial role in driving user engagement, satisfaction, and business success across diverse industries and applications.</a:t>
            </a:r>
          </a:p>
          <a:p>
            <a:pPr marL="0" indent="0" algn="just">
              <a:lnSpc>
                <a:spcPct val="100000"/>
              </a:lnSpc>
              <a:buClrTx/>
              <a:buSzTx/>
              <a:buNone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ato" charset="0"/>
                <a:ea typeface="Lato" charset="0"/>
                <a:cs typeface="Lato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8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350" y="1807100"/>
            <a:ext cx="2917275" cy="783700"/>
          </a:xfrm>
        </p:spPr>
        <p:txBody>
          <a:bodyPr/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0" y="0"/>
            <a:ext cx="6286500" cy="51435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Google Shape;128;p22"/>
          <p:cNvSpPr txBox="1">
            <a:spLocks noGrp="1"/>
          </p:cNvSpPr>
          <p:nvPr>
            <p:ph type="title"/>
          </p:nvPr>
        </p:nvSpPr>
        <p:spPr>
          <a:xfrm>
            <a:off x="0" y="1547997"/>
            <a:ext cx="3007519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Abstract</a:t>
            </a:r>
            <a:endParaRPr sz="3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Google Shape;129;p22"/>
          <p:cNvSpPr txBox="1"/>
          <p:nvPr/>
        </p:nvSpPr>
        <p:spPr>
          <a:xfrm>
            <a:off x="3672468" y="178420"/>
            <a:ext cx="5347280" cy="481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8981" y="362063"/>
            <a:ext cx="5522119" cy="434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Recommender systems play a pivotal role in enhancing user experience and driving sales in e-commerce platforms. </a:t>
            </a:r>
          </a:p>
          <a:p>
            <a:pPr marL="285750" indent="-285750" algn="just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study introduces a novel content-based recommender system for e-commerce platforms, aiming to enhance user experience and drive sales. </a:t>
            </a:r>
          </a:p>
          <a:p>
            <a:pPr marL="285750" indent="-285750" algn="just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Leveraging machine learning algorithms like AdaBoost, </a:t>
            </a:r>
            <a:r>
              <a:rPr lang="en-US" sz="1200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XGBoost</a:t>
            </a:r>
            <a:r>
              <a:rPr lang="en-US" sz="12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and clustering techniques, our approach utilizes product attributes extracted from Amazon reviews to improve recommendation accuracy. </a:t>
            </a:r>
          </a:p>
          <a:p>
            <a:pPr marL="285750" indent="-285750" algn="just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Through comprehensive experimentation with a large dataset, we demonstrate the effectiveness of our methodology</a:t>
            </a:r>
          </a:p>
          <a:p>
            <a:pPr marL="285750" indent="-285750" algn="just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Through experimentation with a comprehensive dataset, we aim to demonstrate the effectiveness of our proposed methodology in addressing the limitations of existing recommendation systems.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8"/>
          <p:cNvGrpSpPr/>
          <p:nvPr/>
        </p:nvGrpSpPr>
        <p:grpSpPr>
          <a:xfrm>
            <a:off x="208156" y="149674"/>
            <a:ext cx="7499950" cy="4857951"/>
            <a:chOff x="431925" y="784399"/>
            <a:chExt cx="2628925" cy="3936876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431925" y="784399"/>
              <a:ext cx="2628900" cy="5204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latin typeface="Perpetua" panose="02020502060401020303" pitchFamily="18" charset="0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11658" y="231284"/>
            <a:ext cx="85206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Motivation and Background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8157" y="938518"/>
            <a:ext cx="7407082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fast-paced world of e-commerce, recommender systems are indispensable tools for enhancing user engagement and driving sales. </a:t>
            </a:r>
          </a:p>
          <a:p>
            <a:pPr marL="285750" indent="-28575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Traditional recommendation methods, notably collaborative filtering, have long been the cornerstone of such systems.</a:t>
            </a:r>
          </a:p>
          <a:p>
            <a:pPr marL="285750" indent="-28575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motivation behind these systems is to enhance user engagement, improve customer satisfaction, and foster loyalty by delivering tailored recommendations that cater to individual interests.</a:t>
            </a:r>
          </a:p>
          <a:p>
            <a:pPr marL="285750" indent="-28575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using advanced algorithms and machine learning techniques, content-based recommendation systems can analyze user profiles, item attributes, and content based filtering to generate accurate and meaningful recommendations.</a:t>
            </a:r>
          </a:p>
          <a:p>
            <a:pPr marL="0" indent="0" algn="just">
              <a:lnSpc>
                <a:spcPts val="2799"/>
              </a:lnSpc>
              <a:buNone/>
            </a:pP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8"/>
          <p:cNvGrpSpPr/>
          <p:nvPr/>
        </p:nvGrpSpPr>
        <p:grpSpPr>
          <a:xfrm>
            <a:off x="143862" y="135996"/>
            <a:ext cx="7607107" cy="4871508"/>
            <a:chOff x="431925" y="1304875"/>
            <a:chExt cx="2628925" cy="3416400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431925" y="1304875"/>
              <a:ext cx="2628900" cy="5204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latin typeface="Perpetua" panose="02020502060401020303" pitchFamily="18" charset="0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12108" y="194445"/>
            <a:ext cx="85206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32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Objectives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43862" y="1128164"/>
            <a:ext cx="7607035" cy="4042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799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 a content-based recommendation system that can provide personalized suggestions to users based on their interests and browsing history.</a:t>
            </a:r>
          </a:p>
          <a:p>
            <a:pPr marL="342900" indent="-342900" algn="just">
              <a:lnSpc>
                <a:spcPts val="2799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 advanced natural language processing and machine learning techniques to analyze user preferences and generate accurate recommendations.</a:t>
            </a:r>
          </a:p>
          <a:p>
            <a:pPr marL="342900" indent="-342900" algn="just">
              <a:lnSpc>
                <a:spcPts val="2799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Enhance user experience by delivering relevant and engaging content, leading to increased user satisfaction and loyalty. </a:t>
            </a:r>
          </a:p>
          <a:p>
            <a:pPr marL="342900" indent="-342900" algn="just">
              <a:lnSpc>
                <a:spcPts val="2799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Ultimately, our goal is to enhance the overall user experience on e-commerce platforms by delivering more relevant and personalized recommendations tailored to individual user preferences and interests.</a:t>
            </a:r>
          </a:p>
          <a:p>
            <a:pPr marL="342900" indent="-342900" algn="just">
              <a:lnSpc>
                <a:spcPts val="2799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objective is to develop a system capable of providing meaningful recommendations even in such scenarios.</a:t>
            </a:r>
          </a:p>
          <a:p>
            <a:pPr marL="342900" indent="-342900" algn="just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4;p18"/>
          <p:cNvGrpSpPr/>
          <p:nvPr/>
        </p:nvGrpSpPr>
        <p:grpSpPr>
          <a:xfrm>
            <a:off x="143862" y="135996"/>
            <a:ext cx="7607107" cy="4871508"/>
            <a:chOff x="431925" y="1304875"/>
            <a:chExt cx="2628925" cy="3416400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431925" y="1304875"/>
              <a:ext cx="2628900" cy="5204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latin typeface="Perpetua" panose="02020502060401020303" pitchFamily="18" charset="0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12108" y="194445"/>
            <a:ext cx="85206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32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Introduction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43862" y="909089"/>
            <a:ext cx="7607035" cy="511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Content-based recommendation systems are a type of recommender system that suggest items to users               </a:t>
            </a:r>
          </a:p>
          <a:p>
            <a:pPr marL="0" indent="0" algn="just">
              <a:lnSpc>
                <a:spcPts val="2799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based on the similarities between the item and the user's preferences. </a:t>
            </a:r>
          </a:p>
          <a:p>
            <a:pPr marL="0" indent="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These systems analyze the content of items, such as textual descriptions, to identify items that are likely </a:t>
            </a:r>
          </a:p>
          <a:p>
            <a:pPr marL="0" indent="0" algn="just">
              <a:lnSpc>
                <a:spcPts val="2799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to interest the user.</a:t>
            </a:r>
          </a:p>
          <a:p>
            <a:pPr marL="0" indent="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</a:t>
            </a:r>
            <a:r>
              <a:rPr lang="en-US" sz="1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In the rapidly evolving and ever-changing e-commerce landscape, the importance of personalized </a:t>
            </a:r>
          </a:p>
          <a:p>
            <a:pPr marL="0" indent="0" algn="just">
              <a:lnSpc>
                <a:spcPts val="2799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        recommendations is undeniable. As online shopping platforms continue to grow, consumers are </a:t>
            </a:r>
          </a:p>
          <a:p>
            <a:pPr marL="0" indent="0" algn="just">
              <a:lnSpc>
                <a:spcPts val="2799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        presented with countless choices, making it increasingly difficult to navigate the vast array of available </a:t>
            </a:r>
          </a:p>
          <a:p>
            <a:pPr marL="0" indent="0" algn="just">
              <a:lnSpc>
                <a:spcPts val="2799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        products. </a:t>
            </a:r>
          </a:p>
          <a:p>
            <a:pPr marL="0" indent="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      To accommodate this complexity, content-based recommendation systems have become the gold </a:t>
            </a:r>
          </a:p>
          <a:p>
            <a:pPr marL="0" indent="0" algn="just">
              <a:lnSpc>
                <a:spcPts val="2799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        standard, providing users with personalized recommendations based on their individual preferences and           </a:t>
            </a:r>
          </a:p>
          <a:p>
            <a:pPr marL="0" indent="0" algn="just">
              <a:lnSpc>
                <a:spcPts val="2799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        behavior.</a:t>
            </a:r>
          </a:p>
          <a:p>
            <a:pPr marL="0" indent="0" algn="just">
              <a:lnSpc>
                <a:spcPts val="2799"/>
              </a:lnSpc>
            </a:pPr>
            <a:endParaRPr lang="en-US" sz="1200" dirty="0">
              <a:solidFill>
                <a:schemeClr val="tx1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0" indent="0" algn="just">
              <a:lnSpc>
                <a:spcPts val="2799"/>
              </a:lnSpc>
            </a:pPr>
            <a:endParaRPr lang="en-US" sz="1200" dirty="0">
              <a:solidFill>
                <a:schemeClr val="tx1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0" indent="0" algn="just">
              <a:lnSpc>
                <a:spcPts val="2799"/>
              </a:lnSpc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4;p18"/>
          <p:cNvGrpSpPr/>
          <p:nvPr/>
        </p:nvGrpSpPr>
        <p:grpSpPr>
          <a:xfrm>
            <a:off x="143862" y="135996"/>
            <a:ext cx="7607107" cy="4871508"/>
            <a:chOff x="431925" y="1304875"/>
            <a:chExt cx="2628925" cy="3416400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431925" y="1304875"/>
              <a:ext cx="2628900" cy="5204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latin typeface="Perpetua" panose="02020502060401020303" pitchFamily="18" charset="0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12108" y="194445"/>
            <a:ext cx="85206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32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Existing System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43862" y="1023389"/>
            <a:ext cx="7607035" cy="4042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Amazon's recommendation system utilizes a combination of user behavior data, product attributes, and contextual information to generate personalized recommendations for its users.</a:t>
            </a:r>
          </a:p>
          <a:p>
            <a:pPr marL="285750" indent="-28575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Amazon's recommendation system primarily relies on content-based filtering techniques.</a:t>
            </a:r>
          </a:p>
          <a:p>
            <a:pPr marL="285750" indent="-28575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analyzes attributes of products such as category, brand, price, and description to recommend items similar to those previously purchased or viewed by the user.</a:t>
            </a:r>
          </a:p>
          <a:p>
            <a:pPr marL="285750" indent="-28575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Additionally, collaborative filtering algorithms are employed to incorporate user preferences and behaviors into the recommendation process.</a:t>
            </a:r>
          </a:p>
          <a:p>
            <a:pPr marL="285750" indent="-28575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Amazon's recommendation system is capable of providing personalized recommendations based on individual user preferences.</a:t>
            </a:r>
          </a:p>
          <a:p>
            <a:pPr marL="285750" indent="-285750" algn="just">
              <a:lnSpc>
                <a:spcPts val="2799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leverages a vast amount of product data and user interaction history to improve the accuracy of recommendations.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4;p18"/>
          <p:cNvGrpSpPr/>
          <p:nvPr/>
        </p:nvGrpSpPr>
        <p:grpSpPr>
          <a:xfrm>
            <a:off x="143862" y="135996"/>
            <a:ext cx="7607107" cy="4871508"/>
            <a:chOff x="431925" y="1304875"/>
            <a:chExt cx="2628925" cy="3416400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431925" y="1304875"/>
              <a:ext cx="2628900" cy="5204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latin typeface="Perpetua" panose="02020502060401020303" pitchFamily="18" charset="0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12108" y="194445"/>
            <a:ext cx="85206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32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Disadvantages of Existing System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95275" y="1242464"/>
            <a:ext cx="7454635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799"/>
              </a:lnSpc>
            </a:pPr>
            <a:r>
              <a:rPr lang="en-US" sz="1200" b="1" dirty="0">
                <a:solidFill>
                  <a:srgbClr val="92D05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Overspecialization</a:t>
            </a:r>
            <a:r>
              <a:rPr lang="en-US" sz="1200" b="1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Amazon's content-based recommendation system tends to recommend items that are</a:t>
            </a:r>
          </a:p>
          <a:p>
            <a:pPr marL="171450" indent="-171450" algn="just">
              <a:lnSpc>
                <a:spcPts val="2799"/>
              </a:lnSpc>
            </a:pP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similar to those previously purchased or viewed by the user. </a:t>
            </a:r>
          </a:p>
          <a:p>
            <a:pPr marL="171450" indent="-171450" algn="just">
              <a:lnSpc>
                <a:spcPts val="2799"/>
              </a:lnSpc>
            </a:pPr>
            <a:r>
              <a:rPr lang="en-US" sz="1200" b="1" dirty="0">
                <a:solidFill>
                  <a:srgbClr val="92D05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Limited Serendipity</a:t>
            </a:r>
            <a:r>
              <a:rPr lang="en-US" sz="1200" b="1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system may lack the ability to introduce serendipitous or unexpected</a:t>
            </a:r>
          </a:p>
          <a:p>
            <a:pPr marL="171450" indent="-171450" algn="just">
              <a:lnSpc>
                <a:spcPts val="2799"/>
              </a:lnSpc>
            </a:pP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recommendations to users. </a:t>
            </a:r>
          </a:p>
          <a:p>
            <a:pPr marL="171450" indent="-171450" algn="just">
              <a:lnSpc>
                <a:spcPts val="2799"/>
              </a:lnSpc>
            </a:pPr>
            <a:r>
              <a:rPr lang="en-US" sz="1200" b="1" dirty="0">
                <a:solidFill>
                  <a:srgbClr val="92D05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Cold Start Problem</a:t>
            </a:r>
            <a:r>
              <a:rPr lang="en-US" sz="1200" b="1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Amazon's recommendation system may struggle with the cold start problem,</a:t>
            </a:r>
          </a:p>
          <a:p>
            <a:pPr marL="171450" indent="-171450" algn="just">
              <a:lnSpc>
                <a:spcPts val="2799"/>
              </a:lnSpc>
            </a:pP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particularly for new users or items with limited historical data. </a:t>
            </a:r>
          </a:p>
          <a:p>
            <a:pPr marL="171450" indent="-171450" algn="just">
              <a:lnSpc>
                <a:spcPts val="2799"/>
              </a:lnSpc>
            </a:pPr>
            <a:r>
              <a:rPr lang="en-US" sz="1200" b="1" dirty="0">
                <a:solidFill>
                  <a:srgbClr val="92D05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Lack of Contextual Understanding</a:t>
            </a:r>
            <a:r>
              <a:rPr lang="en-US" sz="1200" b="1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system may not fully capture contextual factors influencing user</a:t>
            </a:r>
          </a:p>
          <a:p>
            <a:pPr marL="171450" indent="-171450" algn="just">
              <a:lnSpc>
                <a:spcPts val="2799"/>
              </a:lnSpc>
            </a:pPr>
            <a:r>
              <a:rPr lang="en-US" sz="1200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preferences and purchasing decisions.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4;p18"/>
          <p:cNvGrpSpPr/>
          <p:nvPr/>
        </p:nvGrpSpPr>
        <p:grpSpPr>
          <a:xfrm>
            <a:off x="143862" y="135996"/>
            <a:ext cx="7607107" cy="4871508"/>
            <a:chOff x="431925" y="1304875"/>
            <a:chExt cx="2628925" cy="3416400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431925" y="1304875"/>
              <a:ext cx="2628900" cy="5204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latin typeface="Perpetua" panose="02020502060401020303" pitchFamily="18" charset="0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12108" y="194445"/>
            <a:ext cx="85206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32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Existing Methodology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185313"/>
            <a:ext cx="726757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buNone/>
            </a:pPr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>
                <a:solidFill>
                  <a:srgbClr val="92D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Collaborative Filtering </a:t>
            </a:r>
            <a:r>
              <a:rPr lang="en-US" sz="12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method uses the preferences and behaviors of a user's peers to make recommendations. It identifies users with similar tastes and suggests items they have enjoyed.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>
                <a:solidFill>
                  <a:srgbClr val="92D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Hybrid Approach </a:t>
            </a:r>
            <a:r>
              <a:rPr lang="en-US" sz="12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combination of content-based and collaborative filtering, leveraging the strengths of both to provide more personalized and accurate recommendations.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>
                <a:solidFill>
                  <a:srgbClr val="92D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Knowledge-Based Reasoning </a:t>
            </a:r>
            <a:r>
              <a:rPr lang="en-US" sz="12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approach utilizes domain-specific knowledge about items and users to make recommendations based on logical inferences and rules.</a:t>
            </a:r>
          </a:p>
          <a:p>
            <a:pPr algn="just"/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4;p18"/>
          <p:cNvGrpSpPr/>
          <p:nvPr/>
        </p:nvGrpSpPr>
        <p:grpSpPr>
          <a:xfrm>
            <a:off x="143862" y="135996"/>
            <a:ext cx="7607107" cy="4871508"/>
            <a:chOff x="431925" y="1304875"/>
            <a:chExt cx="2628925" cy="3416400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431925" y="1304875"/>
              <a:ext cx="2628900" cy="5204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latin typeface="Perpetua" panose="02020502060401020303" pitchFamily="18" charset="0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12108" y="194445"/>
            <a:ext cx="85206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32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Proposed Methodology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62938" y="1394863"/>
            <a:ext cx="70760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8415" algn="just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In our proposed methodology for the e-commerce recommendation system, we integrate  </a:t>
            </a:r>
          </a:p>
          <a:p>
            <a:pPr marR="18415" algn="just">
              <a:lnSpc>
                <a:spcPct val="150000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collaborative filtering, clustering, </a:t>
            </a:r>
            <a:r>
              <a:rPr lang="en-US" sz="12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XGBoost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and </a:t>
            </a:r>
            <a:r>
              <a:rPr lang="en-US" sz="12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AdaBoost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techniques to enhance recommendation </a:t>
            </a:r>
          </a:p>
          <a:p>
            <a:pPr marR="18415" algn="just">
              <a:lnSpc>
                <a:spcPct val="150000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accuracy and coverage. </a:t>
            </a:r>
          </a:p>
          <a:p>
            <a:pPr marR="18415" algn="just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Initially, collaborative filtering leverages user/item interactions to generate personalized </a:t>
            </a:r>
          </a:p>
          <a:p>
            <a:pPr marR="18415" algn="just">
              <a:lnSpc>
                <a:spcPct val="150000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recommendations. </a:t>
            </a:r>
          </a:p>
          <a:p>
            <a:pPr marR="18415" algn="just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Clustering techniques segment users and items into groups for targeted recommendation   </a:t>
            </a:r>
          </a:p>
          <a:p>
            <a:pPr marR="18415" algn="just">
              <a:lnSpc>
                <a:spcPct val="150000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strategies. Subsequently, </a:t>
            </a:r>
            <a:r>
              <a:rPr lang="en-US" sz="12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XGBoost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sz="12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AdaBoost</a:t>
            </a: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ensemble models are employed to refine </a:t>
            </a:r>
          </a:p>
          <a:p>
            <a:pPr marR="18415" algn="just">
              <a:lnSpc>
                <a:spcPct val="150000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recommendation results, leveraging their robustness and ability to capture complex patterns. </a:t>
            </a:r>
          </a:p>
          <a:p>
            <a:pPr marR="18415" algn="just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The combined approach aims to provide diverse and accurate recommendations, catering to a  </a:t>
            </a:r>
          </a:p>
          <a:p>
            <a:pPr marR="18415" algn="just">
              <a:lnSpc>
                <a:spcPct val="150000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wide range of user preferences and enhancing the overall recommendation performance.</a:t>
            </a:r>
            <a:endParaRPr lang="en-IN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4*339"/>
  <p:tag name="TABLE_ENDDRAG_RECT" val="12*53*404*3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3*173"/>
  <p:tag name="TABLE_ENDDRAG_RECT" val="12*130*404*173"/>
</p:tagLst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</TotalTime>
  <Words>1298</Words>
  <Application>Microsoft Office PowerPoint</Application>
  <PresentationFormat>On-screen Show (16:9)</PresentationFormat>
  <Paragraphs>139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Perpetua</vt:lpstr>
      <vt:lpstr>Wingdings</vt:lpstr>
      <vt:lpstr>Average</vt:lpstr>
      <vt:lpstr>Calibri</vt:lpstr>
      <vt:lpstr>Oswald</vt:lpstr>
      <vt:lpstr>Arial</vt:lpstr>
      <vt:lpstr>Lato</vt:lpstr>
      <vt:lpstr>Slate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Implementation &amp; Results</vt:lpstr>
      <vt:lpstr>  Conclusion                           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Keshetty Siddartha</cp:lastModifiedBy>
  <cp:revision>199</cp:revision>
  <dcterms:created xsi:type="dcterms:W3CDTF">2024-04-01T09:57:00Z</dcterms:created>
  <dcterms:modified xsi:type="dcterms:W3CDTF">2024-04-26T06:39:33Z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B25F366BCFF1477C9A459E4405C68425_13</vt:lpwstr>
  </property>
  <property fmtid="{D5CDD505-2E9C-101B-9397-08002B2CF9AE}" pid="3" name="KSOProductBuildVer">
    <vt:lpwstr>1033-12.2.0.13538</vt:lpwstr>
  </property>
</Properties>
</file>