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 Bold" panose="020B0604020202020204" charset="0"/>
      <p:regular r:id="rId19"/>
    </p:embeddedFont>
    <p:embeddedFont>
      <p:font typeface="Public Sans" panose="020B0604020202020204" charset="0"/>
      <p:regular r:id="rId20"/>
    </p:embeddedFont>
    <p:embeddedFont>
      <p:font typeface="Public Sans Medium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35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733924" y="6971250"/>
            <a:ext cx="21755848" cy="4174349"/>
            <a:chOff x="0" y="0"/>
            <a:chExt cx="7796805" cy="14959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96805" cy="1495993"/>
            </a:xfrm>
            <a:custGeom>
              <a:avLst/>
              <a:gdLst/>
              <a:ahLst/>
              <a:cxnLst/>
              <a:rect l="l" t="t" r="r" b="b"/>
              <a:pathLst>
                <a:path w="7796805" h="1495993">
                  <a:moveTo>
                    <a:pt x="0" y="0"/>
                  </a:moveTo>
                  <a:lnTo>
                    <a:pt x="7796805" y="0"/>
                  </a:lnTo>
                  <a:lnTo>
                    <a:pt x="7796805" y="1495993"/>
                  </a:lnTo>
                  <a:lnTo>
                    <a:pt x="0" y="1495993"/>
                  </a:ln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7796805" cy="1524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08245" y="5376693"/>
            <a:ext cx="20104489" cy="5523017"/>
          </a:xfrm>
          <a:custGeom>
            <a:avLst/>
            <a:gdLst/>
            <a:ahLst/>
            <a:cxnLst/>
            <a:rect l="l" t="t" r="r" b="b"/>
            <a:pathLst>
              <a:path w="20104489" h="5523017">
                <a:moveTo>
                  <a:pt x="0" y="0"/>
                </a:moveTo>
                <a:lnTo>
                  <a:pt x="20104490" y="0"/>
                </a:lnTo>
                <a:lnTo>
                  <a:pt x="20104490" y="5523017"/>
                </a:lnTo>
                <a:lnTo>
                  <a:pt x="0" y="5523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363" r="-9035" b="-2056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2486" y="1789634"/>
            <a:ext cx="1002302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Stock Price Gap Prediction with Deep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66075" y="3989953"/>
            <a:ext cx="12559973" cy="764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8"/>
              </a:lnSpc>
            </a:pPr>
            <a:r>
              <a:rPr lang="en-US" sz="3699" spc="-303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Supervised by Dr. Vitaliy Milke</a:t>
            </a:r>
          </a:p>
          <a:p>
            <a:pPr marL="0" lvl="0" indent="0" algn="ctr">
              <a:lnSpc>
                <a:spcPts val="2848"/>
              </a:lnSpc>
              <a:spcBef>
                <a:spcPct val="0"/>
              </a:spcBef>
            </a:pPr>
            <a:endParaRPr lang="en-US" sz="3699" spc="-303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05964" y="1029767"/>
            <a:ext cx="12559973" cy="411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8"/>
              </a:lnSpc>
              <a:spcBef>
                <a:spcPct val="0"/>
              </a:spcBef>
            </a:pPr>
            <a:r>
              <a:rPr lang="en-US" sz="3699" spc="-303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Pranay Ulhas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7392287">
            <a:off x="-1104276" y="-395603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561236" y="4896860"/>
            <a:ext cx="12559973" cy="764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8"/>
              </a:lnSpc>
            </a:pPr>
            <a:r>
              <a:rPr lang="en-US" sz="3699" spc="-303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SSID - 2293112</a:t>
            </a:r>
          </a:p>
          <a:p>
            <a:pPr marL="0" lvl="0" indent="0" algn="ctr">
              <a:lnSpc>
                <a:spcPts val="2848"/>
              </a:lnSpc>
              <a:spcBef>
                <a:spcPct val="0"/>
              </a:spcBef>
            </a:pPr>
            <a:endParaRPr lang="en-US" sz="3699" spc="-303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61259" y="3526466"/>
            <a:ext cx="11765481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Training Accuracy: Improves steadily as the model learns patterns from the data.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Validation Accuracy: Shows fluctuations but aligns with training accuracy over time, indicating good generalization.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87106" y="1840476"/>
            <a:ext cx="7709883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and Validation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696" y="2863287"/>
            <a:ext cx="7501990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61843" y="5641016"/>
            <a:ext cx="5878526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Observations: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1259" y="6341109"/>
            <a:ext cx="11765481" cy="149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555" lvl="1" indent="-233277" algn="l">
              <a:lnSpc>
                <a:spcPts val="2917"/>
              </a:lnSpc>
              <a:buFont typeface="Arial"/>
              <a:buChar char="•"/>
            </a:pPr>
            <a:r>
              <a:rPr lang="en-US" sz="2160" b="1" spc="129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Improved accuracy over 40 epochs.</a:t>
            </a:r>
          </a:p>
          <a:p>
            <a:pPr algn="l">
              <a:lnSpc>
                <a:spcPts val="2917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66555" lvl="1" indent="-233277" algn="l">
              <a:lnSpc>
                <a:spcPts val="2917"/>
              </a:lnSpc>
              <a:buFont typeface="Arial"/>
              <a:buChar char="•"/>
            </a:pPr>
            <a:r>
              <a:rPr lang="en-US" sz="2160" b="1" spc="129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Some fluctuations in validation accuracy but overall trend is positive.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420257" y="3437580"/>
            <a:ext cx="7995743" cy="6216723"/>
          </a:xfrm>
          <a:custGeom>
            <a:avLst/>
            <a:gdLst/>
            <a:ahLst/>
            <a:cxnLst/>
            <a:rect l="l" t="t" r="r" b="b"/>
            <a:pathLst>
              <a:path w="7995743" h="6216723">
                <a:moveTo>
                  <a:pt x="0" y="0"/>
                </a:moveTo>
                <a:lnTo>
                  <a:pt x="7995743" y="0"/>
                </a:lnTo>
                <a:lnTo>
                  <a:pt x="7995743" y="6216723"/>
                </a:lnTo>
                <a:lnTo>
                  <a:pt x="0" y="6216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75" b="-57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821255" y="2583928"/>
            <a:ext cx="11765481" cy="700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graph shows the improvement in both training and validation accuracy over 40 epochs, highlighting effective model performance.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87106" y="1840476"/>
            <a:ext cx="7709883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and Validation Accuracy</a:t>
            </a:r>
          </a:p>
        </p:txBody>
      </p:sp>
      <p:sp>
        <p:nvSpPr>
          <p:cNvPr id="9" name="Freeform 9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821255" y="2583928"/>
            <a:ext cx="11765481" cy="1385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Gap Close (1) vs No Gap Close (0):</a:t>
            </a:r>
          </a:p>
          <a:p>
            <a:pPr marL="431801" lvl="1" indent="-215900" algn="l">
              <a:lnSpc>
                <a:spcPts val="2700"/>
              </a:lnSpc>
              <a:buAutoNum type="arabicPeriod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The matrix shows how well the model classified these two categories.</a:t>
            </a:r>
          </a:p>
          <a:p>
            <a:pPr marL="431801" lvl="1" indent="-215900" algn="l">
              <a:lnSpc>
                <a:spcPts val="2700"/>
              </a:lnSpc>
              <a:buAutoNum type="arabicPeriod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It highlights true positives (correct gap close predictions) and true negatives correct no gap close predictions).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20903" y="1841641"/>
            <a:ext cx="4013289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Confusion Matrix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16018" y="4368237"/>
            <a:ext cx="3151382" cy="58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5"/>
              </a:lnSpc>
            </a:pPr>
            <a:r>
              <a:rPr lang="en-US" sz="3368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1255" y="5378063"/>
            <a:ext cx="11765481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Precision: Indicates how many of the predicted gap closes were actually correct.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Recall: Measures the model’s ability to identify all actual gap closes.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F1-Score: A balanced score between precision and recall, reflecting the model’s overall performance.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19596" y="3626915"/>
            <a:ext cx="5666715" cy="5908849"/>
          </a:xfrm>
          <a:custGeom>
            <a:avLst/>
            <a:gdLst/>
            <a:ahLst/>
            <a:cxnLst/>
            <a:rect l="l" t="t" r="r" b="b"/>
            <a:pathLst>
              <a:path w="5666715" h="5908849">
                <a:moveTo>
                  <a:pt x="0" y="0"/>
                </a:moveTo>
                <a:lnTo>
                  <a:pt x="5666715" y="0"/>
                </a:lnTo>
                <a:lnTo>
                  <a:pt x="5666715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821255" y="2583928"/>
            <a:ext cx="11765481" cy="700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confusion matrix illustrates the model’s ability to correctly classify gap closes and no gap closes, showing the distribution of correct and incorrect predictions.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20903" y="1841641"/>
            <a:ext cx="4013289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Confusion Matrix</a:t>
            </a:r>
          </a:p>
        </p:txBody>
      </p:sp>
      <p:sp>
        <p:nvSpPr>
          <p:cNvPr id="9" name="Freeform 9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45392" y="3281866"/>
            <a:ext cx="11765481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Hyperparameter Tuning: Finding the optimal parameters was time-consuming and required extensive experimentation.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 Complexity: The financial data was highly volatile and unpredictable, making it difficult for models to consistently perform well across all scenarios.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47772" y="1841641"/>
            <a:ext cx="5767843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&amp; Limitations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91100" y="2571463"/>
            <a:ext cx="222551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59429" y="5313673"/>
            <a:ext cx="2288858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45392" y="6025508"/>
            <a:ext cx="11765481" cy="311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Overfitting: Despite early stopping, some overfitting was observed, especially when models were trained for longer periods.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 Dependency: The models rely heavily on historical data, which may not always accurately reflect future market behavior.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Computation: Training deep learning models on large datasets required significant computational resources, limiting experimentation with more complex models.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45392" y="3281866"/>
            <a:ext cx="11765481" cy="241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 dirty="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Model Performance: The model successfully predicted stock price gaps for AAPL, showing its effectiveness for time series forecasting in financial markets.</a:t>
            </a:r>
          </a:p>
          <a:p>
            <a:pPr algn="l">
              <a:lnSpc>
                <a:spcPts val="2700"/>
              </a:lnSpc>
            </a:pPr>
            <a:endParaRPr lang="en-US" sz="2000" b="1" spc="120" dirty="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 dirty="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Prediction Accuracy: The model demonstrated strong performance, especially for short-term gap predictions with an accuracy of 82.43%.</a:t>
            </a:r>
          </a:p>
          <a:p>
            <a:pPr algn="l">
              <a:lnSpc>
                <a:spcPts val="2700"/>
              </a:lnSpc>
            </a:pPr>
            <a:endParaRPr lang="en-US" sz="2000" b="1" spc="120" dirty="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700"/>
              </a:lnSpc>
            </a:pPr>
            <a:endParaRPr lang="en-US" sz="2000" b="1" spc="120" dirty="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90677" y="1733926"/>
            <a:ext cx="2626361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5392" y="2570031"/>
            <a:ext cx="299958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Takeaways: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45392" y="5313673"/>
            <a:ext cx="3960208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Real-World Impact: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45392" y="6025508"/>
            <a:ext cx="11765481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 dirty="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Accurate gap prediction using GRU model can help traders optimize their strategies, reduce risks, and take advantage of market opportunities.</a:t>
            </a:r>
          </a:p>
          <a:p>
            <a:pPr algn="l">
              <a:lnSpc>
                <a:spcPts val="2700"/>
              </a:lnSpc>
            </a:pPr>
            <a:endParaRPr lang="en-US" sz="2000" b="1" spc="120" dirty="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 dirty="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GRU model’s approach could be extended to other stocks or financial assets for broader market insights.</a:t>
            </a:r>
          </a:p>
          <a:p>
            <a:pPr algn="l">
              <a:lnSpc>
                <a:spcPts val="2700"/>
              </a:lnSpc>
            </a:pPr>
            <a:endParaRPr lang="en-US" sz="2000" b="1" spc="120" dirty="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585905"/>
            <a:ext cx="5081517" cy="4461673"/>
            <a:chOff x="0" y="0"/>
            <a:chExt cx="1423214" cy="12496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3214" cy="1249610"/>
            </a:xfrm>
            <a:custGeom>
              <a:avLst/>
              <a:gdLst/>
              <a:ahLst/>
              <a:cxnLst/>
              <a:rect l="l" t="t" r="r" b="b"/>
              <a:pathLst>
                <a:path w="1423214" h="1249610">
                  <a:moveTo>
                    <a:pt x="22853" y="0"/>
                  </a:moveTo>
                  <a:lnTo>
                    <a:pt x="1400361" y="0"/>
                  </a:lnTo>
                  <a:cubicBezTo>
                    <a:pt x="1412982" y="0"/>
                    <a:pt x="1423214" y="10232"/>
                    <a:pt x="1423214" y="22853"/>
                  </a:cubicBezTo>
                  <a:lnTo>
                    <a:pt x="1423214" y="1226757"/>
                  </a:lnTo>
                  <a:cubicBezTo>
                    <a:pt x="1423214" y="1232818"/>
                    <a:pt x="1420806" y="1238631"/>
                    <a:pt x="1416521" y="1242917"/>
                  </a:cubicBezTo>
                  <a:cubicBezTo>
                    <a:pt x="1412235" y="1247202"/>
                    <a:pt x="1406422" y="1249610"/>
                    <a:pt x="1400361" y="1249610"/>
                  </a:cubicBezTo>
                  <a:lnTo>
                    <a:pt x="22853" y="1249610"/>
                  </a:lnTo>
                  <a:cubicBezTo>
                    <a:pt x="16792" y="1249610"/>
                    <a:pt x="10979" y="1247202"/>
                    <a:pt x="6694" y="1242917"/>
                  </a:cubicBezTo>
                  <a:cubicBezTo>
                    <a:pt x="2408" y="1238631"/>
                    <a:pt x="0" y="1232818"/>
                    <a:pt x="0" y="1226757"/>
                  </a:cubicBezTo>
                  <a:lnTo>
                    <a:pt x="0" y="22853"/>
                  </a:lnTo>
                  <a:cubicBezTo>
                    <a:pt x="0" y="16792"/>
                    <a:pt x="2408" y="10979"/>
                    <a:pt x="6694" y="6694"/>
                  </a:cubicBezTo>
                  <a:cubicBezTo>
                    <a:pt x="10979" y="2408"/>
                    <a:pt x="16792" y="0"/>
                    <a:pt x="22853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1423214" cy="1163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239423"/>
            <a:ext cx="5081517" cy="4212662"/>
            <a:chOff x="0" y="0"/>
            <a:chExt cx="1423214" cy="11798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23214" cy="1179868"/>
            </a:xfrm>
            <a:custGeom>
              <a:avLst/>
              <a:gdLst/>
              <a:ahLst/>
              <a:cxnLst/>
              <a:rect l="l" t="t" r="r" b="b"/>
              <a:pathLst>
                <a:path w="1423214" h="1179868">
                  <a:moveTo>
                    <a:pt x="22853" y="0"/>
                  </a:moveTo>
                  <a:lnTo>
                    <a:pt x="1400361" y="0"/>
                  </a:lnTo>
                  <a:cubicBezTo>
                    <a:pt x="1412982" y="0"/>
                    <a:pt x="1423214" y="10232"/>
                    <a:pt x="1423214" y="22853"/>
                  </a:cubicBezTo>
                  <a:lnTo>
                    <a:pt x="1423214" y="1157015"/>
                  </a:lnTo>
                  <a:cubicBezTo>
                    <a:pt x="1423214" y="1163076"/>
                    <a:pt x="1420806" y="1168889"/>
                    <a:pt x="1416521" y="1173175"/>
                  </a:cubicBezTo>
                  <a:cubicBezTo>
                    <a:pt x="1412235" y="1177460"/>
                    <a:pt x="1406422" y="1179868"/>
                    <a:pt x="1400361" y="1179868"/>
                  </a:cubicBezTo>
                  <a:lnTo>
                    <a:pt x="22853" y="1179868"/>
                  </a:lnTo>
                  <a:cubicBezTo>
                    <a:pt x="16792" y="1179868"/>
                    <a:pt x="10979" y="1177460"/>
                    <a:pt x="6694" y="1173175"/>
                  </a:cubicBezTo>
                  <a:cubicBezTo>
                    <a:pt x="2408" y="1168889"/>
                    <a:pt x="0" y="1163076"/>
                    <a:pt x="0" y="1157015"/>
                  </a:cubicBezTo>
                  <a:lnTo>
                    <a:pt x="0" y="22853"/>
                  </a:lnTo>
                  <a:cubicBezTo>
                    <a:pt x="0" y="16792"/>
                    <a:pt x="2408" y="10979"/>
                    <a:pt x="6694" y="6694"/>
                  </a:cubicBezTo>
                  <a:cubicBezTo>
                    <a:pt x="10979" y="2408"/>
                    <a:pt x="16792" y="0"/>
                    <a:pt x="22853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1423214" cy="1094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67240" y="585905"/>
            <a:ext cx="4788155" cy="4461673"/>
            <a:chOff x="0" y="0"/>
            <a:chExt cx="1341050" cy="12496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1050" cy="1249610"/>
            </a:xfrm>
            <a:custGeom>
              <a:avLst/>
              <a:gdLst/>
              <a:ahLst/>
              <a:cxnLst/>
              <a:rect l="l" t="t" r="r" b="b"/>
              <a:pathLst>
                <a:path w="1341050" h="1249610">
                  <a:moveTo>
                    <a:pt x="24253" y="0"/>
                  </a:moveTo>
                  <a:lnTo>
                    <a:pt x="1316797" y="0"/>
                  </a:lnTo>
                  <a:cubicBezTo>
                    <a:pt x="1330192" y="0"/>
                    <a:pt x="1341050" y="10859"/>
                    <a:pt x="1341050" y="24253"/>
                  </a:cubicBezTo>
                  <a:lnTo>
                    <a:pt x="1341050" y="1225357"/>
                  </a:lnTo>
                  <a:cubicBezTo>
                    <a:pt x="1341050" y="1238752"/>
                    <a:pt x="1330192" y="1249610"/>
                    <a:pt x="1316797" y="1249610"/>
                  </a:cubicBezTo>
                  <a:lnTo>
                    <a:pt x="24253" y="1249610"/>
                  </a:lnTo>
                  <a:cubicBezTo>
                    <a:pt x="17821" y="1249610"/>
                    <a:pt x="11652" y="1247055"/>
                    <a:pt x="7104" y="1242507"/>
                  </a:cubicBezTo>
                  <a:cubicBezTo>
                    <a:pt x="2555" y="1237958"/>
                    <a:pt x="0" y="1231789"/>
                    <a:pt x="0" y="1225357"/>
                  </a:cubicBezTo>
                  <a:lnTo>
                    <a:pt x="0" y="24253"/>
                  </a:lnTo>
                  <a:cubicBezTo>
                    <a:pt x="0" y="10859"/>
                    <a:pt x="10859" y="0"/>
                    <a:pt x="24253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1341050" cy="1163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467240" y="5239423"/>
            <a:ext cx="4788155" cy="4212662"/>
            <a:chOff x="0" y="0"/>
            <a:chExt cx="1341050" cy="11798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1050" cy="1179868"/>
            </a:xfrm>
            <a:custGeom>
              <a:avLst/>
              <a:gdLst/>
              <a:ahLst/>
              <a:cxnLst/>
              <a:rect l="l" t="t" r="r" b="b"/>
              <a:pathLst>
                <a:path w="1341050" h="1179868">
                  <a:moveTo>
                    <a:pt x="24253" y="0"/>
                  </a:moveTo>
                  <a:lnTo>
                    <a:pt x="1316797" y="0"/>
                  </a:lnTo>
                  <a:cubicBezTo>
                    <a:pt x="1330192" y="0"/>
                    <a:pt x="1341050" y="10859"/>
                    <a:pt x="1341050" y="24253"/>
                  </a:cubicBezTo>
                  <a:lnTo>
                    <a:pt x="1341050" y="1155615"/>
                  </a:lnTo>
                  <a:cubicBezTo>
                    <a:pt x="1341050" y="1162047"/>
                    <a:pt x="1338495" y="1168216"/>
                    <a:pt x="1333947" y="1172764"/>
                  </a:cubicBezTo>
                  <a:cubicBezTo>
                    <a:pt x="1329398" y="1177313"/>
                    <a:pt x="1323229" y="1179868"/>
                    <a:pt x="1316797" y="1179868"/>
                  </a:cubicBezTo>
                  <a:lnTo>
                    <a:pt x="24253" y="1179868"/>
                  </a:lnTo>
                  <a:cubicBezTo>
                    <a:pt x="10859" y="1179868"/>
                    <a:pt x="0" y="1169009"/>
                    <a:pt x="0" y="1155615"/>
                  </a:cubicBezTo>
                  <a:lnTo>
                    <a:pt x="0" y="24253"/>
                  </a:lnTo>
                  <a:cubicBezTo>
                    <a:pt x="0" y="10859"/>
                    <a:pt x="10859" y="0"/>
                    <a:pt x="24253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1341050" cy="1094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7900054">
            <a:off x="6641409" y="3134719"/>
            <a:ext cx="1066177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1"/>
                </a:lnTo>
                <a:lnTo>
                  <a:pt x="0" y="478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2700000">
            <a:off x="10799844" y="3114801"/>
            <a:ext cx="1066177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3209977">
            <a:off x="10697398" y="6627758"/>
            <a:ext cx="1066177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1"/>
                </a:lnTo>
                <a:lnTo>
                  <a:pt x="0" y="478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7866361">
            <a:off x="6738879" y="6639611"/>
            <a:ext cx="1066177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8" y="0"/>
                </a:lnTo>
                <a:lnTo>
                  <a:pt x="1066178" y="478811"/>
                </a:lnTo>
                <a:lnTo>
                  <a:pt x="0" y="478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8467582" y="1363193"/>
            <a:ext cx="1352836" cy="1444777"/>
          </a:xfrm>
          <a:custGeom>
            <a:avLst/>
            <a:gdLst/>
            <a:ahLst/>
            <a:cxnLst/>
            <a:rect l="l" t="t" r="r" b="b"/>
            <a:pathLst>
              <a:path w="1352836" h="1444777">
                <a:moveTo>
                  <a:pt x="0" y="0"/>
                </a:moveTo>
                <a:lnTo>
                  <a:pt x="1352836" y="0"/>
                </a:lnTo>
                <a:lnTo>
                  <a:pt x="1352836" y="1444777"/>
                </a:lnTo>
                <a:lnTo>
                  <a:pt x="0" y="14447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6408832" y="3888249"/>
            <a:ext cx="5470336" cy="261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7000" spc="-574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Future challenges</a:t>
            </a:r>
          </a:p>
          <a:p>
            <a:pPr algn="ctr">
              <a:lnSpc>
                <a:spcPts val="6720"/>
              </a:lnSpc>
            </a:pPr>
            <a:endParaRPr lang="en-US" sz="7000" spc="-574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924220" y="7438094"/>
            <a:ext cx="2439559" cy="496783"/>
          </a:xfrm>
          <a:custGeom>
            <a:avLst/>
            <a:gdLst/>
            <a:ahLst/>
            <a:cxnLst/>
            <a:rect l="l" t="t" r="r" b="b"/>
            <a:pathLst>
              <a:path w="2439559" h="496783">
                <a:moveTo>
                  <a:pt x="0" y="0"/>
                </a:moveTo>
                <a:lnTo>
                  <a:pt x="2439560" y="0"/>
                </a:lnTo>
                <a:lnTo>
                  <a:pt x="2439560" y="496783"/>
                </a:lnTo>
                <a:lnTo>
                  <a:pt x="0" y="4967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212785" y="1670669"/>
            <a:ext cx="4713346" cy="316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374" lvl="1" indent="-200687" algn="just">
              <a:lnSpc>
                <a:spcPts val="2509"/>
              </a:lnSpc>
              <a:spcBef>
                <a:spcPct val="0"/>
              </a:spcBef>
              <a:buFont typeface="Arial"/>
              <a:buChar char="•"/>
            </a:pPr>
            <a:r>
              <a:rPr lang="en-US" sz="1859" b="1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Apply t</a:t>
            </a:r>
            <a:r>
              <a:rPr lang="en-US" sz="1859" b="1" u="none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 Other Stocks: Test the GRU model on different stocks and asset classes to evaluate its generalizability.</a:t>
            </a:r>
          </a:p>
          <a:p>
            <a:pPr marL="401374" lvl="1" indent="-200687" algn="just">
              <a:lnSpc>
                <a:spcPts val="2509"/>
              </a:lnSpc>
              <a:spcBef>
                <a:spcPct val="0"/>
              </a:spcBef>
              <a:buFont typeface="Arial"/>
              <a:buChar char="•"/>
            </a:pPr>
            <a:r>
              <a:rPr lang="en-US" sz="1859" b="1" u="none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Incorporate More Features: Add additional features like news sentiment, macroeconomic indicators, or social media trends to improve model accuracy.</a:t>
            </a:r>
          </a:p>
          <a:p>
            <a:pPr marL="0" lvl="0" indent="0" algn="just">
              <a:lnSpc>
                <a:spcPts val="2509"/>
              </a:lnSpc>
              <a:spcBef>
                <a:spcPct val="0"/>
              </a:spcBef>
            </a:pPr>
            <a:endParaRPr lang="en-US" sz="1859" b="1" u="none" spc="111">
              <a:solidFill>
                <a:srgbClr val="F1F0EC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861993" y="1085850"/>
            <a:ext cx="3188495" cy="36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2800" spc="-229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Expanding the Model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581540" y="1875795"/>
            <a:ext cx="4498586" cy="3155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574" lvl="1" indent="-200787" algn="just">
              <a:lnSpc>
                <a:spcPts val="2511"/>
              </a:lnSpc>
              <a:spcBef>
                <a:spcPct val="0"/>
              </a:spcBef>
              <a:buFont typeface="Arial"/>
              <a:buChar char="•"/>
            </a:pPr>
            <a:r>
              <a:rPr lang="en-US" sz="1860" b="1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Hype</a:t>
            </a:r>
            <a:r>
              <a:rPr lang="en-US" sz="1860" b="1" u="none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rparameter Optimization: Further fine-tuning of GRU model parameters for even better performance.</a:t>
            </a:r>
          </a:p>
          <a:p>
            <a:pPr marL="401574" lvl="1" indent="-200787" algn="just">
              <a:lnSpc>
                <a:spcPts val="2511"/>
              </a:lnSpc>
              <a:spcBef>
                <a:spcPct val="0"/>
              </a:spcBef>
              <a:buFont typeface="Arial"/>
              <a:buChar char="•"/>
            </a:pPr>
            <a:r>
              <a:rPr lang="en-US" sz="1860" b="1" u="none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Advanced Models: Explore more sophisticated deep learning models, such as Transformers, to handle more complex patterns in stock data.</a:t>
            </a:r>
          </a:p>
          <a:p>
            <a:pPr marL="0" lvl="0" indent="0" algn="just">
              <a:lnSpc>
                <a:spcPts val="2511"/>
              </a:lnSpc>
              <a:spcBef>
                <a:spcPct val="0"/>
              </a:spcBef>
            </a:pPr>
            <a:endParaRPr lang="en-US" sz="1860" b="1" u="none" spc="111">
              <a:solidFill>
                <a:srgbClr val="F1F0EC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233606" y="1210984"/>
            <a:ext cx="3073118" cy="36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799" spc="-229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Enhancing the Model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80777" y="6355822"/>
            <a:ext cx="4150928" cy="1579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572" lvl="1" indent="-200786" algn="just">
              <a:lnSpc>
                <a:spcPts val="2510"/>
              </a:lnSpc>
              <a:buFont typeface="Arial"/>
              <a:buChar char="•"/>
            </a:pPr>
            <a:r>
              <a:rPr lang="en-US" sz="1859" b="1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Practical Use in Trading: Implement the model in real-time trading systems to evaluate its effectiveness in live market conditions.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77371" y="5729288"/>
            <a:ext cx="3073118" cy="36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799" spc="-229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Risk Management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581540" y="6315192"/>
            <a:ext cx="4027739" cy="2207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576" lvl="1" indent="-200788" algn="just">
              <a:lnSpc>
                <a:spcPts val="2511"/>
              </a:lnSpc>
              <a:buFont typeface="Arial"/>
              <a:buChar char="•"/>
            </a:pPr>
            <a:r>
              <a:rPr lang="en-US" sz="1860" b="1" spc="111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Robustness Against Market Shocks: Incorporate methods to improve the model's robustness during periods of high volatility, such as during earnings reports or major market news.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29950" y="5729288"/>
            <a:ext cx="3953126" cy="36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799" spc="-229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Handling Market Volatility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733924" y="6971250"/>
            <a:ext cx="21755848" cy="4174349"/>
            <a:chOff x="0" y="0"/>
            <a:chExt cx="7796805" cy="14959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96805" cy="1495993"/>
            </a:xfrm>
            <a:custGeom>
              <a:avLst/>
              <a:gdLst/>
              <a:ahLst/>
              <a:cxnLst/>
              <a:rect l="l" t="t" r="r" b="b"/>
              <a:pathLst>
                <a:path w="7796805" h="1495993">
                  <a:moveTo>
                    <a:pt x="0" y="0"/>
                  </a:moveTo>
                  <a:lnTo>
                    <a:pt x="7796805" y="0"/>
                  </a:lnTo>
                  <a:lnTo>
                    <a:pt x="7796805" y="1495993"/>
                  </a:lnTo>
                  <a:lnTo>
                    <a:pt x="0" y="1495993"/>
                  </a:ln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7796805" cy="1524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08245" y="5376693"/>
            <a:ext cx="20104489" cy="5523017"/>
          </a:xfrm>
          <a:custGeom>
            <a:avLst/>
            <a:gdLst/>
            <a:ahLst/>
            <a:cxnLst/>
            <a:rect l="l" t="t" r="r" b="b"/>
            <a:pathLst>
              <a:path w="20104489" h="5523017">
                <a:moveTo>
                  <a:pt x="0" y="0"/>
                </a:moveTo>
                <a:lnTo>
                  <a:pt x="20104490" y="0"/>
                </a:lnTo>
                <a:lnTo>
                  <a:pt x="20104490" y="5523017"/>
                </a:lnTo>
                <a:lnTo>
                  <a:pt x="0" y="5523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363" r="-9035" b="-2056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597139" y="2123009"/>
            <a:ext cx="11093721" cy="370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83"/>
              </a:lnSpc>
            </a:pPr>
            <a:r>
              <a:rPr lang="en-US" sz="15957" spc="-1308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Thank you very much!</a:t>
            </a:r>
          </a:p>
        </p:txBody>
      </p:sp>
      <p:sp>
        <p:nvSpPr>
          <p:cNvPr id="8" name="Freeform 8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7392287">
            <a:off x="-1104276" y="-395603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864013" y="927100"/>
            <a:ext cx="12559973" cy="28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5"/>
              </a:lnSpc>
              <a:spcBef>
                <a:spcPct val="0"/>
              </a:spcBef>
            </a:pPr>
            <a:r>
              <a:rPr lang="en-US" sz="2500" spc="-205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Pranay Ulhas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946196" y="1351924"/>
            <a:ext cx="14395608" cy="7583153"/>
            <a:chOff x="0" y="0"/>
            <a:chExt cx="3791436" cy="19972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1997209"/>
            </a:xfrm>
            <a:custGeom>
              <a:avLst/>
              <a:gdLst/>
              <a:ahLst/>
              <a:cxnLst/>
              <a:rect l="l" t="t" r="r" b="b"/>
              <a:pathLst>
                <a:path w="3791436" h="1997209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1989142"/>
                  </a:lnTo>
                  <a:cubicBezTo>
                    <a:pt x="3791436" y="1991281"/>
                    <a:pt x="3790586" y="1993333"/>
                    <a:pt x="3789073" y="1994846"/>
                  </a:cubicBezTo>
                  <a:cubicBezTo>
                    <a:pt x="3787560" y="1996359"/>
                    <a:pt x="3785508" y="1997209"/>
                    <a:pt x="3783369" y="1997209"/>
                  </a:cubicBezTo>
                  <a:lnTo>
                    <a:pt x="8067" y="1997209"/>
                  </a:lnTo>
                  <a:cubicBezTo>
                    <a:pt x="5927" y="1997209"/>
                    <a:pt x="3876" y="1996359"/>
                    <a:pt x="2363" y="1994846"/>
                  </a:cubicBezTo>
                  <a:cubicBezTo>
                    <a:pt x="850" y="1993333"/>
                    <a:pt x="0" y="1991281"/>
                    <a:pt x="0" y="1989142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1911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462624" y="2098444"/>
            <a:ext cx="6556631" cy="6090112"/>
          </a:xfrm>
          <a:custGeom>
            <a:avLst/>
            <a:gdLst/>
            <a:ahLst/>
            <a:cxnLst/>
            <a:rect l="l" t="t" r="r" b="b"/>
            <a:pathLst>
              <a:path w="6556631" h="6090112">
                <a:moveTo>
                  <a:pt x="0" y="0"/>
                </a:moveTo>
                <a:lnTo>
                  <a:pt x="6556631" y="0"/>
                </a:lnTo>
                <a:lnTo>
                  <a:pt x="6556631" y="6090112"/>
                </a:lnTo>
                <a:lnTo>
                  <a:pt x="0" y="6090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30" r="-73156" b="-24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449709" y="1911215"/>
            <a:ext cx="3951247" cy="638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999" spc="-409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60042" y="2850481"/>
            <a:ext cx="3951247" cy="45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3500" spc="-287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Stock Price Gaps: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79099" y="3437221"/>
            <a:ext cx="5580598" cy="4714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83" lvl="1" indent="-217191" algn="l">
              <a:lnSpc>
                <a:spcPts val="2716"/>
              </a:lnSpc>
              <a:spcBef>
                <a:spcPct val="0"/>
              </a:spcBef>
              <a:buFont typeface="Arial"/>
              <a:buChar char="•"/>
            </a:pPr>
            <a:r>
              <a:rPr lang="en-US" sz="2011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Ga</a:t>
            </a:r>
            <a:r>
              <a:rPr lang="en-US" sz="2011" b="1" u="none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ps occur when a stock’s opening price is significantly higher or lower than its previous closing price.</a:t>
            </a:r>
          </a:p>
          <a:p>
            <a:pPr algn="l">
              <a:lnSpc>
                <a:spcPts val="2716"/>
              </a:lnSpc>
              <a:spcBef>
                <a:spcPct val="0"/>
              </a:spcBef>
            </a:pPr>
            <a:endParaRPr lang="en-US" sz="2011" b="1" u="none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4383" lvl="1" indent="-217191" algn="l">
              <a:lnSpc>
                <a:spcPts val="2716"/>
              </a:lnSpc>
              <a:spcBef>
                <a:spcPct val="0"/>
              </a:spcBef>
              <a:buFont typeface="Arial"/>
              <a:buChar char="•"/>
            </a:pPr>
            <a:r>
              <a:rPr lang="en-US" sz="2011" b="1" u="none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These gaps can arise due to after-hours news, earnings reports, or major market events, leading to sharp movements in stock prices.</a:t>
            </a:r>
          </a:p>
          <a:p>
            <a:pPr algn="l">
              <a:lnSpc>
                <a:spcPts val="2716"/>
              </a:lnSpc>
              <a:spcBef>
                <a:spcPct val="0"/>
              </a:spcBef>
            </a:pPr>
            <a:endParaRPr lang="en-US" sz="2011" b="1" u="none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4383" lvl="1" indent="-217191" algn="l">
              <a:lnSpc>
                <a:spcPts val="2716"/>
              </a:lnSpc>
              <a:spcBef>
                <a:spcPct val="0"/>
              </a:spcBef>
              <a:buFont typeface="Arial"/>
              <a:buChar char="•"/>
            </a:pPr>
            <a:r>
              <a:rPr lang="en-US" sz="2011" b="1" u="none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Understanding and predicting these gaps is crucial for traders, as they present opportunities for profit but also pose risks.</a:t>
            </a:r>
          </a:p>
          <a:p>
            <a:pPr marL="0" lvl="0" indent="0" algn="l">
              <a:lnSpc>
                <a:spcPts val="2716"/>
              </a:lnSpc>
              <a:spcBef>
                <a:spcPct val="0"/>
              </a:spcBef>
            </a:pPr>
            <a:endParaRPr lang="en-US" sz="2011" b="1" u="none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7583153"/>
            <a:chOff x="0" y="0"/>
            <a:chExt cx="3791436" cy="19972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1997209"/>
            </a:xfrm>
            <a:custGeom>
              <a:avLst/>
              <a:gdLst/>
              <a:ahLst/>
              <a:cxnLst/>
              <a:rect l="l" t="t" r="r" b="b"/>
              <a:pathLst>
                <a:path w="3791436" h="1997209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1989142"/>
                  </a:lnTo>
                  <a:cubicBezTo>
                    <a:pt x="3791436" y="1991281"/>
                    <a:pt x="3790586" y="1993333"/>
                    <a:pt x="3789073" y="1994846"/>
                  </a:cubicBezTo>
                  <a:cubicBezTo>
                    <a:pt x="3787560" y="1996359"/>
                    <a:pt x="3785508" y="1997209"/>
                    <a:pt x="3783369" y="1997209"/>
                  </a:cubicBezTo>
                  <a:lnTo>
                    <a:pt x="8067" y="1997209"/>
                  </a:lnTo>
                  <a:cubicBezTo>
                    <a:pt x="5927" y="1997209"/>
                    <a:pt x="3876" y="1996359"/>
                    <a:pt x="2363" y="1994846"/>
                  </a:cubicBezTo>
                  <a:cubicBezTo>
                    <a:pt x="850" y="1993333"/>
                    <a:pt x="0" y="1991281"/>
                    <a:pt x="0" y="1989142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1911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6338" y="3376531"/>
            <a:ext cx="11416512" cy="213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537" lvl="1" indent="-229268" algn="l">
              <a:lnSpc>
                <a:spcPts val="2867"/>
              </a:lnSpc>
              <a:buFont typeface="Arial"/>
              <a:buChar char="•"/>
            </a:pPr>
            <a:r>
              <a:rPr lang="en-US" sz="2123" b="1" spc="127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Predicting whether the price gap will close or widen can help traders make more informed decisions, improve risk management, and optimize returns.</a:t>
            </a:r>
          </a:p>
          <a:p>
            <a:pPr algn="l">
              <a:lnSpc>
                <a:spcPts val="2867"/>
              </a:lnSpc>
            </a:pPr>
            <a:endParaRPr lang="en-US" sz="2123" b="1" spc="127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58537" lvl="1" indent="-229268" algn="l">
              <a:lnSpc>
                <a:spcPts val="2867"/>
              </a:lnSpc>
              <a:buFont typeface="Arial"/>
              <a:buChar char="•"/>
            </a:pPr>
            <a:r>
              <a:rPr lang="en-US" sz="2123" b="1" spc="127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Stock price gaps are key indicators in day trading and swing trading, where market timing is critical.</a:t>
            </a:r>
          </a:p>
          <a:p>
            <a:pPr marL="0" lvl="0" indent="0" algn="l">
              <a:lnSpc>
                <a:spcPts val="2867"/>
              </a:lnSpc>
              <a:spcBef>
                <a:spcPct val="0"/>
              </a:spcBef>
            </a:pPr>
            <a:endParaRPr lang="en-US" sz="2123" b="1" spc="127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61893" y="2103400"/>
            <a:ext cx="1014728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Importance for Trading Strategies:</a:t>
            </a:r>
          </a:p>
        </p:txBody>
      </p:sp>
      <p:sp>
        <p:nvSpPr>
          <p:cNvPr id="8" name="Freeform 8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7906376"/>
            <a:chOff x="0" y="0"/>
            <a:chExt cx="3791436" cy="20823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082338"/>
            </a:xfrm>
            <a:custGeom>
              <a:avLst/>
              <a:gdLst/>
              <a:ahLst/>
              <a:cxnLst/>
              <a:rect l="l" t="t" r="r" b="b"/>
              <a:pathLst>
                <a:path w="3791436" h="208233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074271"/>
                  </a:lnTo>
                  <a:cubicBezTo>
                    <a:pt x="3791436" y="2076410"/>
                    <a:pt x="3790586" y="2078462"/>
                    <a:pt x="3789073" y="2079975"/>
                  </a:cubicBezTo>
                  <a:cubicBezTo>
                    <a:pt x="3787560" y="2081488"/>
                    <a:pt x="3785508" y="2082338"/>
                    <a:pt x="3783369" y="2082338"/>
                  </a:cubicBezTo>
                  <a:lnTo>
                    <a:pt x="8067" y="2082338"/>
                  </a:lnTo>
                  <a:cubicBezTo>
                    <a:pt x="5927" y="2082338"/>
                    <a:pt x="3876" y="2081488"/>
                    <a:pt x="2363" y="2079975"/>
                  </a:cubicBezTo>
                  <a:cubicBezTo>
                    <a:pt x="850" y="2078462"/>
                    <a:pt x="0" y="2076410"/>
                    <a:pt x="0" y="207427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1996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51441" y="2885762"/>
            <a:ext cx="11416512" cy="241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Develop a model to predict stock price gaps for Apple Inc. (AAPL) using time series data from the AAPL/USD currency pair.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Use advanced deep learning method to understand and predict the complex trends in historical stock price data.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22011" y="1572353"/>
            <a:ext cx="2393583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717493" y="2257486"/>
            <a:ext cx="11416512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 of the Project: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92662" y="4854258"/>
            <a:ext cx="11416512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Learning Models: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51441" y="5594354"/>
            <a:ext cx="11416512" cy="3452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LSTM (Long Short-Term Memory): Well-suited for capturing long-term dependencies in sequential data.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GRU (Gated Recurrent Unit): A more efficient variation of LSTM, often performing better in certain types of time series data.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These models are chosen due to their ability to process sequential data, like stock prices, and recognize underlying trends.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50139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7906376"/>
            <a:chOff x="0" y="0"/>
            <a:chExt cx="3791436" cy="20823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082338"/>
            </a:xfrm>
            <a:custGeom>
              <a:avLst/>
              <a:gdLst/>
              <a:ahLst/>
              <a:cxnLst/>
              <a:rect l="l" t="t" r="r" b="b"/>
              <a:pathLst>
                <a:path w="3791436" h="208233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074271"/>
                  </a:lnTo>
                  <a:cubicBezTo>
                    <a:pt x="3791436" y="2076410"/>
                    <a:pt x="3790586" y="2078462"/>
                    <a:pt x="3789073" y="2079975"/>
                  </a:cubicBezTo>
                  <a:cubicBezTo>
                    <a:pt x="3787560" y="2081488"/>
                    <a:pt x="3785508" y="2082338"/>
                    <a:pt x="3783369" y="2082338"/>
                  </a:cubicBezTo>
                  <a:lnTo>
                    <a:pt x="8067" y="2082338"/>
                  </a:lnTo>
                  <a:cubicBezTo>
                    <a:pt x="5927" y="2082338"/>
                    <a:pt x="3876" y="2081488"/>
                    <a:pt x="2363" y="2079975"/>
                  </a:cubicBezTo>
                  <a:cubicBezTo>
                    <a:pt x="850" y="2078462"/>
                    <a:pt x="0" y="2076410"/>
                    <a:pt x="0" y="207427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1996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51441" y="2835970"/>
            <a:ext cx="1141651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Stock price gaps are sudden and unpredictable movements, often caused by market events or after-hours trading.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Traditional models (e.g., ARIMA) struggle to capture the complex, non-linear patterns in stock price data.</a:t>
            </a:r>
          </a:p>
          <a:p>
            <a:pPr marL="0" lvl="0" indent="0"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50520" y="1572349"/>
            <a:ext cx="4696584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717493" y="2257486"/>
            <a:ext cx="11416512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07834" y="5111981"/>
            <a:ext cx="11416512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Learning Solution: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51441" y="5842401"/>
            <a:ext cx="1141651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LSTM (Long Short-Term Memory) and GRU (Gated Recurrent Unit) models are well-suited for time series forecasting.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These models can capture long-term dependencies and non-linear patterns, improving the accuracy of gap predictions.</a:t>
            </a:r>
          </a:p>
          <a:p>
            <a:pPr marL="0" lvl="0" indent="0"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7906376"/>
            <a:chOff x="0" y="0"/>
            <a:chExt cx="3791436" cy="20823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082338"/>
            </a:xfrm>
            <a:custGeom>
              <a:avLst/>
              <a:gdLst/>
              <a:ahLst/>
              <a:cxnLst/>
              <a:rect l="l" t="t" r="r" b="b"/>
              <a:pathLst>
                <a:path w="3791436" h="208233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074271"/>
                  </a:lnTo>
                  <a:cubicBezTo>
                    <a:pt x="3791436" y="2076410"/>
                    <a:pt x="3790586" y="2078462"/>
                    <a:pt x="3789073" y="2079975"/>
                  </a:cubicBezTo>
                  <a:cubicBezTo>
                    <a:pt x="3787560" y="2081488"/>
                    <a:pt x="3785508" y="2082338"/>
                    <a:pt x="3783369" y="2082338"/>
                  </a:cubicBezTo>
                  <a:lnTo>
                    <a:pt x="8067" y="2082338"/>
                  </a:lnTo>
                  <a:cubicBezTo>
                    <a:pt x="5927" y="2082338"/>
                    <a:pt x="3876" y="2081488"/>
                    <a:pt x="2363" y="2079975"/>
                  </a:cubicBezTo>
                  <a:cubicBezTo>
                    <a:pt x="850" y="2078462"/>
                    <a:pt x="0" y="2076410"/>
                    <a:pt x="0" y="207427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1996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51441" y="3121720"/>
            <a:ext cx="11780654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Source: AAPL/USD historical data from Dukascopy Bank (JForex).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Time Period: Covers 2 years of data dating from January(2021) to Decmeber(2023), including daily stock prices for both Ask and Bid.</a:t>
            </a:r>
          </a:p>
          <a:p>
            <a:pPr marL="0" lvl="0" indent="0"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33240" y="1572349"/>
            <a:ext cx="4531144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Dataset &amp; 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7011" y="2467036"/>
            <a:ext cx="4952999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81161" y="5247962"/>
            <a:ext cx="3435743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Key Features: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51441" y="5842401"/>
            <a:ext cx="11416512" cy="242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Data: Open, High, Low, and Close prices of AAPL stock.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Volume: Number of shares traded per day.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Technical Indicators: SMA(Simple Moving Averages), RSI (Relative Strength Index).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81161" y="1572349"/>
            <a:ext cx="5216148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Learning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360" y="2331060"/>
            <a:ext cx="7486818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GRU (Gated Recurrent Unit):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42597" y="2985744"/>
            <a:ext cx="1141651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 simplified, faster version of LSTM.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Efficient at learning short and long-term patterns with fewer resources as compared to LSTM.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3900" y="4843119"/>
            <a:ext cx="7486818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51441" y="5497803"/>
            <a:ext cx="11416512" cy="310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Optimizer: Adam (adaptive learning rate).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Loss Function: Binary Cross-Entropy (BCE) to reduce prediction error.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31801" lvl="1" indent="-215900" algn="l">
              <a:lnSpc>
                <a:spcPts val="2700"/>
              </a:lnSpc>
              <a:buFont typeface="Arial"/>
              <a:buChar char="•"/>
            </a:pPr>
            <a:r>
              <a:rPr lang="en-US" sz="2000" b="1" spc="12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Early Stopping: To Prevent overfitting by halting training when improvement stopped.</a:t>
            </a: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700"/>
              </a:lnSpc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2000" b="1" spc="120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61259" y="3504147"/>
            <a:ext cx="11765481" cy="182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344" lvl="1" indent="-233172" algn="l">
              <a:lnSpc>
                <a:spcPts val="2916"/>
              </a:lnSpc>
              <a:buFont typeface="Arial"/>
              <a:buChar char="•"/>
            </a:pPr>
            <a:r>
              <a:rPr lang="en-US" sz="2160" b="1" spc="129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models were tested on real AAPL data to predict whether the price gaps would close.</a:t>
            </a:r>
          </a:p>
          <a:p>
            <a:pPr algn="l">
              <a:lnSpc>
                <a:spcPts val="2916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466344" lvl="1" indent="-233172" algn="l">
              <a:lnSpc>
                <a:spcPts val="2916"/>
              </a:lnSpc>
              <a:buFont typeface="Arial"/>
              <a:buChar char="•"/>
            </a:pPr>
            <a:r>
              <a:rPr lang="en-US" sz="2160" b="1" spc="129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GRU produced promising results in predicting gap closes.</a:t>
            </a:r>
          </a:p>
          <a:p>
            <a:pPr marL="0" lvl="0" indent="0" algn="l">
              <a:lnSpc>
                <a:spcPts val="2916"/>
              </a:lnSpc>
              <a:spcBef>
                <a:spcPct val="0"/>
              </a:spcBef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53354" y="1572349"/>
            <a:ext cx="6388414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Predicted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42010" y="2906613"/>
            <a:ext cx="7501990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 Performance: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1838" y="5662908"/>
            <a:ext cx="5878526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1259" y="6264909"/>
            <a:ext cx="11765481" cy="298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7"/>
              </a:lnSpc>
            </a:pPr>
            <a:endParaRPr/>
          </a:p>
          <a:p>
            <a:pPr marL="466555" lvl="1" indent="-233277" algn="l">
              <a:lnSpc>
                <a:spcPts val="2917"/>
              </a:lnSpc>
              <a:buFont typeface="Arial"/>
              <a:buChar char="•"/>
            </a:pPr>
            <a:r>
              <a:rPr lang="en-US" sz="2160" b="1" spc="129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 GRU model effectively captured the patterns in the data and predicted price gap closures with high accuracy, especially for short-term gaps.</a:t>
            </a:r>
          </a:p>
          <a:p>
            <a:pPr algn="l">
              <a:lnSpc>
                <a:spcPts val="2917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917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917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917"/>
              </a:lnSpc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l">
              <a:lnSpc>
                <a:spcPts val="2917"/>
              </a:lnSpc>
              <a:spcBef>
                <a:spcPct val="0"/>
              </a:spcBef>
            </a:pPr>
            <a:endParaRPr lang="en-US" sz="2160" b="1" spc="129">
              <a:solidFill>
                <a:srgbClr val="FFFFFF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01" r="-1828" b="-1630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1893" y="1351924"/>
            <a:ext cx="14395608" cy="8482934"/>
            <a:chOff x="0" y="0"/>
            <a:chExt cx="3791436" cy="2234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91436" cy="2234188"/>
            </a:xfrm>
            <a:custGeom>
              <a:avLst/>
              <a:gdLst/>
              <a:ahLst/>
              <a:cxnLst/>
              <a:rect l="l" t="t" r="r" b="b"/>
              <a:pathLst>
                <a:path w="3791436" h="2234188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2226121"/>
                  </a:lnTo>
                  <a:cubicBezTo>
                    <a:pt x="3791436" y="2228261"/>
                    <a:pt x="3790586" y="2230313"/>
                    <a:pt x="3789073" y="2231825"/>
                  </a:cubicBezTo>
                  <a:cubicBezTo>
                    <a:pt x="3787560" y="2233338"/>
                    <a:pt x="3785508" y="2234188"/>
                    <a:pt x="3783369" y="2234188"/>
                  </a:cubicBezTo>
                  <a:lnTo>
                    <a:pt x="8067" y="2234188"/>
                  </a:lnTo>
                  <a:cubicBezTo>
                    <a:pt x="5927" y="2234188"/>
                    <a:pt x="3876" y="2233338"/>
                    <a:pt x="2363" y="2231825"/>
                  </a:cubicBezTo>
                  <a:cubicBezTo>
                    <a:pt x="850" y="2230313"/>
                    <a:pt x="0" y="2228261"/>
                    <a:pt x="0" y="2226121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791436" cy="21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388138" y="2490577"/>
            <a:ext cx="10887802" cy="6668492"/>
          </a:xfrm>
          <a:custGeom>
            <a:avLst/>
            <a:gdLst/>
            <a:ahLst/>
            <a:cxnLst/>
            <a:rect l="l" t="t" r="r" b="b"/>
            <a:pathLst>
              <a:path w="10887802" h="6668492">
                <a:moveTo>
                  <a:pt x="0" y="0"/>
                </a:moveTo>
                <a:lnTo>
                  <a:pt x="10887802" y="0"/>
                </a:lnTo>
                <a:lnTo>
                  <a:pt x="10887802" y="6668491"/>
                </a:lnTo>
                <a:lnTo>
                  <a:pt x="0" y="6668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18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753354" y="1572349"/>
            <a:ext cx="6388414" cy="63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Predicted Results</a:t>
            </a:r>
          </a:p>
        </p:txBody>
      </p:sp>
      <p:sp>
        <p:nvSpPr>
          <p:cNvPr id="8" name="Freeform 8"/>
          <p:cNvSpPr/>
          <p:nvPr/>
        </p:nvSpPr>
        <p:spPr>
          <a:xfrm>
            <a:off x="16914402" y="3224371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7392287">
            <a:off x="5040614" y="-1695532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4" y="0"/>
                </a:lnTo>
                <a:lnTo>
                  <a:pt x="3383874" y="2848607"/>
                </a:lnTo>
                <a:lnTo>
                  <a:pt x="0" y="2848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1120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Public Sans</vt:lpstr>
      <vt:lpstr>Canva Sans Bold</vt:lpstr>
      <vt:lpstr>Public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PGMP PRESENTATION</dc:title>
  <cp:lastModifiedBy>Pranay Ulhas</cp:lastModifiedBy>
  <cp:revision>3</cp:revision>
  <dcterms:created xsi:type="dcterms:W3CDTF">2006-08-16T00:00:00Z</dcterms:created>
  <dcterms:modified xsi:type="dcterms:W3CDTF">2024-09-16T01:09:29Z</dcterms:modified>
  <dc:identifier>DAGQ2kOUkK4</dc:identifier>
</cp:coreProperties>
</file>