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ranaya.c.lv\Downloads\Employee%20Dat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[LVADSUSR176_PRANAYA_REDDY_C.xlsx]tak10!PivotTable8</c:name>
    <c:fmtId val="1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Year</a:t>
            </a:r>
            <a:r>
              <a:rPr lang="en-IN" baseline="0"/>
              <a:t> wise count of new hires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'tak10'!$B$3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'tak10'!$A$4:$A$35</c:f>
              <c:strCache>
                <c:ptCount val="31"/>
                <c:pt idx="0">
                  <c:v>&lt;09-01-1992</c:v>
                </c:pt>
                <c:pt idx="1">
                  <c:v>1992</c:v>
                </c:pt>
                <c:pt idx="2">
                  <c:v>1993</c:v>
                </c:pt>
                <c:pt idx="3">
                  <c:v>1994</c:v>
                </c:pt>
                <c:pt idx="4">
                  <c:v>1995</c:v>
                </c:pt>
                <c:pt idx="5">
                  <c:v>1996</c:v>
                </c:pt>
                <c:pt idx="6">
                  <c:v>1997</c:v>
                </c:pt>
                <c:pt idx="7">
                  <c:v>1998</c:v>
                </c:pt>
                <c:pt idx="8">
                  <c:v>1999</c:v>
                </c:pt>
                <c:pt idx="9">
                  <c:v>2000</c:v>
                </c:pt>
                <c:pt idx="10">
                  <c:v>2001</c:v>
                </c:pt>
                <c:pt idx="11">
                  <c:v>2002</c:v>
                </c:pt>
                <c:pt idx="12">
                  <c:v>2003</c:v>
                </c:pt>
                <c:pt idx="13">
                  <c:v>2004</c:v>
                </c:pt>
                <c:pt idx="14">
                  <c:v>2005</c:v>
                </c:pt>
                <c:pt idx="15">
                  <c:v>2006</c:v>
                </c:pt>
                <c:pt idx="16">
                  <c:v>2007</c:v>
                </c:pt>
                <c:pt idx="17">
                  <c:v>2008</c:v>
                </c:pt>
                <c:pt idx="18">
                  <c:v>2009</c:v>
                </c:pt>
                <c:pt idx="19">
                  <c:v>2010</c:v>
                </c:pt>
                <c:pt idx="20">
                  <c:v>2011</c:v>
                </c:pt>
                <c:pt idx="21">
                  <c:v>2012</c:v>
                </c:pt>
                <c:pt idx="22">
                  <c:v>2013</c:v>
                </c:pt>
                <c:pt idx="23">
                  <c:v>2014</c:v>
                </c:pt>
                <c:pt idx="24">
                  <c:v>2015</c:v>
                </c:pt>
                <c:pt idx="25">
                  <c:v>2016</c:v>
                </c:pt>
                <c:pt idx="26">
                  <c:v>2017</c:v>
                </c:pt>
                <c:pt idx="27">
                  <c:v>2018</c:v>
                </c:pt>
                <c:pt idx="28">
                  <c:v>2019</c:v>
                </c:pt>
                <c:pt idx="29">
                  <c:v>2020</c:v>
                </c:pt>
                <c:pt idx="30">
                  <c:v>2021</c:v>
                </c:pt>
              </c:strCache>
            </c:strRef>
          </c:cat>
          <c:val>
            <c:numRef>
              <c:f>'tak10'!$B$4:$B$35</c:f>
              <c:numCache>
                <c:formatCode>General</c:formatCode>
                <c:ptCount val="31"/>
                <c:pt idx="1">
                  <c:v>11</c:v>
                </c:pt>
                <c:pt idx="2">
                  <c:v>3</c:v>
                </c:pt>
                <c:pt idx="3">
                  <c:v>13</c:v>
                </c:pt>
                <c:pt idx="4">
                  <c:v>9</c:v>
                </c:pt>
                <c:pt idx="5">
                  <c:v>10</c:v>
                </c:pt>
                <c:pt idx="6">
                  <c:v>12</c:v>
                </c:pt>
                <c:pt idx="7">
                  <c:v>16</c:v>
                </c:pt>
                <c:pt idx="8">
                  <c:v>14</c:v>
                </c:pt>
                <c:pt idx="9">
                  <c:v>14</c:v>
                </c:pt>
                <c:pt idx="10">
                  <c:v>17</c:v>
                </c:pt>
                <c:pt idx="11">
                  <c:v>23</c:v>
                </c:pt>
                <c:pt idx="12">
                  <c:v>19</c:v>
                </c:pt>
                <c:pt idx="13">
                  <c:v>29</c:v>
                </c:pt>
                <c:pt idx="14">
                  <c:v>27</c:v>
                </c:pt>
                <c:pt idx="15">
                  <c:v>30</c:v>
                </c:pt>
                <c:pt idx="16">
                  <c:v>33</c:v>
                </c:pt>
                <c:pt idx="17">
                  <c:v>25</c:v>
                </c:pt>
                <c:pt idx="18">
                  <c:v>29</c:v>
                </c:pt>
                <c:pt idx="19">
                  <c:v>42</c:v>
                </c:pt>
                <c:pt idx="20">
                  <c:v>39</c:v>
                </c:pt>
                <c:pt idx="21">
                  <c:v>37</c:v>
                </c:pt>
                <c:pt idx="22">
                  <c:v>39</c:v>
                </c:pt>
                <c:pt idx="23">
                  <c:v>52</c:v>
                </c:pt>
                <c:pt idx="24">
                  <c:v>47</c:v>
                </c:pt>
                <c:pt idx="25">
                  <c:v>52</c:v>
                </c:pt>
                <c:pt idx="26">
                  <c:v>70</c:v>
                </c:pt>
                <c:pt idx="27">
                  <c:v>68</c:v>
                </c:pt>
                <c:pt idx="28">
                  <c:v>68</c:v>
                </c:pt>
                <c:pt idx="29">
                  <c:v>66</c:v>
                </c:pt>
                <c:pt idx="30">
                  <c:v>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87B-4FAB-88BD-A47547D034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90891104"/>
        <c:axId val="2090898304"/>
      </c:lineChart>
      <c:catAx>
        <c:axId val="209089110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dirty="0"/>
                  <a:t>Year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90898304"/>
        <c:crosses val="autoZero"/>
        <c:auto val="1"/>
        <c:lblAlgn val="ctr"/>
        <c:lblOffset val="100"/>
        <c:noMultiLvlLbl val="0"/>
      </c:catAx>
      <c:valAx>
        <c:axId val="2090898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dirty="0"/>
                  <a:t>Number of new hires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908911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CA8F2-4FF7-BE43-FC32-CFCA00622A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F7AC2F-B4E9-94DF-D3DA-EB1692C9A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2C60C-0AD9-AF69-CB7A-650B103F6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098DD-0521-4E38-90D5-2195743DAF6E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7FDA9-1743-6194-EDCD-9F1B646D0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DF80C-5598-C2E6-F35C-E1AB63E48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3EBAD-F8B7-44B8-BF8E-F773F903A9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1852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D2001-E081-B341-6839-35A0F5C8A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ECDA96-9D52-38B5-AEBB-C4B4FC9B95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A93CDD-ECBE-5E31-9966-25587441A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098DD-0521-4E38-90D5-2195743DAF6E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DA75F3-0AA3-3EF4-D434-AC3B99541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FC42A3-59A7-3A35-7DDB-4A83ED7CB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3EBAD-F8B7-44B8-BF8E-F773F903A9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0265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ABA9CD-3F42-D70D-1843-BA65DE99AA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1DADBD-AB27-1311-CED4-5B4A60972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7B9D9-1EFB-300B-8822-0E11DAF5B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098DD-0521-4E38-90D5-2195743DAF6E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8B36A2-6187-8E4C-49B4-A1CED20AB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8F5CC8-2F06-919D-E392-696CAF674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3EBAD-F8B7-44B8-BF8E-F773F903A9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4642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BE6E9-BFD7-BEBD-5AFA-FA227BAF2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137B1-C3A8-C756-6D2E-6F863F0EB0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ED8731-AFA3-C2C9-4E45-44B382455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098DD-0521-4E38-90D5-2195743DAF6E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004CB-4621-EBF9-FD55-6508C77FC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A6C90-29E9-C7A7-38BA-8BE331B15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3EBAD-F8B7-44B8-BF8E-F773F903A9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0912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AB18D-9D7C-B50F-30D0-B75C1B7F1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DAD463-6FD1-FA2E-75ED-E3501F3879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9E2A7-C64B-5DA8-F4B3-05ACD7BCD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098DD-0521-4E38-90D5-2195743DAF6E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FB007A-CF48-0F50-DE28-0E3A49107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D91A4A-D9EA-3F58-C8A0-826D95979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3EBAD-F8B7-44B8-BF8E-F773F903A9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033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6338C-EA5A-252B-D917-5AC83B81D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FB835-7AE8-FCFD-EFAE-52B4685C54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67A51D-A58D-E9D4-9DD4-ED1F30F561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58E822-7432-0298-70D1-AE2417448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098DD-0521-4E38-90D5-2195743DAF6E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FCDB6E-DA9A-8DF0-8B3D-36B59CA10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B4E313-0FB8-26DD-17E6-9B7EB7399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3EBAD-F8B7-44B8-BF8E-F773F903A9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214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C163E-A845-B351-0973-2D17BE7AD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84C685-DC9B-B143-8DC7-70E43EF6E8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650015-0E9F-B7DA-C657-6B69BECBAF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425729-0173-D2BF-DD66-9342B0C2EF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E3ED5E-C7B9-652C-9AEC-3A6828013E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D1EF2C-E612-8230-714C-955678A8E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098DD-0521-4E38-90D5-2195743DAF6E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8DB9E3-85D4-1719-506E-6A1003992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7BC40A-2052-9BC8-8815-598578730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3EBAD-F8B7-44B8-BF8E-F773F903A9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1295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64D42-F8AC-F9ED-CEF2-4F0B557AA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7BF7EE-F667-88B0-5736-85CFD874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098DD-0521-4E38-90D5-2195743DAF6E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E5E5DF-70CE-3C80-0499-E64218DF4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287A7B-0F76-ECF5-A1EA-F54882E40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3EBAD-F8B7-44B8-BF8E-F773F903A9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6889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F036C1-7EAB-C1E7-3A87-19331C17B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098DD-0521-4E38-90D5-2195743DAF6E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66B5C5-A546-B4DB-29B7-9591E3B1A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CB7A41-06C7-BD27-F76F-8C281A10A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3EBAD-F8B7-44B8-BF8E-F773F903A9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4469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351CB-5287-5131-BD7F-DA0D88E4D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DF477-DA80-FA22-40E1-24805DF28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613044-9023-7DCA-4805-FAD7FFC0EF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C3FE72-0370-0DE7-8E8E-3C5AFBEA7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098DD-0521-4E38-90D5-2195743DAF6E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6AD2A9-8A30-137A-0A22-FB8A69A40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AE9AD1-05A9-08F6-B19D-C36800E9E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3EBAD-F8B7-44B8-BF8E-F773F903A9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8198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3F52D-A1E0-66E4-7814-48BE2519C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C33C50-98B8-011C-15A0-8446A24ECD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19B995-8653-E008-E475-F9B7FDB33B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22BD4B-9A27-1BBC-1495-DB11781B6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098DD-0521-4E38-90D5-2195743DAF6E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FD192B-112C-1E47-6221-5A21061D3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20CBE9-7519-F150-94F3-A4DE4FE30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3EBAD-F8B7-44B8-BF8E-F773F903A9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8952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C6C909-8E9C-82D7-DE13-4A736942B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D0B387-60B5-81CB-7A20-4A102011F9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76B940-26F4-5A4A-C937-6D29793297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9C098DD-0521-4E38-90D5-2195743DAF6E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09341-20B5-3FD5-0B1C-3EF04D3570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CAA347-7671-C8D2-87AA-F0D9A632C6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D53EBAD-F8B7-44B8-BF8E-F773F903A9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3307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495C0-CD53-C0B8-3B27-17B1AEFEA1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Assessment 1</a:t>
            </a:r>
            <a:br>
              <a:rPr lang="en-IN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672DE7-F20A-E198-A8DC-C9C52D9434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Pranaya Reddy </a:t>
            </a:r>
          </a:p>
        </p:txBody>
      </p:sp>
    </p:spTree>
    <p:extLst>
      <p:ext uri="{BB962C8B-B14F-4D97-AF65-F5344CB8AC3E}">
        <p14:creationId xmlns:p14="http://schemas.microsoft.com/office/powerpoint/2010/main" val="601379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7A63B-7C03-BC48-582D-55FAA5C23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Q1 . Summary of gender and ethnicity distribution.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94266ED-1817-DD87-50F0-D9D90610E8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8249191"/>
              </p:ext>
            </p:extLst>
          </p:nvPr>
        </p:nvGraphicFramePr>
        <p:xfrm>
          <a:off x="1041400" y="1873250"/>
          <a:ext cx="4384040" cy="15557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87432">
                  <a:extLst>
                    <a:ext uri="{9D8B030D-6E8A-4147-A177-3AD203B41FA5}">
                      <a16:colId xmlns:a16="http://schemas.microsoft.com/office/drawing/2014/main" val="834523169"/>
                    </a:ext>
                  </a:extLst>
                </a:gridCol>
                <a:gridCol w="2396608">
                  <a:extLst>
                    <a:ext uri="{9D8B030D-6E8A-4147-A177-3AD203B41FA5}">
                      <a16:colId xmlns:a16="http://schemas.microsoft.com/office/drawing/2014/main" val="3477956519"/>
                    </a:ext>
                  </a:extLst>
                </a:gridCol>
              </a:tblGrid>
              <a:tr h="232632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 dirty="0">
                          <a:effectLst/>
                        </a:rPr>
                        <a:t>Row Labels</a:t>
                      </a:r>
                      <a:endParaRPr lang="en-IN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 dirty="0">
                          <a:effectLst/>
                        </a:rPr>
                        <a:t>Count of Gender</a:t>
                      </a:r>
                      <a:endParaRPr lang="en-IN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431563238"/>
                  </a:ext>
                </a:extLst>
              </a:tr>
              <a:tr h="232632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Female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51.80%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542609269"/>
                  </a:ext>
                </a:extLst>
              </a:tr>
              <a:tr h="232632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 dirty="0">
                          <a:effectLst/>
                        </a:rPr>
                        <a:t>Male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48.20%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398210095"/>
                  </a:ext>
                </a:extLst>
              </a:tr>
              <a:tr h="232632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(blank)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0.00%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6729623"/>
                  </a:ext>
                </a:extLst>
              </a:tr>
              <a:tr h="232632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Grand Total</a:t>
                      </a:r>
                      <a:endParaRPr lang="en-IN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 dirty="0">
                          <a:effectLst/>
                        </a:rPr>
                        <a:t>100.00%</a:t>
                      </a:r>
                      <a:endParaRPr lang="en-IN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16534941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D8A4B81-22F0-B324-C0AD-01886EC749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5665246"/>
              </p:ext>
            </p:extLst>
          </p:nvPr>
        </p:nvGraphicFramePr>
        <p:xfrm>
          <a:off x="1041400" y="3860800"/>
          <a:ext cx="6546850" cy="2489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41223">
                  <a:extLst>
                    <a:ext uri="{9D8B030D-6E8A-4147-A177-3AD203B41FA5}">
                      <a16:colId xmlns:a16="http://schemas.microsoft.com/office/drawing/2014/main" val="314518010"/>
                    </a:ext>
                  </a:extLst>
                </a:gridCol>
                <a:gridCol w="2091009">
                  <a:extLst>
                    <a:ext uri="{9D8B030D-6E8A-4147-A177-3AD203B41FA5}">
                      <a16:colId xmlns:a16="http://schemas.microsoft.com/office/drawing/2014/main" val="392511705"/>
                    </a:ext>
                  </a:extLst>
                </a:gridCol>
                <a:gridCol w="945933">
                  <a:extLst>
                    <a:ext uri="{9D8B030D-6E8A-4147-A177-3AD203B41FA5}">
                      <a16:colId xmlns:a16="http://schemas.microsoft.com/office/drawing/2014/main" val="1955981130"/>
                    </a:ext>
                  </a:extLst>
                </a:gridCol>
                <a:gridCol w="1468685">
                  <a:extLst>
                    <a:ext uri="{9D8B030D-6E8A-4147-A177-3AD203B41FA5}">
                      <a16:colId xmlns:a16="http://schemas.microsoft.com/office/drawing/2014/main" val="4252803750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Count of Gender</a:t>
                      </a:r>
                      <a:endParaRPr lang="en-IN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Column Labels</a:t>
                      </a:r>
                      <a:endParaRPr lang="en-IN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8477554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Row Labels</a:t>
                      </a:r>
                      <a:endParaRPr lang="en-IN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Female</a:t>
                      </a:r>
                      <a:endParaRPr lang="en-IN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Male</a:t>
                      </a:r>
                      <a:endParaRPr lang="en-IN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Grand Total</a:t>
                      </a:r>
                      <a:endParaRPr lang="en-IN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40458935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Asian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20.70%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19.70%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40.40%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6021687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Black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3.70%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3.70%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7.40%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5429663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Caucasian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 dirty="0">
                          <a:effectLst/>
                        </a:rPr>
                        <a:t>14.00%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13.10%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27.10%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65589390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Latino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13.40%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11.70%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25.10%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8760174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 dirty="0">
                          <a:effectLst/>
                        </a:rPr>
                        <a:t>(blank)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0.00%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0.00%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0.00%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98340152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 dirty="0">
                          <a:effectLst/>
                        </a:rPr>
                        <a:t>Grand Total</a:t>
                      </a:r>
                      <a:endParaRPr lang="en-IN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51.80%</a:t>
                      </a:r>
                      <a:endParaRPr lang="en-IN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48.20%</a:t>
                      </a:r>
                      <a:endParaRPr lang="en-IN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 dirty="0">
                          <a:effectLst/>
                        </a:rPr>
                        <a:t>100.00%</a:t>
                      </a:r>
                      <a:endParaRPr lang="en-IN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15148317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73698F2-84C5-429D-94BD-1CC005C31468}"/>
              </a:ext>
            </a:extLst>
          </p:cNvPr>
          <p:cNvSpPr txBox="1"/>
          <p:nvPr/>
        </p:nvSpPr>
        <p:spPr>
          <a:xfrm>
            <a:off x="5765975" y="1412636"/>
            <a:ext cx="44711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male female distribution seems to be pretty similar with the male percentage slightly higher.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36293E-2158-B08C-A77F-3B4B2780FE36}"/>
              </a:ext>
            </a:extLst>
          </p:cNvPr>
          <p:cNvSpPr txBox="1"/>
          <p:nvPr/>
        </p:nvSpPr>
        <p:spPr>
          <a:xfrm>
            <a:off x="7588250" y="3859747"/>
            <a:ext cx="4471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Asians occupy majority of the company followed by Caucasians and then </a:t>
            </a:r>
            <a:r>
              <a:rPr lang="en-IN" dirty="0" err="1"/>
              <a:t>latinos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2869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D2DF0-A86F-E56C-648C-3D38B7B99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Q.2 </a:t>
            </a:r>
            <a:r>
              <a:rPr lang="en-IN" dirty="0" err="1"/>
              <a:t>Avg</a:t>
            </a:r>
            <a:r>
              <a:rPr lang="en-IN" dirty="0"/>
              <a:t> tenure of employees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6AB0D-3283-6573-5B9C-B02F4E37F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3.527252</a:t>
            </a:r>
            <a:r>
              <a:rPr lang="en-IN" dirty="0"/>
              <a:t> Average years employees who have left the company have worked.</a:t>
            </a:r>
          </a:p>
        </p:txBody>
      </p:sp>
    </p:spTree>
    <p:extLst>
      <p:ext uri="{BB962C8B-B14F-4D97-AF65-F5344CB8AC3E}">
        <p14:creationId xmlns:p14="http://schemas.microsoft.com/office/powerpoint/2010/main" val="3116706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D4E8B-6ACC-2811-4DB1-57100CE38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Q3. Salary difference between departments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183531E-AB49-A71A-D0AE-377BB9CF57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0585350"/>
              </p:ext>
            </p:extLst>
          </p:nvPr>
        </p:nvGraphicFramePr>
        <p:xfrm>
          <a:off x="1168400" y="1754505"/>
          <a:ext cx="6858000" cy="33489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01462">
                  <a:extLst>
                    <a:ext uri="{9D8B030D-6E8A-4147-A177-3AD203B41FA5}">
                      <a16:colId xmlns:a16="http://schemas.microsoft.com/office/drawing/2014/main" val="1651801391"/>
                    </a:ext>
                  </a:extLst>
                </a:gridCol>
                <a:gridCol w="3956538">
                  <a:extLst>
                    <a:ext uri="{9D8B030D-6E8A-4147-A177-3AD203B41FA5}">
                      <a16:colId xmlns:a16="http://schemas.microsoft.com/office/drawing/2014/main" val="1439493504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>
                          <a:effectLst/>
                        </a:rPr>
                        <a:t>Row Labels</a:t>
                      </a:r>
                      <a:endParaRPr lang="en-IN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>
                          <a:effectLst/>
                        </a:rPr>
                        <a:t>Average of Annual Salary</a:t>
                      </a:r>
                      <a:endParaRPr lang="en-IN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57715477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>
                          <a:effectLst/>
                        </a:rPr>
                        <a:t>Marketing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400" u="none" strike="noStrike">
                          <a:effectLst/>
                        </a:rPr>
                        <a:t>129663.0333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8534286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>
                          <a:effectLst/>
                        </a:rPr>
                        <a:t>Finance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400" u="none" strike="noStrike">
                          <a:effectLst/>
                        </a:rPr>
                        <a:t>122802.8917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84184708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>
                          <a:effectLst/>
                        </a:rPr>
                        <a:t>Human Resources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400" u="none" strike="noStrike">
                          <a:effectLst/>
                        </a:rPr>
                        <a:t>118058.44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60479445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>
                          <a:effectLst/>
                        </a:rPr>
                        <a:t>Sales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400" u="none" strike="noStrike">
                          <a:effectLst/>
                        </a:rPr>
                        <a:t>111049.8571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17818412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>
                          <a:effectLst/>
                        </a:rPr>
                        <a:t>Engineering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400" u="none" strike="noStrike">
                          <a:effectLst/>
                        </a:rPr>
                        <a:t>109035.2089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7679357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>
                          <a:effectLst/>
                        </a:rPr>
                        <a:t>IT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400" u="none" strike="noStrike">
                          <a:effectLst/>
                        </a:rPr>
                        <a:t>97790.45228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15313101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15741754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endParaRPr lang="en-IN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IN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61829529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81AD698-C3F0-EE4B-B1A4-3482B7F8F373}"/>
              </a:ext>
            </a:extLst>
          </p:cNvPr>
          <p:cNvSpPr txBox="1"/>
          <p:nvPr/>
        </p:nvSpPr>
        <p:spPr>
          <a:xfrm>
            <a:off x="1087120" y="5303520"/>
            <a:ext cx="6786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marketing and finance teams earn the highest salaries on AVERAGE, with the IT department making the least</a:t>
            </a:r>
          </a:p>
        </p:txBody>
      </p:sp>
    </p:spTree>
    <p:extLst>
      <p:ext uri="{BB962C8B-B14F-4D97-AF65-F5344CB8AC3E}">
        <p14:creationId xmlns:p14="http://schemas.microsoft.com/office/powerpoint/2010/main" val="3740580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CBA76-541C-21E7-BCED-3F7E163FD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Q.4 Country with most Employees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9F58CF7-28B4-EE09-3EC1-192E0EF588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1481407"/>
              </p:ext>
            </p:extLst>
          </p:nvPr>
        </p:nvGraphicFramePr>
        <p:xfrm>
          <a:off x="838200" y="2271554"/>
          <a:ext cx="5980430" cy="17322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57969">
                  <a:extLst>
                    <a:ext uri="{9D8B030D-6E8A-4147-A177-3AD203B41FA5}">
                      <a16:colId xmlns:a16="http://schemas.microsoft.com/office/drawing/2014/main" val="1510542865"/>
                    </a:ext>
                  </a:extLst>
                </a:gridCol>
                <a:gridCol w="3322461">
                  <a:extLst>
                    <a:ext uri="{9D8B030D-6E8A-4147-A177-3AD203B41FA5}">
                      <a16:colId xmlns:a16="http://schemas.microsoft.com/office/drawing/2014/main" val="1084743239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IN" sz="2800" u="none" strike="noStrike">
                          <a:effectLst/>
                        </a:rPr>
                        <a:t>Row Labels</a:t>
                      </a:r>
                      <a:endParaRPr lang="en-IN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800" u="none" strike="noStrike">
                          <a:effectLst/>
                        </a:rPr>
                        <a:t>Count of Country</a:t>
                      </a:r>
                      <a:endParaRPr lang="en-IN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8068066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IN" sz="2800" u="none" strike="noStrike">
                          <a:effectLst/>
                        </a:rPr>
                        <a:t>United States</a:t>
                      </a:r>
                      <a:endParaRPr lang="en-IN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800" u="none" strike="noStrike">
                          <a:effectLst/>
                        </a:rPr>
                        <a:t>643</a:t>
                      </a:r>
                      <a:endParaRPr lang="en-IN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06907412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IN" sz="2800" u="none" strike="noStrike">
                          <a:effectLst/>
                        </a:rPr>
                        <a:t>China</a:t>
                      </a:r>
                      <a:endParaRPr lang="en-IN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800" u="none" strike="noStrike">
                          <a:effectLst/>
                        </a:rPr>
                        <a:t>218</a:t>
                      </a:r>
                      <a:endParaRPr lang="en-IN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5210828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IN" sz="2800" u="none" strike="noStrike">
                          <a:effectLst/>
                        </a:rPr>
                        <a:t>Brazil</a:t>
                      </a:r>
                      <a:endParaRPr lang="en-IN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800" u="none" strike="noStrike" dirty="0">
                          <a:effectLst/>
                        </a:rPr>
                        <a:t>139</a:t>
                      </a:r>
                      <a:endParaRPr lang="en-IN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88648500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9A425B7-8145-F96E-39C1-71DB25C8DBD3}"/>
              </a:ext>
            </a:extLst>
          </p:cNvPr>
          <p:cNvSpPr txBox="1"/>
          <p:nvPr/>
        </p:nvSpPr>
        <p:spPr>
          <a:xfrm>
            <a:off x="746760" y="4144248"/>
            <a:ext cx="4923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The country with maximum employees is the US</a:t>
            </a:r>
          </a:p>
        </p:txBody>
      </p:sp>
    </p:spTree>
    <p:extLst>
      <p:ext uri="{BB962C8B-B14F-4D97-AF65-F5344CB8AC3E}">
        <p14:creationId xmlns:p14="http://schemas.microsoft.com/office/powerpoint/2010/main" val="2593064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C7C19-4F47-0049-D5B2-36040B4AE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Q5. The most common age group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72CC7E1-C7BB-0955-5EBC-3B07D1CFC0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2326317"/>
              </p:ext>
            </p:extLst>
          </p:nvPr>
        </p:nvGraphicFramePr>
        <p:xfrm>
          <a:off x="838200" y="2227738"/>
          <a:ext cx="4587240" cy="377682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63124">
                  <a:extLst>
                    <a:ext uri="{9D8B030D-6E8A-4147-A177-3AD203B41FA5}">
                      <a16:colId xmlns:a16="http://schemas.microsoft.com/office/drawing/2014/main" val="120236124"/>
                    </a:ext>
                  </a:extLst>
                </a:gridCol>
                <a:gridCol w="2224116">
                  <a:extLst>
                    <a:ext uri="{9D8B030D-6E8A-4147-A177-3AD203B41FA5}">
                      <a16:colId xmlns:a16="http://schemas.microsoft.com/office/drawing/2014/main" val="3948012522"/>
                    </a:ext>
                  </a:extLst>
                </a:gridCol>
              </a:tblGrid>
              <a:tr h="419647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>
                          <a:effectLst/>
                        </a:rPr>
                        <a:t>Row Labels</a:t>
                      </a:r>
                      <a:endParaRPr lang="en-IN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>
                          <a:effectLst/>
                        </a:rPr>
                        <a:t>Count of Age</a:t>
                      </a:r>
                      <a:endParaRPr lang="en-IN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18454479"/>
                  </a:ext>
                </a:extLst>
              </a:tr>
              <a:tr h="419647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>
                          <a:effectLst/>
                        </a:rPr>
                        <a:t>45-49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400" u="none" strike="noStrike">
                          <a:effectLst/>
                        </a:rPr>
                        <a:t>174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42526350"/>
                  </a:ext>
                </a:extLst>
              </a:tr>
              <a:tr h="419647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>
                          <a:effectLst/>
                        </a:rPr>
                        <a:t>30-34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400" u="none" strike="noStrike">
                          <a:effectLst/>
                        </a:rPr>
                        <a:t>124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677221005"/>
                  </a:ext>
                </a:extLst>
              </a:tr>
              <a:tr h="419647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>
                          <a:effectLst/>
                        </a:rPr>
                        <a:t>50-54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400" u="none" strike="noStrike">
                          <a:effectLst/>
                        </a:rPr>
                        <a:t>122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101386617"/>
                  </a:ext>
                </a:extLst>
              </a:tr>
              <a:tr h="419647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>
                          <a:effectLst/>
                        </a:rPr>
                        <a:t>25-29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400" u="none" strike="noStrike">
                          <a:effectLst/>
                        </a:rPr>
                        <a:t>121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378918629"/>
                  </a:ext>
                </a:extLst>
              </a:tr>
              <a:tr h="419647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>
                          <a:effectLst/>
                        </a:rPr>
                        <a:t>55-59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400" u="none" strike="noStrike">
                          <a:effectLst/>
                        </a:rPr>
                        <a:t>119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052027971"/>
                  </a:ext>
                </a:extLst>
              </a:tr>
              <a:tr h="419647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>
                          <a:effectLst/>
                        </a:rPr>
                        <a:t>40-44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400" u="none" strike="noStrike">
                          <a:effectLst/>
                        </a:rPr>
                        <a:t>114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799059595"/>
                  </a:ext>
                </a:extLst>
              </a:tr>
              <a:tr h="419647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>
                          <a:effectLst/>
                        </a:rPr>
                        <a:t>60-65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400" u="none" strike="noStrike">
                          <a:effectLst/>
                        </a:rPr>
                        <a:t>113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606799185"/>
                  </a:ext>
                </a:extLst>
              </a:tr>
              <a:tr h="419647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>
                          <a:effectLst/>
                        </a:rPr>
                        <a:t>35-39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400" u="none" strike="noStrike" dirty="0">
                          <a:effectLst/>
                        </a:rPr>
                        <a:t>113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5208289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724D7A9-E2D8-7815-E910-AE8BE8C8BC0D}"/>
              </a:ext>
            </a:extLst>
          </p:cNvPr>
          <p:cNvSpPr txBox="1"/>
          <p:nvPr/>
        </p:nvSpPr>
        <p:spPr>
          <a:xfrm>
            <a:off x="6390640" y="2357119"/>
            <a:ext cx="46977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age group ranging from 45-49 has the maximum number of employees. </a:t>
            </a:r>
          </a:p>
          <a:p>
            <a:endParaRPr lang="en-IN" dirty="0"/>
          </a:p>
          <a:p>
            <a:r>
              <a:rPr lang="en-IN" dirty="0"/>
              <a:t>We can also note that the youngest employee is 25 years old.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443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B9C05-DEC0-3739-A8FC-B14FCFB04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Q6 – Average bonus percentage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4E9D6-305A-0317-6502-AFFBFF1ADB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Average Bonus percentage is 8.88%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9111250-A919-3E6B-76E8-C5E463E172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9939339"/>
              </p:ext>
            </p:extLst>
          </p:nvPr>
        </p:nvGraphicFramePr>
        <p:xfrm>
          <a:off x="1889234" y="4349433"/>
          <a:ext cx="6868160" cy="7442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77539">
                  <a:extLst>
                    <a:ext uri="{9D8B030D-6E8A-4147-A177-3AD203B41FA5}">
                      <a16:colId xmlns:a16="http://schemas.microsoft.com/office/drawing/2014/main" val="2082026113"/>
                    </a:ext>
                  </a:extLst>
                </a:gridCol>
                <a:gridCol w="2590621">
                  <a:extLst>
                    <a:ext uri="{9D8B030D-6E8A-4147-A177-3AD203B41FA5}">
                      <a16:colId xmlns:a16="http://schemas.microsoft.com/office/drawing/2014/main" val="4003576408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 dirty="0">
                          <a:effectLst/>
                        </a:rPr>
                        <a:t>Row Labels</a:t>
                      </a:r>
                      <a:endParaRPr lang="en-IN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>
                          <a:effectLst/>
                        </a:rPr>
                        <a:t>Count of Job Title</a:t>
                      </a:r>
                      <a:endParaRPr lang="en-IN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64301491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>
                          <a:effectLst/>
                        </a:rPr>
                        <a:t>Director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400" u="none" strike="noStrike" dirty="0">
                          <a:effectLst/>
                        </a:rPr>
                        <a:t>121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5578309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52B53C6C-F08F-3FE6-64E6-09EED3A415BB}"/>
              </a:ext>
            </a:extLst>
          </p:cNvPr>
          <p:cNvSpPr txBox="1">
            <a:spLocks/>
          </p:cNvSpPr>
          <p:nvPr/>
        </p:nvSpPr>
        <p:spPr>
          <a:xfrm>
            <a:off x="685800" y="3429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Q7 – Which job title is most popular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9793C7-57A9-FD62-9FBC-63333D71BBDE}"/>
              </a:ext>
            </a:extLst>
          </p:cNvPr>
          <p:cNvSpPr txBox="1"/>
          <p:nvPr/>
        </p:nvSpPr>
        <p:spPr>
          <a:xfrm>
            <a:off x="1889234" y="5299076"/>
            <a:ext cx="7132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job which is most popular in the company is the role of the director</a:t>
            </a:r>
          </a:p>
        </p:txBody>
      </p:sp>
    </p:spTree>
    <p:extLst>
      <p:ext uri="{BB962C8B-B14F-4D97-AF65-F5344CB8AC3E}">
        <p14:creationId xmlns:p14="http://schemas.microsoft.com/office/powerpoint/2010/main" val="2093189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094A4-B65E-8716-811B-1C0B54C29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Q.9 Are certain departments more diverse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BC74C90-C4DD-3873-C129-3532AB9418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0888248"/>
              </p:ext>
            </p:extLst>
          </p:nvPr>
        </p:nvGraphicFramePr>
        <p:xfrm>
          <a:off x="1478281" y="1353344"/>
          <a:ext cx="8133081" cy="32897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77103">
                  <a:extLst>
                    <a:ext uri="{9D8B030D-6E8A-4147-A177-3AD203B41FA5}">
                      <a16:colId xmlns:a16="http://schemas.microsoft.com/office/drawing/2014/main" val="4113266307"/>
                    </a:ext>
                  </a:extLst>
                </a:gridCol>
                <a:gridCol w="1887234">
                  <a:extLst>
                    <a:ext uri="{9D8B030D-6E8A-4147-A177-3AD203B41FA5}">
                      <a16:colId xmlns:a16="http://schemas.microsoft.com/office/drawing/2014/main" val="2586946283"/>
                    </a:ext>
                  </a:extLst>
                </a:gridCol>
                <a:gridCol w="898683">
                  <a:extLst>
                    <a:ext uri="{9D8B030D-6E8A-4147-A177-3AD203B41FA5}">
                      <a16:colId xmlns:a16="http://schemas.microsoft.com/office/drawing/2014/main" val="2518956975"/>
                    </a:ext>
                  </a:extLst>
                </a:gridCol>
                <a:gridCol w="1145820">
                  <a:extLst>
                    <a:ext uri="{9D8B030D-6E8A-4147-A177-3AD203B41FA5}">
                      <a16:colId xmlns:a16="http://schemas.microsoft.com/office/drawing/2014/main" val="1487325713"/>
                    </a:ext>
                  </a:extLst>
                </a:gridCol>
                <a:gridCol w="898683">
                  <a:extLst>
                    <a:ext uri="{9D8B030D-6E8A-4147-A177-3AD203B41FA5}">
                      <a16:colId xmlns:a16="http://schemas.microsoft.com/office/drawing/2014/main" val="708242592"/>
                    </a:ext>
                  </a:extLst>
                </a:gridCol>
                <a:gridCol w="1325558">
                  <a:extLst>
                    <a:ext uri="{9D8B030D-6E8A-4147-A177-3AD203B41FA5}">
                      <a16:colId xmlns:a16="http://schemas.microsoft.com/office/drawing/2014/main" val="2560184797"/>
                    </a:ext>
                  </a:extLst>
                </a:gridCol>
              </a:tblGrid>
              <a:tr h="280929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Count of Ethnicity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Column Labels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38376343"/>
                  </a:ext>
                </a:extLst>
              </a:tr>
              <a:tr h="521172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Row Labels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Asian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Black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Caucasian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Latino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Grand Total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94535210"/>
                  </a:ext>
                </a:extLst>
              </a:tr>
              <a:tr h="280929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Accounting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42.71%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3.13%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33.33%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20.83%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100.00%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29227027"/>
                  </a:ext>
                </a:extLst>
              </a:tr>
              <a:tr h="280929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Engineering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35.44%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4.43%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27.85%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32.28%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100.00%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885108292"/>
                  </a:ext>
                </a:extLst>
              </a:tr>
              <a:tr h="280929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Finance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42.50%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7.50%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22.50%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27.50%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100.00%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152136504"/>
                  </a:ext>
                </a:extLst>
              </a:tr>
              <a:tr h="521172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Human Resources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  <a:highlight>
                            <a:srgbClr val="FFFF00"/>
                          </a:highlight>
                        </a:rPr>
                        <a:t>40.00%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  <a:highlight>
                            <a:srgbClr val="FFFF00"/>
                          </a:highlight>
                        </a:rPr>
                        <a:t>11.20%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  <a:highlight>
                            <a:srgbClr val="FFFF00"/>
                          </a:highlight>
                        </a:rPr>
                        <a:t>22.40%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26.40%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100.00%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725208686"/>
                  </a:ext>
                </a:extLst>
              </a:tr>
              <a:tr h="280929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IT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effectLst/>
                        </a:rPr>
                        <a:t>38.59%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effectLst/>
                        </a:rPr>
                        <a:t>8.30%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effectLst/>
                        </a:rPr>
                        <a:t>31.12%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effectLst/>
                        </a:rPr>
                        <a:t>21.99%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100.00%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822191673"/>
                  </a:ext>
                </a:extLst>
              </a:tr>
              <a:tr h="280929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Marketing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45.83%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6.67%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27.50%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20.00%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100.00%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243988779"/>
                  </a:ext>
                </a:extLst>
              </a:tr>
              <a:tr h="280929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Sales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41.43%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9.29%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22.86%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26.43%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100.00%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3738397"/>
                  </a:ext>
                </a:extLst>
              </a:tr>
              <a:tr h="280929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Grand Total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40.40%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7.40%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27.10%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25.10%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100.00%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5301383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D7FD25B-29F7-5B1D-17A4-8605D2749B27}"/>
              </a:ext>
            </a:extLst>
          </p:cNvPr>
          <p:cNvSpPr txBox="1"/>
          <p:nvPr/>
        </p:nvSpPr>
        <p:spPr>
          <a:xfrm>
            <a:off x="838200" y="4985008"/>
            <a:ext cx="103407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All departments have people from all backgrounds but HR has a better mixture of people especially on comparison with the percentage of an ethnicity among all employees</a:t>
            </a:r>
          </a:p>
        </p:txBody>
      </p:sp>
    </p:spTree>
    <p:extLst>
      <p:ext uri="{BB962C8B-B14F-4D97-AF65-F5344CB8AC3E}">
        <p14:creationId xmlns:p14="http://schemas.microsoft.com/office/powerpoint/2010/main" val="1504763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A3A80-0047-FB6C-DB1A-AE7089AA2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Q.10, Increase or decrease is new hires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F468E7-89DD-5CC8-DB62-30D64673C4EB}"/>
              </a:ext>
            </a:extLst>
          </p:cNvPr>
          <p:cNvSpPr txBox="1"/>
          <p:nvPr/>
        </p:nvSpPr>
        <p:spPr>
          <a:xfrm>
            <a:off x="838200" y="1584960"/>
            <a:ext cx="9751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As we can see over the long term there has been a significant increase in the number of new hires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7404E760-4C69-876B-A6C8-0D0DBCC1C79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1235744"/>
              </p:ext>
            </p:extLst>
          </p:nvPr>
        </p:nvGraphicFramePr>
        <p:xfrm>
          <a:off x="3810000" y="2057399"/>
          <a:ext cx="7040880" cy="44354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96346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484</Words>
  <Application>Microsoft Office PowerPoint</Application>
  <PresentationFormat>Widescreen</PresentationFormat>
  <Paragraphs>166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Calibri</vt:lpstr>
      <vt:lpstr>Office Theme</vt:lpstr>
      <vt:lpstr>Assessment 1 </vt:lpstr>
      <vt:lpstr>Q1 . Summary of gender and ethnicity distribution. </vt:lpstr>
      <vt:lpstr>Q.2 Avg tenure of employees</vt:lpstr>
      <vt:lpstr>Q3. Salary difference between departments</vt:lpstr>
      <vt:lpstr>Q.4 Country with most Employees</vt:lpstr>
      <vt:lpstr>Q5. The most common age group</vt:lpstr>
      <vt:lpstr>Q6 – Average bonus percentage</vt:lpstr>
      <vt:lpstr>Q.9 Are certain departments more diverse </vt:lpstr>
      <vt:lpstr>Q.10, Increase or decrease is new hires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Assessment 1 </dc:title>
  <dc:creator>Pranaya Chilukala</dc:creator>
  <cp:lastModifiedBy>Pranaya Chilukala</cp:lastModifiedBy>
  <cp:revision>1</cp:revision>
  <dcterms:created xsi:type="dcterms:W3CDTF">2024-03-29T05:18:55Z</dcterms:created>
  <dcterms:modified xsi:type="dcterms:W3CDTF">2024-03-29T06:06:56Z</dcterms:modified>
</cp:coreProperties>
</file>