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ya.c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093775023424326E-2"/>
          <c:y val="1.6241298809419016E-2"/>
          <c:w val="0.7627205226790269"/>
          <c:h val="0.86266212791280339"/>
        </c:manualLayout>
      </c:layout>
      <c:lineChart>
        <c:grouping val="standard"/>
        <c:varyColors val="0"/>
        <c:ser>
          <c:idx val="0"/>
          <c:order val="0"/>
          <c:tx>
            <c:v>Account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11"/>
              <c:pt idx="0">
                <c:v>2020 Sep</c:v>
              </c:pt>
              <c:pt idx="1">
                <c:v>2020 Oct</c:v>
              </c:pt>
              <c:pt idx="2">
                <c:v>2020 Nov</c:v>
              </c:pt>
              <c:pt idx="3">
                <c:v>2020 Dec</c:v>
              </c:pt>
              <c:pt idx="4">
                <c:v>2021 Jan</c:v>
              </c:pt>
              <c:pt idx="5">
                <c:v>2021 Feb</c:v>
              </c:pt>
              <c:pt idx="6">
                <c:v>2021 Mar</c:v>
              </c:pt>
              <c:pt idx="7">
                <c:v>2021 Apr</c:v>
              </c:pt>
              <c:pt idx="8">
                <c:v>2021 May</c:v>
              </c:pt>
              <c:pt idx="9">
                <c:v>2021 Jun</c:v>
              </c:pt>
              <c:pt idx="10">
                <c:v>2021 Jul</c:v>
              </c:pt>
            </c:strLit>
          </c:cat>
          <c:val>
            <c:numLit>
              <c:formatCode>General</c:formatCode>
              <c:ptCount val="11"/>
              <c:pt idx="0">
                <c:v>40</c:v>
              </c:pt>
              <c:pt idx="1">
                <c:v>31</c:v>
              </c:pt>
              <c:pt idx="2">
                <c:v>32</c:v>
              </c:pt>
              <c:pt idx="3">
                <c:v>22</c:v>
              </c:pt>
              <c:pt idx="4">
                <c:v>30</c:v>
              </c:pt>
              <c:pt idx="5">
                <c:v>34</c:v>
              </c:pt>
              <c:pt idx="6">
                <c:v>36</c:v>
              </c:pt>
              <c:pt idx="7">
                <c:v>70</c:v>
              </c:pt>
              <c:pt idx="8">
                <c:v>48</c:v>
              </c:pt>
              <c:pt idx="9">
                <c:v>66</c:v>
              </c:pt>
              <c:pt idx="10">
                <c:v>32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A3F-471E-A535-B152BC2D73D3}"/>
            </c:ext>
          </c:extLst>
        </c:ser>
        <c:ser>
          <c:idx val="1"/>
          <c:order val="1"/>
          <c:tx>
            <c:v>C.O.D.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11"/>
              <c:pt idx="0">
                <c:v>2020 Sep</c:v>
              </c:pt>
              <c:pt idx="1">
                <c:v>2020 Oct</c:v>
              </c:pt>
              <c:pt idx="2">
                <c:v>2020 Nov</c:v>
              </c:pt>
              <c:pt idx="3">
                <c:v>2020 Dec</c:v>
              </c:pt>
              <c:pt idx="4">
                <c:v>2021 Jan</c:v>
              </c:pt>
              <c:pt idx="5">
                <c:v>2021 Feb</c:v>
              </c:pt>
              <c:pt idx="6">
                <c:v>2021 Mar</c:v>
              </c:pt>
              <c:pt idx="7">
                <c:v>2021 Apr</c:v>
              </c:pt>
              <c:pt idx="8">
                <c:v>2021 May</c:v>
              </c:pt>
              <c:pt idx="9">
                <c:v>2021 Jun</c:v>
              </c:pt>
              <c:pt idx="10">
                <c:v>2021 Jul</c:v>
              </c:pt>
            </c:strLit>
          </c:cat>
          <c:val>
            <c:numLit>
              <c:formatCode>General</c:formatCode>
              <c:ptCount val="11"/>
              <c:pt idx="0">
                <c:v>23</c:v>
              </c:pt>
              <c:pt idx="1">
                <c:v>14</c:v>
              </c:pt>
              <c:pt idx="2">
                <c:v>20</c:v>
              </c:pt>
              <c:pt idx="3">
                <c:v>9</c:v>
              </c:pt>
              <c:pt idx="4">
                <c:v>20</c:v>
              </c:pt>
              <c:pt idx="5">
                <c:v>15</c:v>
              </c:pt>
              <c:pt idx="6">
                <c:v>35</c:v>
              </c:pt>
              <c:pt idx="7">
                <c:v>77</c:v>
              </c:pt>
              <c:pt idx="8">
                <c:v>64</c:v>
              </c:pt>
              <c:pt idx="9">
                <c:v>70</c:v>
              </c:pt>
              <c:pt idx="10">
                <c:v>34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A3F-471E-A535-B152BC2D73D3}"/>
            </c:ext>
          </c:extLst>
        </c:ser>
        <c:ser>
          <c:idx val="2"/>
          <c:order val="2"/>
          <c:tx>
            <c:v>Credit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0">
                <c:v>2020 Sep</c:v>
              </c:pt>
              <c:pt idx="1">
                <c:v>2020 Oct</c:v>
              </c:pt>
              <c:pt idx="2">
                <c:v>2020 Nov</c:v>
              </c:pt>
              <c:pt idx="3">
                <c:v>2020 Dec</c:v>
              </c:pt>
              <c:pt idx="4">
                <c:v>2021 Jan</c:v>
              </c:pt>
              <c:pt idx="5">
                <c:v>2021 Feb</c:v>
              </c:pt>
              <c:pt idx="6">
                <c:v>2021 Mar</c:v>
              </c:pt>
              <c:pt idx="7">
                <c:v>2021 Apr</c:v>
              </c:pt>
              <c:pt idx="8">
                <c:v>2021 May</c:v>
              </c:pt>
              <c:pt idx="9">
                <c:v>2021 Jun</c:v>
              </c:pt>
              <c:pt idx="10">
                <c:v>2021 Jul</c:v>
              </c:pt>
            </c:strLit>
          </c:cat>
          <c:val>
            <c:numLit>
              <c:formatCode>General</c:formatCode>
              <c:ptCount val="1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2</c:v>
              </c:pt>
              <c:pt idx="8">
                <c:v>1</c:v>
              </c:pt>
              <c:pt idx="9">
                <c:v>1</c:v>
              </c:pt>
              <c:pt idx="1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1A3F-471E-A535-B152BC2D73D3}"/>
            </c:ext>
          </c:extLst>
        </c:ser>
        <c:ser>
          <c:idx val="3"/>
          <c:order val="3"/>
          <c:tx>
            <c:v>P.O.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11"/>
              <c:pt idx="0">
                <c:v>2020 Sep</c:v>
              </c:pt>
              <c:pt idx="1">
                <c:v>2020 Oct</c:v>
              </c:pt>
              <c:pt idx="2">
                <c:v>2020 Nov</c:v>
              </c:pt>
              <c:pt idx="3">
                <c:v>2020 Dec</c:v>
              </c:pt>
              <c:pt idx="4">
                <c:v>2021 Jan</c:v>
              </c:pt>
              <c:pt idx="5">
                <c:v>2021 Feb</c:v>
              </c:pt>
              <c:pt idx="6">
                <c:v>2021 Mar</c:v>
              </c:pt>
              <c:pt idx="7">
                <c:v>2021 Apr</c:v>
              </c:pt>
              <c:pt idx="8">
                <c:v>2021 May</c:v>
              </c:pt>
              <c:pt idx="9">
                <c:v>2021 Jun</c:v>
              </c:pt>
              <c:pt idx="10">
                <c:v>2021 Jul</c:v>
              </c:pt>
            </c:strLit>
          </c:cat>
          <c:val>
            <c:numLit>
              <c:formatCode>General</c:formatCode>
              <c:ptCount val="11"/>
              <c:pt idx="0">
                <c:v>11</c:v>
              </c:pt>
              <c:pt idx="1">
                <c:v>11</c:v>
              </c:pt>
              <c:pt idx="2">
                <c:v>13</c:v>
              </c:pt>
              <c:pt idx="3">
                <c:v>10</c:v>
              </c:pt>
              <c:pt idx="4">
                <c:v>15</c:v>
              </c:pt>
              <c:pt idx="5">
                <c:v>10</c:v>
              </c:pt>
              <c:pt idx="6">
                <c:v>10</c:v>
              </c:pt>
              <c:pt idx="7">
                <c:v>14</c:v>
              </c:pt>
              <c:pt idx="8">
                <c:v>14</c:v>
              </c:pt>
              <c:pt idx="9">
                <c:v>17</c:v>
              </c:pt>
              <c:pt idx="10">
                <c:v>7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1A3F-471E-A535-B152BC2D73D3}"/>
            </c:ext>
          </c:extLst>
        </c:ser>
        <c:ser>
          <c:idx val="4"/>
          <c:order val="4"/>
          <c:tx>
            <c:v>Warranty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Lit>
              <c:ptCount val="11"/>
              <c:pt idx="0">
                <c:v>2020 Sep</c:v>
              </c:pt>
              <c:pt idx="1">
                <c:v>2020 Oct</c:v>
              </c:pt>
              <c:pt idx="2">
                <c:v>2020 Nov</c:v>
              </c:pt>
              <c:pt idx="3">
                <c:v>2020 Dec</c:v>
              </c:pt>
              <c:pt idx="4">
                <c:v>2021 Jan</c:v>
              </c:pt>
              <c:pt idx="5">
                <c:v>2021 Feb</c:v>
              </c:pt>
              <c:pt idx="6">
                <c:v>2021 Mar</c:v>
              </c:pt>
              <c:pt idx="7">
                <c:v>2021 Apr</c:v>
              </c:pt>
              <c:pt idx="8">
                <c:v>2021 May</c:v>
              </c:pt>
              <c:pt idx="9">
                <c:v>2021 Jun</c:v>
              </c:pt>
              <c:pt idx="10">
                <c:v>2021 Jul</c:v>
              </c:pt>
            </c:strLit>
          </c:cat>
          <c:val>
            <c:numLit>
              <c:formatCode>General</c:formatCode>
              <c:ptCount val="1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1</c:v>
              </c:pt>
              <c:pt idx="6">
                <c:v>10</c:v>
              </c:pt>
              <c:pt idx="7">
                <c:v>15</c:v>
              </c:pt>
              <c:pt idx="8">
                <c:v>5</c:v>
              </c:pt>
              <c:pt idx="9">
                <c:v>8</c:v>
              </c:pt>
              <c:pt idx="10">
                <c:v>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5-1A3F-471E-A535-B152BC2D7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830608"/>
        <c:axId val="439832048"/>
      </c:lineChart>
      <c:catAx>
        <c:axId val="43983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832048"/>
        <c:crosses val="autoZero"/>
        <c:auto val="1"/>
        <c:lblAlgn val="ctr"/>
        <c:lblOffset val="100"/>
        <c:noMultiLvlLbl val="0"/>
      </c:catAx>
      <c:valAx>
        <c:axId val="43983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83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3A6A-1F6E-13C8-4891-8EFDB319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1CC75-DBC1-63D4-74EB-B290C0EC2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BBA5-3C7D-79FF-D595-3C6C3D6C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9C3E-3D9D-CC97-9460-BCBB69BC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D4CB-C078-7386-F934-104DCEE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E5B-24D9-ECD6-6548-201FC79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9E2B8-0AF0-F8CC-1DA7-2E315365A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5DFA-96F0-CCB8-0639-C7174C9F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2C88-4A50-8234-0AAC-685AB0F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7DDB-D57D-C7B7-1838-0CF1E99A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0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BEAB6-ABB0-B900-A66C-3C1170025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6839F-C0CC-67AF-9952-6ACD7D089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A1D5-543B-FDEB-96E9-40046137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8478-E56E-A89F-86E3-8471F829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425A-BB74-702F-858E-6C7C917C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6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D732-5F19-6608-BF72-1FA1AB2F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6AB8-75A7-E85D-0241-A5861049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8CA0-C649-9655-B3A5-2993D736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A333-EFA0-46EA-8EB9-90632323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63F4-33D2-4738-43E2-15966B42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5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E5DE-9FF5-DFCC-21A9-C1D1207C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62F9-06B5-D160-E41D-6D0B6809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48B5-C8AF-02A1-08D5-5F4CD9E9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DA1F-4F44-B4A2-EC25-F32CAAA8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1E8C-BBEC-764A-A2FC-84509C90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8CF8-79C9-1BE0-5A51-36575380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F890-6DF5-1185-A10F-56D92535B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DB10-CC3B-B31A-A48B-46FFE946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3E439-D085-C457-B9E6-FF331EA2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5931-C012-6F5F-332E-3856C34A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352E-F983-9E38-9148-4C9C643D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4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8EF6-6C14-24EF-FD7D-578F5D68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A59B7-BA4E-74A5-747C-100DE8E5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54FED-953F-4538-5773-16B0CC55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34D2E-177B-97A7-BDFE-A66D5CBE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C9E99-98EB-88B5-7D5F-4630C6857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31AEA-562A-F92E-79A7-008F3D9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665AD-873E-584A-E60A-A8373209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765BA-751F-8C94-4787-9D9636CA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5ED4-9879-90FB-C86F-40DE1020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36A6-0FAD-E0B9-CC31-4DA8E053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B2C10-A842-A613-E1FA-3096E0B9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324F5-D227-0107-91F3-CC0FD671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4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8B7B6-BEF3-1C2D-3FF3-97AAD32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77CC6-6C5D-05B3-BE8E-E2AD1ECA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9E0-764E-0BF4-A689-FEDC4E6A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B31F-B823-903B-CACD-4AD375D2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908B-7DFA-7441-C001-DB0118CC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EADAC-E657-6909-6046-5870E1BB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40AEA-0230-DBBE-1EB7-5F835B7F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7200-8DE1-7A4F-D088-73850C35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E3EC5-5DE4-8699-998B-E216AE7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EA1C-CF2F-2845-A503-44531AE3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DEC49-66EE-AE34-605D-52CDF829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15B6-F853-8585-F870-49F277BCC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58FC1-0958-CC35-7ABB-B4E78B9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925D-80EE-F85B-5A5B-572766AF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08BEC-EC27-1596-121A-D8055951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7E699-87FA-18AB-F7BD-BC197D9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C3FE-1706-DAB6-5C06-C2E09653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369C-5B42-404F-A32C-DF1370DD2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47053-372D-4D4D-829A-4CF7978D93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53B8-41D8-5445-1620-4E277D69B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3709-969E-8D04-37E9-0DBB09FEE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FF1FA-BF28-4244-BFD6-83D35417E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7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BB64-CA80-3403-E978-EA2A4F0A3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Final assessment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A1A5F-92AC-C454-00C0-8360FF1A6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LVADSUSR176</a:t>
            </a:r>
          </a:p>
        </p:txBody>
      </p:sp>
    </p:spTree>
    <p:extLst>
      <p:ext uri="{BB962C8B-B14F-4D97-AF65-F5344CB8AC3E}">
        <p14:creationId xmlns:p14="http://schemas.microsoft.com/office/powerpoint/2010/main" val="218955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67840-26A0-E211-0571-5DC89E3D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5" y="214670"/>
            <a:ext cx="10203543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53DE83-95DB-D0FE-9B7A-306324B6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3697"/>
            <a:ext cx="11277600" cy="56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8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A19FE-234F-F0BC-E7C8-4027AAB9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18" y="1480458"/>
            <a:ext cx="6764360" cy="24013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2A8E7-F0A3-E5E9-86B2-0774E5C6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8" y="806874"/>
            <a:ext cx="36908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27662-AE7B-DA83-CB36-C299F86D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Task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FBB4F0-6B88-69F2-5CB5-2B6442BC1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072179"/>
              </p:ext>
            </p:extLst>
          </p:nvPr>
        </p:nvGraphicFramePr>
        <p:xfrm>
          <a:off x="1371597" y="1924820"/>
          <a:ext cx="4354830" cy="3087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44036556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56101860"/>
                    </a:ext>
                  </a:extLst>
                </a:gridCol>
              </a:tblGrid>
              <a:tr h="631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work-completion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Yes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994054484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algn="l" fontAlgn="b"/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1012844312"/>
                  </a:ext>
                </a:extLst>
              </a:tr>
              <a:tr h="113461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Average of lead time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67012893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28.01631702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86032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27662-AE7B-DA83-CB36-C299F86D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Task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1F79C-C1DD-ABBD-3D34-F6555F994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841950"/>
              </p:ext>
            </p:extLst>
          </p:nvPr>
        </p:nvGraphicFramePr>
        <p:xfrm>
          <a:off x="636411" y="2025493"/>
          <a:ext cx="3704774" cy="4192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492">
                  <a:extLst>
                    <a:ext uri="{9D8B030D-6E8A-4147-A177-3AD203B41FA5}">
                      <a16:colId xmlns:a16="http://schemas.microsoft.com/office/drawing/2014/main" val="4178990273"/>
                    </a:ext>
                  </a:extLst>
                </a:gridCol>
                <a:gridCol w="1394282">
                  <a:extLst>
                    <a:ext uri="{9D8B030D-6E8A-4147-A177-3AD203B41FA5}">
                      <a16:colId xmlns:a16="http://schemas.microsoft.com/office/drawing/2014/main" val="3222358997"/>
                    </a:ext>
                  </a:extLst>
                </a:gridCol>
              </a:tblGrid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Rush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Yes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339186107"/>
                  </a:ext>
                </a:extLst>
              </a:tr>
              <a:tr h="349626"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2138632299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Row Labels</a:t>
                      </a:r>
                      <a:endParaRPr lang="en-I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Count of Rush</a:t>
                      </a:r>
                      <a:endParaRPr lang="en-I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2478874623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Northwest</a:t>
                      </a:r>
                      <a:endParaRPr lang="en-IN" sz="1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45</a:t>
                      </a:r>
                      <a:endParaRPr lang="en-IN" sz="1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805279885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Central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17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1216757502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Southeast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13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207793371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North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10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3042105693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West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5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1498826357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East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4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3519307820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South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4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2629674594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Southwest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3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1421310851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Northeast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2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1124590323"/>
                  </a:ext>
                </a:extLst>
              </a:tr>
              <a:tr h="320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</a:rPr>
                        <a:t>Grand Total</a:t>
                      </a:r>
                      <a:endParaRPr lang="en-I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 dirty="0">
                          <a:effectLst/>
                        </a:rPr>
                        <a:t>103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8" marR="9658" marT="9658" marB="0" anchor="b"/>
                </a:tc>
                <a:extLst>
                  <a:ext uri="{0D108BD9-81ED-4DB2-BD59-A6C34878D82A}">
                    <a16:rowId xmlns:a16="http://schemas.microsoft.com/office/drawing/2014/main" val="10062186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03DB17-585F-BEC7-9615-EA4908352CA2}"/>
              </a:ext>
            </a:extLst>
          </p:cNvPr>
          <p:cNvSpPr txBox="1"/>
          <p:nvPr/>
        </p:nvSpPr>
        <p:spPr>
          <a:xfrm>
            <a:off x="6574971" y="2438400"/>
            <a:ext cx="411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Northwest district has highest rush jobs</a:t>
            </a:r>
          </a:p>
        </p:txBody>
      </p:sp>
    </p:spTree>
    <p:extLst>
      <p:ext uri="{BB962C8B-B14F-4D97-AF65-F5344CB8AC3E}">
        <p14:creationId xmlns:p14="http://schemas.microsoft.com/office/powerpoint/2010/main" val="8819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943A5-0D92-E544-04BB-8E64D68F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Task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7F5294-238E-2755-6036-0070B59A8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82749"/>
              </p:ext>
            </p:extLst>
          </p:nvPr>
        </p:nvGraphicFramePr>
        <p:xfrm>
          <a:off x="997536" y="2052031"/>
          <a:ext cx="4364355" cy="239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362452088"/>
                    </a:ext>
                  </a:extLst>
                </a:gridCol>
                <a:gridCol w="2787015">
                  <a:extLst>
                    <a:ext uri="{9D8B030D-6E8A-4147-A177-3AD203B41FA5}">
                      <a16:colId xmlns:a16="http://schemas.microsoft.com/office/drawing/2014/main" val="4048608515"/>
                    </a:ext>
                  </a:extLst>
                </a:gridCol>
              </a:tblGrid>
              <a:tr h="113461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Row Labels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Average of LbrHrs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379142911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No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0.792267366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1869598411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Yes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 dirty="0">
                          <a:effectLst/>
                        </a:rPr>
                        <a:t>0.586842105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8513984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45E2F5-BEDC-3DF1-679B-22ACB9B91314}"/>
              </a:ext>
            </a:extLst>
          </p:cNvPr>
          <p:cNvSpPr txBox="1"/>
          <p:nvPr/>
        </p:nvSpPr>
        <p:spPr>
          <a:xfrm>
            <a:off x="6781800" y="2394856"/>
            <a:ext cx="3690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</a:t>
            </a:r>
            <a:r>
              <a:rPr lang="en-IN" sz="2800" dirty="0"/>
              <a:t> non rush jobs have higher labour hours on average</a:t>
            </a:r>
          </a:p>
        </p:txBody>
      </p:sp>
    </p:spTree>
    <p:extLst>
      <p:ext uri="{BB962C8B-B14F-4D97-AF65-F5344CB8AC3E}">
        <p14:creationId xmlns:p14="http://schemas.microsoft.com/office/powerpoint/2010/main" val="23245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943A5-0D92-E544-04BB-8E64D68F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Task 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8E888B-AFA7-FBD5-6125-B3A8CD8BA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222155"/>
              </p:ext>
            </p:extLst>
          </p:nvPr>
        </p:nvGraphicFramePr>
        <p:xfrm>
          <a:off x="487787" y="1716288"/>
          <a:ext cx="10927833" cy="342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7876">
                  <a:extLst>
                    <a:ext uri="{9D8B030D-6E8A-4147-A177-3AD203B41FA5}">
                      <a16:colId xmlns:a16="http://schemas.microsoft.com/office/drawing/2014/main" val="2295046774"/>
                    </a:ext>
                  </a:extLst>
                </a:gridCol>
                <a:gridCol w="2169297">
                  <a:extLst>
                    <a:ext uri="{9D8B030D-6E8A-4147-A177-3AD203B41FA5}">
                      <a16:colId xmlns:a16="http://schemas.microsoft.com/office/drawing/2014/main" val="3552692143"/>
                    </a:ext>
                  </a:extLst>
                </a:gridCol>
                <a:gridCol w="1153085">
                  <a:extLst>
                    <a:ext uri="{9D8B030D-6E8A-4147-A177-3AD203B41FA5}">
                      <a16:colId xmlns:a16="http://schemas.microsoft.com/office/drawing/2014/main" val="810403518"/>
                    </a:ext>
                  </a:extLst>
                </a:gridCol>
                <a:gridCol w="1001362">
                  <a:extLst>
                    <a:ext uri="{9D8B030D-6E8A-4147-A177-3AD203B41FA5}">
                      <a16:colId xmlns:a16="http://schemas.microsoft.com/office/drawing/2014/main" val="2139971663"/>
                    </a:ext>
                  </a:extLst>
                </a:gridCol>
                <a:gridCol w="1153085">
                  <a:extLst>
                    <a:ext uri="{9D8B030D-6E8A-4147-A177-3AD203B41FA5}">
                      <a16:colId xmlns:a16="http://schemas.microsoft.com/office/drawing/2014/main" val="3280914760"/>
                    </a:ext>
                  </a:extLst>
                </a:gridCol>
                <a:gridCol w="1353228">
                  <a:extLst>
                    <a:ext uri="{9D8B030D-6E8A-4147-A177-3AD203B41FA5}">
                      <a16:colId xmlns:a16="http://schemas.microsoft.com/office/drawing/2014/main" val="1536794768"/>
                    </a:ext>
                  </a:extLst>
                </a:gridCol>
                <a:gridCol w="1659900">
                  <a:extLst>
                    <a:ext uri="{9D8B030D-6E8A-4147-A177-3AD203B41FA5}">
                      <a16:colId xmlns:a16="http://schemas.microsoft.com/office/drawing/2014/main" val="1603330259"/>
                    </a:ext>
                  </a:extLst>
                </a:gridCol>
              </a:tblGrid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Count of Payment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Payment mode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1170529783"/>
                  </a:ext>
                </a:extLst>
              </a:tr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Service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Account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C.O.D.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Credit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P.O.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Warranty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Grand Total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452362901"/>
                  </a:ext>
                </a:extLst>
              </a:tr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Assess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43.73%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36.36%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0.49%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16.22%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3.19%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100.00%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3379417879"/>
                  </a:ext>
                </a:extLst>
              </a:tr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Deliver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52.63%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31.58%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0.00%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10.53%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5.26%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100.00%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2648175403"/>
                  </a:ext>
                </a:extLst>
              </a:tr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Install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38.10%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39.68%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0.00%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14.29%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7.94%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100.00%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1769534632"/>
                  </a:ext>
                </a:extLst>
              </a:tr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Repair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27.91%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59.30%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1.16%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6.98%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4.65%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100.00%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4253589925"/>
                  </a:ext>
                </a:extLst>
              </a:tr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Replace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45.28%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38.19%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0.79%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12.20%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3.54%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100.00%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2098312727"/>
                  </a:ext>
                </a:extLst>
              </a:tr>
              <a:tr h="428178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Grand Total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44.10%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38.10%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0.50%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13.20%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4.10%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100.00%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27839742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BF8E82-3CA5-763E-154F-5E4DE5D646DB}"/>
              </a:ext>
            </a:extLst>
          </p:cNvPr>
          <p:cNvSpPr txBox="1"/>
          <p:nvPr/>
        </p:nvSpPr>
        <p:spPr>
          <a:xfrm>
            <a:off x="381000" y="5508170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service types prefer account followed cod mode of payment, repair service prefers COD over account by a significant margin.</a:t>
            </a:r>
          </a:p>
        </p:txBody>
      </p:sp>
    </p:spTree>
    <p:extLst>
      <p:ext uri="{BB962C8B-B14F-4D97-AF65-F5344CB8AC3E}">
        <p14:creationId xmlns:p14="http://schemas.microsoft.com/office/powerpoint/2010/main" val="181490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6AA9-4651-492E-685E-C0B48E35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3613-AFEA-2ABD-12B4-42E7BA35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4" y="1825625"/>
            <a:ext cx="5116285" cy="4351338"/>
          </a:xfrm>
        </p:spPr>
        <p:txBody>
          <a:bodyPr/>
          <a:lstStyle/>
          <a:p>
            <a:r>
              <a:rPr lang="en-IN" dirty="0"/>
              <a:t>Over time the use of cash on delivery has increased significantly. </a:t>
            </a:r>
          </a:p>
          <a:p>
            <a:r>
              <a:rPr lang="en-IN" dirty="0"/>
              <a:t>Account transfer usage has also increased over time. </a:t>
            </a:r>
          </a:p>
          <a:p>
            <a:r>
              <a:rPr lang="en-IN" dirty="0"/>
              <a:t>P.O has not had any increase in usage </a:t>
            </a:r>
          </a:p>
          <a:p>
            <a:r>
              <a:rPr lang="en-IN" dirty="0"/>
              <a:t>Recently credit and warranty usage has begun.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D38885-7387-1802-D8D5-717D21536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124089"/>
              </p:ext>
            </p:extLst>
          </p:nvPr>
        </p:nvGraphicFramePr>
        <p:xfrm>
          <a:off x="511629" y="1273628"/>
          <a:ext cx="5725885" cy="469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79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43A5-0D92-E544-04BB-8E64D68F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9FC5-9D27-095D-AEFB-BB12362C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56" y="1825625"/>
            <a:ext cx="5453744" cy="4351338"/>
          </a:xfrm>
        </p:spPr>
        <p:txBody>
          <a:bodyPr/>
          <a:lstStyle/>
          <a:p>
            <a:r>
              <a:rPr lang="pt-BR" dirty="0"/>
              <a:t>FORMULA:</a:t>
            </a:r>
          </a:p>
          <a:p>
            <a:r>
              <a:rPr lang="pt-BR" dirty="0"/>
              <a:t>=CORREL(A2:A1001,B2:B1001)</a:t>
            </a:r>
          </a:p>
          <a:p>
            <a:r>
              <a:rPr lang="pt-BR" dirty="0"/>
              <a:t>We get 0.24 as correlation which implies </a:t>
            </a:r>
            <a:r>
              <a:rPr lang="pt-BR" b="1" dirty="0"/>
              <a:t>a mild positive relation </a:t>
            </a:r>
            <a:r>
              <a:rPr lang="pt-BR" dirty="0"/>
              <a:t>between the two variables.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C36BC-FC1C-E16D-F1EA-D565CA8D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36" y="1690688"/>
            <a:ext cx="5068135" cy="36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43A5-0D92-E544-04BB-8E64D68F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9FC5-9D27-095D-AEFB-BB12362C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5148943"/>
            <a:ext cx="10863942" cy="1028020"/>
          </a:xfrm>
        </p:spPr>
        <p:txBody>
          <a:bodyPr/>
          <a:lstStyle/>
          <a:p>
            <a:r>
              <a:rPr lang="en-IN" dirty="0"/>
              <a:t>The most common service across all regions is ASSESS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24CBE-D4E7-C89E-05E9-AD1C8CB16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3" y="1593180"/>
            <a:ext cx="778301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6C5-DB93-6B34-A4D6-F903CE58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6B2F82-ADEF-212D-CA43-91E18229F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49401"/>
              </p:ext>
            </p:extLst>
          </p:nvPr>
        </p:nvGraphicFramePr>
        <p:xfrm>
          <a:off x="5515884" y="686933"/>
          <a:ext cx="5533116" cy="3863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6509">
                  <a:extLst>
                    <a:ext uri="{9D8B030D-6E8A-4147-A177-3AD203B41FA5}">
                      <a16:colId xmlns:a16="http://schemas.microsoft.com/office/drawing/2014/main" val="3618005891"/>
                    </a:ext>
                  </a:extLst>
                </a:gridCol>
                <a:gridCol w="3136607">
                  <a:extLst>
                    <a:ext uri="{9D8B030D-6E8A-4147-A177-3AD203B41FA5}">
                      <a16:colId xmlns:a16="http://schemas.microsoft.com/office/drawing/2014/main" val="1262860301"/>
                    </a:ext>
                  </a:extLst>
                </a:gridCol>
              </a:tblGrid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 err="1">
                          <a:effectLst/>
                        </a:rPr>
                        <a:t>WtyLbr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806823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427357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Row Labels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Count of Payment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8106152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Account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441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342151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C.O.D.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381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2956794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Credit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5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675427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P.O.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132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7328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FFAC2-A11E-2F32-71AB-A0F09AF5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98095"/>
              </p:ext>
            </p:extLst>
          </p:nvPr>
        </p:nvGraphicFramePr>
        <p:xfrm>
          <a:off x="722993" y="1514929"/>
          <a:ext cx="3968750" cy="2457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949">
                  <a:extLst>
                    <a:ext uri="{9D8B030D-6E8A-4147-A177-3AD203B41FA5}">
                      <a16:colId xmlns:a16="http://schemas.microsoft.com/office/drawing/2014/main" val="1731067444"/>
                    </a:ext>
                  </a:extLst>
                </a:gridCol>
                <a:gridCol w="2249801">
                  <a:extLst>
                    <a:ext uri="{9D8B030D-6E8A-4147-A177-3AD203B41FA5}">
                      <a16:colId xmlns:a16="http://schemas.microsoft.com/office/drawing/2014/main" val="2328929908"/>
                    </a:ext>
                  </a:extLst>
                </a:gridCol>
              </a:tblGrid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WtyLbr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Yes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1830739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816155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Row Labels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Count of Payment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4054331"/>
                  </a:ext>
                </a:extLst>
              </a:tr>
              <a:tr h="55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Warranty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41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7947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E0913-7C32-CD2B-55D8-F63F5A060FD0}"/>
              </a:ext>
            </a:extLst>
          </p:cNvPr>
          <p:cNvSpPr txBox="1"/>
          <p:nvPr/>
        </p:nvSpPr>
        <p:spPr>
          <a:xfrm>
            <a:off x="838200" y="5246914"/>
            <a:ext cx="10352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If warranty of labour is available then the only mode of payment is warranty.</a:t>
            </a:r>
          </a:p>
        </p:txBody>
      </p:sp>
    </p:spTree>
    <p:extLst>
      <p:ext uri="{BB962C8B-B14F-4D97-AF65-F5344CB8AC3E}">
        <p14:creationId xmlns:p14="http://schemas.microsoft.com/office/powerpoint/2010/main" val="209133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327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Final assessment excel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excel</dc:title>
  <dc:creator>Pranaya Chilukala</dc:creator>
  <cp:lastModifiedBy>Pranaya Chilukala</cp:lastModifiedBy>
  <cp:revision>8</cp:revision>
  <dcterms:created xsi:type="dcterms:W3CDTF">2024-04-02T04:25:30Z</dcterms:created>
  <dcterms:modified xsi:type="dcterms:W3CDTF">2024-04-02T11:10:19Z</dcterms:modified>
</cp:coreProperties>
</file>