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65" r:id="rId3"/>
    <p:sldId id="258" r:id="rId4"/>
    <p:sldId id="262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BCF7-024D-45E1-B1DC-97469BCA6F4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1ABAC-EFB3-4395-A270-CCE16B0ADC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44D-25B5-4B7A-9DE9-D79A9723497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5F6-A7AC-47B8-BD7A-8F751813F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44D-25B5-4B7A-9DE9-D79A9723497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5F6-A7AC-47B8-BD7A-8F751813F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44D-25B5-4B7A-9DE9-D79A9723497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5F6-A7AC-47B8-BD7A-8F751813F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12192000" cy="86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65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1"/>
          </p:nvPr>
        </p:nvSpPr>
        <p:spPr>
          <a:xfrm>
            <a:off x="220133" y="1219200"/>
            <a:ext cx="11684000" cy="463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0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1219200" lvl="1" indent="-30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35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828800" lvl="2" indent="-30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35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2438400" lvl="3" indent="-30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65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3048000" lvl="4" indent="-30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65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36576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42672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8768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54864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1296650" y="6216650"/>
            <a:ext cx="732367" cy="52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3608917" y="6347883"/>
            <a:ext cx="4718049" cy="26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44D-25B5-4B7A-9DE9-D79A9723497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5F6-A7AC-47B8-BD7A-8F751813F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44D-25B5-4B7A-9DE9-D79A9723497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5F6-A7AC-47B8-BD7A-8F751813F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44D-25B5-4B7A-9DE9-D79A9723497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5F6-A7AC-47B8-BD7A-8F751813F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44D-25B5-4B7A-9DE9-D79A9723497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5F6-A7AC-47B8-BD7A-8F751813F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44D-25B5-4B7A-9DE9-D79A9723497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5F6-A7AC-47B8-BD7A-8F751813F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44D-25B5-4B7A-9DE9-D79A9723497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5F6-A7AC-47B8-BD7A-8F751813F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44D-25B5-4B7A-9DE9-D79A9723497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5F6-A7AC-47B8-BD7A-8F751813F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744D-25B5-4B7A-9DE9-D79A9723497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5F6-A7AC-47B8-BD7A-8F751813F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744D-25B5-4B7A-9DE9-D79A9723497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C5F6-A7AC-47B8-BD7A-8F751813F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>
            <a:spLocks noGrp="1"/>
          </p:cNvSpPr>
          <p:nvPr>
            <p:ph type="ctrTitle"/>
          </p:nvPr>
        </p:nvSpPr>
        <p:spPr>
          <a:xfrm>
            <a:off x="0" y="1034217"/>
            <a:ext cx="12192000" cy="20311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50000"/>
              </a:lnSpc>
              <a:buSzPct val="236000"/>
            </a:pPr>
            <a:r>
              <a:rPr lang="en-US" sz="2800" dirty="0">
                <a:solidFill>
                  <a:srgbClr val="000000"/>
                </a:solidFill>
                <a:latin typeface="Calistro MT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alistro MT"/>
              </a:rPr>
            </a:br>
            <a:r>
              <a:rPr lang="en-US" sz="2800" dirty="0">
                <a:solidFill>
                  <a:srgbClr val="000000"/>
                </a:solidFill>
                <a:latin typeface="Calistro MT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alistro MT"/>
              </a:rPr>
            </a:br>
            <a:r>
              <a:rPr lang="en-US" sz="2800" dirty="0">
                <a:solidFill>
                  <a:srgbClr val="000000"/>
                </a:solidFill>
                <a:latin typeface="Calistro MT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alistro MT"/>
              </a:rPr>
            </a:br>
            <a:r>
              <a:rPr lang="en-US" sz="2800" dirty="0">
                <a:solidFill>
                  <a:srgbClr val="000000"/>
                </a:solidFill>
                <a:latin typeface="Calistro MT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alistro MT"/>
              </a:rPr>
            </a:br>
            <a:r>
              <a:rPr lang="en-US" sz="2800" dirty="0">
                <a:solidFill>
                  <a:srgbClr val="000000"/>
                </a:solidFill>
                <a:latin typeface="Calistro MT"/>
              </a:rPr>
              <a:t>Gokaraju Rangaraju Institute of Engineering and Technology </a:t>
            </a:r>
            <a:br>
              <a:rPr lang="en-US" sz="2800" dirty="0">
                <a:solidFill>
                  <a:srgbClr val="000000"/>
                </a:solidFill>
                <a:latin typeface="Calistro MT"/>
              </a:rPr>
            </a:br>
            <a:r>
              <a:rPr lang="en-US" sz="2800" dirty="0">
                <a:solidFill>
                  <a:srgbClr val="000000"/>
                </a:solidFill>
                <a:latin typeface="Calistro MT"/>
              </a:rPr>
              <a:t>(Autonomous)</a:t>
            </a:r>
            <a:br>
              <a:rPr lang="en-US" sz="2800" dirty="0">
                <a:solidFill>
                  <a:srgbClr val="000000"/>
                </a:solidFill>
                <a:latin typeface="Calistro MT"/>
              </a:rPr>
            </a:br>
            <a:r>
              <a:rPr lang="en-US" sz="2800" dirty="0">
                <a:solidFill>
                  <a:srgbClr val="000000"/>
                </a:solidFill>
                <a:latin typeface="Calistro MT"/>
              </a:rPr>
              <a:t>Department of Artificial Intelligence and Machine Learning</a:t>
            </a:r>
            <a:endParaRPr sz="2800" dirty="0">
              <a:latin typeface="Calistro MT"/>
            </a:endParaRPr>
          </a:p>
        </p:txBody>
      </p:sp>
      <p:sp>
        <p:nvSpPr>
          <p:cNvPr id="29" name="Google Shape;29;p1"/>
          <p:cNvSpPr txBox="1">
            <a:spLocks noGrp="1"/>
          </p:cNvSpPr>
          <p:nvPr>
            <p:ph type="subTitle" idx="4294967295"/>
          </p:nvPr>
        </p:nvSpPr>
        <p:spPr>
          <a:xfrm>
            <a:off x="386499" y="2952132"/>
            <a:ext cx="11085921" cy="12287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200"/>
              <a:buNone/>
            </a:pPr>
            <a:r>
              <a:rPr lang="en-US" sz="3200" b="1" dirty="0">
                <a:solidFill>
                  <a:srgbClr val="0D5BDC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Review 1: Project Introduction</a:t>
            </a: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200"/>
              <a:buNone/>
            </a:pPr>
            <a:endParaRPr sz="3200" dirty="0">
              <a:latin typeface="Calistro MT"/>
            </a:endParaRPr>
          </a:p>
          <a:p>
            <a:pPr marL="457200" indent="-457200">
              <a:spcBef>
                <a:spcPts val="0"/>
              </a:spcBef>
              <a:buNone/>
            </a:pPr>
            <a:endParaRPr sz="3200" b="1" dirty="0">
              <a:solidFill>
                <a:srgbClr val="0D5BDC"/>
              </a:solidFill>
              <a:latin typeface="Calistro M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620184" y="4087944"/>
            <a:ext cx="4835736" cy="236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2000" b="1" dirty="0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by:</a:t>
            </a:r>
            <a:endParaRPr sz="2000" dirty="0">
              <a:solidFill>
                <a:schemeClr val="dk1"/>
              </a:solidFill>
              <a:latin typeface="Calistro MT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2000" b="1" dirty="0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</a:t>
            </a:r>
            <a:r>
              <a:rPr lang="en-US" sz="2000" b="1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Pranayaa </a:t>
            </a:r>
            <a:r>
              <a:rPr lang="en-US" sz="2000" b="1" smtClean="0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Mansani(23241A6140</a:t>
            </a:r>
            <a:r>
              <a:rPr lang="en-US" sz="2000" b="1" dirty="0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2000" dirty="0">
              <a:solidFill>
                <a:schemeClr val="dk1"/>
              </a:solidFill>
              <a:latin typeface="Calistro MT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2000" b="1" dirty="0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</a:t>
            </a:r>
            <a:r>
              <a:rPr lang="en-US" sz="2000" b="1" dirty="0" err="1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Ashitha</a:t>
            </a:r>
            <a:r>
              <a:rPr lang="en-US" sz="2000" b="1" dirty="0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Praisy</a:t>
            </a:r>
            <a:r>
              <a:rPr lang="en-US" sz="2000" b="1" dirty="0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Aluri</a:t>
            </a:r>
            <a:r>
              <a:rPr lang="en-US" sz="2000" b="1" dirty="0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(23241A6109)</a:t>
            </a:r>
            <a:endParaRPr lang="en-US" sz="2000" dirty="0">
              <a:solidFill>
                <a:schemeClr val="dk1"/>
              </a:solidFill>
              <a:latin typeface="Calistro MT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2000" b="1" dirty="0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</a:t>
            </a:r>
            <a:r>
              <a:rPr lang="en-US" sz="2000" b="1" dirty="0" err="1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Ananya</a:t>
            </a:r>
            <a:r>
              <a:rPr lang="en-US" sz="2000" b="1" dirty="0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Emani</a:t>
            </a:r>
            <a:r>
              <a:rPr lang="en-US" sz="2000" b="1" dirty="0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(23241A6105)</a:t>
            </a:r>
            <a:endParaRPr lang="en-US" sz="2000" dirty="0">
              <a:solidFill>
                <a:schemeClr val="dk1"/>
              </a:solidFill>
              <a:latin typeface="Calistro MT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6096000" y="4406594"/>
            <a:ext cx="5475816" cy="192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2000" b="1" dirty="0">
                <a:solidFill>
                  <a:schemeClr val="dk1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the Guidance of:</a:t>
            </a:r>
            <a:endParaRPr sz="2000" dirty="0">
              <a:solidFill>
                <a:schemeClr val="dk1"/>
              </a:solidFill>
              <a:latin typeface="Calistro MT"/>
            </a:endParaRPr>
          </a:p>
          <a:p>
            <a:pPr algn="ctr">
              <a:buClr>
                <a:srgbClr val="006600"/>
              </a:buClr>
              <a:buSzPts val="1600"/>
            </a:pPr>
            <a:r>
              <a:rPr lang="en-US" sz="2000" b="1" dirty="0" err="1">
                <a:solidFill>
                  <a:srgbClr val="006600"/>
                </a:solidFill>
                <a:latin typeface="Calistro M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Ms.A.Samatha</a:t>
            </a:r>
            <a:endParaRPr lang="en-US" sz="2000" b="1" dirty="0">
              <a:solidFill>
                <a:srgbClr val="006600"/>
              </a:solidFill>
              <a:latin typeface="Calistro M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150000"/>
              </a:lnSpc>
              <a:buClr>
                <a:srgbClr val="006600"/>
              </a:buClr>
              <a:buSzPts val="1600"/>
            </a:pPr>
            <a:endParaRPr sz="2000" b="1" dirty="0">
              <a:solidFill>
                <a:schemeClr val="dk1"/>
              </a:solidFill>
              <a:latin typeface="Calistro M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2" name="Google Shape;32;p1" descr="Untitled-1 copy"/>
          <p:cNvPicPr preferRelativeResize="0"/>
          <p:nvPr/>
        </p:nvPicPr>
        <p:blipFill rotWithShape="1">
          <a:blip r:embed="rId3"/>
          <a:srcRect l="25561" t="23017" r="26994" b="21855"/>
          <a:stretch>
            <a:fillRect/>
          </a:stretch>
        </p:blipFill>
        <p:spPr>
          <a:xfrm>
            <a:off x="5243465" y="149430"/>
            <a:ext cx="1138482" cy="91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Hub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0" y="2682082"/>
            <a:ext cx="9144000" cy="1655762"/>
          </a:xfrm>
        </p:spPr>
        <p:txBody>
          <a:bodyPr/>
          <a:lstStyle/>
          <a:p>
            <a:r>
              <a:rPr lang="en-US" dirty="0" smtClean="0"/>
              <a:t>Comprehensive Learning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1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69711"/>
            <a:ext cx="10515600" cy="82265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stro MT"/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19642"/>
            <a:ext cx="10515600" cy="5369397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stro MT"/>
              </a:rPr>
              <a:t>A student-focused website offering study resources, task management, a calendar with reminders, an academic chatbot, and a collaborative study room to help students stay organized and connected.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stro MT"/>
              </a:rPr>
              <a:t>This project was chosen because it offers a comprehensive, all-in-one solution with various features which are more practical and interactive compared to the other ideas.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stro MT"/>
              </a:rPr>
              <a:t>This project benefits students by providing a comprehensive platform for organizing tasks, accessing study resources, and improving productivity and learning outcomes.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700" dirty="0">
                <a:solidFill>
                  <a:srgbClr val="FF0000"/>
                </a:solidFill>
                <a:latin typeface="Calistro MT"/>
              </a:rPr>
              <a:t>A</a:t>
            </a:r>
            <a:r>
              <a:rPr lang="en-US" sz="1700" dirty="0" smtClean="0">
                <a:solidFill>
                  <a:srgbClr val="FF0000"/>
                </a:solidFill>
                <a:latin typeface="Calistro MT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alistro MT"/>
              </a:rPr>
              <a:t>real-world </a:t>
            </a:r>
            <a:r>
              <a:rPr lang="en-US" sz="1700" b="1" dirty="0">
                <a:solidFill>
                  <a:srgbClr val="FF0000"/>
                </a:solidFill>
                <a:latin typeface="Calistro MT"/>
              </a:rPr>
              <a:t>example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700" dirty="0">
                <a:latin typeface="Calistro MT"/>
              </a:rPr>
              <a:t>A real-world example of this project is </a:t>
            </a:r>
            <a:r>
              <a:rPr lang="en-US" sz="1700" b="1" dirty="0">
                <a:latin typeface="Calistro MT"/>
              </a:rPr>
              <a:t>Khan Academy</a:t>
            </a:r>
            <a:r>
              <a:rPr lang="en-US" sz="1700" dirty="0">
                <a:latin typeface="Calistro MT"/>
              </a:rPr>
              <a:t> combined with </a:t>
            </a:r>
            <a:r>
              <a:rPr lang="en-US" sz="1700" b="1" dirty="0">
                <a:latin typeface="Calistro MT"/>
              </a:rPr>
              <a:t>Trello</a:t>
            </a:r>
            <a:r>
              <a:rPr lang="en-US" sz="1700" dirty="0">
                <a:latin typeface="Calistro MT"/>
              </a:rPr>
              <a:t>, where students can access educational resources, organize tasks, and set reminders. </a:t>
            </a:r>
            <a:endParaRPr lang="en-US" sz="1700" dirty="0">
              <a:solidFill>
                <a:srgbClr val="FF0000"/>
              </a:solidFill>
              <a:latin typeface="Calistro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49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stro MT"/>
              </a:rPr>
              <a:t>Existing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2023"/>
            <a:ext cx="10515600" cy="546592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Existing solutions like </a:t>
            </a:r>
            <a:r>
              <a:rPr lang="en-US" sz="1900" b="1" dirty="0"/>
              <a:t>Google Calendar</a:t>
            </a:r>
            <a:r>
              <a:rPr lang="en-US" sz="1900" dirty="0"/>
              <a:t> help with task reminders, while </a:t>
            </a:r>
            <a:r>
              <a:rPr lang="en-US" sz="1900" b="1" dirty="0"/>
              <a:t>Khan Academy</a:t>
            </a:r>
            <a:r>
              <a:rPr lang="en-US" sz="1900" dirty="0"/>
              <a:t> offers study resources.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Calistro MT"/>
              </a:rPr>
              <a:t>Strengths</a:t>
            </a:r>
            <a:r>
              <a:rPr lang="en-US" sz="1900" dirty="0">
                <a:latin typeface="Calistro MT"/>
              </a:rPr>
              <a:t> : </a:t>
            </a:r>
            <a:r>
              <a:rPr lang="en-US" sz="1900" dirty="0"/>
              <a:t>Current methods are easy to use and provide great task management and study resources.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900" dirty="0"/>
              <a:t>  Weaknesses : They lack personalized support and don't fully integrate task management with learning, making it harder to manage everything in one place.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Our project will combine task management, study resources, and a chatbot in one platform. It will provide personalized help and make learning easier to manage.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Market trends show a growing demand for integrated learning tools, and our project combines tasks, resources, and support in one platform to meet that demand.</a:t>
            </a:r>
            <a:endParaRPr lang="en-US" sz="2000" dirty="0">
              <a:latin typeface="Calistro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16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stro MT"/>
              </a:rPr>
              <a:t>Problem Statement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0986" y="127373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5000000000000000000" pitchFamily="2" charset="2"/>
              <a:buChar char="•"/>
            </a:pPr>
            <a:r>
              <a:rPr lang="en-US" sz="1900" dirty="0">
                <a:latin typeface="Calibri"/>
                <a:ea typeface="+mn-lt"/>
                <a:cs typeface="+mn-lt"/>
              </a:rPr>
              <a:t>Existing solutions lack a unified platform that integrates study resources, task management, and personalized learning support</a:t>
            </a:r>
            <a:r>
              <a:rPr kumimoji="0" lang="en-US" sz="1900" b="0" i="0" u="none" strike="noStrike" cap="none" normalizeH="0" baseline="0" dirty="0">
                <a:ln>
                  <a:noFill/>
                </a:ln>
                <a:effectLst/>
                <a:latin typeface="Calibri"/>
                <a:ea typeface="+mn-lt"/>
                <a:cs typeface="+mn-lt"/>
              </a:rPr>
              <a:t>.</a:t>
            </a:r>
            <a:endParaRPr lang="en-US" sz="1900" dirty="0">
              <a:latin typeface="Calibri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1900" dirty="0">
                <a:latin typeface="Calibri"/>
                <a:ea typeface="+mn-lt"/>
                <a:cs typeface="+mn-lt"/>
              </a:rPr>
              <a:t>It helps students stay organized, improves productivity, and enhances learning outcomes.</a:t>
            </a:r>
            <a:endParaRPr lang="en-US" altLang="en-US" sz="1900" dirty="0">
              <a:latin typeface="Calibri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1900" dirty="0">
                <a:latin typeface="Calibri"/>
                <a:ea typeface="+mn-lt"/>
                <a:cs typeface="+mn-lt"/>
              </a:rPr>
              <a:t>Addresses the gap between study resources and efficient task management.</a:t>
            </a:r>
            <a:endParaRPr lang="en-US" altLang="en-US" sz="1900" dirty="0">
              <a:latin typeface="Calibri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5000000000000000000" pitchFamily="2" charset="2"/>
              <a:buChar char="•"/>
            </a:pPr>
            <a:r>
              <a:rPr lang="en-US" sz="1900" dirty="0">
                <a:latin typeface="Calibri"/>
                <a:ea typeface="+mn-lt"/>
                <a:cs typeface="+mn-lt"/>
              </a:rPr>
              <a:t>A well-structured, AI-powered study assistant can significantly reduce student stress and improve academic performance.</a:t>
            </a:r>
            <a:endParaRPr lang="en-US" altLang="en-US" sz="1900" b="0" i="0" u="none" strike="noStrike" cap="none" normalizeH="0" baseline="0" dirty="0">
              <a:ln>
                <a:noFill/>
              </a:ln>
              <a:effectLst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700" dirty="0">
              <a:solidFill>
                <a:srgbClr val="FF0000"/>
              </a:solidFill>
              <a:latin typeface="Calistro MT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5000000000000000000" pitchFamily="2" charset="2"/>
              <a:buChar char="•"/>
            </a:pPr>
            <a:endParaRPr lang="en-US" altLang="en-US" sz="1700" b="0" i="0" u="none" strike="noStrike" cap="none" normalizeH="0" baseline="0" dirty="0">
              <a:ln>
                <a:noFill/>
              </a:ln>
              <a:effectLst/>
              <a:latin typeface="Calistro MT"/>
            </a:endParaRPr>
          </a:p>
          <a:p>
            <a:endParaRPr lang="en-US" sz="1700" dirty="0">
              <a:latin typeface="Calistro M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1C91BB-80F7-180F-5AAE-754A4C0A5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63548"/>
              </p:ext>
            </p:extLst>
          </p:nvPr>
        </p:nvGraphicFramePr>
        <p:xfrm>
          <a:off x="809567" y="3887123"/>
          <a:ext cx="1037843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840">
                  <a:extLst>
                    <a:ext uri="{9D8B030D-6E8A-4147-A177-3AD203B41FA5}">
                      <a16:colId xmlns:a16="http://schemas.microsoft.com/office/drawing/2014/main" val="1199710183"/>
                    </a:ext>
                  </a:extLst>
                </a:gridCol>
                <a:gridCol w="5181598">
                  <a:extLst>
                    <a:ext uri="{9D8B030D-6E8A-4147-A177-3AD203B41FA5}">
                      <a16:colId xmlns:a16="http://schemas.microsoft.com/office/drawing/2014/main" val="106722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latin typeface="Calistro MT"/>
                        </a:rPr>
                        <a:t>Current Challenges:</a:t>
                      </a:r>
                      <a:endParaRPr lang="en-US" sz="1700" dirty="0">
                        <a:latin typeface="Calistr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alistro MT"/>
                        </a:rPr>
                        <a:t>Proposed Solution:</a:t>
                      </a:r>
                      <a:endParaRPr lang="en-US" sz="1700" dirty="0">
                        <a:latin typeface="Calistro MT"/>
                      </a:endParaRPr>
                    </a:p>
                    <a:p>
                      <a:pPr lvl="0">
                        <a:buNone/>
                      </a:pPr>
                      <a:endParaRPr lang="en-US" sz="1700" dirty="0">
                        <a:latin typeface="Calistro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1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alistro MT"/>
                        </a:rPr>
                        <a:t>Google Calendar helps with reminders but lacks educational content.</a:t>
                      </a:r>
                      <a:endParaRPr lang="en-US" sz="1700" dirty="0">
                        <a:latin typeface="Calistro M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alistro MT"/>
                        </a:rPr>
                        <a:t>No platform offers a fully integrated system combining study resources, task tracking, and personalized AI assistance.</a:t>
                      </a:r>
                      <a:endParaRPr lang="en-US" sz="1700" dirty="0">
                        <a:latin typeface="Calistro MT"/>
                      </a:endParaRPr>
                    </a:p>
                    <a:p>
                      <a:pPr lvl="0">
                        <a:buNone/>
                      </a:pPr>
                      <a:endParaRPr lang="en-US" sz="1700" dirty="0">
                        <a:latin typeface="Calistr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 u="none" strike="noStrike" noProof="0" dirty="0">
                          <a:latin typeface="Calistro MT"/>
                        </a:rPr>
                        <a:t>A single platform combining task organization, academic resources, chatbot assistance, and collaborative study rooms.</a:t>
                      </a:r>
                      <a:endParaRPr lang="en-US" sz="1700" dirty="0">
                        <a:latin typeface="Calistro M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700" dirty="0">
                        <a:latin typeface="Calistro MT"/>
                      </a:endParaRPr>
                    </a:p>
                    <a:p>
                      <a:pPr lvl="0">
                        <a:buNone/>
                      </a:pPr>
                      <a:endParaRPr lang="en-US" sz="1700" dirty="0">
                        <a:latin typeface="Calistro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498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stro MT"/>
              </a:rPr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712"/>
            <a:ext cx="10515600" cy="475644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1800" b="1" dirty="0">
                <a:latin typeface="Calibri"/>
                <a:ea typeface="Calibri"/>
                <a:cs typeface="Calibri"/>
              </a:rPr>
              <a:t>Primary Objective: 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libri"/>
                <a:ea typeface="+mn-lt"/>
                <a:cs typeface="+mn-lt"/>
              </a:rPr>
              <a:t>Develop a student-focused website that integrates study materials, task management, calendar reminders, academic chatbot support, and a collaborative study environment</a:t>
            </a:r>
            <a:r>
              <a:rPr lang="en-US" sz="1800" dirty="0" smtClean="0">
                <a:latin typeface="Calibri"/>
                <a:ea typeface="+mn-lt"/>
                <a:cs typeface="+mn-lt"/>
              </a:rPr>
              <a:t>.</a:t>
            </a:r>
            <a:endParaRPr lang="en-US" sz="1800" dirty="0">
              <a:latin typeface="Calibri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latin typeface="Calibri"/>
                <a:ea typeface="+mn-lt"/>
                <a:cs typeface="+mn-lt"/>
              </a:rPr>
              <a:t>•</a:t>
            </a:r>
            <a:r>
              <a:rPr lang="en-US" sz="1800" b="1" dirty="0">
                <a:latin typeface="Calibri"/>
                <a:ea typeface="Calibri"/>
                <a:cs typeface="Calibri"/>
              </a:rPr>
              <a:t>Sub-objectives: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1800" dirty="0">
                <a:latin typeface="Calibri"/>
                <a:ea typeface="+mn-lt"/>
                <a:cs typeface="+mn-lt"/>
              </a:rPr>
              <a:t>1. Provide Study Resources – Offer categorized materials like notes, videos, quizzes, and interactive learning tools.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libri"/>
                <a:ea typeface="+mn-lt"/>
                <a:cs typeface="+mn-lt"/>
              </a:rPr>
              <a:t>2.  Task &amp; Time Management – Implement a calendar with reminders, to-do lists, and scheduling features.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libri"/>
                <a:ea typeface="+mn-lt"/>
                <a:cs typeface="+mn-lt"/>
              </a:rPr>
              <a:t>3.  AI-Powered Chatbot – Assist students with subject-related queries and academic guidance.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libri"/>
                <a:ea typeface="+mn-lt"/>
                <a:cs typeface="+mn-lt"/>
              </a:rPr>
              <a:t>4.  Collaboration Tools – Enable group study sessions and resource sharing among students.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endParaRPr lang="en-US" sz="1800" b="1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250000"/>
              </a:lnSpc>
              <a:buFont typeface="Wingdings" panose="020B0604020202020204" pitchFamily="34" charset="0"/>
              <a:buChar char="Ø"/>
            </a:pPr>
            <a:endParaRPr lang="en-US" sz="2000" dirty="0">
              <a:latin typeface="Calistro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stro MT"/>
              </a:rPr>
              <a:t>Technologies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23258"/>
            <a:ext cx="11005457" cy="502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panose="05000000000000000000" pitchFamily="2" charset="2"/>
              <a:buChar char="•"/>
            </a:pPr>
            <a:r>
              <a:rPr lang="en-US" sz="1800" b="1" dirty="0">
                <a:ea typeface="+mn-lt"/>
                <a:cs typeface="+mn-lt"/>
              </a:rPr>
              <a:t>Technologies Used :</a:t>
            </a:r>
            <a:endParaRPr lang="en-US" sz="1800" b="1" dirty="0">
              <a:latin typeface="Calibri"/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800" dirty="0">
                <a:ea typeface="+mn-lt"/>
                <a:cs typeface="+mn-lt"/>
              </a:rPr>
              <a:t>    •    Front-End: HTML, CSS, JavaScript (for structure, styling, and interactivity).</a:t>
            </a:r>
            <a:endParaRPr lang="en-US" sz="1800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800" dirty="0">
                <a:ea typeface="+mn-lt"/>
                <a:cs typeface="+mn-lt"/>
              </a:rPr>
              <a:t>    •    Back-End: Node.js (Express.js) for server-side functionality.</a:t>
            </a:r>
            <a:endParaRPr lang="en-US" sz="1800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800" dirty="0">
                <a:ea typeface="+mn-lt"/>
                <a:cs typeface="+mn-lt"/>
              </a:rPr>
              <a:t>    •    Database: MySQL for structured data storage.</a:t>
            </a:r>
          </a:p>
          <a:p>
            <a:pPr algn="just">
              <a:buNone/>
            </a:pPr>
            <a:r>
              <a:rPr lang="en-US" sz="1800" b="1" dirty="0">
                <a:ea typeface="+mn-lt"/>
                <a:cs typeface="+mn-lt"/>
              </a:rPr>
              <a:t>Why These Technologies?</a:t>
            </a:r>
            <a:endParaRPr lang="en-US" sz="1800" b="1" dirty="0">
              <a:ea typeface="Calibri"/>
              <a:cs typeface="Calibri"/>
            </a:endParaRPr>
          </a:p>
          <a:p>
            <a:pPr algn="just">
              <a:buNone/>
            </a:pPr>
            <a:r>
              <a:rPr lang="en-US" sz="1800" dirty="0">
                <a:ea typeface="+mn-lt"/>
                <a:cs typeface="+mn-lt"/>
              </a:rPr>
              <a:t>    •    HTML, CSS, JavaScript: Build a structured, responsive, and interactive user interface.</a:t>
            </a:r>
            <a:endParaRPr lang="en-US" sz="1800" dirty="0">
              <a:ea typeface="Calibri"/>
              <a:cs typeface="Calibri"/>
            </a:endParaRPr>
          </a:p>
          <a:p>
            <a:pPr algn="just">
              <a:buNone/>
            </a:pPr>
            <a:r>
              <a:rPr lang="en-US" sz="1800" dirty="0">
                <a:ea typeface="+mn-lt"/>
                <a:cs typeface="+mn-lt"/>
              </a:rPr>
              <a:t>    •    Node.js (Express.js): Efficient and scalable back-end for handling requests.</a:t>
            </a:r>
            <a:endParaRPr lang="en-US" sz="1800" dirty="0">
              <a:ea typeface="Calibri"/>
              <a:cs typeface="Calibri"/>
            </a:endParaRPr>
          </a:p>
          <a:p>
            <a:pPr algn="just">
              <a:buNone/>
            </a:pPr>
            <a:r>
              <a:rPr lang="en-US" sz="1800" dirty="0">
                <a:ea typeface="+mn-lt"/>
                <a:cs typeface="+mn-lt"/>
              </a:rPr>
              <a:t>    •    MySQL: Reliable structured data storage for user and study materials.</a:t>
            </a:r>
            <a:endParaRPr lang="en-US" sz="1800" dirty="0">
              <a:ea typeface="Calibri"/>
              <a:cs typeface="Calibri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Calistro M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87C34E-9F5F-B112-F501-7729685F0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6925"/>
              </p:ext>
            </p:extLst>
          </p:nvPr>
        </p:nvGraphicFramePr>
        <p:xfrm>
          <a:off x="609600" y="4165600"/>
          <a:ext cx="108661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041">
                  <a:extLst>
                    <a:ext uri="{9D8B030D-6E8A-4147-A177-3AD203B41FA5}">
                      <a16:colId xmlns:a16="http://schemas.microsoft.com/office/drawing/2014/main" val="2137794427"/>
                    </a:ext>
                  </a:extLst>
                </a:gridCol>
                <a:gridCol w="3622041">
                  <a:extLst>
                    <a:ext uri="{9D8B030D-6E8A-4147-A177-3AD203B41FA5}">
                      <a16:colId xmlns:a16="http://schemas.microsoft.com/office/drawing/2014/main" val="3974982313"/>
                    </a:ext>
                  </a:extLst>
                </a:gridCol>
                <a:gridCol w="3622041">
                  <a:extLst>
                    <a:ext uri="{9D8B030D-6E8A-4147-A177-3AD203B41FA5}">
                      <a16:colId xmlns:a16="http://schemas.microsoft.com/office/drawing/2014/main" val="3483792038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27549"/>
                  </a:ext>
                </a:extLst>
              </a:tr>
              <a:tr h="536512">
                <a:tc>
                  <a:txBody>
                    <a:bodyPr/>
                    <a:lstStyle/>
                    <a:p>
                      <a:r>
                        <a:rPr lang="en-US" b="1" dirty="0"/>
                        <a:t>Task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reminders, no integration with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Integrated calendar &amp; to-do lists.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92389"/>
                  </a:ext>
                </a:extLst>
              </a:tr>
              <a:tr h="536512">
                <a:tc>
                  <a:txBody>
                    <a:bodyPr/>
                    <a:lstStyle/>
                    <a:p>
                      <a:r>
                        <a:rPr lang="en-US" b="1" dirty="0"/>
                        <a:t>Study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but not linked to task tracking.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Unified learning &amp; resource access.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70820"/>
                  </a:ext>
                </a:extLst>
              </a:tr>
              <a:tr h="536512">
                <a:tc>
                  <a:txBody>
                    <a:bodyPr/>
                    <a:lstStyle/>
                    <a:p>
                      <a:r>
                        <a:rPr lang="en-US" b="1" dirty="0"/>
                        <a:t>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or absent.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study rooms &amp; resource sharing.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159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9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stro MT"/>
              </a:rPr>
              <a:t>Advantages &amp;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0503"/>
            <a:ext cx="11338560" cy="54530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Project Impact</a:t>
            </a:r>
            <a:endParaRPr lang="en-US" sz="1800" b="1" dirty="0">
              <a:latin typeface="Calibri"/>
              <a:ea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ea typeface="+mn-lt"/>
                <a:cs typeface="+mn-lt"/>
              </a:rPr>
              <a:t>    •    Accessible: Learn anytime, anywhere.</a:t>
            </a:r>
            <a:endParaRPr lang="en-US" sz="1800" dirty="0">
              <a:ea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ea typeface="+mn-lt"/>
                <a:cs typeface="+mn-lt"/>
              </a:rPr>
              <a:t>    •    Engaging: Interactive tools enhance learning.</a:t>
            </a:r>
            <a:endParaRPr lang="en-US" sz="1800" dirty="0">
              <a:ea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ea typeface="+mn-lt"/>
                <a:cs typeface="+mn-lt"/>
              </a:rPr>
              <a:t>    •    Affordable &amp; Scalable: Open-source and cloud-based.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ea typeface="+mn-lt"/>
                <a:cs typeface="+mn-lt"/>
              </a:rPr>
              <a:t>    •    Career-Oriented: Certifications for job readiness.</a:t>
            </a:r>
            <a:endParaRPr lang="en-US" sz="1800" dirty="0">
              <a:ea typeface="Calibri"/>
              <a:cs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dirty="0">
                <a:ea typeface="+mn-lt"/>
                <a:cs typeface="+mn-lt"/>
              </a:rPr>
              <a:t>Feasibility</a:t>
            </a:r>
            <a:endParaRPr lang="en-IN" sz="1800" b="1" dirty="0">
              <a:ea typeface="Calibri"/>
              <a:cs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dirty="0">
                <a:ea typeface="+mn-lt"/>
                <a:cs typeface="+mn-lt"/>
              </a:rPr>
              <a:t>    •    Time-Efficient: Built in 3–6 months with early MVP.</a:t>
            </a:r>
          </a:p>
          <a:p>
            <a:pPr>
              <a:lnSpc>
                <a:spcPct val="100000"/>
              </a:lnSpc>
              <a:buNone/>
            </a:pPr>
            <a:r>
              <a:rPr lang="en-IN" sz="1800" dirty="0">
                <a:ea typeface="+mn-lt"/>
                <a:cs typeface="+mn-lt"/>
              </a:rPr>
              <a:t>    •    Resource-Friendly: Uses open-source tools and free hosting.</a:t>
            </a:r>
            <a:endParaRPr lang="en-IN" sz="1800" dirty="0">
              <a:ea typeface="Calibri"/>
              <a:cs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dirty="0">
                <a:ea typeface="+mn-lt"/>
                <a:cs typeface="+mn-lt"/>
              </a:rPr>
              <a:t>    •    Easily Available Tech: HTML, CSS, JavaScript, AI APIs, and cloud services.</a:t>
            </a:r>
            <a:endParaRPr lang="en-IN" sz="1800" dirty="0">
              <a:ea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ea typeface="+mn-lt"/>
                <a:cs typeface="+mn-lt"/>
              </a:rPr>
              <a:t>    •    Scalable: Cloud hosting, databases, and CDN ensure smooth performance.</a:t>
            </a:r>
          </a:p>
          <a:p>
            <a:pPr>
              <a:lnSpc>
                <a:spcPct val="100000"/>
              </a:lnSpc>
              <a:buNone/>
            </a:pPr>
            <a:r>
              <a:rPr lang="en-IN" sz="1800" b="1" dirty="0">
                <a:ea typeface="+mn-lt"/>
                <a:cs typeface="+mn-lt"/>
              </a:rPr>
              <a:t>Scalability &amp; Future Scope</a:t>
            </a:r>
            <a:endParaRPr lang="en-IN" sz="1800" b="1" dirty="0">
              <a:ea typeface="Calibri"/>
              <a:cs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dirty="0">
                <a:ea typeface="+mn-lt"/>
                <a:cs typeface="+mn-lt"/>
              </a:rPr>
              <a:t>    •    Scalability: Cloud hosting, scalable databases, and CDN ensure growth.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ea typeface="+mn-lt"/>
                <a:cs typeface="+mn-lt"/>
              </a:rPr>
              <a:t>    •    Future Scope: AI-driven learning, gamification, AR/VR, mobile apps, and multi-language support.</a:t>
            </a:r>
          </a:p>
          <a:p>
            <a:pPr>
              <a:buFont typeface="+mj-lt"/>
              <a:buAutoNum type="arabicPeriod"/>
            </a:pPr>
            <a:endParaRPr lang="en-US" sz="1800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Calistro MT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Calistro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912</Words>
  <Application>Microsoft Office PowerPoint</Application>
  <PresentationFormat>Widescreen</PresentationFormat>
  <Paragraphs>77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Calistro MT</vt:lpstr>
      <vt:lpstr>Times New Roman</vt:lpstr>
      <vt:lpstr>Wingdings</vt:lpstr>
      <vt:lpstr>Office Theme</vt:lpstr>
      <vt:lpstr>    Gokaraju Rangaraju Institute of Engineering and Technology  (Autonomous) Department of Artificial Intelligence and Machine Learning</vt:lpstr>
      <vt:lpstr>Smart Hub </vt:lpstr>
      <vt:lpstr>Introduction</vt:lpstr>
      <vt:lpstr>Existing Solutions</vt:lpstr>
      <vt:lpstr>Problem Statement </vt:lpstr>
      <vt:lpstr>Objectives </vt:lpstr>
      <vt:lpstr>Technologies </vt:lpstr>
      <vt:lpstr>Advantages &amp; Feasibility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Gokaraju Rangaraju Institute of Engineering and Technology  (Autonomous) Department of Artificial Intelligence and Machine Learning</dc:title>
  <dc:creator>Bharath Yannam</dc:creator>
  <cp:lastModifiedBy>MANSANAI SAHITHI</cp:lastModifiedBy>
  <cp:revision>280</cp:revision>
  <dcterms:created xsi:type="dcterms:W3CDTF">2025-02-09T14:59:00Z</dcterms:created>
  <dcterms:modified xsi:type="dcterms:W3CDTF">2025-02-28T04:22:32Z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F9D06E4073964217B7ADB6C8413B14D9_13</vt:lpwstr>
  </property>
  <property fmtid="{D5CDD505-2E9C-101B-9397-08002B2CF9AE}" pid="3" name="KSOProductBuildVer">
    <vt:lpwstr>1033-12.2.0.19805</vt:lpwstr>
  </property>
</Properties>
</file>