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5" r:id="rId3"/>
    <p:sldId id="276" r:id="rId4"/>
    <p:sldId id="274" r:id="rId5"/>
    <p:sldId id="275" r:id="rId6"/>
    <p:sldId id="272" r:id="rId7"/>
    <p:sldId id="266" r:id="rId8"/>
    <p:sldId id="267" r:id="rId9"/>
    <p:sldId id="268" r:id="rId10"/>
    <p:sldId id="273"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FBCF7-024D-45E1-B1DC-97469BCA6F49}" type="datetimeFigureOut">
              <a:rPr lang="en-US" smtClean="0"/>
              <a:t>5/2/2025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81ABAC-EFB3-4395-A270-CCE16B0ADCD9}" type="slidenum">
              <a:rPr lang="en-US" smtClean="0"/>
              <a:t>‹#›</a:t>
            </a:fld>
            <a:endParaRPr lang="en-US"/>
          </a:p>
        </p:txBody>
      </p:sp>
    </p:spTree>
    <p:extLst>
      <p:ext uri="{BB962C8B-B14F-4D97-AF65-F5344CB8AC3E}">
        <p14:creationId xmlns:p14="http://schemas.microsoft.com/office/powerpoint/2010/main" val="376858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 name="Google Shape;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1ABAC-EFB3-4395-A270-CCE16B0ADCD9}" type="slidenum">
              <a:rPr lang="en-US" smtClean="0"/>
              <a:t>6</a:t>
            </a:fld>
            <a:endParaRPr lang="en-US"/>
          </a:p>
        </p:txBody>
      </p:sp>
    </p:spTree>
    <p:extLst>
      <p:ext uri="{BB962C8B-B14F-4D97-AF65-F5344CB8AC3E}">
        <p14:creationId xmlns:p14="http://schemas.microsoft.com/office/powerpoint/2010/main" val="2658835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DE56-981B-FD14-3377-4DC332C1ED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F60C18-960A-95A9-1F8D-A09AFD0F3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F01185-11AF-8A68-6664-534A4FC391FF}"/>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5" name="Footer Placeholder 4">
            <a:extLst>
              <a:ext uri="{FF2B5EF4-FFF2-40B4-BE49-F238E27FC236}">
                <a16:creationId xmlns:a16="http://schemas.microsoft.com/office/drawing/2014/main" id="{5CD72FD5-5DF7-FB59-2A6C-90203D27B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7BEE3-1288-F781-1A48-2D932FFCD6A6}"/>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6130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99C4-30F1-12FF-6DEC-B4A49A0B1A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728158-326B-114C-E972-1D4A1C5A2C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000D2-3698-58B1-FBD5-3EE186AF309B}"/>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5" name="Footer Placeholder 4">
            <a:extLst>
              <a:ext uri="{FF2B5EF4-FFF2-40B4-BE49-F238E27FC236}">
                <a16:creationId xmlns:a16="http://schemas.microsoft.com/office/drawing/2014/main" id="{C70F4B46-465E-5B06-2170-85AC23F81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E079C-D70E-B1AB-3E58-6D76CF7203FB}"/>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273003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D806C-A3BA-2138-1659-8922DC7D02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F8C074-1AFC-8931-9740-0C5A05B20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CCF70-65BB-9771-23AA-1686DBA0BC27}"/>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5" name="Footer Placeholder 4">
            <a:extLst>
              <a:ext uri="{FF2B5EF4-FFF2-40B4-BE49-F238E27FC236}">
                <a16:creationId xmlns:a16="http://schemas.microsoft.com/office/drawing/2014/main" id="{EAA93CAD-E353-44A9-2073-918138A99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0A9B0-09A6-475D-03BD-D5640829870A}"/>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3834681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p14"/>
          <p:cNvSpPr txBox="1">
            <a:spLocks noGrp="1"/>
          </p:cNvSpPr>
          <p:nvPr>
            <p:ph type="ctrTitle"/>
          </p:nvPr>
        </p:nvSpPr>
        <p:spPr>
          <a:xfrm>
            <a:off x="0" y="1"/>
            <a:ext cx="12192000" cy="866257"/>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SzPts val="5200"/>
              <a:buNone/>
              <a:defRPr sz="4267" b="1">
                <a:latin typeface="Times New Roman"/>
                <a:ea typeface="Times New Roman"/>
                <a:cs typeface="Times New Roman"/>
                <a:sym typeface="Times New Roma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2" name="Google Shape;12;p14"/>
          <p:cNvSpPr txBox="1">
            <a:spLocks noGrp="1"/>
          </p:cNvSpPr>
          <p:nvPr>
            <p:ph type="body" idx="1"/>
          </p:nvPr>
        </p:nvSpPr>
        <p:spPr>
          <a:xfrm>
            <a:off x="220133" y="1219200"/>
            <a:ext cx="11684000" cy="4639733"/>
          </a:xfrm>
          <a:prstGeom prst="rect">
            <a:avLst/>
          </a:prstGeom>
          <a:noFill/>
          <a:ln>
            <a:noFill/>
          </a:ln>
        </p:spPr>
        <p:txBody>
          <a:bodyPr spcFirstLastPara="1" wrap="square" lIns="91425" tIns="91425" rIns="91425" bIns="91425" anchor="t" anchorCtr="0">
            <a:noAutofit/>
          </a:bodyPr>
          <a:lstStyle>
            <a:lvl1pPr marL="609585" lvl="0" indent="-304792" algn="l">
              <a:spcBef>
                <a:spcPts val="0"/>
              </a:spcBef>
              <a:spcAft>
                <a:spcPts val="0"/>
              </a:spcAft>
              <a:buSzPts val="1400"/>
              <a:buNone/>
              <a:defRPr sz="3200">
                <a:latin typeface="Times New Roman"/>
                <a:ea typeface="Times New Roman"/>
                <a:cs typeface="Times New Roman"/>
                <a:sym typeface="Times New Roman"/>
              </a:defRPr>
            </a:lvl1pPr>
            <a:lvl2pPr marL="1219170" lvl="1" indent="-304792" algn="l">
              <a:spcBef>
                <a:spcPts val="0"/>
              </a:spcBef>
              <a:spcAft>
                <a:spcPts val="0"/>
              </a:spcAft>
              <a:buSzPts val="1400"/>
              <a:buNone/>
              <a:defRPr sz="2933">
                <a:latin typeface="Times New Roman"/>
                <a:ea typeface="Times New Roman"/>
                <a:cs typeface="Times New Roman"/>
                <a:sym typeface="Times New Roman"/>
              </a:defRPr>
            </a:lvl2pPr>
            <a:lvl3pPr marL="1828754" lvl="2" indent="-304792" algn="l">
              <a:spcBef>
                <a:spcPts val="0"/>
              </a:spcBef>
              <a:spcAft>
                <a:spcPts val="0"/>
              </a:spcAft>
              <a:buSzPts val="1400"/>
              <a:buNone/>
              <a:defRPr sz="2933">
                <a:latin typeface="Times New Roman"/>
                <a:ea typeface="Times New Roman"/>
                <a:cs typeface="Times New Roman"/>
                <a:sym typeface="Times New Roman"/>
              </a:defRPr>
            </a:lvl3pPr>
            <a:lvl4pPr marL="2438339" lvl="3" indent="-304792" algn="l">
              <a:spcBef>
                <a:spcPts val="0"/>
              </a:spcBef>
              <a:spcAft>
                <a:spcPts val="0"/>
              </a:spcAft>
              <a:buSzPts val="1400"/>
              <a:buNone/>
              <a:defRPr sz="2667">
                <a:latin typeface="Times New Roman"/>
                <a:ea typeface="Times New Roman"/>
                <a:cs typeface="Times New Roman"/>
                <a:sym typeface="Times New Roman"/>
              </a:defRPr>
            </a:lvl4pPr>
            <a:lvl5pPr marL="3047924" lvl="4" indent="-304792" algn="l">
              <a:spcBef>
                <a:spcPts val="0"/>
              </a:spcBef>
              <a:spcAft>
                <a:spcPts val="0"/>
              </a:spcAft>
              <a:buSzPts val="1400"/>
              <a:buNone/>
              <a:defRPr sz="2667">
                <a:latin typeface="Times New Roman"/>
                <a:ea typeface="Times New Roman"/>
                <a:cs typeface="Times New Roman"/>
                <a:sym typeface="Times New Roman"/>
              </a:defRPr>
            </a:lvl5pPr>
            <a:lvl6pPr marL="3657509" lvl="5" indent="-304792" algn="l">
              <a:lnSpc>
                <a:spcPct val="100000"/>
              </a:lnSpc>
              <a:spcBef>
                <a:spcPts val="0"/>
              </a:spcBef>
              <a:spcAft>
                <a:spcPts val="0"/>
              </a:spcAft>
              <a:buSzPts val="1400"/>
              <a:buNone/>
              <a:defRPr/>
            </a:lvl6pPr>
            <a:lvl7pPr marL="4267093" lvl="6" indent="-304792" algn="l">
              <a:lnSpc>
                <a:spcPct val="100000"/>
              </a:lnSpc>
              <a:spcBef>
                <a:spcPts val="0"/>
              </a:spcBef>
              <a:spcAft>
                <a:spcPts val="0"/>
              </a:spcAft>
              <a:buSzPts val="1400"/>
              <a:buNone/>
              <a:defRPr/>
            </a:lvl7pPr>
            <a:lvl8pPr marL="4876678" lvl="7" indent="-304792" algn="l">
              <a:lnSpc>
                <a:spcPct val="100000"/>
              </a:lnSpc>
              <a:spcBef>
                <a:spcPts val="0"/>
              </a:spcBef>
              <a:spcAft>
                <a:spcPts val="0"/>
              </a:spcAft>
              <a:buSzPts val="1400"/>
              <a:buNone/>
              <a:defRPr/>
            </a:lvl8pPr>
            <a:lvl9pPr marL="5486263" lvl="8" indent="-304792"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ldNum" idx="12"/>
          </p:nvPr>
        </p:nvSpPr>
        <p:spPr>
          <a:xfrm>
            <a:off x="11296650" y="6216650"/>
            <a:ext cx="732367" cy="524933"/>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333"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333"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333"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333"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333"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333"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333"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333"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333" b="0" i="0" u="none" strike="noStrike" cap="none">
                <a:solidFill>
                  <a:srgbClr val="595959"/>
                </a:solidFill>
                <a:latin typeface="Arial"/>
                <a:ea typeface="Arial"/>
                <a:cs typeface="Arial"/>
                <a:sym typeface="Arial"/>
              </a:defRPr>
            </a:lvl9pPr>
          </a:lstStyle>
          <a:p>
            <a:fld id="{00000000-1234-1234-1234-123412341234}" type="slidenum">
              <a:rPr lang="en-US" smtClean="0"/>
              <a:pPr/>
              <a:t>‹#›</a:t>
            </a:fld>
            <a:endParaRPr lang="en-US"/>
          </a:p>
        </p:txBody>
      </p:sp>
      <p:sp>
        <p:nvSpPr>
          <p:cNvPr id="14" name="Google Shape;14;p14"/>
          <p:cNvSpPr txBox="1">
            <a:spLocks noGrp="1"/>
          </p:cNvSpPr>
          <p:nvPr>
            <p:ph type="ftr" idx="11"/>
          </p:nvPr>
        </p:nvSpPr>
        <p:spPr>
          <a:xfrm>
            <a:off x="3608917" y="6347883"/>
            <a:ext cx="4718049" cy="26458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b="1">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0199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DD2B-E66B-084C-E7C1-8BDEA84E7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5CE60-E0AC-1FCF-2812-818DE5FBC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3BF0B-FEA0-653E-FCBC-0FAA22EE9D28}"/>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5" name="Footer Placeholder 4">
            <a:extLst>
              <a:ext uri="{FF2B5EF4-FFF2-40B4-BE49-F238E27FC236}">
                <a16:creationId xmlns:a16="http://schemas.microsoft.com/office/drawing/2014/main" id="{0EE49401-F65E-6AD0-FE60-F9F27C7C9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E8A56-CE22-D27A-2910-2927BD83C248}"/>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209137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7DAA-C2D6-11ED-96E2-9B059F4DB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11AF8-77D5-37E6-2B2E-5E0CD537C7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C22B0-CF3B-1CCC-9AC1-3C8A23C9A586}"/>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5" name="Footer Placeholder 4">
            <a:extLst>
              <a:ext uri="{FF2B5EF4-FFF2-40B4-BE49-F238E27FC236}">
                <a16:creationId xmlns:a16="http://schemas.microsoft.com/office/drawing/2014/main" id="{E1C9A64D-0467-FE84-9485-ED60BC299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E7FC3-6D58-7E8B-8998-7578FA79EFC7}"/>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315715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98E4-9A3F-B055-29AD-E07A56B10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0831B-67D6-7590-6715-24E43373A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A5178A-CFB4-AF70-0D4B-3BD1739A80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ABDC21-D57B-054A-5704-09D4F4D2FDAB}"/>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6" name="Footer Placeholder 5">
            <a:extLst>
              <a:ext uri="{FF2B5EF4-FFF2-40B4-BE49-F238E27FC236}">
                <a16:creationId xmlns:a16="http://schemas.microsoft.com/office/drawing/2014/main" id="{8263BE88-CB46-07C0-F916-D355207A7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AB871F-C672-0693-88AF-8AD8A058C909}"/>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404908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F6B9-43A1-0E0D-D0F9-F1FC53E92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0D1F36-E704-8486-0755-AC9E35CB4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7ED0ED-796D-A864-4705-357488FBDB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EA1756-B3B9-95DB-D5C6-F8AA12A6F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E6028D-3B87-8D4C-F21E-7F149AB6B8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7AD9F5-6839-61B6-DF02-57731640146F}"/>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8" name="Footer Placeholder 7">
            <a:extLst>
              <a:ext uri="{FF2B5EF4-FFF2-40B4-BE49-F238E27FC236}">
                <a16:creationId xmlns:a16="http://schemas.microsoft.com/office/drawing/2014/main" id="{01E1AA52-ECC7-AE8E-47CC-D8DF1321F1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B9A705-40FA-C3CF-6FB4-604EA1AFC93F}"/>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188075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652B-B915-7366-4409-F8FAE2B650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31945-E7D5-E8D8-64CF-67FB1CEEBC5D}"/>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4" name="Footer Placeholder 3">
            <a:extLst>
              <a:ext uri="{FF2B5EF4-FFF2-40B4-BE49-F238E27FC236}">
                <a16:creationId xmlns:a16="http://schemas.microsoft.com/office/drawing/2014/main" id="{D8F33BA7-D583-CB7E-D5B8-B0B2373ADC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27EA89-A47D-391A-5B2E-EB843623D0AF}"/>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377339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6D6D9C-8817-68CA-4446-CA697736DBE2}"/>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3" name="Footer Placeholder 2">
            <a:extLst>
              <a:ext uri="{FF2B5EF4-FFF2-40B4-BE49-F238E27FC236}">
                <a16:creationId xmlns:a16="http://schemas.microsoft.com/office/drawing/2014/main" id="{D153A533-C21D-4232-B4F1-7FAE41B5ED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73B618-C0EC-3C14-E75A-992F6CDD264A}"/>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84063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0EBB-66C1-5D60-3110-E28D3073A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7616E0-84D2-5F22-4145-9A0CA3CCA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894976-61A4-C0C0-3131-E71882B91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CB9D0-60B5-D9EB-634D-AB0974316404}"/>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6" name="Footer Placeholder 5">
            <a:extLst>
              <a:ext uri="{FF2B5EF4-FFF2-40B4-BE49-F238E27FC236}">
                <a16:creationId xmlns:a16="http://schemas.microsoft.com/office/drawing/2014/main" id="{25663E9B-1C7B-C517-C366-D244194ABC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1EA606-49A1-43D4-C5DC-F72150B1BC92}"/>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241405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0516-63F8-14EC-A05A-FC824D3DE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81EA26-1D4E-46F7-058B-1FEFB50C3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D2BADD-CE25-0C49-98D2-D9FF7114E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E6479-2AEA-F696-4AF5-F56B1E9A5B74}"/>
              </a:ext>
            </a:extLst>
          </p:cNvPr>
          <p:cNvSpPr>
            <a:spLocks noGrp="1"/>
          </p:cNvSpPr>
          <p:nvPr>
            <p:ph type="dt" sz="half" idx="10"/>
          </p:nvPr>
        </p:nvSpPr>
        <p:spPr/>
        <p:txBody>
          <a:bodyPr/>
          <a:lstStyle/>
          <a:p>
            <a:fld id="{4FB9744D-25B5-4B7A-9DE9-D79A97234974}" type="datetimeFigureOut">
              <a:rPr lang="en-US" smtClean="0"/>
              <a:t>5/2/2025</a:t>
            </a:fld>
            <a:endParaRPr lang="en-US"/>
          </a:p>
        </p:txBody>
      </p:sp>
      <p:sp>
        <p:nvSpPr>
          <p:cNvPr id="6" name="Footer Placeholder 5">
            <a:extLst>
              <a:ext uri="{FF2B5EF4-FFF2-40B4-BE49-F238E27FC236}">
                <a16:creationId xmlns:a16="http://schemas.microsoft.com/office/drawing/2014/main" id="{692C953D-DA9F-A528-FDC1-557904A86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5DBDC-0AB3-2403-1FC6-66338CAA3B18}"/>
              </a:ext>
            </a:extLst>
          </p:cNvPr>
          <p:cNvSpPr>
            <a:spLocks noGrp="1"/>
          </p:cNvSpPr>
          <p:nvPr>
            <p:ph type="sldNum" sz="quarter" idx="12"/>
          </p:nvPr>
        </p:nvSpPr>
        <p:spPr/>
        <p:txBody>
          <a:bodyPr/>
          <a:lstStyle/>
          <a:p>
            <a:fld id="{0686C5F6-A7AC-47B8-BD7A-8F751813F35B}" type="slidenum">
              <a:rPr lang="en-US" smtClean="0"/>
              <a:t>‹#›</a:t>
            </a:fld>
            <a:endParaRPr lang="en-US"/>
          </a:p>
        </p:txBody>
      </p:sp>
    </p:spTree>
    <p:extLst>
      <p:ext uri="{BB962C8B-B14F-4D97-AF65-F5344CB8AC3E}">
        <p14:creationId xmlns:p14="http://schemas.microsoft.com/office/powerpoint/2010/main" val="58434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7B1A3-B96B-10A7-C496-29C14C986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84CD7E-7DB7-84B4-4D0B-4EF8204D8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E85B7-0245-D9D4-7C15-384A9C38E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9744D-25B5-4B7A-9DE9-D79A97234974}" type="datetimeFigureOut">
              <a:rPr lang="en-US" smtClean="0"/>
              <a:t>5/2/2025</a:t>
            </a:fld>
            <a:endParaRPr lang="en-US"/>
          </a:p>
        </p:txBody>
      </p:sp>
      <p:sp>
        <p:nvSpPr>
          <p:cNvPr id="5" name="Footer Placeholder 4">
            <a:extLst>
              <a:ext uri="{FF2B5EF4-FFF2-40B4-BE49-F238E27FC236}">
                <a16:creationId xmlns:a16="http://schemas.microsoft.com/office/drawing/2014/main" id="{1A1CB129-A8C6-9A1F-60E4-6A5620652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A3009-E806-2C1E-4E48-D2B677CBB7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6C5F6-A7AC-47B8-BD7A-8F751813F35B}" type="slidenum">
              <a:rPr lang="en-US" smtClean="0"/>
              <a:t>‹#›</a:t>
            </a:fld>
            <a:endParaRPr lang="en-US"/>
          </a:p>
        </p:txBody>
      </p:sp>
    </p:spTree>
    <p:extLst>
      <p:ext uri="{BB962C8B-B14F-4D97-AF65-F5344CB8AC3E}">
        <p14:creationId xmlns:p14="http://schemas.microsoft.com/office/powerpoint/2010/main" val="1835139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1"/>
          <p:cNvSpPr txBox="1">
            <a:spLocks noGrp="1"/>
          </p:cNvSpPr>
          <p:nvPr>
            <p:ph type="ctrTitle"/>
          </p:nvPr>
        </p:nvSpPr>
        <p:spPr>
          <a:xfrm>
            <a:off x="0" y="1034217"/>
            <a:ext cx="12192000" cy="2031182"/>
          </a:xfrm>
          <a:prstGeom prst="rect">
            <a:avLst/>
          </a:prstGeom>
          <a:noFill/>
          <a:ln>
            <a:noFill/>
          </a:ln>
        </p:spPr>
        <p:txBody>
          <a:bodyPr spcFirstLastPara="1" vert="horz" wrap="square" lIns="121900" tIns="121900" rIns="121900" bIns="121900" rtlCol="0" anchor="b" anchorCtr="0">
            <a:noAutofit/>
          </a:bodyPr>
          <a:lstStyle/>
          <a:p>
            <a:pPr>
              <a:lnSpc>
                <a:spcPct val="150000"/>
              </a:lnSpc>
              <a:buSzPct val="236363"/>
            </a:pPr>
            <a:r>
              <a:rPr lang="en-US" sz="2800" dirty="0">
                <a:solidFill>
                  <a:srgbClr val="000000"/>
                </a:solidFill>
                <a:latin typeface="Calistro MT"/>
              </a:rPr>
              <a:t/>
            </a:r>
            <a:br>
              <a:rPr lang="en-US" sz="2800" dirty="0">
                <a:solidFill>
                  <a:srgbClr val="000000"/>
                </a:solidFill>
                <a:latin typeface="Calistro MT"/>
              </a:rPr>
            </a:br>
            <a:r>
              <a:rPr lang="en-US" sz="2800" dirty="0">
                <a:solidFill>
                  <a:srgbClr val="000000"/>
                </a:solidFill>
                <a:latin typeface="Calistro MT"/>
              </a:rPr>
              <a:t/>
            </a:r>
            <a:br>
              <a:rPr lang="en-US" sz="2800" dirty="0">
                <a:solidFill>
                  <a:srgbClr val="000000"/>
                </a:solidFill>
                <a:latin typeface="Calistro MT"/>
              </a:rPr>
            </a:br>
            <a:r>
              <a:rPr lang="en-US" sz="2800" dirty="0">
                <a:solidFill>
                  <a:srgbClr val="000000"/>
                </a:solidFill>
                <a:latin typeface="Calistro MT"/>
              </a:rPr>
              <a:t/>
            </a:r>
            <a:br>
              <a:rPr lang="en-US" sz="2800" dirty="0">
                <a:solidFill>
                  <a:srgbClr val="000000"/>
                </a:solidFill>
                <a:latin typeface="Calistro MT"/>
              </a:rPr>
            </a:br>
            <a:r>
              <a:rPr lang="en-US" sz="2800" dirty="0">
                <a:solidFill>
                  <a:srgbClr val="000000"/>
                </a:solidFill>
                <a:latin typeface="Calistro MT"/>
              </a:rPr>
              <a:t/>
            </a:r>
            <a:br>
              <a:rPr lang="en-US" sz="2800" dirty="0">
                <a:solidFill>
                  <a:srgbClr val="000000"/>
                </a:solidFill>
                <a:latin typeface="Calistro MT"/>
              </a:rPr>
            </a:br>
            <a:r>
              <a:rPr lang="en-US" sz="2800" dirty="0">
                <a:solidFill>
                  <a:srgbClr val="000000"/>
                </a:solidFill>
                <a:latin typeface="Calistro MT"/>
              </a:rPr>
              <a:t>Gokaraju Rangaraju Institute of Engineering and Technology </a:t>
            </a:r>
            <a:br>
              <a:rPr lang="en-US" sz="2800" dirty="0">
                <a:solidFill>
                  <a:srgbClr val="000000"/>
                </a:solidFill>
                <a:latin typeface="Calistro MT"/>
              </a:rPr>
            </a:br>
            <a:r>
              <a:rPr lang="en-US" sz="2800" dirty="0">
                <a:solidFill>
                  <a:srgbClr val="000000"/>
                </a:solidFill>
                <a:latin typeface="Calistro MT"/>
              </a:rPr>
              <a:t>(Autonomous)</a:t>
            </a:r>
            <a:br>
              <a:rPr lang="en-US" sz="2800" dirty="0">
                <a:solidFill>
                  <a:srgbClr val="000000"/>
                </a:solidFill>
                <a:latin typeface="Calistro MT"/>
              </a:rPr>
            </a:br>
            <a:r>
              <a:rPr lang="en-US" sz="2800" dirty="0">
                <a:solidFill>
                  <a:srgbClr val="000000"/>
                </a:solidFill>
                <a:latin typeface="Calistro MT"/>
              </a:rPr>
              <a:t>Department of Artificial Intelligence and Machine Learning</a:t>
            </a:r>
            <a:endParaRPr sz="2800" dirty="0">
              <a:latin typeface="Calistro MT"/>
            </a:endParaRPr>
          </a:p>
        </p:txBody>
      </p:sp>
      <p:sp>
        <p:nvSpPr>
          <p:cNvPr id="29" name="Google Shape;29;p1"/>
          <p:cNvSpPr txBox="1">
            <a:spLocks noGrp="1"/>
          </p:cNvSpPr>
          <p:nvPr>
            <p:ph type="subTitle" idx="4294967295"/>
          </p:nvPr>
        </p:nvSpPr>
        <p:spPr>
          <a:xfrm>
            <a:off x="386499" y="2952132"/>
            <a:ext cx="11085921" cy="1228759"/>
          </a:xfrm>
          <a:prstGeom prst="rect">
            <a:avLst/>
          </a:prstGeom>
          <a:noFill/>
          <a:ln>
            <a:noFill/>
          </a:ln>
        </p:spPr>
        <p:txBody>
          <a:bodyPr spcFirstLastPara="1" vert="horz" wrap="square" lIns="121900" tIns="121900" rIns="121900" bIns="121900" rtlCol="0" anchor="t" anchorCtr="0">
            <a:noAutofit/>
          </a:bodyPr>
          <a:lstStyle/>
          <a:p>
            <a:pPr marL="0" indent="0" algn="ctr">
              <a:lnSpc>
                <a:spcPct val="115000"/>
              </a:lnSpc>
              <a:spcBef>
                <a:spcPts val="0"/>
              </a:spcBef>
              <a:buClr>
                <a:srgbClr val="000000"/>
              </a:buClr>
              <a:buSzPts val="2200"/>
              <a:buNone/>
            </a:pPr>
            <a:r>
              <a:rPr lang="en-US" sz="3200" b="1" dirty="0">
                <a:solidFill>
                  <a:schemeClr val="accent1"/>
                </a:solidFill>
                <a:latin typeface="Calistro MT"/>
              </a:rPr>
              <a:t>Study Hub</a:t>
            </a:r>
          </a:p>
          <a:p>
            <a:pPr marL="456565" indent="-456565">
              <a:spcBef>
                <a:spcPts val="0"/>
              </a:spcBef>
              <a:buNone/>
            </a:pPr>
            <a:endParaRPr sz="3200" b="1" dirty="0">
              <a:solidFill>
                <a:srgbClr val="0D5BDC"/>
              </a:solidFill>
              <a:latin typeface="Calistro MT"/>
              <a:ea typeface="Times New Roman"/>
              <a:cs typeface="Times New Roman"/>
            </a:endParaRPr>
          </a:p>
        </p:txBody>
      </p:sp>
      <p:sp>
        <p:nvSpPr>
          <p:cNvPr id="30" name="Google Shape;30;p1"/>
          <p:cNvSpPr txBox="1"/>
          <p:nvPr/>
        </p:nvSpPr>
        <p:spPr>
          <a:xfrm>
            <a:off x="620184" y="4067624"/>
            <a:ext cx="4733506" cy="2275424"/>
          </a:xfrm>
          <a:prstGeom prst="rect">
            <a:avLst/>
          </a:prstGeom>
          <a:noFill/>
          <a:ln>
            <a:noFill/>
          </a:ln>
        </p:spPr>
        <p:txBody>
          <a:bodyPr spcFirstLastPara="1" wrap="square" lIns="121900" tIns="121900" rIns="121900" bIns="121900" anchor="t" anchorCtr="0">
            <a:noAutofit/>
          </a:bodyPr>
          <a:lstStyle/>
          <a:p>
            <a:pPr algn="just">
              <a:lnSpc>
                <a:spcPct val="150000"/>
              </a:lnSpc>
              <a:buClr>
                <a:schemeClr val="dk1"/>
              </a:buClr>
              <a:buSzPts val="1600"/>
            </a:pPr>
            <a:r>
              <a:rPr lang="en-US" sz="2000" b="1" dirty="0">
                <a:solidFill>
                  <a:schemeClr val="dk1"/>
                </a:solidFill>
                <a:latin typeface="Calistro MT"/>
                <a:ea typeface="Times New Roman"/>
                <a:cs typeface="Times New Roman"/>
                <a:sym typeface="Times New Roman"/>
              </a:rPr>
              <a:t>Presented by:</a:t>
            </a:r>
            <a:endParaRPr sz="2000" dirty="0">
              <a:solidFill>
                <a:schemeClr val="dk1"/>
              </a:solidFill>
              <a:latin typeface="Calistro MT"/>
            </a:endParaRPr>
          </a:p>
          <a:p>
            <a:pPr algn="just">
              <a:lnSpc>
                <a:spcPct val="150000"/>
              </a:lnSpc>
              <a:buClr>
                <a:schemeClr val="dk1"/>
              </a:buClr>
              <a:buSzPts val="1600"/>
            </a:pPr>
            <a:r>
              <a:rPr lang="en-US" sz="2000" b="1" dirty="0">
                <a:solidFill>
                  <a:schemeClr val="dk1"/>
                </a:solidFill>
                <a:latin typeface="Calistro MT"/>
                <a:ea typeface="Times New Roman"/>
                <a:cs typeface="Times New Roman"/>
                <a:sym typeface="Times New Roman"/>
              </a:rPr>
              <a:t>1.Pranayaa </a:t>
            </a:r>
            <a:r>
              <a:rPr lang="en-US" sz="2000" b="1" dirty="0" err="1">
                <a:solidFill>
                  <a:schemeClr val="dk1"/>
                </a:solidFill>
                <a:latin typeface="Calistro MT"/>
                <a:ea typeface="Times New Roman"/>
                <a:cs typeface="Times New Roman"/>
                <a:sym typeface="Times New Roman"/>
              </a:rPr>
              <a:t>Mansani</a:t>
            </a:r>
            <a:r>
              <a:rPr lang="en-US" sz="2000" b="1" dirty="0">
                <a:solidFill>
                  <a:schemeClr val="dk1"/>
                </a:solidFill>
                <a:latin typeface="Calistro MT"/>
                <a:ea typeface="Times New Roman"/>
                <a:cs typeface="Times New Roman"/>
                <a:sym typeface="Times New Roman"/>
              </a:rPr>
              <a:t>  (23241A6140)</a:t>
            </a:r>
            <a:endParaRPr sz="2000" dirty="0">
              <a:solidFill>
                <a:schemeClr val="dk1"/>
              </a:solidFill>
              <a:latin typeface="Calistro MT"/>
            </a:endParaRPr>
          </a:p>
          <a:p>
            <a:pPr>
              <a:lnSpc>
                <a:spcPct val="150000"/>
              </a:lnSpc>
              <a:buClr>
                <a:schemeClr val="dk1"/>
              </a:buClr>
              <a:buSzPts val="1600"/>
            </a:pPr>
            <a:r>
              <a:rPr lang="en-US" sz="2000" b="1" dirty="0">
                <a:solidFill>
                  <a:schemeClr val="dk1"/>
                </a:solidFill>
                <a:latin typeface="Calistro MT"/>
                <a:ea typeface="Times New Roman"/>
                <a:cs typeface="Times New Roman"/>
                <a:sym typeface="Times New Roman"/>
              </a:rPr>
              <a:t>2.Ashitha </a:t>
            </a:r>
            <a:r>
              <a:rPr lang="en-US" sz="2000" b="1" dirty="0" err="1">
                <a:solidFill>
                  <a:schemeClr val="dk1"/>
                </a:solidFill>
                <a:latin typeface="Calistro MT"/>
                <a:ea typeface="Times New Roman"/>
                <a:cs typeface="Times New Roman"/>
                <a:sym typeface="Times New Roman"/>
              </a:rPr>
              <a:t>P</a:t>
            </a:r>
            <a:r>
              <a:rPr lang="en-US" sz="2000" b="1" dirty="0" err="1" smtClean="0">
                <a:solidFill>
                  <a:schemeClr val="dk1"/>
                </a:solidFill>
                <a:latin typeface="Calistro MT"/>
                <a:ea typeface="Times New Roman"/>
                <a:cs typeface="Times New Roman"/>
                <a:sym typeface="Times New Roman"/>
              </a:rPr>
              <a:t>raisy</a:t>
            </a:r>
            <a:r>
              <a:rPr lang="en-US" sz="2000" b="1" dirty="0" smtClean="0">
                <a:solidFill>
                  <a:schemeClr val="dk1"/>
                </a:solidFill>
                <a:latin typeface="Calistro MT"/>
                <a:ea typeface="Times New Roman"/>
                <a:cs typeface="Times New Roman"/>
                <a:sym typeface="Times New Roman"/>
              </a:rPr>
              <a:t> </a:t>
            </a:r>
            <a:r>
              <a:rPr lang="en-US" sz="2000" b="1" dirty="0" err="1">
                <a:solidFill>
                  <a:schemeClr val="dk1"/>
                </a:solidFill>
                <a:latin typeface="Calistro MT"/>
                <a:ea typeface="Times New Roman"/>
                <a:cs typeface="Times New Roman"/>
                <a:sym typeface="Times New Roman"/>
              </a:rPr>
              <a:t>A</a:t>
            </a:r>
            <a:r>
              <a:rPr lang="en-US" sz="2000" b="1" dirty="0" err="1" smtClean="0">
                <a:solidFill>
                  <a:schemeClr val="dk1"/>
                </a:solidFill>
                <a:latin typeface="Calistro MT"/>
                <a:ea typeface="Times New Roman"/>
                <a:cs typeface="Times New Roman"/>
                <a:sym typeface="Times New Roman"/>
              </a:rPr>
              <a:t>luri</a:t>
            </a:r>
            <a:r>
              <a:rPr lang="en-US" sz="2000" b="1" dirty="0" smtClean="0">
                <a:solidFill>
                  <a:schemeClr val="dk1"/>
                </a:solidFill>
                <a:latin typeface="Calistro MT"/>
                <a:ea typeface="Times New Roman"/>
                <a:cs typeface="Times New Roman"/>
                <a:sym typeface="Times New Roman"/>
              </a:rPr>
              <a:t> </a:t>
            </a:r>
            <a:r>
              <a:rPr lang="en-US" sz="2000" b="1" dirty="0">
                <a:solidFill>
                  <a:schemeClr val="dk1"/>
                </a:solidFill>
                <a:latin typeface="Calistro MT"/>
                <a:ea typeface="Times New Roman"/>
                <a:cs typeface="Times New Roman"/>
                <a:sym typeface="Times New Roman"/>
              </a:rPr>
              <a:t>(23241A6109)</a:t>
            </a:r>
            <a:endParaRPr lang="en-US" sz="2000" dirty="0">
              <a:solidFill>
                <a:schemeClr val="dk1"/>
              </a:solidFill>
              <a:latin typeface="Calistro MT"/>
            </a:endParaRPr>
          </a:p>
          <a:p>
            <a:pPr algn="just">
              <a:lnSpc>
                <a:spcPct val="150000"/>
              </a:lnSpc>
              <a:buClr>
                <a:schemeClr val="dk1"/>
              </a:buClr>
              <a:buSzPts val="1600"/>
            </a:pPr>
            <a:r>
              <a:rPr lang="en-US" sz="2000" b="1" dirty="0">
                <a:solidFill>
                  <a:schemeClr val="dk1"/>
                </a:solidFill>
                <a:latin typeface="Calistro MT"/>
                <a:ea typeface="Times New Roman"/>
                <a:cs typeface="Times New Roman"/>
                <a:sym typeface="Times New Roman"/>
              </a:rPr>
              <a:t>3.Ananya Emani (23241A6105)</a:t>
            </a:r>
            <a:endParaRPr lang="en-US" sz="2000" dirty="0">
              <a:solidFill>
                <a:schemeClr val="dk1"/>
              </a:solidFill>
              <a:latin typeface="Calistro MT"/>
            </a:endParaRPr>
          </a:p>
          <a:p>
            <a:pPr algn="just">
              <a:lnSpc>
                <a:spcPct val="150000"/>
              </a:lnSpc>
              <a:buClr>
                <a:schemeClr val="dk1"/>
              </a:buClr>
              <a:buSzPts val="1600"/>
            </a:pPr>
            <a:endParaRPr lang="en-US" sz="2000" dirty="0">
              <a:solidFill>
                <a:schemeClr val="dk1"/>
              </a:solidFill>
              <a:latin typeface="Calistro MT"/>
              <a:cs typeface="Times New Roman"/>
            </a:endParaRPr>
          </a:p>
        </p:txBody>
      </p:sp>
      <p:sp>
        <p:nvSpPr>
          <p:cNvPr id="31" name="Google Shape;31;p1"/>
          <p:cNvSpPr txBox="1"/>
          <p:nvPr/>
        </p:nvSpPr>
        <p:spPr>
          <a:xfrm>
            <a:off x="6096000" y="4416754"/>
            <a:ext cx="5475816" cy="1921933"/>
          </a:xfrm>
          <a:prstGeom prst="rect">
            <a:avLst/>
          </a:prstGeom>
          <a:noFill/>
          <a:ln>
            <a:noFill/>
          </a:ln>
        </p:spPr>
        <p:txBody>
          <a:bodyPr spcFirstLastPara="1" wrap="square" lIns="121900" tIns="121900" rIns="121900" bIns="121900" anchor="t" anchorCtr="0">
            <a:noAutofit/>
          </a:bodyPr>
          <a:lstStyle/>
          <a:p>
            <a:pPr algn="ctr">
              <a:lnSpc>
                <a:spcPct val="150000"/>
              </a:lnSpc>
              <a:buClr>
                <a:schemeClr val="dk1"/>
              </a:buClr>
              <a:buSzPts val="1600"/>
            </a:pPr>
            <a:r>
              <a:rPr lang="en-US" sz="2000" b="1" dirty="0">
                <a:solidFill>
                  <a:schemeClr val="dk1"/>
                </a:solidFill>
                <a:latin typeface="Calistro MT"/>
                <a:ea typeface="Times New Roman"/>
                <a:cs typeface="Times New Roman"/>
                <a:sym typeface="Times New Roman"/>
              </a:rPr>
              <a:t>Under the Guidance of:</a:t>
            </a:r>
            <a:endParaRPr sz="2000" dirty="0">
              <a:solidFill>
                <a:schemeClr val="dk1"/>
              </a:solidFill>
              <a:latin typeface="Calistro MT"/>
            </a:endParaRPr>
          </a:p>
          <a:p>
            <a:pPr algn="ctr"/>
            <a:r>
              <a:rPr lang="en-US" sz="2000" b="1" dirty="0" err="1">
                <a:solidFill>
                  <a:srgbClr val="006600"/>
                </a:solidFill>
                <a:latin typeface="Calistro MT"/>
                <a:cs typeface="Times New Roman"/>
                <a:sym typeface="Times New Roman"/>
              </a:rPr>
              <a:t>Ms.A.Samatha</a:t>
            </a:r>
            <a:r>
              <a:rPr lang="en-US" sz="2000" b="1" dirty="0">
                <a:solidFill>
                  <a:srgbClr val="006600"/>
                </a:solidFill>
                <a:latin typeface="Calistro MT"/>
                <a:cs typeface="Times New Roman"/>
                <a:sym typeface="Times New Roman"/>
              </a:rPr>
              <a:t> </a:t>
            </a:r>
            <a:endParaRPr sz="2000" dirty="0">
              <a:solidFill>
                <a:schemeClr val="dk1"/>
              </a:solidFill>
              <a:latin typeface="Calistro MT"/>
            </a:endParaRPr>
          </a:p>
          <a:p>
            <a:pPr>
              <a:lnSpc>
                <a:spcPct val="150000"/>
              </a:lnSpc>
              <a:buClr>
                <a:srgbClr val="006600"/>
              </a:buClr>
              <a:buSzPts val="1600"/>
            </a:pPr>
            <a:endParaRPr sz="2000" b="1" dirty="0">
              <a:solidFill>
                <a:schemeClr val="dk1"/>
              </a:solidFill>
              <a:latin typeface="Calistro MT"/>
              <a:ea typeface="Times New Roman"/>
              <a:cs typeface="Times New Roman"/>
              <a:sym typeface="Times New Roman"/>
            </a:endParaRPr>
          </a:p>
        </p:txBody>
      </p:sp>
      <p:pic>
        <p:nvPicPr>
          <p:cNvPr id="32" name="Google Shape;32;p1" descr="Untitled-1 copy"/>
          <p:cNvPicPr preferRelativeResize="0"/>
          <p:nvPr/>
        </p:nvPicPr>
        <p:blipFill rotWithShape="1">
          <a:blip r:embed="rId3">
            <a:alphaModFix/>
          </a:blip>
          <a:srcRect l="25561" t="23017" r="26994" b="21855"/>
          <a:stretch/>
        </p:blipFill>
        <p:spPr>
          <a:xfrm>
            <a:off x="5243465" y="149430"/>
            <a:ext cx="1138482" cy="9139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C0F9-4D46-20EE-E01A-2391D49152C5}"/>
              </a:ext>
            </a:extLst>
          </p:cNvPr>
          <p:cNvSpPr>
            <a:spLocks noGrp="1"/>
          </p:cNvSpPr>
          <p:nvPr>
            <p:ph type="title"/>
          </p:nvPr>
        </p:nvSpPr>
        <p:spPr>
          <a:xfrm>
            <a:off x="976841" y="334645"/>
            <a:ext cx="10515600" cy="1325563"/>
          </a:xfrm>
        </p:spPr>
        <p:txBody>
          <a:bodyPr/>
          <a:lstStyle/>
          <a:p>
            <a:pPr algn="ctr"/>
            <a:r>
              <a:rPr lang="en-US" sz="3200" b="1" dirty="0">
                <a:ea typeface="+mj-lt"/>
                <a:cs typeface="+mj-lt"/>
              </a:rPr>
              <a:t>Work Done in Each Module</a:t>
            </a:r>
            <a:endParaRPr lang="en-US" dirty="0">
              <a:ea typeface="Calibri Light" panose="020F0302020204030204"/>
              <a:cs typeface="Calibri Light" panose="020F0302020204030204"/>
            </a:endParaRPr>
          </a:p>
        </p:txBody>
      </p:sp>
      <p:graphicFrame>
        <p:nvGraphicFramePr>
          <p:cNvPr id="4" name="Content Placeholder 3">
            <a:extLst>
              <a:ext uri="{FF2B5EF4-FFF2-40B4-BE49-F238E27FC236}">
                <a16:creationId xmlns:a16="http://schemas.microsoft.com/office/drawing/2014/main" id="{E8BB5860-661E-5E80-B802-C17F4984C309}"/>
              </a:ext>
            </a:extLst>
          </p:cNvPr>
          <p:cNvGraphicFramePr>
            <a:graphicFrameLocks noGrp="1"/>
          </p:cNvGraphicFramePr>
          <p:nvPr>
            <p:ph idx="1"/>
            <p:extLst>
              <p:ext uri="{D42A27DB-BD31-4B8C-83A1-F6EECF244321}">
                <p14:modId xmlns:p14="http://schemas.microsoft.com/office/powerpoint/2010/main" val="2978314122"/>
              </p:ext>
            </p:extLst>
          </p:nvPr>
        </p:nvGraphicFramePr>
        <p:xfrm>
          <a:off x="836084" y="1587500"/>
          <a:ext cx="10797115" cy="4650739"/>
        </p:xfrm>
        <a:graphic>
          <a:graphicData uri="http://schemas.openxmlformats.org/drawingml/2006/table">
            <a:tbl>
              <a:tblPr firstRow="1" bandRow="1">
                <a:tableStyleId>{5C22544A-7EE6-4342-B048-85BDC9FD1C3A}</a:tableStyleId>
              </a:tblPr>
              <a:tblGrid>
                <a:gridCol w="2159423">
                  <a:extLst>
                    <a:ext uri="{9D8B030D-6E8A-4147-A177-3AD203B41FA5}">
                      <a16:colId xmlns:a16="http://schemas.microsoft.com/office/drawing/2014/main" val="370400739"/>
                    </a:ext>
                  </a:extLst>
                </a:gridCol>
                <a:gridCol w="2159423">
                  <a:extLst>
                    <a:ext uri="{9D8B030D-6E8A-4147-A177-3AD203B41FA5}">
                      <a16:colId xmlns:a16="http://schemas.microsoft.com/office/drawing/2014/main" val="4121571102"/>
                    </a:ext>
                  </a:extLst>
                </a:gridCol>
                <a:gridCol w="2159423">
                  <a:extLst>
                    <a:ext uri="{9D8B030D-6E8A-4147-A177-3AD203B41FA5}">
                      <a16:colId xmlns:a16="http://schemas.microsoft.com/office/drawing/2014/main" val="820303029"/>
                    </a:ext>
                  </a:extLst>
                </a:gridCol>
                <a:gridCol w="2159423">
                  <a:extLst>
                    <a:ext uri="{9D8B030D-6E8A-4147-A177-3AD203B41FA5}">
                      <a16:colId xmlns:a16="http://schemas.microsoft.com/office/drawing/2014/main" val="2090593913"/>
                    </a:ext>
                  </a:extLst>
                </a:gridCol>
                <a:gridCol w="2159423">
                  <a:extLst>
                    <a:ext uri="{9D8B030D-6E8A-4147-A177-3AD203B41FA5}">
                      <a16:colId xmlns:a16="http://schemas.microsoft.com/office/drawing/2014/main" val="4016885141"/>
                    </a:ext>
                  </a:extLst>
                </a:gridCol>
              </a:tblGrid>
              <a:tr h="481749">
                <a:tc>
                  <a:txBody>
                    <a:bodyPr/>
                    <a:lstStyle/>
                    <a:p>
                      <a:r>
                        <a:rPr lang="en-US" dirty="0">
                          <a:latin typeface="Times New Roman" panose="02020603050405020304" pitchFamily="18" charset="0"/>
                          <a:cs typeface="Times New Roman" panose="02020603050405020304" pitchFamily="18" charset="0"/>
                        </a:rPr>
                        <a:t>Module</a:t>
                      </a:r>
                    </a:p>
                  </a:txBody>
                  <a:tcPr/>
                </a:tc>
                <a:tc>
                  <a:txBody>
                    <a:bodyPr/>
                    <a:lstStyle/>
                    <a:p>
                      <a:r>
                        <a:rPr lang="en-US" dirty="0">
                          <a:latin typeface="Times New Roman" panose="02020603050405020304" pitchFamily="18" charset="0"/>
                          <a:cs typeface="Times New Roman" panose="02020603050405020304" pitchFamily="18" charset="0"/>
                        </a:rPr>
                        <a:t>Features</a:t>
                      </a:r>
                    </a:p>
                  </a:txBody>
                  <a:tcPr/>
                </a:tc>
                <a:tc>
                  <a:txBody>
                    <a:bodyPr/>
                    <a:lstStyle/>
                    <a:p>
                      <a:r>
                        <a:rPr lang="en-US" dirty="0">
                          <a:latin typeface="Times New Roman" panose="02020603050405020304" pitchFamily="18" charset="0"/>
                          <a:cs typeface="Times New Roman" panose="02020603050405020304" pitchFamily="18" charset="0"/>
                        </a:rPr>
                        <a:t>Issues Faced</a:t>
                      </a:r>
                    </a:p>
                  </a:txBody>
                  <a:tcPr/>
                </a:tc>
                <a:tc>
                  <a:txBody>
                    <a:bodyPr/>
                    <a:lstStyle/>
                    <a:p>
                      <a:r>
                        <a:rPr lang="en-US" dirty="0">
                          <a:latin typeface="Times New Roman" panose="02020603050405020304" pitchFamily="18" charset="0"/>
                          <a:cs typeface="Times New Roman" panose="02020603050405020304" pitchFamily="18" charset="0"/>
                        </a:rPr>
                        <a:t>Solutions Applied</a:t>
                      </a:r>
                    </a:p>
                  </a:txBody>
                  <a:tcPr/>
                </a:tc>
                <a:tc>
                  <a:txBody>
                    <a:bodyPr/>
                    <a:lstStyle/>
                    <a:p>
                      <a:r>
                        <a:rPr lang="en-US"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333158489"/>
                  </a:ext>
                </a:extLst>
              </a:tr>
              <a:tr h="833798">
                <a:tc>
                  <a:txBody>
                    <a:bodyPr/>
                    <a:lstStyle/>
                    <a:p>
                      <a:r>
                        <a:rPr lang="en-US" dirty="0">
                          <a:latin typeface="Times New Roman" panose="02020603050405020304" pitchFamily="18" charset="0"/>
                          <a:cs typeface="Times New Roman" panose="02020603050405020304" pitchFamily="18" charset="0"/>
                        </a:rPr>
                        <a:t>User Interface</a:t>
                      </a:r>
                    </a:p>
                  </a:txBody>
                  <a:tcPr/>
                </a:tc>
                <a:tc>
                  <a:txBody>
                    <a:bodyPr/>
                    <a:lstStyle/>
                    <a:p>
                      <a:r>
                        <a:rPr lang="en-US" dirty="0">
                          <a:latin typeface="Times New Roman" panose="02020603050405020304" pitchFamily="18" charset="0"/>
                          <a:cs typeface="Times New Roman" panose="02020603050405020304" pitchFamily="18" charset="0"/>
                        </a:rPr>
                        <a:t>Responsive UI, Dashboard</a:t>
                      </a:r>
                    </a:p>
                  </a:txBody>
                  <a:tcPr/>
                </a:tc>
                <a:tc>
                  <a:txBody>
                    <a:bodyPr/>
                    <a:lstStyle/>
                    <a:p>
                      <a:r>
                        <a:rPr lang="en-US" dirty="0">
                          <a:latin typeface="Times New Roman" panose="02020603050405020304" pitchFamily="18" charset="0"/>
                          <a:cs typeface="Times New Roman" panose="02020603050405020304" pitchFamily="18" charset="0"/>
                        </a:rPr>
                        <a:t>Alignment bugs</a:t>
                      </a:r>
                    </a:p>
                  </a:txBody>
                  <a:tcPr/>
                </a:tc>
                <a:tc>
                  <a:txBody>
                    <a:bodyPr/>
                    <a:lstStyle/>
                    <a:p>
                      <a:r>
                        <a:rPr lang="en-US" dirty="0">
                          <a:latin typeface="Times New Roman" panose="02020603050405020304" pitchFamily="18" charset="0"/>
                          <a:cs typeface="Times New Roman" panose="02020603050405020304" pitchFamily="18" charset="0"/>
                        </a:rPr>
                        <a:t>Used flexbox, media queries</a:t>
                      </a:r>
                    </a:p>
                  </a:txBody>
                  <a:tcPr/>
                </a:tc>
                <a:tc>
                  <a:txBody>
                    <a:bodyPr/>
                    <a:lstStyle/>
                    <a:p>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942106023"/>
                  </a:ext>
                </a:extLst>
              </a:tr>
              <a:tr h="833798">
                <a:tc>
                  <a:txBody>
                    <a:bodyPr/>
                    <a:lstStyle/>
                    <a:p>
                      <a:pPr lvl="0">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Resources Section</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YouTube API integration</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Filtering content</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Categorized tags &amp; APIs</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smtClean="0">
                          <a:solidFill>
                            <a:srgbClr val="000000"/>
                          </a:solidFill>
                          <a:latin typeface="Times New Roman" panose="02020603050405020304" pitchFamily="18" charset="0"/>
                          <a:cs typeface="Times New Roman" panose="02020603050405020304" pitchFamily="18" charset="0"/>
                        </a:rPr>
                        <a:t>completed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2837073"/>
                  </a:ext>
                </a:extLst>
              </a:tr>
              <a:tr h="833798">
                <a:tc>
                  <a:txBody>
                    <a:bodyPr/>
                    <a:lstStyle/>
                    <a:p>
                      <a:pPr lvl="0">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Task Manager</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Reminders, calendar UI</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Time conflicts</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Validation &amp; alerts</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solidFill>
                            <a:srgbClr val="000000"/>
                          </a:solidFill>
                          <a:latin typeface="Times New Roman" panose="02020603050405020304" pitchFamily="18" charset="0"/>
                          <a:cs typeface="Times New Roman" panose="02020603050405020304" pitchFamily="18" charset="0"/>
                        </a:rPr>
                        <a:t>Completed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3371088"/>
                  </a:ext>
                </a:extLst>
              </a:tr>
              <a:tr h="833798">
                <a:tc>
                  <a:txBody>
                    <a:bodyPr/>
                    <a:lstStyle/>
                    <a:p>
                      <a:pPr lvl="0">
                        <a:buNone/>
                      </a:pPr>
                      <a:r>
                        <a:rPr lang="en-US" dirty="0" err="1" smtClean="0">
                          <a:latin typeface="Times New Roman" panose="02020603050405020304" pitchFamily="18" charset="0"/>
                          <a:cs typeface="Times New Roman" panose="02020603050405020304" pitchFamily="18" charset="0"/>
                        </a:rPr>
                        <a:t>Calender</a:t>
                      </a:r>
                      <a:r>
                        <a:rPr lang="en-US" baseline="0" dirty="0" smtClean="0">
                          <a:latin typeface="Times New Roman" panose="02020603050405020304" pitchFamily="18" charset="0"/>
                          <a:cs typeface="Times New Roman" panose="02020603050405020304" pitchFamily="18" charset="0"/>
                        </a:rPr>
                        <a:t> Reminders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Reminders &amp; Notifications</a:t>
                      </a:r>
                      <a:endParaRPr lang="en-US" b="0" dirty="0">
                        <a:latin typeface="Times New Roman" panose="02020603050405020304" pitchFamily="18" charset="0"/>
                        <a:cs typeface="Times New Roman" panose="02020603050405020304" pitchFamily="18" charset="0"/>
                      </a:endParaRPr>
                    </a:p>
                  </a:txBody>
                  <a:tcPr/>
                </a:tc>
                <a:tc>
                  <a:txBody>
                    <a:bodyPr/>
                    <a:lstStyle/>
                    <a:p>
                      <a:pPr lvl="0">
                        <a:buNone/>
                      </a:pPr>
                      <a:r>
                        <a:rPr lang="en-US" dirty="0" smtClean="0">
                          <a:latin typeface="Times New Roman" panose="02020603050405020304" pitchFamily="18" charset="0"/>
                          <a:cs typeface="Times New Roman" panose="02020603050405020304" pitchFamily="18" charset="0"/>
                        </a:rPr>
                        <a:t>Limited Customization</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dirty="0" smtClean="0">
                          <a:latin typeface="Times New Roman" panose="02020603050405020304" pitchFamily="18" charset="0"/>
                          <a:cs typeface="Times New Roman" panose="02020603050405020304" pitchFamily="18" charset="0"/>
                        </a:rPr>
                        <a:t>Custom Labels &amp; Notes</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dirty="0" smtClean="0">
                          <a:latin typeface="Times New Roman" panose="02020603050405020304" pitchFamily="18" charset="0"/>
                          <a:cs typeface="Times New Roman" panose="02020603050405020304" pitchFamily="18" charset="0"/>
                        </a:rPr>
                        <a:t>Completed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5438410"/>
                  </a:ext>
                </a:extLst>
              </a:tr>
              <a:tr h="833798">
                <a:tc>
                  <a:txBody>
                    <a:bodyPr/>
                    <a:lstStyle/>
                    <a:p>
                      <a:pPr lvl="0">
                        <a:buNone/>
                      </a:pPr>
                      <a:r>
                        <a:rPr lang="en-US" dirty="0" smtClean="0">
                          <a:latin typeface="Times New Roman" panose="02020603050405020304" pitchFamily="18" charset="0"/>
                          <a:cs typeface="Times New Roman" panose="02020603050405020304" pitchFamily="18" charset="0"/>
                        </a:rPr>
                        <a:t>Feedback and Support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Contact Form</a:t>
                      </a:r>
                      <a:endParaRPr lang="en-US" b="0" dirty="0">
                        <a:latin typeface="Times New Roman" panose="02020603050405020304" pitchFamily="18" charset="0"/>
                        <a:cs typeface="Times New Roman" panose="02020603050405020304" pitchFamily="18" charset="0"/>
                      </a:endParaRPr>
                    </a:p>
                  </a:txBody>
                  <a:tcPr/>
                </a:tc>
                <a:tc>
                  <a:txBody>
                    <a:bodyPr/>
                    <a:lstStyle/>
                    <a:p>
                      <a:pPr lvl="0">
                        <a:buNone/>
                      </a:pPr>
                      <a:r>
                        <a:rPr lang="en-US" dirty="0" smtClean="0">
                          <a:latin typeface="Times New Roman" panose="02020603050405020304" pitchFamily="18" charset="0"/>
                          <a:cs typeface="Times New Roman" panose="02020603050405020304" pitchFamily="18" charset="0"/>
                        </a:rPr>
                        <a:t>Email Integration</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b="0" dirty="0" smtClean="0">
                          <a:latin typeface="Times New Roman" panose="02020603050405020304" pitchFamily="18" charset="0"/>
                          <a:cs typeface="Times New Roman" panose="02020603050405020304" pitchFamily="18" charset="0"/>
                        </a:rPr>
                        <a:t>Third-party email API </a:t>
                      </a:r>
                      <a:endParaRPr lang="en-US" b="0" dirty="0">
                        <a:latin typeface="Times New Roman" panose="02020603050405020304" pitchFamily="18" charset="0"/>
                        <a:cs typeface="Times New Roman" panose="02020603050405020304" pitchFamily="18" charset="0"/>
                      </a:endParaRPr>
                    </a:p>
                  </a:txBody>
                  <a:tcPr/>
                </a:tc>
                <a:tc>
                  <a:txBody>
                    <a:bodyPr/>
                    <a:lstStyle/>
                    <a:p>
                      <a:pPr lvl="0">
                        <a:buNone/>
                      </a:pPr>
                      <a:r>
                        <a:rPr lang="en-US" dirty="0" smtClean="0">
                          <a:latin typeface="Times New Roman" panose="02020603050405020304" pitchFamily="18" charset="0"/>
                          <a:cs typeface="Times New Roman" panose="02020603050405020304" pitchFamily="18" charset="0"/>
                        </a:rPr>
                        <a:t>completed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780336"/>
                  </a:ext>
                </a:extLst>
              </a:tr>
            </a:tbl>
          </a:graphicData>
        </a:graphic>
      </p:graphicFrame>
    </p:spTree>
    <p:extLst>
      <p:ext uri="{BB962C8B-B14F-4D97-AF65-F5344CB8AC3E}">
        <p14:creationId xmlns:p14="http://schemas.microsoft.com/office/powerpoint/2010/main" val="148431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3949-2A49-F80B-B182-6F2F918DDEF5}"/>
              </a:ext>
            </a:extLst>
          </p:cNvPr>
          <p:cNvSpPr>
            <a:spLocks noGrp="1"/>
          </p:cNvSpPr>
          <p:nvPr>
            <p:ph type="title"/>
          </p:nvPr>
        </p:nvSpPr>
        <p:spPr>
          <a:xfrm>
            <a:off x="838200" y="365126"/>
            <a:ext cx="10515600" cy="700104"/>
          </a:xfrm>
        </p:spPr>
        <p:txBody>
          <a:bodyPr>
            <a:normAutofit/>
          </a:bodyPr>
          <a:lstStyle/>
          <a:p>
            <a:pPr algn="ctr"/>
            <a:r>
              <a:rPr lang="en-US" sz="3200" b="1" dirty="0">
                <a:latin typeface="Calistro MT"/>
              </a:rPr>
              <a:t>Challenges</a:t>
            </a:r>
          </a:p>
        </p:txBody>
      </p:sp>
      <p:sp>
        <p:nvSpPr>
          <p:cNvPr id="3" name="Content Placeholder 2">
            <a:extLst>
              <a:ext uri="{FF2B5EF4-FFF2-40B4-BE49-F238E27FC236}">
                <a16:creationId xmlns:a16="http://schemas.microsoft.com/office/drawing/2014/main" id="{FB535F02-1D52-316B-1A5F-AA104A721DB7}"/>
              </a:ext>
            </a:extLst>
          </p:cNvPr>
          <p:cNvSpPr>
            <a:spLocks noGrp="1"/>
          </p:cNvSpPr>
          <p:nvPr>
            <p:ph idx="1"/>
          </p:nvPr>
        </p:nvSpPr>
        <p:spPr>
          <a:xfrm>
            <a:off x="949960" y="1429334"/>
            <a:ext cx="10515600" cy="4784459"/>
          </a:xfrm>
        </p:spPr>
        <p:txBody>
          <a:bodyPr vert="horz" lIns="91440" tIns="45720" rIns="91440" bIns="45720" rtlCol="0" anchor="t">
            <a:normAutofit/>
          </a:bodyPr>
          <a:lstStyle/>
          <a:p>
            <a:pPr algn="just">
              <a:lnSpc>
                <a:spcPct val="150000"/>
              </a:lnSpc>
              <a:buFont typeface="Arial"/>
              <a:buChar char="•"/>
            </a:pPr>
            <a:r>
              <a:rPr lang="en-US" sz="1800" b="1" dirty="0">
                <a:latin typeface="Times New Roman" panose="02020603050405020304" pitchFamily="18" charset="0"/>
                <a:ea typeface="+mn-lt"/>
                <a:cs typeface="Times New Roman" panose="02020603050405020304" pitchFamily="18" charset="0"/>
              </a:rPr>
              <a:t>Technical Challenges:</a:t>
            </a:r>
            <a:endParaRPr lang="en-US" sz="1800" dirty="0">
              <a:latin typeface="Times New Roman" panose="02020603050405020304" pitchFamily="18" charset="0"/>
              <a:cs typeface="Times New Roman" panose="02020603050405020304" pitchFamily="18" charset="0"/>
            </a:endParaRPr>
          </a:p>
          <a:p>
            <a:pPr marL="971550" lvl="1" indent="-285750" algn="just">
              <a:lnSpc>
                <a:spcPct val="150000"/>
              </a:lnSpc>
              <a:buFont typeface="Arial"/>
              <a:buChar char="•"/>
            </a:pPr>
            <a:r>
              <a:rPr lang="en-US" sz="1800" dirty="0">
                <a:latin typeface="Times New Roman" panose="02020603050405020304" pitchFamily="18" charset="0"/>
                <a:cs typeface="Times New Roman" panose="02020603050405020304" pitchFamily="18" charset="0"/>
              </a:rPr>
              <a:t>Calendar and Reminders </a:t>
            </a:r>
            <a:r>
              <a:rPr lang="en-US" sz="1800" dirty="0" smtClean="0">
                <a:latin typeface="Times New Roman" panose="02020603050405020304" pitchFamily="18" charset="0"/>
                <a:cs typeface="Times New Roman" panose="02020603050405020304" pitchFamily="18" charset="0"/>
              </a:rPr>
              <a:t>Sync</a:t>
            </a:r>
          </a:p>
          <a:p>
            <a:pPr marL="971550" lvl="1" indent="-285750" algn="just">
              <a:lnSpc>
                <a:spcPct val="150000"/>
              </a:lnSpc>
              <a:buFont typeface="Arial"/>
              <a:buChar char="•"/>
            </a:pPr>
            <a:r>
              <a:rPr lang="en-US" sz="1800" dirty="0">
                <a:latin typeface="Times New Roman" panose="02020603050405020304" pitchFamily="18" charset="0"/>
                <a:cs typeface="Times New Roman" panose="02020603050405020304" pitchFamily="18" charset="0"/>
              </a:rPr>
              <a:t>Navigation </a:t>
            </a:r>
            <a:r>
              <a:rPr lang="en-US" sz="1800" dirty="0" smtClean="0">
                <a:latin typeface="Times New Roman" panose="02020603050405020304" pitchFamily="18" charset="0"/>
                <a:cs typeface="Times New Roman" panose="02020603050405020304" pitchFamily="18" charset="0"/>
              </a:rPr>
              <a:t>Confusion</a:t>
            </a:r>
          </a:p>
          <a:p>
            <a:pPr marL="971550" lvl="1" indent="-285750" algn="just">
              <a:lnSpc>
                <a:spcPct val="150000"/>
              </a:lnSpc>
              <a:buFont typeface="Arial"/>
              <a:buChar char="•"/>
            </a:pPr>
            <a:r>
              <a:rPr lang="en-US" sz="1800" dirty="0">
                <a:latin typeface="Times New Roman" panose="02020603050405020304" pitchFamily="18" charset="0"/>
                <a:cs typeface="Times New Roman" panose="02020603050405020304" pitchFamily="18" charset="0"/>
              </a:rPr>
              <a:t>Resource Access</a:t>
            </a:r>
            <a:endParaRPr lang="en-US" sz="1800" dirty="0">
              <a:latin typeface="Times New Roman" panose="02020603050405020304" pitchFamily="18" charset="0"/>
              <a:ea typeface="+mn-lt"/>
              <a:cs typeface="Times New Roman" panose="02020603050405020304" pitchFamily="18" charset="0"/>
            </a:endParaRPr>
          </a:p>
          <a:p>
            <a:pPr algn="just">
              <a:lnSpc>
                <a:spcPct val="150000"/>
              </a:lnSpc>
              <a:buFont typeface="Arial"/>
              <a:buChar char="•"/>
            </a:pPr>
            <a:r>
              <a:rPr lang="en-US" sz="1800" b="1" dirty="0">
                <a:latin typeface="Times New Roman" panose="02020603050405020304" pitchFamily="18" charset="0"/>
                <a:ea typeface="+mn-lt"/>
                <a:cs typeface="Times New Roman" panose="02020603050405020304" pitchFamily="18" charset="0"/>
              </a:rPr>
              <a:t>Solutions Implemented:</a:t>
            </a:r>
            <a:endParaRPr lang="en-US" sz="1800" dirty="0">
              <a:latin typeface="Times New Roman" panose="02020603050405020304" pitchFamily="18" charset="0"/>
              <a:cs typeface="Times New Roman" panose="02020603050405020304" pitchFamily="18" charset="0"/>
            </a:endParaRPr>
          </a:p>
          <a:p>
            <a:pPr marL="971550" lvl="1" indent="-285750" algn="just">
              <a:lnSpc>
                <a:spcPct val="150000"/>
              </a:lnSpc>
              <a:buFont typeface="Arial"/>
              <a:buChar char="•"/>
            </a:pPr>
            <a:r>
              <a:rPr lang="en-US" sz="1800" dirty="0">
                <a:latin typeface="Times New Roman" panose="02020603050405020304" pitchFamily="18" charset="0"/>
                <a:cs typeface="Times New Roman" panose="02020603050405020304" pitchFamily="18" charset="0"/>
              </a:rPr>
              <a:t>Integrated Google Calendar API and automated reminders to ensure students stay on track with deadlines</a:t>
            </a:r>
            <a:r>
              <a:rPr lang="en-US" sz="1800" dirty="0" smtClean="0">
                <a:latin typeface="Times New Roman" panose="02020603050405020304" pitchFamily="18" charset="0"/>
                <a:cs typeface="Times New Roman" panose="02020603050405020304" pitchFamily="18" charset="0"/>
              </a:rPr>
              <a:t>.</a:t>
            </a:r>
          </a:p>
          <a:p>
            <a:pPr marL="971550" lvl="1" indent="-285750" algn="just">
              <a:lnSpc>
                <a:spcPct val="150000"/>
              </a:lnSpc>
              <a:buFont typeface="Arial"/>
              <a:buChar char="•"/>
            </a:pPr>
            <a:r>
              <a:rPr lang="en-US" sz="1800" dirty="0" smtClean="0">
                <a:latin typeface="Times New Roman" panose="02020603050405020304" pitchFamily="18" charset="0"/>
                <a:cs typeface="Times New Roman" panose="02020603050405020304" pitchFamily="18" charset="0"/>
              </a:rPr>
              <a:t>Simplified </a:t>
            </a:r>
            <a:r>
              <a:rPr lang="en-US" sz="1800" dirty="0">
                <a:latin typeface="Times New Roman" panose="02020603050405020304" pitchFamily="18" charset="0"/>
                <a:cs typeface="Times New Roman" panose="02020603050405020304" pitchFamily="18" charset="0"/>
              </a:rPr>
              <a:t>the interface with clear </a:t>
            </a:r>
            <a:r>
              <a:rPr lang="en-US" sz="1800" dirty="0" smtClean="0">
                <a:latin typeface="Times New Roman" panose="02020603050405020304" pitchFamily="18" charset="0"/>
                <a:cs typeface="Times New Roman" panose="02020603050405020304" pitchFamily="18" charset="0"/>
              </a:rPr>
              <a:t>labels</a:t>
            </a:r>
          </a:p>
          <a:p>
            <a:pPr marL="971550" lvl="1" indent="-285750" algn="just">
              <a:lnSpc>
                <a:spcPct val="150000"/>
              </a:lnSpc>
              <a:buFont typeface="Arial"/>
              <a:buChar char="•"/>
            </a:pPr>
            <a:r>
              <a:rPr lang="en-US" sz="1800" dirty="0">
                <a:latin typeface="Times New Roman" panose="02020603050405020304" pitchFamily="18" charset="0"/>
                <a:cs typeface="Times New Roman" panose="02020603050405020304" pitchFamily="18" charset="0"/>
              </a:rPr>
              <a:t>Organized study resources in a searchable format for quick access.</a:t>
            </a:r>
          </a:p>
        </p:txBody>
      </p:sp>
    </p:spTree>
    <p:extLst>
      <p:ext uri="{BB962C8B-B14F-4D97-AF65-F5344CB8AC3E}">
        <p14:creationId xmlns:p14="http://schemas.microsoft.com/office/powerpoint/2010/main" val="363807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C27EC3-D29C-D6E4-B663-82FA7B806784}"/>
              </a:ext>
            </a:extLst>
          </p:cNvPr>
          <p:cNvSpPr>
            <a:spLocks noGrp="1"/>
          </p:cNvSpPr>
          <p:nvPr>
            <p:ph type="title"/>
          </p:nvPr>
        </p:nvSpPr>
        <p:spPr>
          <a:xfrm>
            <a:off x="838200" y="365126"/>
            <a:ext cx="10515600" cy="869786"/>
          </a:xfrm>
        </p:spPr>
        <p:txBody>
          <a:bodyPr>
            <a:normAutofit/>
          </a:bodyPr>
          <a:lstStyle/>
          <a:p>
            <a:pPr algn="ctr"/>
            <a:r>
              <a:rPr lang="en-US" sz="3200" b="1" dirty="0">
                <a:latin typeface="Calistro MT"/>
              </a:rPr>
              <a:t>Recap of Project</a:t>
            </a:r>
          </a:p>
        </p:txBody>
      </p:sp>
      <p:sp>
        <p:nvSpPr>
          <p:cNvPr id="5" name="Content Placeholder 4">
            <a:extLst>
              <a:ext uri="{FF2B5EF4-FFF2-40B4-BE49-F238E27FC236}">
                <a16:creationId xmlns:a16="http://schemas.microsoft.com/office/drawing/2014/main" id="{C598FAAB-3D44-168C-14B3-5C74BACE6D15}"/>
              </a:ext>
            </a:extLst>
          </p:cNvPr>
          <p:cNvSpPr>
            <a:spLocks noGrp="1"/>
          </p:cNvSpPr>
          <p:nvPr>
            <p:ph idx="1"/>
          </p:nvPr>
        </p:nvSpPr>
        <p:spPr>
          <a:xfrm>
            <a:off x="838200" y="1234912"/>
            <a:ext cx="10515600" cy="4942051"/>
          </a:xfrm>
        </p:spPr>
        <p:txBody>
          <a:bodyPr vert="horz" lIns="91440" tIns="45720" rIns="91440" bIns="45720" rtlCol="0" anchor="t">
            <a:normAutofit/>
          </a:bodyPr>
          <a:lstStyle/>
          <a:p>
            <a:pPr algn="just">
              <a:lnSpc>
                <a:spcPct val="150000"/>
              </a:lnSpc>
              <a:buFont typeface="Wingdings" panose="05000000000000000000" pitchFamily="2" charset="2"/>
              <a:buChar char="Ø"/>
            </a:pPr>
            <a:r>
              <a:rPr lang="en-US" sz="2000" b="1" dirty="0">
                <a:latin typeface="Calistro MT"/>
              </a:rPr>
              <a:t>Brief summary </a:t>
            </a:r>
            <a:r>
              <a:rPr lang="en-US" sz="2000" dirty="0">
                <a:latin typeface="Calistro MT"/>
              </a:rPr>
              <a:t> </a:t>
            </a:r>
            <a:endParaRPr lang="en-US" dirty="0"/>
          </a:p>
          <a:p>
            <a:pPr algn="just">
              <a:lnSpc>
                <a:spcPct val="100000"/>
              </a:lnSpc>
              <a:buFont typeface="Arial" panose="05000000000000000000" pitchFamily="2" charset="2"/>
              <a:buChar char="•"/>
            </a:pPr>
            <a:endParaRPr lang="en-US" sz="2000" dirty="0">
              <a:latin typeface="Calibri"/>
              <a:ea typeface="Calibri"/>
              <a:cs typeface="Calibri"/>
            </a:endParaRPr>
          </a:p>
          <a:p>
            <a:pPr algn="just">
              <a:lnSpc>
                <a:spcPct val="150000"/>
              </a:lnSpc>
              <a:buFont typeface="Arial" panose="05000000000000000000" pitchFamily="2" charset="2"/>
              <a:buChar char="•"/>
            </a:pPr>
            <a:endParaRPr lang="en-US" sz="2000" b="1" dirty="0" smtClean="0">
              <a:latin typeface="Calistro MT"/>
            </a:endParaRPr>
          </a:p>
          <a:p>
            <a:pPr algn="just">
              <a:lnSpc>
                <a:spcPct val="150000"/>
              </a:lnSpc>
              <a:buFont typeface="Arial" panose="05000000000000000000" pitchFamily="2" charset="2"/>
              <a:buChar char="•"/>
            </a:pPr>
            <a:endParaRPr lang="en-US" sz="2000" b="1" dirty="0">
              <a:latin typeface="Calistro MT"/>
            </a:endParaRPr>
          </a:p>
          <a:p>
            <a:pPr algn="just">
              <a:lnSpc>
                <a:spcPct val="150000"/>
              </a:lnSpc>
              <a:buFont typeface="Arial" panose="05000000000000000000" pitchFamily="2" charset="2"/>
              <a:buChar char="•"/>
            </a:pPr>
            <a:endParaRPr lang="en-US" sz="2000" b="1" dirty="0" smtClean="0">
              <a:latin typeface="Calistro MT"/>
            </a:endParaRPr>
          </a:p>
          <a:p>
            <a:pPr algn="just">
              <a:lnSpc>
                <a:spcPct val="150000"/>
              </a:lnSpc>
              <a:buFont typeface="Arial" panose="05000000000000000000" pitchFamily="2" charset="2"/>
              <a:buChar char="•"/>
            </a:pPr>
            <a:endParaRPr lang="en-US" sz="2000" b="1" dirty="0">
              <a:latin typeface="Calistro MT"/>
            </a:endParaRPr>
          </a:p>
          <a:p>
            <a:pPr marL="0" indent="0" algn="just">
              <a:lnSpc>
                <a:spcPct val="110000"/>
              </a:lnSpc>
              <a:buNone/>
            </a:pPr>
            <a:endParaRPr lang="en-US" sz="2000" dirty="0">
              <a:latin typeface="Calistro MT"/>
            </a:endParaRPr>
          </a:p>
          <a:p>
            <a:pPr algn="just">
              <a:lnSpc>
                <a:spcPct val="150000"/>
              </a:lnSpc>
              <a:buFont typeface="Arial" panose="05000000000000000000" pitchFamily="2" charset="2"/>
              <a:buChar char="•"/>
            </a:pPr>
            <a:endParaRPr lang="en-US" sz="2000" dirty="0">
              <a:latin typeface="Calistro MT"/>
            </a:endParaRPr>
          </a:p>
          <a:p>
            <a:pPr algn="just">
              <a:lnSpc>
                <a:spcPct val="150000"/>
              </a:lnSpc>
              <a:buFont typeface="Arial" panose="05000000000000000000" pitchFamily="2" charset="2"/>
              <a:buChar char="•"/>
            </a:pPr>
            <a:endParaRPr lang="en-US" sz="2000" dirty="0">
              <a:latin typeface="Calistro MT"/>
            </a:endParaRPr>
          </a:p>
        </p:txBody>
      </p:sp>
      <p:sp>
        <p:nvSpPr>
          <p:cNvPr id="6" name="Rectangle 3"/>
          <p:cNvSpPr>
            <a:spLocks noChangeArrowheads="1"/>
          </p:cNvSpPr>
          <p:nvPr/>
        </p:nvSpPr>
        <p:spPr bwMode="auto">
          <a:xfrm>
            <a:off x="1021080" y="2142281"/>
            <a:ext cx="9382760" cy="33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Study Hub</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a web-based platform tailored for tech journey beginners, designed to simplify their academic and learning experience. It offers essential tools like curated tech resources, task management, and a smart calendar, helping users stay organized and focused. With Study Hub, beginners can easily access relevant learning materials, manage assignments, and track their progress in one place. The platform’s user-friendly interface makes it an ideal solution for anyone starting their tech journey, ensuring they stay on track and motivated as they develop their skills.</a:t>
            </a:r>
          </a:p>
        </p:txBody>
      </p:sp>
    </p:spTree>
    <p:extLst>
      <p:ext uri="{BB962C8B-B14F-4D97-AF65-F5344CB8AC3E}">
        <p14:creationId xmlns:p14="http://schemas.microsoft.com/office/powerpoint/2010/main" val="2453974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200" y="812800"/>
            <a:ext cx="10800080" cy="400110"/>
          </a:xfrm>
          <a:prstGeom prst="rect">
            <a:avLst/>
          </a:prstGeom>
          <a:noFill/>
        </p:spPr>
        <p:txBody>
          <a:bodyPr wrap="square" rtlCol="0">
            <a:spAutoFit/>
          </a:bodyPr>
          <a:lstStyle/>
          <a:p>
            <a:r>
              <a:rPr lang="en-US" sz="2000" b="1" dirty="0" smtClean="0">
                <a:latin typeface="Calistro MT"/>
              </a:rPr>
              <a:t>Problem</a:t>
            </a:r>
            <a:r>
              <a:rPr lang="en-US" sz="2000" b="1" dirty="0" smtClean="0"/>
              <a:t> </a:t>
            </a:r>
            <a:r>
              <a:rPr lang="en-US" sz="2000" b="1" dirty="0" smtClean="0">
                <a:latin typeface="Calistro MT"/>
              </a:rPr>
              <a:t>Statement</a:t>
            </a:r>
            <a:endParaRPr lang="en-US" sz="2000" b="1" dirty="0">
              <a:latin typeface="Calistro MT"/>
            </a:endParaRPr>
          </a:p>
        </p:txBody>
      </p:sp>
      <p:sp>
        <p:nvSpPr>
          <p:cNvPr id="3" name="TextBox 2"/>
          <p:cNvSpPr txBox="1"/>
          <p:nvPr/>
        </p:nvSpPr>
        <p:spPr>
          <a:xfrm>
            <a:off x="731520" y="1635760"/>
            <a:ext cx="10779760" cy="3554819"/>
          </a:xfrm>
          <a:prstGeom prst="rect">
            <a:avLst/>
          </a:prstGeom>
          <a:noFill/>
        </p:spPr>
        <p:txBody>
          <a:bodyPr wrap="square" rtlCol="0">
            <a:spAutoFit/>
          </a:bodyPr>
          <a:lstStyle/>
          <a:p>
            <a:pPr>
              <a:lnSpc>
                <a:spcPct val="250000"/>
              </a:lnSpc>
            </a:pPr>
            <a:r>
              <a:rPr lang="en-US" dirty="0">
                <a:latin typeface="Times New Roman" panose="02020603050405020304" pitchFamily="18" charset="0"/>
                <a:cs typeface="Times New Roman" panose="02020603050405020304" pitchFamily="18" charset="0"/>
              </a:rPr>
              <a:t>Beginners in the tech field often struggle to find reliable learning resources, manage their study tasks, and stay consistent in their learning journey. Existing tools are either fragmented, overly complex, or not tailored to beginners, making it difficult for them to stay organized and motivated. There is a need for an all-in-one, beginner-friendly platform that offers curated learning materials, task tracking, and schedule management to help tech learners build strong foundations and progress with confidence.</a:t>
            </a:r>
          </a:p>
        </p:txBody>
      </p:sp>
    </p:spTree>
    <p:extLst>
      <p:ext uri="{BB962C8B-B14F-4D97-AF65-F5344CB8AC3E}">
        <p14:creationId xmlns:p14="http://schemas.microsoft.com/office/powerpoint/2010/main" val="8460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89AAF-BD26-27A6-B59D-46A84042CAF0}"/>
              </a:ext>
            </a:extLst>
          </p:cNvPr>
          <p:cNvSpPr>
            <a:spLocks noGrp="1"/>
          </p:cNvSpPr>
          <p:nvPr>
            <p:ph idx="1"/>
          </p:nvPr>
        </p:nvSpPr>
        <p:spPr>
          <a:xfrm>
            <a:off x="875746" y="464185"/>
            <a:ext cx="10515600" cy="4351338"/>
          </a:xfrm>
        </p:spPr>
        <p:txBody>
          <a:bodyPr vert="horz" lIns="91440" tIns="45720" rIns="91440" bIns="45720" rtlCol="0" anchor="t">
            <a:normAutofit/>
          </a:bodyPr>
          <a:lstStyle/>
          <a:p>
            <a:pPr>
              <a:lnSpc>
                <a:spcPct val="150000"/>
              </a:lnSpc>
              <a:spcBef>
                <a:spcPct val="0"/>
              </a:spcBef>
              <a:spcAft>
                <a:spcPct val="0"/>
              </a:spcAft>
              <a:buFont typeface="Courier New" panose="02070309020205020404" pitchFamily="49" charset="0"/>
              <a:buChar char="o"/>
            </a:pPr>
            <a:r>
              <a:rPr lang="en-US" sz="2000" dirty="0">
                <a:latin typeface="Times New Roman" panose="02020603050405020304" pitchFamily="18" charset="0"/>
                <a:ea typeface="Calibri"/>
                <a:cs typeface="Times New Roman" panose="02020603050405020304" pitchFamily="18" charset="0"/>
              </a:rPr>
              <a:t>Existing solutions lack a unified platform that integrates study resources, task management, and personalized learning support.</a:t>
            </a:r>
          </a:p>
          <a:p>
            <a:pPr>
              <a:lnSpc>
                <a:spcPct val="150000"/>
              </a:lnSpc>
              <a:buFont typeface="Courier New" panose="02070309020205020404" pitchFamily="49" charset="0"/>
              <a:buChar char="o"/>
            </a:pPr>
            <a:r>
              <a:rPr lang="en-US" sz="2000" dirty="0">
                <a:latin typeface="Times New Roman" panose="02020603050405020304" pitchFamily="18" charset="0"/>
                <a:ea typeface="Calibri"/>
                <a:cs typeface="Times New Roman" panose="02020603050405020304" pitchFamily="18" charset="0"/>
              </a:rPr>
              <a:t>It helps students stay organized, improves productivity, and enhances learning outcomes.</a:t>
            </a:r>
          </a:p>
          <a:p>
            <a:pPr>
              <a:lnSpc>
                <a:spcPct val="150000"/>
              </a:lnSpc>
              <a:buFont typeface="Courier New" panose="02070309020205020404" pitchFamily="49" charset="0"/>
              <a:buChar char="o"/>
            </a:pPr>
            <a:r>
              <a:rPr lang="en-US" sz="2000" dirty="0">
                <a:latin typeface="Times New Roman" panose="02020603050405020304" pitchFamily="18" charset="0"/>
                <a:ea typeface="Calibri"/>
                <a:cs typeface="Times New Roman" panose="02020603050405020304" pitchFamily="18" charset="0"/>
              </a:rPr>
              <a:t>Addresses the gap between study resources and efficient task management.</a:t>
            </a:r>
          </a:p>
          <a:p>
            <a:pPr>
              <a:lnSpc>
                <a:spcPct val="150000"/>
              </a:lnSpc>
              <a:spcBef>
                <a:spcPct val="0"/>
              </a:spcBef>
              <a:spcAft>
                <a:spcPct val="0"/>
              </a:spcAft>
              <a:buFont typeface="Courier New" panose="02070309020205020404" pitchFamily="49" charset="0"/>
              <a:buChar char="o"/>
            </a:pPr>
            <a:r>
              <a:rPr lang="en-US" sz="2000" dirty="0">
                <a:latin typeface="Times New Roman" panose="02020603050405020304" pitchFamily="18" charset="0"/>
                <a:ea typeface="Calibri"/>
                <a:cs typeface="Times New Roman" panose="02020603050405020304" pitchFamily="18" charset="0"/>
              </a:rPr>
              <a:t>A well-structured, AI-powered study assistant can significantly reduce student stress and improve academic performance.</a:t>
            </a:r>
          </a:p>
          <a:p>
            <a:pPr>
              <a:lnSpc>
                <a:spcPct val="250000"/>
              </a:lnSpc>
              <a:spcBef>
                <a:spcPct val="0"/>
              </a:spcBef>
              <a:spcAft>
                <a:spcPct val="0"/>
              </a:spcAft>
            </a:pPr>
            <a:endParaRPr lang="en-US" sz="1700" dirty="0">
              <a:latin typeface="Segoe UI"/>
              <a:cs typeface="Segoe UI"/>
            </a:endParaRPr>
          </a:p>
          <a:p>
            <a:endParaRPr lang="en-US" dirty="0">
              <a:ea typeface="Calibri"/>
              <a:cs typeface="Calibri"/>
            </a:endParaRPr>
          </a:p>
        </p:txBody>
      </p:sp>
      <p:graphicFrame>
        <p:nvGraphicFramePr>
          <p:cNvPr id="10" name="Table 9">
            <a:extLst>
              <a:ext uri="{FF2B5EF4-FFF2-40B4-BE49-F238E27FC236}">
                <a16:creationId xmlns:a16="http://schemas.microsoft.com/office/drawing/2014/main" id="{73F94088-939D-57FD-54F3-87C412E4C36E}"/>
              </a:ext>
            </a:extLst>
          </p:cNvPr>
          <p:cNvGraphicFramePr>
            <a:graphicFrameLocks noGrp="1"/>
          </p:cNvGraphicFramePr>
          <p:nvPr>
            <p:extLst>
              <p:ext uri="{D42A27DB-BD31-4B8C-83A1-F6EECF244321}">
                <p14:modId xmlns:p14="http://schemas.microsoft.com/office/powerpoint/2010/main" val="3288951693"/>
              </p:ext>
            </p:extLst>
          </p:nvPr>
        </p:nvGraphicFramePr>
        <p:xfrm>
          <a:off x="1120527" y="3780019"/>
          <a:ext cx="10026038" cy="2348827"/>
        </p:xfrm>
        <a:graphic>
          <a:graphicData uri="http://schemas.openxmlformats.org/drawingml/2006/table">
            <a:tbl>
              <a:tblPr firstRow="1" bandRow="1">
                <a:tableStyleId>{5C22544A-7EE6-4342-B048-85BDC9FD1C3A}</a:tableStyleId>
              </a:tblPr>
              <a:tblGrid>
                <a:gridCol w="4929627">
                  <a:extLst>
                    <a:ext uri="{9D8B030D-6E8A-4147-A177-3AD203B41FA5}">
                      <a16:colId xmlns:a16="http://schemas.microsoft.com/office/drawing/2014/main" val="3464681252"/>
                    </a:ext>
                  </a:extLst>
                </a:gridCol>
                <a:gridCol w="5096411">
                  <a:extLst>
                    <a:ext uri="{9D8B030D-6E8A-4147-A177-3AD203B41FA5}">
                      <a16:colId xmlns:a16="http://schemas.microsoft.com/office/drawing/2014/main" val="3812019601"/>
                    </a:ext>
                  </a:extLst>
                </a:gridCol>
              </a:tblGrid>
              <a:tr h="514503">
                <a:tc>
                  <a:txBody>
                    <a:bodyPr/>
                    <a:lstStyle/>
                    <a:p>
                      <a:pPr lvl="0">
                        <a:buNone/>
                      </a:pPr>
                      <a:r>
                        <a:rPr lang="en-US" sz="2000" b="0" i="0" u="none" strike="noStrike" noProof="0" dirty="0">
                          <a:solidFill>
                            <a:srgbClr val="FFFFFF"/>
                          </a:solidFill>
                          <a:latin typeface="Times New Roman" panose="02020603050405020304" pitchFamily="18" charset="0"/>
                          <a:cs typeface="Times New Roman" panose="02020603050405020304" pitchFamily="18" charset="0"/>
                        </a:rPr>
                        <a:t>C</a:t>
                      </a:r>
                      <a:r>
                        <a:rPr lang="en-US" sz="2000" b="0" i="0" u="none" strike="noStrike" noProof="0" dirty="0" smtClean="0">
                          <a:solidFill>
                            <a:srgbClr val="FFFFFF"/>
                          </a:solidFill>
                          <a:latin typeface="Times New Roman" panose="02020603050405020304" pitchFamily="18" charset="0"/>
                          <a:cs typeface="Times New Roman" panose="02020603050405020304" pitchFamily="18" charset="0"/>
                        </a:rPr>
                        <a:t>urrent </a:t>
                      </a:r>
                      <a:r>
                        <a:rPr lang="en-US" sz="2000" b="0" i="0" u="none" strike="noStrike" noProof="0" dirty="0">
                          <a:solidFill>
                            <a:srgbClr val="FFFFFF"/>
                          </a:solidFill>
                          <a:latin typeface="Times New Roman" panose="02020603050405020304" pitchFamily="18" charset="0"/>
                          <a:cs typeface="Times New Roman" panose="02020603050405020304" pitchFamily="18" charset="0"/>
                        </a:rPr>
                        <a:t>Challenges:</a:t>
                      </a:r>
                      <a:endParaRPr lang="en-US" sz="2000" dirty="0">
                        <a:latin typeface="Times New Roman" panose="02020603050405020304" pitchFamily="18" charset="0"/>
                        <a:cs typeface="Times New Roman" panose="02020603050405020304" pitchFamily="18" charset="0"/>
                      </a:endParaRPr>
                    </a:p>
                  </a:txBody>
                  <a:tcPr/>
                </a:tc>
                <a:tc>
                  <a:txBody>
                    <a:bodyPr/>
                    <a:lstStyle/>
                    <a:p>
                      <a:pPr lvl="0">
                        <a:buNone/>
                      </a:pPr>
                      <a:r>
                        <a:rPr lang="en-US" sz="2000" b="0" i="0" u="none" strike="noStrike" noProof="0" dirty="0">
                          <a:solidFill>
                            <a:srgbClr val="FFFFFF"/>
                          </a:solidFill>
                          <a:latin typeface="Times New Roman" panose="02020603050405020304" pitchFamily="18" charset="0"/>
                          <a:cs typeface="Times New Roman" panose="02020603050405020304" pitchFamily="18" charset="0"/>
                        </a:rPr>
                        <a:t>Proposed Solution: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7967773"/>
                  </a:ext>
                </a:extLst>
              </a:tr>
              <a:tr h="1834324">
                <a:tc>
                  <a:txBody>
                    <a:bodyPr/>
                    <a:lstStyle/>
                    <a:p>
                      <a:pPr lvl="0" algn="l">
                        <a:lnSpc>
                          <a:spcPct val="100000"/>
                        </a:lnSpc>
                        <a:spcBef>
                          <a:spcPts val="0"/>
                        </a:spcBef>
                        <a:spcAft>
                          <a:spcPts val="0"/>
                        </a:spcAft>
                        <a:buNone/>
                      </a:pPr>
                      <a:r>
                        <a:rPr lang="en-US" sz="2000" b="0" i="0" u="none" strike="noStrike" noProof="0" dirty="0">
                          <a:solidFill>
                            <a:srgbClr val="000000"/>
                          </a:solidFill>
                          <a:latin typeface="Times New Roman" panose="02020603050405020304" pitchFamily="18" charset="0"/>
                          <a:cs typeface="Times New Roman" panose="02020603050405020304" pitchFamily="18" charset="0"/>
                        </a:rPr>
                        <a:t>Google Calendar helps with reminders but lacks educational content.</a:t>
                      </a:r>
                    </a:p>
                    <a:p>
                      <a:pPr lvl="0" algn="l">
                        <a:lnSpc>
                          <a:spcPct val="100000"/>
                        </a:lnSpc>
                        <a:spcBef>
                          <a:spcPts val="0"/>
                        </a:spcBef>
                        <a:spcAft>
                          <a:spcPts val="0"/>
                        </a:spcAft>
                        <a:buNone/>
                      </a:pPr>
                      <a:r>
                        <a:rPr lang="en-US" sz="2000" b="0" i="0" u="none" strike="noStrike" noProof="0" dirty="0">
                          <a:solidFill>
                            <a:srgbClr val="000000"/>
                          </a:solidFill>
                          <a:latin typeface="Times New Roman" panose="02020603050405020304" pitchFamily="18" charset="0"/>
                          <a:cs typeface="Times New Roman" panose="02020603050405020304" pitchFamily="18" charset="0"/>
                        </a:rPr>
                        <a:t>No platform offers a fully integrated system combining study resources, task tracking, and personalized AI assistance.</a:t>
                      </a:r>
                      <a:endParaRPr lang="en-US" sz="2000" dirty="0">
                        <a:latin typeface="Times New Roman" panose="02020603050405020304" pitchFamily="18" charset="0"/>
                        <a:cs typeface="Times New Roman" panose="02020603050405020304" pitchFamily="18" charset="0"/>
                      </a:endParaRPr>
                    </a:p>
                  </a:txBody>
                  <a:tcPr/>
                </a:tc>
                <a:tc>
                  <a:txBody>
                    <a:bodyPr/>
                    <a:lstStyle/>
                    <a:p>
                      <a:pPr lvl="0">
                        <a:buNone/>
                      </a:pPr>
                      <a:r>
                        <a:rPr lang="en-US" sz="2000" b="0" i="0" u="none" strike="noStrike" noProof="0" dirty="0">
                          <a:solidFill>
                            <a:srgbClr val="000000"/>
                          </a:solidFill>
                          <a:latin typeface="Times New Roman" panose="02020603050405020304" pitchFamily="18" charset="0"/>
                          <a:cs typeface="Times New Roman" panose="02020603050405020304" pitchFamily="18" charset="0"/>
                        </a:rPr>
                        <a:t>A single platform combining task organization, academic resources, chatbot assistance, and collaborative study rooms.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9554711"/>
                  </a:ext>
                </a:extLst>
              </a:tr>
            </a:tbl>
          </a:graphicData>
        </a:graphic>
      </p:graphicFrame>
    </p:spTree>
    <p:extLst>
      <p:ext uri="{BB962C8B-B14F-4D97-AF65-F5344CB8AC3E}">
        <p14:creationId xmlns:p14="http://schemas.microsoft.com/office/powerpoint/2010/main" val="157633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A327-5FD5-6040-9436-0483476DFE45}"/>
              </a:ext>
            </a:extLst>
          </p:cNvPr>
          <p:cNvSpPr>
            <a:spLocks noGrp="1"/>
          </p:cNvSpPr>
          <p:nvPr>
            <p:ph type="title"/>
          </p:nvPr>
        </p:nvSpPr>
        <p:spPr>
          <a:xfrm>
            <a:off x="838200" y="0"/>
            <a:ext cx="10515600" cy="1325563"/>
          </a:xfrm>
        </p:spPr>
        <p:txBody>
          <a:bodyPr>
            <a:normAutofit/>
          </a:bodyPr>
          <a:lstStyle/>
          <a:p>
            <a:pPr algn="ctr"/>
            <a:r>
              <a:rPr lang="en-US" sz="3200" b="1" dirty="0">
                <a:ea typeface="Calibri Light"/>
                <a:cs typeface="Calibri Light"/>
              </a:rPr>
              <a:t>Objectives</a:t>
            </a:r>
          </a:p>
        </p:txBody>
      </p:sp>
      <p:sp>
        <p:nvSpPr>
          <p:cNvPr id="3" name="Content Placeholder 2">
            <a:extLst>
              <a:ext uri="{FF2B5EF4-FFF2-40B4-BE49-F238E27FC236}">
                <a16:creationId xmlns:a16="http://schemas.microsoft.com/office/drawing/2014/main" id="{924320F4-4666-322E-4201-C5D8BAC34943}"/>
              </a:ext>
            </a:extLst>
          </p:cNvPr>
          <p:cNvSpPr>
            <a:spLocks noGrp="1"/>
          </p:cNvSpPr>
          <p:nvPr>
            <p:ph idx="1"/>
          </p:nvPr>
        </p:nvSpPr>
        <p:spPr>
          <a:xfrm>
            <a:off x="838200" y="1078442"/>
            <a:ext cx="10515600" cy="5159798"/>
          </a:xfrm>
        </p:spPr>
        <p:txBody>
          <a:bodyPr vert="horz" lIns="91440" tIns="45720" rIns="91440" bIns="45720" rtlCol="0" anchor="t">
            <a:noAutofit/>
          </a:bodyPr>
          <a:lstStyle/>
          <a:p>
            <a:pPr marL="0" indent="0" algn="just">
              <a:lnSpc>
                <a:spcPct val="150000"/>
              </a:lnSpc>
              <a:buNone/>
            </a:pPr>
            <a:r>
              <a:rPr lang="en-US" sz="1800" dirty="0" smtClean="0">
                <a:latin typeface="Times New Roman" panose="02020603050405020304" pitchFamily="18" charset="0"/>
                <a:ea typeface="+mn-lt"/>
                <a:cs typeface="Times New Roman" panose="02020603050405020304" pitchFamily="18" charset="0"/>
              </a:rPr>
              <a:t>To </a:t>
            </a:r>
            <a:r>
              <a:rPr lang="en-US" sz="1800" dirty="0">
                <a:latin typeface="Times New Roman" panose="02020603050405020304" pitchFamily="18" charset="0"/>
                <a:ea typeface="+mn-lt"/>
                <a:cs typeface="Times New Roman" panose="02020603050405020304" pitchFamily="18" charset="0"/>
              </a:rPr>
              <a:t>create a unified digital workspace for students that enhances academic productivity and collaboration using modern web technologies</a:t>
            </a:r>
            <a:r>
              <a:rPr lang="en-US" sz="1800" dirty="0" smtClean="0">
                <a:latin typeface="Times New Roman" panose="02020603050405020304" pitchFamily="18" charset="0"/>
                <a:ea typeface="+mn-lt"/>
                <a:cs typeface="Times New Roman" panose="02020603050405020304" pitchFamily="18" charset="0"/>
              </a:rPr>
              <a:t>.</a:t>
            </a:r>
            <a:endParaRPr lang="en-US" sz="1800" b="1" dirty="0" smtClean="0">
              <a:latin typeface="Times New Roman" panose="02020603050405020304" pitchFamily="18" charset="0"/>
              <a:ea typeface="Calibri"/>
              <a:cs typeface="Times New Roman" panose="02020603050405020304" pitchFamily="18" charset="0"/>
            </a:endParaRPr>
          </a:p>
          <a:p>
            <a:pPr algn="just">
              <a:lnSpc>
                <a:spcPct val="150000"/>
              </a:lnSpc>
              <a:buFont typeface="Wingdings" panose="05000000000000000000" pitchFamily="2" charset="2"/>
              <a:buChar char="Ø"/>
            </a:pPr>
            <a:r>
              <a:rPr lang="en-US" sz="2000" b="1" dirty="0" smtClean="0">
                <a:latin typeface="Times New Roman" panose="02020603050405020304" pitchFamily="18" charset="0"/>
                <a:ea typeface="Calibri"/>
                <a:cs typeface="Times New Roman" panose="02020603050405020304" pitchFamily="18" charset="0"/>
              </a:rPr>
              <a:t>Primary </a:t>
            </a:r>
            <a:r>
              <a:rPr lang="en-US" sz="2000" b="1" dirty="0">
                <a:latin typeface="Times New Roman" panose="02020603050405020304" pitchFamily="18" charset="0"/>
                <a:ea typeface="Calibri"/>
                <a:cs typeface="Times New Roman" panose="02020603050405020304" pitchFamily="18" charset="0"/>
              </a:rPr>
              <a:t>Objective: </a:t>
            </a:r>
            <a:endParaRPr lang="en-US" sz="2000" dirty="0">
              <a:latin typeface="Times New Roman" panose="02020603050405020304" pitchFamily="18" charset="0"/>
              <a:ea typeface="Calibri"/>
              <a:cs typeface="Times New Roman" panose="02020603050405020304" pitchFamily="18" charset="0"/>
            </a:endParaRPr>
          </a:p>
          <a:p>
            <a:pPr algn="just">
              <a:lnSpc>
                <a:spcPct val="150000"/>
              </a:lnSpc>
            </a:pPr>
            <a:r>
              <a:rPr lang="en-US" sz="1800" dirty="0">
                <a:latin typeface="Times New Roman" panose="02020603050405020304" pitchFamily="18" charset="0"/>
                <a:ea typeface="Calibri"/>
                <a:cs typeface="Times New Roman" panose="02020603050405020304" pitchFamily="18" charset="0"/>
              </a:rPr>
              <a:t>Develop a student-focused website that integrates study materials, task management, calendar </a:t>
            </a:r>
            <a:r>
              <a:rPr lang="en-US" sz="1800" dirty="0" smtClean="0">
                <a:latin typeface="Times New Roman" panose="02020603050405020304" pitchFamily="18" charset="0"/>
                <a:ea typeface="Calibri"/>
                <a:cs typeface="Times New Roman" panose="02020603050405020304" pitchFamily="18" charset="0"/>
              </a:rPr>
              <a:t>reminders, </a:t>
            </a:r>
            <a:r>
              <a:rPr lang="en-US" sz="1800" dirty="0">
                <a:latin typeface="Times New Roman" panose="02020603050405020304" pitchFamily="18" charset="0"/>
                <a:ea typeface="Calibri"/>
                <a:cs typeface="Times New Roman" panose="02020603050405020304" pitchFamily="18" charset="0"/>
              </a:rPr>
              <a:t>and a collaborative study environment.</a:t>
            </a:r>
          </a:p>
          <a:p>
            <a:pPr algn="just">
              <a:lnSpc>
                <a:spcPct val="150000"/>
              </a:lnSpc>
            </a:pPr>
            <a:endParaRPr lang="en-US" sz="1800" dirty="0">
              <a:latin typeface="Times New Roman" panose="02020603050405020304" pitchFamily="18" charset="0"/>
              <a:ea typeface="Calibri"/>
              <a:cs typeface="Times New Roman" panose="02020603050405020304" pitchFamily="18" charset="0"/>
            </a:endParaRPr>
          </a:p>
          <a:p>
            <a:pPr algn="just">
              <a:lnSpc>
                <a:spcPct val="150000"/>
              </a:lnSpc>
              <a:buFont typeface="Wingdings" panose="05000000000000000000" pitchFamily="2" charset="2"/>
              <a:buChar char="Ø"/>
            </a:pPr>
            <a:r>
              <a:rPr lang="en-US" sz="2000" b="1" dirty="0" smtClean="0">
                <a:latin typeface="Times New Roman" panose="02020603050405020304" pitchFamily="18" charset="0"/>
                <a:ea typeface="Calibri"/>
                <a:cs typeface="Times New Roman" panose="02020603050405020304" pitchFamily="18" charset="0"/>
              </a:rPr>
              <a:t>Sub-objectives</a:t>
            </a:r>
            <a:r>
              <a:rPr lang="en-US" sz="2000" b="1" dirty="0">
                <a:latin typeface="Times New Roman" panose="02020603050405020304" pitchFamily="18" charset="0"/>
                <a:ea typeface="Calibri"/>
                <a:cs typeface="Times New Roman" panose="02020603050405020304" pitchFamily="18" charset="0"/>
              </a:rPr>
              <a:t>:</a:t>
            </a:r>
            <a:endParaRPr lang="en-US" sz="2000" dirty="0">
              <a:latin typeface="Times New Roman" panose="02020603050405020304" pitchFamily="18" charset="0"/>
              <a:ea typeface="Calibri"/>
              <a:cs typeface="Times New Roman" panose="02020603050405020304" pitchFamily="18" charset="0"/>
            </a:endParaRPr>
          </a:p>
          <a:p>
            <a:pPr algn="just">
              <a:lnSpc>
                <a:spcPct val="150000"/>
              </a:lnSpc>
            </a:pPr>
            <a:r>
              <a:rPr lang="en-US" sz="1800" dirty="0" smtClean="0">
                <a:latin typeface="Times New Roman" panose="02020603050405020304" pitchFamily="18" charset="0"/>
                <a:ea typeface="Calibri"/>
                <a:cs typeface="Times New Roman" panose="02020603050405020304" pitchFamily="18" charset="0"/>
              </a:rPr>
              <a:t>Provide </a:t>
            </a:r>
            <a:r>
              <a:rPr lang="en-US" sz="1800" dirty="0">
                <a:latin typeface="Times New Roman" panose="02020603050405020304" pitchFamily="18" charset="0"/>
                <a:ea typeface="Calibri"/>
                <a:cs typeface="Times New Roman" panose="02020603050405020304" pitchFamily="18" charset="0"/>
              </a:rPr>
              <a:t>Study Resources – Offer categorized materials like notes, videos, quizzes, and interactive learning tools.</a:t>
            </a:r>
          </a:p>
          <a:p>
            <a:pPr algn="just">
              <a:lnSpc>
                <a:spcPct val="150000"/>
              </a:lnSpc>
            </a:pPr>
            <a:r>
              <a:rPr lang="en-US" sz="1800" dirty="0" smtClean="0">
                <a:latin typeface="Times New Roman" panose="02020603050405020304" pitchFamily="18" charset="0"/>
                <a:ea typeface="Calibri"/>
                <a:cs typeface="Times New Roman" panose="02020603050405020304" pitchFamily="18" charset="0"/>
              </a:rPr>
              <a:t>Task </a:t>
            </a:r>
            <a:r>
              <a:rPr lang="en-US" sz="1800" dirty="0">
                <a:latin typeface="Times New Roman" panose="02020603050405020304" pitchFamily="18" charset="0"/>
                <a:ea typeface="Calibri"/>
                <a:cs typeface="Times New Roman" panose="02020603050405020304" pitchFamily="18" charset="0"/>
              </a:rPr>
              <a:t>&amp; Time Management – Implement a calendar with reminders, to-do lists, and scheduling features.</a:t>
            </a:r>
          </a:p>
          <a:p>
            <a:pPr marL="0" indent="0">
              <a:lnSpc>
                <a:spcPct val="150000"/>
              </a:lnSpc>
              <a:buNone/>
            </a:pPr>
            <a:endParaRPr lang="en-US" sz="18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94954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D19F-7AF3-B506-300F-EC18D466CB5B}"/>
              </a:ext>
            </a:extLst>
          </p:cNvPr>
          <p:cNvSpPr>
            <a:spLocks noGrp="1"/>
          </p:cNvSpPr>
          <p:nvPr>
            <p:ph type="title"/>
          </p:nvPr>
        </p:nvSpPr>
        <p:spPr>
          <a:xfrm>
            <a:off x="838200" y="141552"/>
            <a:ext cx="10515600" cy="1325563"/>
          </a:xfrm>
        </p:spPr>
        <p:txBody>
          <a:bodyPr>
            <a:normAutofit/>
          </a:bodyPr>
          <a:lstStyle/>
          <a:p>
            <a:pPr algn="ctr"/>
            <a:r>
              <a:rPr lang="en-US" sz="3200" b="1" dirty="0">
                <a:latin typeface="Calibri"/>
                <a:ea typeface="Calibri"/>
                <a:cs typeface="Calibri"/>
              </a:rPr>
              <a:t>Expected Outcomes</a:t>
            </a:r>
            <a:endParaRPr lang="en-US" sz="3200" b="1"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1CACC11F-A6E8-CA77-F861-43C5476D02A6}"/>
              </a:ext>
            </a:extLst>
          </p:cNvPr>
          <p:cNvSpPr>
            <a:spLocks noGrp="1"/>
          </p:cNvSpPr>
          <p:nvPr>
            <p:ph idx="1"/>
          </p:nvPr>
        </p:nvSpPr>
        <p:spPr>
          <a:xfrm>
            <a:off x="838200" y="1243542"/>
            <a:ext cx="10515600" cy="4351338"/>
          </a:xfrm>
        </p:spPr>
        <p:txBody>
          <a:bodyPr vert="horz" lIns="91440" tIns="45720" rIns="91440" bIns="45720" rtlCol="0" anchor="t">
            <a:normAutofit/>
          </a:bodyPr>
          <a:lstStyle/>
          <a:p>
            <a:pPr marL="0" indent="0">
              <a:buNone/>
            </a:pPr>
            <a:endParaRPr lang="en-US" dirty="0">
              <a:ea typeface="Calibri" panose="020F0502020204030204"/>
              <a:cs typeface="Calibri" panose="020F0502020204030204"/>
            </a:endParaRPr>
          </a:p>
          <a:p>
            <a:pPr marL="0" indent="0">
              <a:buNone/>
            </a:pPr>
            <a:r>
              <a:rPr lang="en-US" dirty="0">
                <a:ea typeface="+mn-lt"/>
                <a:cs typeface="+mn-lt"/>
              </a:rPr>
              <a:t>  </a:t>
            </a:r>
            <a:endParaRPr lang="en-US" sz="2000" dirty="0">
              <a:ea typeface="Calibri" panose="020F0502020204030204"/>
              <a:cs typeface="Calibri" panose="020F0502020204030204"/>
            </a:endParaRPr>
          </a:p>
        </p:txBody>
      </p:sp>
      <p:sp>
        <p:nvSpPr>
          <p:cNvPr id="5" name="Rectangle 2"/>
          <p:cNvSpPr>
            <a:spLocks noChangeArrowheads="1"/>
          </p:cNvSpPr>
          <p:nvPr/>
        </p:nvSpPr>
        <p:spPr bwMode="auto">
          <a:xfrm>
            <a:off x="762000" y="1523174"/>
            <a:ext cx="108356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Improved Learning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Beginners can easily access structured, beginner-friendly tech resources, reducing time spent searching for reliable content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Better Task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Organization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 will manage assignments, goals, and daily study tasks more effectively through built-in task and schedule management tools.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Increased Learning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Consistency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calendar and progress tracking features will help students stay consistent and committed to their tech learning journey.</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Higher Engagement and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Motivation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streamlined, beginner-focused interface and milestone-based tracking will boost motivation and reduce learning fatigue.</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Stronger Tech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Foundations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By following a guided, organized approach, users will build stronger fundamental skills in tech, preparing them for more advanced topics.</a:t>
            </a:r>
          </a:p>
        </p:txBody>
      </p:sp>
    </p:spTree>
    <p:extLst>
      <p:ext uri="{BB962C8B-B14F-4D97-AF65-F5344CB8AC3E}">
        <p14:creationId xmlns:p14="http://schemas.microsoft.com/office/powerpoint/2010/main" val="161413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A9C7-0A86-E130-22EF-806C0437E21C}"/>
              </a:ext>
            </a:extLst>
          </p:cNvPr>
          <p:cNvSpPr>
            <a:spLocks noGrp="1"/>
          </p:cNvSpPr>
          <p:nvPr>
            <p:ph type="title"/>
          </p:nvPr>
        </p:nvSpPr>
        <p:spPr>
          <a:xfrm>
            <a:off x="838200" y="365126"/>
            <a:ext cx="10515600" cy="869786"/>
          </a:xfrm>
        </p:spPr>
        <p:txBody>
          <a:bodyPr>
            <a:normAutofit/>
          </a:bodyPr>
          <a:lstStyle/>
          <a:p>
            <a:pPr algn="ctr"/>
            <a:r>
              <a:rPr lang="en-US" sz="3200" b="1" dirty="0">
                <a:latin typeface="Calistro MT"/>
              </a:rPr>
              <a:t>Architecture Diagram</a:t>
            </a:r>
          </a:p>
        </p:txBody>
      </p:sp>
      <p:sp>
        <p:nvSpPr>
          <p:cNvPr id="3" name="Content Placeholder 2">
            <a:extLst>
              <a:ext uri="{FF2B5EF4-FFF2-40B4-BE49-F238E27FC236}">
                <a16:creationId xmlns:a16="http://schemas.microsoft.com/office/drawing/2014/main" id="{5AFDE30B-13C9-7687-5F0B-BAA324CFA899}"/>
              </a:ext>
            </a:extLst>
          </p:cNvPr>
          <p:cNvSpPr>
            <a:spLocks noGrp="1"/>
          </p:cNvSpPr>
          <p:nvPr>
            <p:ph idx="1"/>
          </p:nvPr>
        </p:nvSpPr>
        <p:spPr>
          <a:xfrm>
            <a:off x="838200" y="1310326"/>
            <a:ext cx="10515600" cy="4866637"/>
          </a:xfrm>
        </p:spPr>
        <p:txBody>
          <a:bodyPr vert="horz" lIns="91440" tIns="45720" rIns="91440" bIns="45720" rtlCol="0" anchor="t">
            <a:normAutofit/>
          </a:bodyPr>
          <a:lstStyle/>
          <a:p>
            <a:pPr marL="0" indent="0" algn="just">
              <a:lnSpc>
                <a:spcPct val="150000"/>
              </a:lnSpc>
              <a:buNone/>
            </a:pPr>
            <a:endParaRPr lang="en-US" sz="2000" dirty="0">
              <a:latin typeface="Calistro MT"/>
            </a:endParaRPr>
          </a:p>
          <a:p>
            <a:pPr algn="just">
              <a:lnSpc>
                <a:spcPct val="150000"/>
              </a:lnSpc>
              <a:buFont typeface="Wingdings" panose="05000000000000000000" pitchFamily="2" charset="2"/>
              <a:buChar char="Ø"/>
            </a:pPr>
            <a:endParaRPr lang="en-US" sz="2000" dirty="0">
              <a:latin typeface="Calistro MT"/>
            </a:endParaRPr>
          </a:p>
          <a:p>
            <a:pPr marL="0" indent="0" algn="just">
              <a:lnSpc>
                <a:spcPct val="150000"/>
              </a:lnSpc>
              <a:buNone/>
            </a:pPr>
            <a:endParaRPr lang="en-US" sz="2000" dirty="0">
              <a:solidFill>
                <a:srgbClr val="FF0000"/>
              </a:solidFill>
              <a:latin typeface="Calistro M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560" y="1133606"/>
            <a:ext cx="7539990" cy="5220075"/>
          </a:xfrm>
          <a:prstGeom prst="rect">
            <a:avLst/>
          </a:prstGeom>
        </p:spPr>
      </p:pic>
    </p:spTree>
    <p:extLst>
      <p:ext uri="{BB962C8B-B14F-4D97-AF65-F5344CB8AC3E}">
        <p14:creationId xmlns:p14="http://schemas.microsoft.com/office/powerpoint/2010/main" val="413216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D453-CC3E-FAEF-7CE8-58FD0ED70FFC}"/>
              </a:ext>
            </a:extLst>
          </p:cNvPr>
          <p:cNvSpPr>
            <a:spLocks noGrp="1"/>
          </p:cNvSpPr>
          <p:nvPr>
            <p:ph type="title"/>
          </p:nvPr>
        </p:nvSpPr>
        <p:spPr>
          <a:xfrm>
            <a:off x="838200" y="365126"/>
            <a:ext cx="10515600" cy="813226"/>
          </a:xfrm>
        </p:spPr>
        <p:txBody>
          <a:bodyPr>
            <a:normAutofit/>
          </a:bodyPr>
          <a:lstStyle/>
          <a:p>
            <a:pPr algn="ctr"/>
            <a:r>
              <a:rPr lang="en-US" sz="3200" b="1" dirty="0">
                <a:latin typeface="Calistro MT"/>
              </a:rPr>
              <a:t>Modules</a:t>
            </a:r>
          </a:p>
        </p:txBody>
      </p:sp>
      <p:sp>
        <p:nvSpPr>
          <p:cNvPr id="3" name="Content Placeholder 2">
            <a:extLst>
              <a:ext uri="{FF2B5EF4-FFF2-40B4-BE49-F238E27FC236}">
                <a16:creationId xmlns:a16="http://schemas.microsoft.com/office/drawing/2014/main" id="{D31B4B7F-06A6-43C4-B7CF-323CE6CD6914}"/>
              </a:ext>
            </a:extLst>
          </p:cNvPr>
          <p:cNvSpPr>
            <a:spLocks noGrp="1"/>
          </p:cNvSpPr>
          <p:nvPr>
            <p:ph idx="1"/>
          </p:nvPr>
        </p:nvSpPr>
        <p:spPr>
          <a:xfrm>
            <a:off x="838199" y="1067679"/>
            <a:ext cx="10515600" cy="4923198"/>
          </a:xfrm>
        </p:spPr>
        <p:txBody>
          <a:bodyPr vert="horz" lIns="91440" tIns="45720" rIns="91440" bIns="45720" rtlCol="0" anchor="t">
            <a:normAutofit/>
          </a:bodyPr>
          <a:lstStyle/>
          <a:p>
            <a:pPr algn="just">
              <a:buNone/>
            </a:pPr>
            <a:r>
              <a:rPr lang="en-US" sz="2200" b="1" dirty="0" smtClean="0">
                <a:ea typeface="Calibri"/>
                <a:cs typeface="Calibri"/>
              </a:rPr>
              <a:t> Modules </a:t>
            </a:r>
            <a:r>
              <a:rPr lang="en-US" sz="2200" b="1" dirty="0">
                <a:ea typeface="Calibri"/>
                <a:cs typeface="Calibri"/>
              </a:rPr>
              <a:t>Overview</a:t>
            </a:r>
            <a:r>
              <a:rPr lang="en-US" sz="2000" b="1" dirty="0">
                <a:ea typeface="Calibri"/>
                <a:cs typeface="Calibri"/>
              </a:rPr>
              <a:t>:</a:t>
            </a:r>
            <a:endParaRPr lang="en-US" b="1" dirty="0">
              <a:ea typeface="Calibri"/>
              <a:cs typeface="Calibri"/>
            </a:endParaRPr>
          </a:p>
          <a:p>
            <a:pPr algn="just">
              <a:lnSpc>
                <a:spcPct val="100000"/>
              </a:lnSpc>
              <a:buNone/>
            </a:pPr>
            <a:r>
              <a:rPr lang="en-US" sz="2000" dirty="0">
                <a:ea typeface="+mn-lt"/>
                <a:cs typeface="+mn-lt"/>
              </a:rPr>
              <a:t> </a:t>
            </a:r>
            <a:endParaRPr lang="en-US" sz="2000" dirty="0">
              <a:ea typeface="Calibri"/>
              <a:cs typeface="Calibri"/>
            </a:endParaRPr>
          </a:p>
        </p:txBody>
      </p:sp>
      <p:sp>
        <p:nvSpPr>
          <p:cNvPr id="5" name="Rectangle 2"/>
          <p:cNvSpPr>
            <a:spLocks noChangeArrowheads="1"/>
          </p:cNvSpPr>
          <p:nvPr/>
        </p:nvSpPr>
        <p:spPr bwMode="auto">
          <a:xfrm>
            <a:off x="721195" y="1649442"/>
            <a:ext cx="1003358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Resource Library Module</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Provides curated learning materials specifically for tech beginners.</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Features</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Categorized tech resources (e.g., HTML, Python), filtering by topic or difficulty, bookmarks.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Task Management Module</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Helps users create, track, and manage study tasks or goals.</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Features: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To-do lists, progress tracking, task priorities, reminders.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Calendar &amp; Schedule Module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Enables users to plan and visualize their study timeline.</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Features: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Daily/weekly/monthly views, event reminders, deadline tracking.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Progress Tracker Module</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Tracks user progress across resources and tasks.</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Features: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Completion status, badges/achievements, visual progress bars.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Feedback &amp; Support Module</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Offers help and gathers user feedback to improve the platform.</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Features: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FAQs, chat support/contact form, feedback submission.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20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667D-DE14-DE42-7EE4-EBBF5D8D78B0}"/>
              </a:ext>
            </a:extLst>
          </p:cNvPr>
          <p:cNvSpPr>
            <a:spLocks noGrp="1"/>
          </p:cNvSpPr>
          <p:nvPr>
            <p:ph type="title"/>
          </p:nvPr>
        </p:nvSpPr>
        <p:spPr>
          <a:xfrm>
            <a:off x="838200" y="107040"/>
            <a:ext cx="10515600" cy="888640"/>
          </a:xfrm>
        </p:spPr>
        <p:txBody>
          <a:bodyPr>
            <a:normAutofit/>
          </a:bodyPr>
          <a:lstStyle/>
          <a:p>
            <a:pPr algn="ctr"/>
            <a:r>
              <a:rPr lang="en-US" sz="3200" b="1" dirty="0">
                <a:latin typeface="Calistro MT"/>
              </a:rPr>
              <a:t>Module-Wise Flow Diagram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520" y="772160"/>
            <a:ext cx="3935307" cy="5902960"/>
          </a:xfrm>
          <a:prstGeom prst="rect">
            <a:avLst/>
          </a:prstGeom>
        </p:spPr>
      </p:pic>
    </p:spTree>
    <p:extLst>
      <p:ext uri="{BB962C8B-B14F-4D97-AF65-F5344CB8AC3E}">
        <p14:creationId xmlns:p14="http://schemas.microsoft.com/office/powerpoint/2010/main" val="3250801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840</Words>
  <Application>Microsoft Office PowerPoint</Application>
  <PresentationFormat>Widescreen</PresentationFormat>
  <Paragraphs>106</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Calistro MT</vt:lpstr>
      <vt:lpstr>Courier New</vt:lpstr>
      <vt:lpstr>Segoe UI</vt:lpstr>
      <vt:lpstr>Times New Roman</vt:lpstr>
      <vt:lpstr>Wingdings</vt:lpstr>
      <vt:lpstr>Office Theme</vt:lpstr>
      <vt:lpstr>    Gokaraju Rangaraju Institute of Engineering and Technology  (Autonomous) Department of Artificial Intelligence and Machine Learning</vt:lpstr>
      <vt:lpstr>Recap of Project</vt:lpstr>
      <vt:lpstr>PowerPoint Presentation</vt:lpstr>
      <vt:lpstr>PowerPoint Presentation</vt:lpstr>
      <vt:lpstr>Objectives</vt:lpstr>
      <vt:lpstr>Expected Outcomes</vt:lpstr>
      <vt:lpstr>Architecture Diagram</vt:lpstr>
      <vt:lpstr>Modules</vt:lpstr>
      <vt:lpstr>Module-Wise Flow Diagram</vt:lpstr>
      <vt:lpstr>Work Done in Each Module</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Artificial Intelligence and Machine Learning</dc:title>
  <dc:creator>Bharath Yannam</dc:creator>
  <cp:lastModifiedBy>MANSANAI SAHITHI</cp:lastModifiedBy>
  <cp:revision>205</cp:revision>
  <dcterms:created xsi:type="dcterms:W3CDTF">2025-02-09T14:59:36Z</dcterms:created>
  <dcterms:modified xsi:type="dcterms:W3CDTF">2025-05-02T04:23:26Z</dcterms:modified>
</cp:coreProperties>
</file>