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23"/>
  </p:notesMasterIdLst>
  <p:sldIdLst>
    <p:sldId id="256" r:id="rId6"/>
    <p:sldId id="257" r:id="rId7"/>
    <p:sldId id="270" r:id="rId8"/>
    <p:sldId id="271" r:id="rId9"/>
    <p:sldId id="259" r:id="rId10"/>
    <p:sldId id="260" r:id="rId11"/>
    <p:sldId id="261" r:id="rId12"/>
    <p:sldId id="262" r:id="rId13"/>
    <p:sldId id="264" r:id="rId14"/>
    <p:sldId id="278" r:id="rId15"/>
    <p:sldId id="273" r:id="rId16"/>
    <p:sldId id="274" r:id="rId17"/>
    <p:sldId id="265" r:id="rId18"/>
    <p:sldId id="279" r:id="rId19"/>
    <p:sldId id="267" r:id="rId20"/>
    <p:sldId id="269"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Ibach" initials="SI" lastIdx="1" clrIdx="0">
    <p:extLst>
      <p:ext uri="{19B8F6BF-5375-455C-9EA6-DF929625EA0E}">
        <p15:presenceInfo xmlns:p15="http://schemas.microsoft.com/office/powerpoint/2012/main" userId="S-1-5-21-124525095-708259637-1543119021-1127892" providerId="AD"/>
      </p:ext>
    </p:extLst>
  </p:cmAuthor>
  <p:cmAuthor id="2" name="Keshav Sonal Kharangate" initials="KSK" lastIdx="1" clrIdx="1">
    <p:extLst>
      <p:ext uri="{19B8F6BF-5375-455C-9EA6-DF929625EA0E}">
        <p15:presenceInfo xmlns:p15="http://schemas.microsoft.com/office/powerpoint/2012/main" userId="S-1-5-21-124525095-708259637-1543119021-14350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1" autoAdjust="0"/>
    <p:restoredTop sz="94660"/>
  </p:normalViewPr>
  <p:slideViewPr>
    <p:cSldViewPr snapToGrid="0">
      <p:cViewPr varScale="1">
        <p:scale>
          <a:sx n="87" d="100"/>
          <a:sy n="87" d="100"/>
        </p:scale>
        <p:origin x="17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487A8-29BF-4C20-9C31-CCD44401EAE9}" type="datetimeFigureOut">
              <a:rPr lang="en-CA" smtClean="0"/>
              <a:t>2020-06-02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6C89E-FE48-4E50-8502-9EC269FEC7A1}" type="slidenum">
              <a:rPr lang="en-CA" smtClean="0"/>
              <a:t>‹#›</a:t>
            </a:fld>
            <a:endParaRPr lang="en-CA"/>
          </a:p>
        </p:txBody>
      </p:sp>
    </p:spTree>
    <p:extLst>
      <p:ext uri="{BB962C8B-B14F-4D97-AF65-F5344CB8AC3E}">
        <p14:creationId xmlns:p14="http://schemas.microsoft.com/office/powerpoint/2010/main" val="205299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a:t>
            </a:r>
            <a:r>
              <a:rPr lang="en-CA" baseline="0" dirty="0"/>
              <a:t> you want to use a file from another directory you will need to do the following:</a:t>
            </a:r>
          </a:p>
          <a:p>
            <a:r>
              <a:rPr lang="en-CA" dirty="0"/>
              <a:t>Import </a:t>
            </a:r>
            <a:r>
              <a:rPr lang="en-CA" dirty="0" err="1"/>
              <a:t>os</a:t>
            </a:r>
            <a:endParaRPr lang="en-CA" dirty="0"/>
          </a:p>
          <a:p>
            <a:endParaRPr lang="en-CA" dirty="0"/>
          </a:p>
          <a:p>
            <a:r>
              <a:rPr lang="en-CA" dirty="0"/>
              <a:t>Then</a:t>
            </a:r>
            <a:r>
              <a:rPr lang="en-CA" baseline="0" dirty="0"/>
              <a:t> verify if the path exists:</a:t>
            </a:r>
          </a:p>
          <a:p>
            <a:r>
              <a:rPr lang="en-CA" dirty="0" err="1"/>
              <a:t>os.getcwd</a:t>
            </a:r>
            <a:r>
              <a:rPr lang="en-CA" dirty="0"/>
              <a:t>() </a:t>
            </a:r>
          </a:p>
          <a:p>
            <a:r>
              <a:rPr lang="en-CA" dirty="0" err="1"/>
              <a:t>os.path.exists</a:t>
            </a:r>
            <a:r>
              <a:rPr lang="en-CA" dirty="0"/>
              <a:t>(direct)</a:t>
            </a:r>
          </a:p>
          <a:p>
            <a:endParaRPr lang="en-CA" dirty="0"/>
          </a:p>
          <a:p>
            <a:r>
              <a:rPr lang="en-CA" dirty="0"/>
              <a:t>Then</a:t>
            </a:r>
            <a:r>
              <a:rPr lang="en-CA" baseline="0" dirty="0"/>
              <a:t> read the file:</a:t>
            </a:r>
          </a:p>
          <a:p>
            <a:r>
              <a:rPr lang="en-CA" dirty="0" err="1"/>
              <a:t>x_file</a:t>
            </a:r>
            <a:r>
              <a:rPr lang="en-CA" dirty="0"/>
              <a:t> = open(</a:t>
            </a:r>
            <a:r>
              <a:rPr lang="en-CA" dirty="0" err="1"/>
              <a:t>os.path.join</a:t>
            </a:r>
            <a:r>
              <a:rPr lang="en-CA" dirty="0"/>
              <a:t>(direct, "5_1.txt"), "r") </a:t>
            </a:r>
          </a:p>
        </p:txBody>
      </p:sp>
      <p:sp>
        <p:nvSpPr>
          <p:cNvPr id="4" name="Slide Number Placeholder 3"/>
          <p:cNvSpPr>
            <a:spLocks noGrp="1"/>
          </p:cNvSpPr>
          <p:nvPr>
            <p:ph type="sldNum" sz="quarter" idx="10"/>
          </p:nvPr>
        </p:nvSpPr>
        <p:spPr/>
        <p:txBody>
          <a:bodyPr/>
          <a:lstStyle/>
          <a:p>
            <a:fld id="{338A4D85-E449-4E7F-8A74-66A26455A406}" type="slidenum">
              <a:rPr lang="en-CA" smtClean="0"/>
              <a:t>6</a:t>
            </a:fld>
            <a:endParaRPr lang="en-CA"/>
          </a:p>
        </p:txBody>
      </p:sp>
    </p:spTree>
    <p:extLst>
      <p:ext uri="{BB962C8B-B14F-4D97-AF65-F5344CB8AC3E}">
        <p14:creationId xmlns:p14="http://schemas.microsoft.com/office/powerpoint/2010/main" val="287979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You can find more information at the following link: </a:t>
            </a:r>
            <a:r>
              <a:rPr lang="en-CA" dirty="0">
                <a:cs typeface="Consolas" panose="020B0609020204030204" pitchFamily="49" charset="0"/>
                <a:hlinkClick r:id="rId3"/>
              </a:rPr>
              <a:t>https://docs.python.org/3/library/functions.html#open</a:t>
            </a:r>
            <a:endParaRPr lang="en-CA" dirty="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8</a:t>
            </a:fld>
            <a:endParaRPr lang="en-CA"/>
          </a:p>
        </p:txBody>
      </p:sp>
    </p:spTree>
    <p:extLst>
      <p:ext uri="{BB962C8B-B14F-4D97-AF65-F5344CB8AC3E}">
        <p14:creationId xmlns:p14="http://schemas.microsoft.com/office/powerpoint/2010/main" val="422900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You can find more information at the following link: </a:t>
            </a:r>
            <a:r>
              <a:rPr lang="en-CA" dirty="0">
                <a:cs typeface="Consolas" panose="020B0609020204030204" pitchFamily="49" charset="0"/>
                <a:hlinkClick r:id="rId3"/>
              </a:rPr>
              <a:t>https://docs.python.org/3/library/functions.html#open</a:t>
            </a:r>
            <a:endParaRPr lang="en-CA" dirty="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9</a:t>
            </a:fld>
            <a:endParaRPr lang="en-CA"/>
          </a:p>
        </p:txBody>
      </p:sp>
    </p:spTree>
    <p:extLst>
      <p:ext uri="{BB962C8B-B14F-4D97-AF65-F5344CB8AC3E}">
        <p14:creationId xmlns:p14="http://schemas.microsoft.com/office/powerpoint/2010/main" val="100955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You can find more information at the following link: </a:t>
            </a:r>
            <a:r>
              <a:rPr lang="en-CA" dirty="0">
                <a:cs typeface="Consolas" panose="020B0609020204030204" pitchFamily="49" charset="0"/>
                <a:hlinkClick r:id="rId3"/>
              </a:rPr>
              <a:t>https://docs.python.org/3/library/functions.html#open</a:t>
            </a:r>
            <a:endParaRPr lang="en-CA" dirty="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11</a:t>
            </a:fld>
            <a:endParaRPr lang="en-CA"/>
          </a:p>
        </p:txBody>
      </p:sp>
    </p:spTree>
    <p:extLst>
      <p:ext uri="{BB962C8B-B14F-4D97-AF65-F5344CB8AC3E}">
        <p14:creationId xmlns:p14="http://schemas.microsoft.com/office/powerpoint/2010/main" val="343550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You can find more information at the following link: </a:t>
            </a:r>
            <a:r>
              <a:rPr lang="en-CA" dirty="0">
                <a:cs typeface="Consolas" panose="020B0609020204030204" pitchFamily="49" charset="0"/>
                <a:hlinkClick r:id="rId3"/>
              </a:rPr>
              <a:t>https://docs.python.org/3/library/functions.html#open</a:t>
            </a:r>
            <a:endParaRPr lang="en-CA" dirty="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338A4D85-E449-4E7F-8A74-66A26455A406}" type="slidenum">
              <a:rPr lang="en-CA" smtClean="0"/>
              <a:t>13</a:t>
            </a:fld>
            <a:endParaRPr lang="en-CA"/>
          </a:p>
        </p:txBody>
      </p:sp>
    </p:spTree>
    <p:extLst>
      <p:ext uri="{BB962C8B-B14F-4D97-AF65-F5344CB8AC3E}">
        <p14:creationId xmlns:p14="http://schemas.microsoft.com/office/powerpoint/2010/main" val="3702115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15</a:t>
            </a:fld>
            <a:endParaRPr lang="en-CA"/>
          </a:p>
        </p:txBody>
      </p:sp>
    </p:spTree>
    <p:extLst>
      <p:ext uri="{BB962C8B-B14F-4D97-AF65-F5344CB8AC3E}">
        <p14:creationId xmlns:p14="http://schemas.microsoft.com/office/powerpoint/2010/main" val="334311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16</a:t>
            </a:fld>
            <a:endParaRPr lang="en-CA"/>
          </a:p>
        </p:txBody>
      </p:sp>
    </p:spTree>
    <p:extLst>
      <p:ext uri="{BB962C8B-B14F-4D97-AF65-F5344CB8AC3E}">
        <p14:creationId xmlns:p14="http://schemas.microsoft.com/office/powerpoint/2010/main" val="209283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38A4D85-E449-4E7F-8A74-66A26455A406}" type="slidenum">
              <a:rPr lang="en-CA" smtClean="0"/>
              <a:t>17</a:t>
            </a:fld>
            <a:endParaRPr lang="en-CA"/>
          </a:p>
        </p:txBody>
      </p:sp>
    </p:spTree>
    <p:extLst>
      <p:ext uri="{BB962C8B-B14F-4D97-AF65-F5344CB8AC3E}">
        <p14:creationId xmlns:p14="http://schemas.microsoft.com/office/powerpoint/2010/main" val="386398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98738315"/>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B92D-8C4E-4ACC-BD42-D9400835B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65F3C7-2017-4FD8-90AE-60CA8B4D6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81CCD3-FB9F-44DF-88CB-4205C4D07FEF}"/>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5" name="Footer Placeholder 4">
            <a:extLst>
              <a:ext uri="{FF2B5EF4-FFF2-40B4-BE49-F238E27FC236}">
                <a16:creationId xmlns:a16="http://schemas.microsoft.com/office/drawing/2014/main" id="{56483EC7-CA1C-4F18-B336-621161F35D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B1624-6D3F-4A38-8137-425BA301B99B}"/>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274401823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7400-7CF0-443F-B8FF-6F798B9374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CCDBAB-5B3A-4023-96BD-466B9DE5B1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FBFF82-4CF4-4937-898A-4B04739EB98C}"/>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5" name="Footer Placeholder 4">
            <a:extLst>
              <a:ext uri="{FF2B5EF4-FFF2-40B4-BE49-F238E27FC236}">
                <a16:creationId xmlns:a16="http://schemas.microsoft.com/office/drawing/2014/main" id="{D70AEC6C-A4EE-4263-83A2-9758F3D76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9AC79-7500-42CA-983D-8C0CB962123C}"/>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3326679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979-8656-442F-8AB6-D6FF78CF2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0F86FD-079B-499D-921E-AAFA92900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BD5095-ACAF-4DA8-A964-71E17E6794A1}"/>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5" name="Footer Placeholder 4">
            <a:extLst>
              <a:ext uri="{FF2B5EF4-FFF2-40B4-BE49-F238E27FC236}">
                <a16:creationId xmlns:a16="http://schemas.microsoft.com/office/drawing/2014/main" id="{E8AB4492-C84E-45D5-97BA-6B16836AF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69A1E-5223-4B2B-B6E3-80DDEE41A703}"/>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2646680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B2F3-8B39-462C-A3E1-59A0116A4C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860DA0-0D97-4701-9826-433C222A5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5EC22F-FEBC-4A66-B6DB-7CC822CBD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60E5FF-7315-4098-BAEB-91E2688AF02A}"/>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6" name="Footer Placeholder 5">
            <a:extLst>
              <a:ext uri="{FF2B5EF4-FFF2-40B4-BE49-F238E27FC236}">
                <a16:creationId xmlns:a16="http://schemas.microsoft.com/office/drawing/2014/main" id="{26241956-E2D3-475C-B48D-A14D421799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4B129-3D2A-4C32-BB05-CDF59EBBEA23}"/>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3482567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A4F3-7EBE-4C9E-AC97-5B20F28A20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01FDC5-7D4B-4528-A214-2AACA5511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FA5E7-ACC3-438D-8195-19900B37B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7E6E87-2073-44A3-A2F6-CA72D16F1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90D5D-D17D-4A96-936E-52FCB927A4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09366A-1A43-4EFB-B3CA-F9428EC0CF44}"/>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8" name="Footer Placeholder 7">
            <a:extLst>
              <a:ext uri="{FF2B5EF4-FFF2-40B4-BE49-F238E27FC236}">
                <a16:creationId xmlns:a16="http://schemas.microsoft.com/office/drawing/2014/main" id="{146D0FC7-E040-4A3B-98C2-621BCA8D96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B94E41-0E4B-4555-A508-ABF3291E0BCF}"/>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1584986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CDE4-6441-4C5E-9D7E-74236DB85F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6ACE10-BEA5-4219-99FC-2C40DDFF045E}"/>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4" name="Footer Placeholder 3">
            <a:extLst>
              <a:ext uri="{FF2B5EF4-FFF2-40B4-BE49-F238E27FC236}">
                <a16:creationId xmlns:a16="http://schemas.microsoft.com/office/drawing/2014/main" id="{99ABAECE-FC55-40DF-BA47-64D4AEC4D4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6F11F8-C4CA-4484-BD99-A78BCEB96E09}"/>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330071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A1C94E-0AB3-4CA0-B9A5-C9CFB33D206A}"/>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3" name="Footer Placeholder 2">
            <a:extLst>
              <a:ext uri="{FF2B5EF4-FFF2-40B4-BE49-F238E27FC236}">
                <a16:creationId xmlns:a16="http://schemas.microsoft.com/office/drawing/2014/main" id="{2918B3CB-7CD3-4E5E-9702-EC4059A3D4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69C870-AD39-497B-9BE3-9BBD3BA4397B}"/>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1386953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DB8B-76A0-4944-8996-EF43D0E81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80BDBA-4591-4FF8-B43A-9CA78E824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5ADD5D-13CB-4190-A03B-7F298A2BD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58947-EDCF-486D-AC20-037BEFA4F95E}"/>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6" name="Footer Placeholder 5">
            <a:extLst>
              <a:ext uri="{FF2B5EF4-FFF2-40B4-BE49-F238E27FC236}">
                <a16:creationId xmlns:a16="http://schemas.microsoft.com/office/drawing/2014/main" id="{C7DCCD1C-08FC-4197-95FA-67241EF39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8802D-E24E-459D-9541-31DD3D31F794}"/>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1267315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5868-3E22-4633-9811-E13F2B1E9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0D2DFC-6420-42A1-8110-10707D665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1959C8-FA3B-480C-B47C-F1BC760E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C22DE-7B18-48FF-A679-543612E8198B}"/>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6" name="Footer Placeholder 5">
            <a:extLst>
              <a:ext uri="{FF2B5EF4-FFF2-40B4-BE49-F238E27FC236}">
                <a16:creationId xmlns:a16="http://schemas.microsoft.com/office/drawing/2014/main" id="{AA58400D-9316-46EF-9892-65E213A02F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AA3C4-35B1-448E-8224-C476FFDB1D58}"/>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1386599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7AA9-3C24-4200-8FE1-31E2F65FBD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572D3-03E0-43B0-8361-D1A5B37FB9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6094A-24BE-4D5F-8512-42890ABF972C}"/>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5" name="Footer Placeholder 4">
            <a:extLst>
              <a:ext uri="{FF2B5EF4-FFF2-40B4-BE49-F238E27FC236}">
                <a16:creationId xmlns:a16="http://schemas.microsoft.com/office/drawing/2014/main" id="{8D18BA15-E24B-4DF6-91BC-0074462B6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71A8D4-07A5-4C26-A82B-A1D09354B8FD}"/>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238337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5183177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F0B8D8-99A4-4E54-BAE2-71101DD7A7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5528FB-B0FD-4B07-819F-FF330418E2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AB9BA-1275-48E9-86C4-1EB2457CFFEF}"/>
              </a:ext>
            </a:extLst>
          </p:cNvPr>
          <p:cNvSpPr>
            <a:spLocks noGrp="1"/>
          </p:cNvSpPr>
          <p:nvPr>
            <p:ph type="dt" sz="half" idx="10"/>
          </p:nvPr>
        </p:nvSpPr>
        <p:spPr/>
        <p:txBody>
          <a:bodyPr/>
          <a:lstStyle/>
          <a:p>
            <a:fld id="{96470A1E-41BD-4BBA-BD01-8C7EA4D2B651}" type="datetimeFigureOut">
              <a:rPr lang="en-IN" smtClean="0"/>
              <a:t>02-06-2020</a:t>
            </a:fld>
            <a:endParaRPr lang="en-IN"/>
          </a:p>
        </p:txBody>
      </p:sp>
      <p:sp>
        <p:nvSpPr>
          <p:cNvPr id="5" name="Footer Placeholder 4">
            <a:extLst>
              <a:ext uri="{FF2B5EF4-FFF2-40B4-BE49-F238E27FC236}">
                <a16:creationId xmlns:a16="http://schemas.microsoft.com/office/drawing/2014/main" id="{5FDC67BD-F4E9-463A-A415-033656714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4282D-C416-4752-A77B-74F8CE07004F}"/>
              </a:ext>
            </a:extLst>
          </p:cNvPr>
          <p:cNvSpPr>
            <a:spLocks noGrp="1"/>
          </p:cNvSpPr>
          <p:nvPr>
            <p:ph type="sldNum" sz="quarter" idx="12"/>
          </p:nvPr>
        </p:nvSpPr>
        <p:spPr/>
        <p:txBody>
          <a:bodyPr/>
          <a:lstStyle/>
          <a:p>
            <a:fld id="{8D59B04B-33F5-4D2B-91EB-397B46ECDE08}" type="slidenum">
              <a:rPr lang="en-IN" smtClean="0"/>
              <a:t>‹#›</a:t>
            </a:fld>
            <a:endParaRPr lang="en-IN"/>
          </a:p>
        </p:txBody>
      </p:sp>
    </p:spTree>
    <p:extLst>
      <p:ext uri="{BB962C8B-B14F-4D97-AF65-F5344CB8AC3E}">
        <p14:creationId xmlns:p14="http://schemas.microsoft.com/office/powerpoint/2010/main" val="3667194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049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7128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2049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0387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3981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0399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54434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635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81872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39248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672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68531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8294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7580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8524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33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308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542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964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726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67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6138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2877242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B89FB-2312-4620-A904-1CA00F20C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6D4196-DB35-48F3-84CA-D91CCF682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79095-2571-424C-BC6F-EB2BD5562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70A1E-41BD-4BBA-BD01-8C7EA4D2B651}" type="datetimeFigureOut">
              <a:rPr lang="en-IN" smtClean="0"/>
              <a:t>02-06-2020</a:t>
            </a:fld>
            <a:endParaRPr lang="en-IN"/>
          </a:p>
        </p:txBody>
      </p:sp>
      <p:sp>
        <p:nvSpPr>
          <p:cNvPr id="5" name="Footer Placeholder 4">
            <a:extLst>
              <a:ext uri="{FF2B5EF4-FFF2-40B4-BE49-F238E27FC236}">
                <a16:creationId xmlns:a16="http://schemas.microsoft.com/office/drawing/2014/main" id="{26EE1499-C525-4A42-A281-C03CC8014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5AE307-5D7D-4432-817D-D1C2D67E8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9B04B-33F5-4D2B-91EB-397B46ECDE08}" type="slidenum">
              <a:rPr lang="en-IN" smtClean="0"/>
              <a:t>‹#›</a:t>
            </a:fld>
            <a:endParaRPr lang="en-IN"/>
          </a:p>
        </p:txBody>
      </p:sp>
    </p:spTree>
    <p:extLst>
      <p:ext uri="{BB962C8B-B14F-4D97-AF65-F5344CB8AC3E}">
        <p14:creationId xmlns:p14="http://schemas.microsoft.com/office/powerpoint/2010/main" val="35785300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How to save information in files</a:t>
            </a:r>
            <a:br>
              <a:rPr lang="en-CA" dirty="0"/>
            </a:br>
            <a:r>
              <a:rPr lang="en-CA" sz="2400" dirty="0"/>
              <a:t>open, write, close</a:t>
            </a:r>
          </a:p>
        </p:txBody>
      </p:sp>
      <p:sp>
        <p:nvSpPr>
          <p:cNvPr id="3" name="Subtitle 2"/>
          <p:cNvSpPr>
            <a:spLocks noGrp="1"/>
          </p:cNvSpPr>
          <p:nvPr>
            <p:ph type="subTitle" idx="1"/>
          </p:nvPr>
        </p:nvSpPr>
        <p:spPr>
          <a:xfrm>
            <a:off x="914399" y="5571515"/>
            <a:ext cx="5099539" cy="658956"/>
          </a:xfrm>
        </p:spPr>
        <p:txBody>
          <a:bodyPr/>
          <a:lstStyle/>
          <a:p>
            <a:r>
              <a:rPr lang="en-CA" dirty="0"/>
              <a:t>Pranay Dattani | Electrical engineer</a:t>
            </a:r>
          </a:p>
        </p:txBody>
      </p:sp>
    </p:spTree>
    <p:extLst>
      <p:ext uri="{BB962C8B-B14F-4D97-AF65-F5344CB8AC3E}">
        <p14:creationId xmlns:p14="http://schemas.microsoft.com/office/powerpoint/2010/main" val="392915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Creating a file and looking up the current folder in Visual Studio</a:t>
            </a:r>
            <a:endParaRPr lang="en-US" dirty="0"/>
          </a:p>
        </p:txBody>
      </p:sp>
    </p:spTree>
    <p:extLst>
      <p:ext uri="{BB962C8B-B14F-4D97-AF65-F5344CB8AC3E}">
        <p14:creationId xmlns:p14="http://schemas.microsoft.com/office/powerpoint/2010/main" val="193056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a:cs typeface="Consolas" panose="020B0609020204030204" pitchFamily="49" charset="0"/>
              </a:rPr>
              <a:t>Now that we have a file, how do we write to it?</a:t>
            </a:r>
            <a:endParaRPr lang="en-CA" sz="3700" dirty="0"/>
          </a:p>
        </p:txBody>
      </p:sp>
      <p:sp>
        <p:nvSpPr>
          <p:cNvPr id="3" name="Content Placeholder 2"/>
          <p:cNvSpPr>
            <a:spLocks noGrp="1"/>
          </p:cNvSpPr>
          <p:nvPr>
            <p:ph sz="quarter" idx="10"/>
          </p:nvPr>
        </p:nvSpPr>
        <p:spPr/>
        <p:txBody>
          <a:bodyPr/>
          <a:lstStyle/>
          <a:p>
            <a:pPr marL="0" indent="0">
              <a:buNone/>
            </a:pPr>
            <a:r>
              <a:rPr lang="en-CA" dirty="0"/>
              <a:t>Use the </a:t>
            </a:r>
            <a:r>
              <a:rPr lang="en-CA" b="1" dirty="0"/>
              <a:t>write</a:t>
            </a:r>
            <a:r>
              <a:rPr lang="en-CA" dirty="0"/>
              <a:t> function</a:t>
            </a:r>
          </a:p>
          <a:p>
            <a:pPr marL="0" indent="0">
              <a:buNone/>
            </a:pPr>
            <a:endParaRPr lang="en-CA" dirty="0"/>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a:t>
            </a:r>
            <a:r>
              <a:rPr lang="en-US" altLang="en-US"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lvl="0" indent="0" defTabSz="914400" eaLnBrk="0" fontAlgn="base" hangingPunct="0">
              <a:spcBef>
                <a:spcPct val="0"/>
              </a:spcBef>
              <a:spcAft>
                <a:spcPct val="0"/>
              </a:spcAft>
              <a:buNone/>
            </a:pPr>
            <a:endParaRPr lang="en-US" altLang="en-US" dirty="0">
              <a:latin typeface="Arial" panose="020B0604020202020204" pitchFamily="34" charset="0"/>
            </a:endParaRPr>
          </a:p>
          <a:p>
            <a:pPr marL="0" indent="0">
              <a:buNone/>
            </a:pPr>
            <a:endParaRPr lang="en-CA" dirty="0"/>
          </a:p>
        </p:txBody>
      </p:sp>
      <p:pic>
        <p:nvPicPr>
          <p:cNvPr id="9" name="Picture 8"/>
          <p:cNvPicPr>
            <a:picLocks noChangeAspect="1"/>
          </p:cNvPicPr>
          <p:nvPr/>
        </p:nvPicPr>
        <p:blipFill>
          <a:blip r:embed="rId3"/>
          <a:stretch>
            <a:fillRect/>
          </a:stretch>
        </p:blipFill>
        <p:spPr>
          <a:xfrm>
            <a:off x="6959464" y="4300375"/>
            <a:ext cx="7567152" cy="3030324"/>
          </a:xfrm>
          <a:prstGeom prst="rect">
            <a:avLst/>
          </a:prstGeom>
        </p:spPr>
      </p:pic>
    </p:spTree>
    <p:extLst>
      <p:ext uri="{BB962C8B-B14F-4D97-AF65-F5344CB8AC3E}">
        <p14:creationId xmlns:p14="http://schemas.microsoft.com/office/powerpoint/2010/main" val="36093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How can you start a new line?</a:t>
            </a:r>
            <a:endParaRPr lang="en-US" dirty="0"/>
          </a:p>
        </p:txBody>
      </p:sp>
      <p:sp>
        <p:nvSpPr>
          <p:cNvPr id="3" name="Content Placeholder 2"/>
          <p:cNvSpPr>
            <a:spLocks noGrp="1"/>
          </p:cNvSpPr>
          <p:nvPr>
            <p:ph sz="quarter" idx="10"/>
          </p:nvPr>
        </p:nvSpPr>
        <p:spPr>
          <a:xfrm>
            <a:off x="379413" y="1388225"/>
            <a:ext cx="11525250" cy="5167557"/>
          </a:xfrm>
        </p:spPr>
        <p:txBody>
          <a:bodyPr/>
          <a:lstStyle/>
          <a:p>
            <a:r>
              <a:rPr lang="en-CA" dirty="0"/>
              <a:t>Think back to the print statement.</a:t>
            </a:r>
            <a:endParaRPr lang="en-US" dirty="0"/>
          </a:p>
          <a:p>
            <a:r>
              <a:rPr lang="en-CA" dirty="0"/>
              <a:t>How did we specify to display text over multiple lines?</a:t>
            </a:r>
          </a:p>
          <a:p>
            <a:pPr marL="399915" lvl="1" indent="0">
              <a:buNone/>
            </a:pPr>
            <a:r>
              <a:rPr lang="en-CA" sz="3600" b="1" dirty="0">
                <a:latin typeface="Consolas" panose="020B0609020204030204" pitchFamily="49" charset="0"/>
                <a:cs typeface="Consolas" panose="020B0609020204030204" pitchFamily="49" charset="0"/>
              </a:rPr>
              <a:t>\n</a:t>
            </a:r>
          </a:p>
          <a:p>
            <a:pPr marL="0" indent="0">
              <a:buNone/>
            </a:pPr>
            <a:endParaRPr lang="en-CA"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a:buNone/>
            </a:pPr>
            <a:endParaRPr lang="en-CA" dirty="0"/>
          </a:p>
        </p:txBody>
      </p:sp>
      <p:pic>
        <p:nvPicPr>
          <p:cNvPr id="6" name="Picture 5"/>
          <p:cNvPicPr>
            <a:picLocks noChangeAspect="1"/>
          </p:cNvPicPr>
          <p:nvPr/>
        </p:nvPicPr>
        <p:blipFill>
          <a:blip r:embed="rId2"/>
          <a:stretch>
            <a:fillRect/>
          </a:stretch>
        </p:blipFill>
        <p:spPr>
          <a:xfrm>
            <a:off x="6959464" y="4329813"/>
            <a:ext cx="6584873" cy="2971447"/>
          </a:xfrm>
          <a:prstGeom prst="rect">
            <a:avLst/>
          </a:prstGeom>
        </p:spPr>
      </p:pic>
    </p:spTree>
    <p:extLst>
      <p:ext uri="{BB962C8B-B14F-4D97-AF65-F5344CB8AC3E}">
        <p14:creationId xmlns:p14="http://schemas.microsoft.com/office/powerpoint/2010/main" val="305754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a:cs typeface="Consolas" panose="020B0609020204030204" pitchFamily="49" charset="0"/>
              </a:rPr>
              <a:t>When you are finished you should always close the file</a:t>
            </a:r>
            <a:endParaRPr lang="en-CA" sz="3700" dirty="0"/>
          </a:p>
        </p:txBody>
      </p:sp>
      <p:sp>
        <p:nvSpPr>
          <p:cNvPr id="3" name="Content Placeholder 2"/>
          <p:cNvSpPr>
            <a:spLocks noGrp="1"/>
          </p:cNvSpPr>
          <p:nvPr>
            <p:ph sz="quarter" idx="10"/>
          </p:nvPr>
        </p:nvSpPr>
        <p:spPr/>
        <p:txBody>
          <a:bodyPr/>
          <a:lstStyle/>
          <a:p>
            <a:pPr marL="0" indent="0">
              <a:buNone/>
            </a:pPr>
            <a:r>
              <a:rPr lang="en-CA" dirty="0"/>
              <a:t>Use the </a:t>
            </a:r>
            <a:r>
              <a:rPr lang="en-CA" b="1" dirty="0"/>
              <a:t>close</a:t>
            </a:r>
            <a:r>
              <a:rPr lang="en-CA" dirty="0"/>
              <a:t> method</a:t>
            </a:r>
          </a:p>
          <a:p>
            <a:pPr marL="0" indent="0">
              <a:buNone/>
            </a:pPr>
            <a:endParaRPr lang="en-CA" dirty="0"/>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0" lv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p>
          <a:p>
            <a:pPr marL="0"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myFile.close</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pPr marL="0" indent="0" eaLnBrk="0" fontAlgn="base" hangingPunct="0">
              <a:spcBef>
                <a:spcPct val="0"/>
              </a:spcBef>
              <a:spcAft>
                <a:spcPct val="0"/>
              </a:spcAft>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155258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Write information to a file</a:t>
            </a:r>
            <a:endParaRPr lang="en-US" dirty="0"/>
          </a:p>
        </p:txBody>
      </p:sp>
    </p:spTree>
    <p:extLst>
      <p:ext uri="{BB962C8B-B14F-4D97-AF65-F5344CB8AC3E}">
        <p14:creationId xmlns:p14="http://schemas.microsoft.com/office/powerpoint/2010/main" val="167030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lnSpcReduction="10000"/>
          </a:bodyPr>
          <a:lstStyle/>
          <a:p>
            <a:r>
              <a:rPr lang="en-CA" b="0" dirty="0"/>
              <a:t>A CSV file contains data separated by a character (usually a comma). </a:t>
            </a:r>
          </a:p>
          <a:p>
            <a:r>
              <a:rPr lang="en-CA" b="0" dirty="0"/>
              <a:t>Each row represents one record of data</a:t>
            </a:r>
          </a:p>
          <a:p>
            <a:r>
              <a:rPr lang="en-CA" b="0" dirty="0"/>
              <a:t>It is sometimes called a Character Separated Values file because the separating character could be a different character such as a semi colon ‘;’</a:t>
            </a:r>
          </a:p>
        </p:txBody>
      </p:sp>
      <p:pic>
        <p:nvPicPr>
          <p:cNvPr id="5" name="Content Placeholder 4"/>
          <p:cNvPicPr>
            <a:picLocks noGrp="1" noChangeAspect="1"/>
          </p:cNvPicPr>
          <p:nvPr>
            <p:ph sz="quarter" idx="4"/>
          </p:nvPr>
        </p:nvPicPr>
        <p:blipFill>
          <a:blip r:embed="rId3"/>
          <a:stretch>
            <a:fillRect/>
          </a:stretch>
        </p:blipFill>
        <p:spPr>
          <a:xfrm>
            <a:off x="6284196" y="1533090"/>
            <a:ext cx="5619750" cy="3080192"/>
          </a:xfrm>
          <a:prstGeom prst="rect">
            <a:avLst/>
          </a:prstGeom>
        </p:spPr>
      </p:pic>
      <p:sp>
        <p:nvSpPr>
          <p:cNvPr id="2" name="Title 1"/>
          <p:cNvSpPr>
            <a:spLocks noGrp="1"/>
          </p:cNvSpPr>
          <p:nvPr>
            <p:ph type="title"/>
          </p:nvPr>
        </p:nvSpPr>
        <p:spPr/>
        <p:txBody>
          <a:bodyPr>
            <a:normAutofit/>
          </a:bodyPr>
          <a:lstStyle/>
          <a:p>
            <a:r>
              <a:rPr lang="en-CA" dirty="0"/>
              <a:t>A common format for storing information in a file is Comma Separated (CSV)</a:t>
            </a:r>
            <a:endParaRPr lang="en-US" dirty="0"/>
          </a:p>
        </p:txBody>
      </p:sp>
    </p:spTree>
    <p:extLst>
      <p:ext uri="{BB962C8B-B14F-4D97-AF65-F5344CB8AC3E}">
        <p14:creationId xmlns:p14="http://schemas.microsoft.com/office/powerpoint/2010/main" val="325055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Your challenge, create the CSV file below!</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372386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Extra credit!  Ask your user to enter names and ages for 5 different guests, then save each name and age to your CSV file</a:t>
            </a:r>
            <a:endParaRPr lang="en-US" dirty="0"/>
          </a:p>
        </p:txBody>
      </p:sp>
      <p:pic>
        <p:nvPicPr>
          <p:cNvPr id="5" name="Content Placeholder 4"/>
          <p:cNvPicPr>
            <a:picLocks noGrp="1" noChangeAspect="1"/>
          </p:cNvPicPr>
          <p:nvPr>
            <p:ph sz="quarter" idx="10"/>
          </p:nvPr>
        </p:nvPicPr>
        <p:blipFill>
          <a:blip r:embed="rId3"/>
          <a:stretch>
            <a:fillRect/>
          </a:stretch>
        </p:blipFill>
        <p:spPr>
          <a:xfrm>
            <a:off x="2038393" y="1800400"/>
            <a:ext cx="7524750" cy="4124325"/>
          </a:xfrm>
          <a:prstGeom prst="rect">
            <a:avLst/>
          </a:prstGeom>
        </p:spPr>
      </p:pic>
    </p:spTree>
    <p:extLst>
      <p:ext uri="{BB962C8B-B14F-4D97-AF65-F5344CB8AC3E}">
        <p14:creationId xmlns:p14="http://schemas.microsoft.com/office/powerpoint/2010/main" val="250947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Have you ever needed to jot something down to remember it later?</a:t>
            </a:r>
          </a:p>
        </p:txBody>
      </p:sp>
      <p:sp>
        <p:nvSpPr>
          <p:cNvPr id="4" name="Content Placeholder 3"/>
          <p:cNvSpPr>
            <a:spLocks noGrp="1"/>
          </p:cNvSpPr>
          <p:nvPr>
            <p:ph sz="quarter" idx="10"/>
          </p:nvPr>
        </p:nvSpPr>
        <p:spPr>
          <a:xfrm>
            <a:off x="440959" y="2223495"/>
            <a:ext cx="11525250" cy="5290388"/>
          </a:xfrm>
        </p:spPr>
        <p:txBody>
          <a:bodyPr/>
          <a:lstStyle/>
          <a:p>
            <a:r>
              <a:rPr lang="en-CA" dirty="0"/>
              <a:t>A list of ingredients to buy for a recipe?</a:t>
            </a:r>
          </a:p>
          <a:p>
            <a:r>
              <a:rPr lang="en-CA" dirty="0"/>
              <a:t>A guest list?</a:t>
            </a:r>
          </a:p>
          <a:p>
            <a:r>
              <a:rPr lang="en-CA" dirty="0"/>
              <a:t>A phone number?</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12663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Sometimes even programs need to jot something down so they can remember it later</a:t>
            </a:r>
            <a:endParaRPr lang="en-US" dirty="0"/>
          </a:p>
        </p:txBody>
      </p:sp>
      <p:sp>
        <p:nvSpPr>
          <p:cNvPr id="3" name="Content Placeholder 2"/>
          <p:cNvSpPr>
            <a:spLocks noGrp="1"/>
          </p:cNvSpPr>
          <p:nvPr>
            <p:ph sz="quarter" idx="10"/>
          </p:nvPr>
        </p:nvSpPr>
        <p:spPr>
          <a:xfrm>
            <a:off x="440959" y="2144364"/>
            <a:ext cx="11525250" cy="5290388"/>
          </a:xfrm>
        </p:spPr>
        <p:txBody>
          <a:bodyPr/>
          <a:lstStyle/>
          <a:p>
            <a:r>
              <a:rPr lang="en-CA" dirty="0"/>
              <a:t>Remember what page I was reading in my e-book</a:t>
            </a:r>
          </a:p>
          <a:p>
            <a:r>
              <a:rPr lang="en-CA" dirty="0"/>
              <a:t>Remember what treasures I had collected when I took a break from the game</a:t>
            </a:r>
            <a:endParaRPr lang="en-US" dirty="0"/>
          </a:p>
          <a:p>
            <a:endParaRPr lang="en-CA" dirty="0"/>
          </a:p>
        </p:txBody>
      </p:sp>
    </p:spTree>
    <p:extLst>
      <p:ext uri="{BB962C8B-B14F-4D97-AF65-F5344CB8AC3E}">
        <p14:creationId xmlns:p14="http://schemas.microsoft.com/office/powerpoint/2010/main" val="29562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One of the ways a program can make a note of something is to write it to a file</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212775" y="1933290"/>
            <a:ext cx="3857910" cy="3857910"/>
          </a:xfrm>
        </p:spPr>
      </p:pic>
    </p:spTree>
    <p:extLst>
      <p:ext uri="{BB962C8B-B14F-4D97-AF65-F5344CB8AC3E}">
        <p14:creationId xmlns:p14="http://schemas.microsoft.com/office/powerpoint/2010/main" val="258419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cs typeface="Consolas" panose="020B0609020204030204" pitchFamily="49" charset="0"/>
              </a:rPr>
              <a:t>How do you write to a file with code?</a:t>
            </a:r>
            <a:endParaRPr lang="en-CA" dirty="0"/>
          </a:p>
        </p:txBody>
      </p:sp>
      <p:sp>
        <p:nvSpPr>
          <p:cNvPr id="3" name="Content Placeholder 2"/>
          <p:cNvSpPr>
            <a:spLocks noGrp="1"/>
          </p:cNvSpPr>
          <p:nvPr>
            <p:ph sz="quarter" idx="10"/>
          </p:nvPr>
        </p:nvSpPr>
        <p:spPr/>
        <p:txBody>
          <a:bodyPr>
            <a:normAutofit/>
          </a:bodyPr>
          <a:lstStyle/>
          <a:p>
            <a:r>
              <a:rPr lang="en-CA" dirty="0">
                <a:cs typeface="Consolas" panose="020B0609020204030204" pitchFamily="49" charset="0"/>
              </a:rPr>
              <a:t>Use the </a:t>
            </a:r>
            <a:r>
              <a:rPr lang="en-CA" b="1" dirty="0">
                <a:cs typeface="Consolas" panose="020B0609020204030204" pitchFamily="49" charset="0"/>
              </a:rPr>
              <a:t>open</a:t>
            </a:r>
            <a:r>
              <a:rPr lang="en-CA" dirty="0">
                <a:cs typeface="Consolas" panose="020B0609020204030204" pitchFamily="49" charset="0"/>
              </a:rPr>
              <a:t> function to create and open a file</a:t>
            </a:r>
          </a:p>
          <a:p>
            <a:pPr marL="0" lvl="0" indent="0">
              <a:buNone/>
            </a:pPr>
            <a:r>
              <a:rPr lang="en-CA" sz="2000" b="1" dirty="0">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myFile</a:t>
            </a:r>
            <a:r>
              <a:rPr lang="en-US" altLang="en-US" sz="2400" dirty="0">
                <a:solidFill>
                  <a:srgbClr val="000000"/>
                </a:solidFill>
                <a:latin typeface="Consolas" panose="020B0609020204030204" pitchFamily="49" charset="0"/>
                <a:cs typeface="Consolas" panose="020B0609020204030204" pitchFamily="49" charset="0"/>
              </a:rPr>
              <a:t> = open(</a:t>
            </a:r>
            <a:r>
              <a:rPr lang="en-US" altLang="en-US" sz="2400" dirty="0" err="1">
                <a:solidFill>
                  <a:srgbClr val="000000"/>
                </a:solidFill>
                <a:latin typeface="Consolas" panose="020B0609020204030204" pitchFamily="49" charset="0"/>
                <a:cs typeface="Consolas" panose="020B0609020204030204" pitchFamily="49" charset="0"/>
              </a:rPr>
              <a:t>fileName</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accessMode</a:t>
            </a:r>
            <a:r>
              <a:rPr lang="en-US" altLang="en-US" sz="2400" dirty="0">
                <a:solidFill>
                  <a:srgbClr val="000000"/>
                </a:solidFill>
                <a:latin typeface="Consolas" panose="020B0609020204030204" pitchFamily="49" charset="0"/>
                <a:cs typeface="Consolas" panose="020B0609020204030204" pitchFamily="49" charset="0"/>
              </a:rPr>
              <a:t>) </a:t>
            </a:r>
            <a:endParaRPr lang="en-US" altLang="en-US" sz="5400" dirty="0">
              <a:latin typeface="Arial" panose="020B0604020202020204" pitchFamily="34" charset="0"/>
            </a:endParaRPr>
          </a:p>
          <a:p>
            <a:r>
              <a:rPr lang="en-CA" dirty="0">
                <a:cs typeface="Consolas" panose="020B0609020204030204" pitchFamily="49" charset="0"/>
              </a:rPr>
              <a:t>You must specify</a:t>
            </a:r>
          </a:p>
          <a:p>
            <a:pPr lvl="1"/>
            <a:r>
              <a:rPr lang="en-CA" dirty="0">
                <a:cs typeface="Consolas" panose="020B0609020204030204" pitchFamily="49" charset="0"/>
              </a:rPr>
              <a:t>file name</a:t>
            </a:r>
          </a:p>
          <a:p>
            <a:pPr lvl="1"/>
            <a:r>
              <a:rPr lang="en-CA" dirty="0">
                <a:cs typeface="Consolas" panose="020B0609020204030204" pitchFamily="49" charset="0"/>
              </a:rPr>
              <a:t>access mode </a:t>
            </a:r>
          </a:p>
        </p:txBody>
      </p:sp>
    </p:spTree>
    <p:extLst>
      <p:ext uri="{BB962C8B-B14F-4D97-AF65-F5344CB8AC3E}">
        <p14:creationId xmlns:p14="http://schemas.microsoft.com/office/powerpoint/2010/main" val="39576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cs typeface="Consolas" panose="020B0609020204030204" pitchFamily="49" charset="0"/>
              </a:rPr>
              <a:t>What is the file name?</a:t>
            </a:r>
            <a:endParaRPr lang="en-CA" sz="4000" dirty="0"/>
          </a:p>
        </p:txBody>
      </p:sp>
      <p:sp>
        <p:nvSpPr>
          <p:cNvPr id="3" name="Content Placeholder 2"/>
          <p:cNvSpPr>
            <a:spLocks noGrp="1"/>
          </p:cNvSpPr>
          <p:nvPr>
            <p:ph sz="quarter" idx="10"/>
          </p:nvPr>
        </p:nvSpPr>
        <p:spPr/>
        <p:txBody>
          <a:bodyPr/>
          <a:lstStyle/>
          <a:p>
            <a:r>
              <a:rPr lang="en-CA" dirty="0">
                <a:cs typeface="Consolas" panose="020B0609020204030204" pitchFamily="49" charset="0"/>
              </a:rPr>
              <a:t>The file name is the name of your file including the extension</a:t>
            </a:r>
          </a:p>
          <a:p>
            <a:pPr lvl="1"/>
            <a:r>
              <a:rPr lang="en-CA" dirty="0">
                <a:cs typeface="Consolas" panose="020B0609020204030204" pitchFamily="49" charset="0"/>
              </a:rPr>
              <a:t>data.txt, mytimes.csv</a:t>
            </a:r>
          </a:p>
          <a:p>
            <a:r>
              <a:rPr lang="en-CA" dirty="0">
                <a:cs typeface="Consolas" panose="020B0609020204030204" pitchFamily="49" charset="0"/>
              </a:rPr>
              <a:t>The file will be created in the same folder as your program </a:t>
            </a:r>
          </a:p>
          <a:p>
            <a:r>
              <a:rPr lang="en-CA" dirty="0">
                <a:cs typeface="Consolas" panose="020B0609020204030204" pitchFamily="49" charset="0"/>
              </a:rPr>
              <a:t>By default that directory is </a:t>
            </a:r>
          </a:p>
          <a:p>
            <a:pPr lvl="1"/>
            <a:r>
              <a:rPr lang="en-CA" dirty="0">
                <a:cs typeface="Consolas" panose="020B0609020204030204" pitchFamily="49" charset="0"/>
              </a:rPr>
              <a:t> </a:t>
            </a:r>
            <a:r>
              <a:rPr lang="en-CA" sz="2200" dirty="0">
                <a:solidFill>
                  <a:schemeClr val="accent1">
                    <a:lumMod val="50000"/>
                  </a:schemeClr>
                </a:solidFill>
                <a:cs typeface="Consolas" panose="020B0609020204030204" pitchFamily="49" charset="0"/>
              </a:rPr>
              <a:t>C:/Users/&lt;user name&gt;/Documents/Visual Studio 2013/Projects/&lt;project name&gt;/</a:t>
            </a:r>
            <a:endParaRPr lang="en-CA" sz="2200" dirty="0">
              <a:solidFill>
                <a:schemeClr val="accent1">
                  <a:lumMod val="50000"/>
                </a:schemeClr>
              </a:solidFill>
            </a:endParaRPr>
          </a:p>
          <a:p>
            <a:pPr marL="0" indent="0">
              <a:buNone/>
            </a:pPr>
            <a:endParaRPr lang="en-CA" dirty="0"/>
          </a:p>
        </p:txBody>
      </p:sp>
    </p:spTree>
    <p:extLst>
      <p:ext uri="{BB962C8B-B14F-4D97-AF65-F5344CB8AC3E}">
        <p14:creationId xmlns:p14="http://schemas.microsoft.com/office/powerpoint/2010/main" val="114886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pPr marL="0" indent="0">
              <a:buNone/>
            </a:pPr>
            <a:r>
              <a:rPr lang="en-CA" dirty="0"/>
              <a:t>If you aren’t sure what directory your project is using, you can right click on the tab for your code window and select </a:t>
            </a:r>
            <a:r>
              <a:rPr lang="en-CA" b="1" dirty="0"/>
              <a:t>Open Containing Folder </a:t>
            </a:r>
            <a:r>
              <a:rPr lang="en-CA" dirty="0"/>
              <a:t>to see the folder in Windows Explorer</a:t>
            </a:r>
            <a:endParaRPr lang="en-US" dirty="0"/>
          </a:p>
        </p:txBody>
      </p:sp>
      <p:sp>
        <p:nvSpPr>
          <p:cNvPr id="5" name="Content Placeholder 4"/>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CA" dirty="0"/>
              <a:t>Geek Tip!</a:t>
            </a:r>
            <a:endParaRPr lang="en-US" dirty="0"/>
          </a:p>
        </p:txBody>
      </p:sp>
      <p:pic>
        <p:nvPicPr>
          <p:cNvPr id="4" name="Picture 3"/>
          <p:cNvPicPr>
            <a:picLocks noChangeAspect="1"/>
          </p:cNvPicPr>
          <p:nvPr/>
        </p:nvPicPr>
        <p:blipFill>
          <a:blip r:embed="rId2"/>
          <a:stretch>
            <a:fillRect/>
          </a:stretch>
        </p:blipFill>
        <p:spPr>
          <a:xfrm>
            <a:off x="6275742" y="1371601"/>
            <a:ext cx="5218084" cy="3610762"/>
          </a:xfrm>
          <a:prstGeom prst="rect">
            <a:avLst/>
          </a:prstGeom>
        </p:spPr>
      </p:pic>
    </p:spTree>
    <p:extLst>
      <p:ext uri="{BB962C8B-B14F-4D97-AF65-F5344CB8AC3E}">
        <p14:creationId xmlns:p14="http://schemas.microsoft.com/office/powerpoint/2010/main" val="31776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a:cs typeface="Consolas" panose="020B0609020204030204" pitchFamily="49" charset="0"/>
              </a:rPr>
              <a:t>What is the </a:t>
            </a:r>
            <a:r>
              <a:rPr lang="en-CA" sz="3700" b="1" dirty="0">
                <a:cs typeface="Consolas" panose="020B0609020204030204" pitchFamily="49" charset="0"/>
              </a:rPr>
              <a:t>access mode</a:t>
            </a:r>
            <a:r>
              <a:rPr lang="en-CA" sz="3700" dirty="0">
                <a:cs typeface="Consolas" panose="020B0609020204030204" pitchFamily="49" charset="0"/>
              </a:rPr>
              <a:t>?</a:t>
            </a:r>
            <a:endParaRPr lang="en-CA" sz="3700" dirty="0"/>
          </a:p>
        </p:txBody>
      </p:sp>
      <p:sp>
        <p:nvSpPr>
          <p:cNvPr id="3" name="Content Placeholder 2"/>
          <p:cNvSpPr>
            <a:spLocks noGrp="1"/>
          </p:cNvSpPr>
          <p:nvPr>
            <p:ph sz="quarter" idx="10"/>
          </p:nvPr>
        </p:nvSpPr>
        <p:spPr/>
        <p:txBody>
          <a:bodyPr/>
          <a:lstStyle/>
          <a:p>
            <a:r>
              <a:rPr lang="en-CA" dirty="0"/>
              <a:t>The access mode specifies what you will do with the file after you open it.</a:t>
            </a:r>
          </a:p>
          <a:p>
            <a:r>
              <a:rPr lang="en-CA" dirty="0"/>
              <a:t>You can specify any of the following:</a:t>
            </a:r>
          </a:p>
          <a:p>
            <a:pPr marL="0" indent="0">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4151748738"/>
              </p:ext>
            </p:extLst>
          </p:nvPr>
        </p:nvGraphicFramePr>
        <p:xfrm>
          <a:off x="2427785" y="3353684"/>
          <a:ext cx="6061122" cy="1981200"/>
        </p:xfrm>
        <a:graphic>
          <a:graphicData uri="http://schemas.openxmlformats.org/drawingml/2006/table">
            <a:tbl>
              <a:tblPr firstRow="1" bandRow="1">
                <a:tableStyleId>{5C22544A-7EE6-4342-B048-85BDC9FD1C3A}</a:tableStyleId>
              </a:tblPr>
              <a:tblGrid>
                <a:gridCol w="1668354">
                  <a:extLst>
                    <a:ext uri="{9D8B030D-6E8A-4147-A177-3AD203B41FA5}">
                      <a16:colId xmlns:a16="http://schemas.microsoft.com/office/drawing/2014/main" val="20000"/>
                    </a:ext>
                  </a:extLst>
                </a:gridCol>
                <a:gridCol w="4392768">
                  <a:extLst>
                    <a:ext uri="{9D8B030D-6E8A-4147-A177-3AD203B41FA5}">
                      <a16:colId xmlns:a16="http://schemas.microsoft.com/office/drawing/2014/main" val="20001"/>
                    </a:ext>
                  </a:extLst>
                </a:gridCol>
              </a:tblGrid>
              <a:tr h="370840">
                <a:tc>
                  <a:txBody>
                    <a:bodyPr/>
                    <a:lstStyle/>
                    <a:p>
                      <a:r>
                        <a:rPr lang="en-CA" sz="2000" dirty="0"/>
                        <a:t>Access mode</a:t>
                      </a:r>
                      <a:endParaRPr lang="en-US" sz="2000" dirty="0"/>
                    </a:p>
                  </a:txBody>
                  <a:tcPr/>
                </a:tc>
                <a:tc>
                  <a:txBody>
                    <a:bodyPr/>
                    <a:lstStyle/>
                    <a:p>
                      <a:r>
                        <a:rPr lang="en-CA" sz="2000" dirty="0"/>
                        <a:t>Action </a:t>
                      </a:r>
                      <a:endParaRPr lang="en-US" sz="2000" dirty="0"/>
                    </a:p>
                  </a:txBody>
                  <a:tcPr/>
                </a:tc>
                <a:extLst>
                  <a:ext uri="{0D108BD9-81ED-4DB2-BD59-A6C34878D82A}">
                    <a16:rowId xmlns:a16="http://schemas.microsoft.com/office/drawing/2014/main" val="10000"/>
                  </a:ext>
                </a:extLst>
              </a:tr>
              <a:tr h="370840">
                <a:tc>
                  <a:txBody>
                    <a:bodyPr/>
                    <a:lstStyle/>
                    <a:p>
                      <a:pPr algn="ctr"/>
                      <a:r>
                        <a:rPr lang="en-CA" sz="2000" dirty="0"/>
                        <a:t>r</a:t>
                      </a:r>
                      <a:endParaRPr lang="en-US" sz="2000" dirty="0"/>
                    </a:p>
                  </a:txBody>
                  <a:tcPr/>
                </a:tc>
                <a:tc>
                  <a:txBody>
                    <a:bodyPr/>
                    <a:lstStyle/>
                    <a:p>
                      <a:r>
                        <a:rPr lang="en-CA" sz="2000" dirty="0"/>
                        <a:t>Read the file</a:t>
                      </a:r>
                      <a:endParaRPr lang="en-US" sz="2000" dirty="0"/>
                    </a:p>
                  </a:txBody>
                  <a:tcPr/>
                </a:tc>
                <a:extLst>
                  <a:ext uri="{0D108BD9-81ED-4DB2-BD59-A6C34878D82A}">
                    <a16:rowId xmlns:a16="http://schemas.microsoft.com/office/drawing/2014/main" val="10001"/>
                  </a:ext>
                </a:extLst>
              </a:tr>
              <a:tr h="370840">
                <a:tc>
                  <a:txBody>
                    <a:bodyPr/>
                    <a:lstStyle/>
                    <a:p>
                      <a:pPr algn="ctr"/>
                      <a:r>
                        <a:rPr lang="en-CA" sz="2000" dirty="0"/>
                        <a:t>w</a:t>
                      </a:r>
                      <a:endParaRPr lang="en-US" sz="2000" dirty="0"/>
                    </a:p>
                  </a:txBody>
                  <a:tcPr/>
                </a:tc>
                <a:tc>
                  <a:txBody>
                    <a:bodyPr/>
                    <a:lstStyle/>
                    <a:p>
                      <a:r>
                        <a:rPr lang="en-CA" sz="2000" dirty="0"/>
                        <a:t>Write to the file</a:t>
                      </a:r>
                      <a:endParaRPr lang="en-US" sz="2000" dirty="0"/>
                    </a:p>
                  </a:txBody>
                  <a:tcPr/>
                </a:tc>
                <a:extLst>
                  <a:ext uri="{0D108BD9-81ED-4DB2-BD59-A6C34878D82A}">
                    <a16:rowId xmlns:a16="http://schemas.microsoft.com/office/drawing/2014/main" val="10002"/>
                  </a:ext>
                </a:extLst>
              </a:tr>
              <a:tr h="370840">
                <a:tc>
                  <a:txBody>
                    <a:bodyPr/>
                    <a:lstStyle/>
                    <a:p>
                      <a:pPr algn="ctr"/>
                      <a:r>
                        <a:rPr lang="en-CA" sz="2000" dirty="0"/>
                        <a:t>a</a:t>
                      </a:r>
                      <a:endParaRPr lang="en-US" sz="2000" dirty="0"/>
                    </a:p>
                  </a:txBody>
                  <a:tcPr/>
                </a:tc>
                <a:tc>
                  <a:txBody>
                    <a:bodyPr/>
                    <a:lstStyle/>
                    <a:p>
                      <a:r>
                        <a:rPr lang="en-CA" sz="2000" dirty="0"/>
                        <a:t>Append</a:t>
                      </a:r>
                      <a:r>
                        <a:rPr lang="en-CA" sz="2000" baseline="0" dirty="0"/>
                        <a:t> to the existing file content</a:t>
                      </a:r>
                      <a:endParaRPr lang="en-US" sz="2000" dirty="0"/>
                    </a:p>
                  </a:txBody>
                  <a:tcPr/>
                </a:tc>
                <a:extLst>
                  <a:ext uri="{0D108BD9-81ED-4DB2-BD59-A6C34878D82A}">
                    <a16:rowId xmlns:a16="http://schemas.microsoft.com/office/drawing/2014/main" val="10003"/>
                  </a:ext>
                </a:extLst>
              </a:tr>
              <a:tr h="370840">
                <a:tc>
                  <a:txBody>
                    <a:bodyPr/>
                    <a:lstStyle/>
                    <a:p>
                      <a:pPr algn="ctr"/>
                      <a:r>
                        <a:rPr lang="en-CA" sz="2000" dirty="0"/>
                        <a:t>b</a:t>
                      </a:r>
                      <a:endParaRPr lang="en-US" sz="2000" dirty="0"/>
                    </a:p>
                  </a:txBody>
                  <a:tcPr/>
                </a:tc>
                <a:tc>
                  <a:txBody>
                    <a:bodyPr/>
                    <a:lstStyle/>
                    <a:p>
                      <a:r>
                        <a:rPr lang="en-CA" sz="2000" dirty="0"/>
                        <a:t>Open a</a:t>
                      </a:r>
                      <a:r>
                        <a:rPr lang="en-CA" sz="2000" baseline="0" dirty="0"/>
                        <a:t> binary file</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33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700" dirty="0">
                <a:cs typeface="Consolas" panose="020B0609020204030204" pitchFamily="49" charset="0"/>
              </a:rPr>
              <a:t>So how does that look when we put it all together?</a:t>
            </a:r>
            <a:endParaRPr lang="en-CA" sz="3700"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a:t>
            </a:r>
            <a:endParaRPr lang="en-US" altLang="en-US" sz="6600" dirty="0">
              <a:latin typeface="Arial" panose="020B0604020202020204" pitchFamily="34" charset="0"/>
            </a:endParaRPr>
          </a:p>
          <a:p>
            <a:pPr marL="0" indent="0">
              <a:buNone/>
            </a:pPr>
            <a:endParaRPr lang="en-CA" dirty="0"/>
          </a:p>
        </p:txBody>
      </p:sp>
    </p:spTree>
    <p:extLst>
      <p:ext uri="{BB962C8B-B14F-4D97-AF65-F5344CB8AC3E}">
        <p14:creationId xmlns:p14="http://schemas.microsoft.com/office/powerpoint/2010/main" val="13756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9A55D44437645BA88C35459AE25EC" ma:contentTypeVersion="0" ma:contentTypeDescription="Create a new document." ma:contentTypeScope="" ma:versionID="d5c36b261ec0c04e0b9356eb80e89d74">
  <xsd:schema xmlns:xsd="http://www.w3.org/2001/XMLSchema" xmlns:xs="http://www.w3.org/2001/XMLSchema" xmlns:p="http://schemas.microsoft.com/office/2006/metadata/properties" targetNamespace="http://schemas.microsoft.com/office/2006/metadata/properties" ma:root="true" ma:fieldsID="0c194e022d6be3c546241b54ccb9885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48CAF3-B134-40A1-84A0-ED8FCFEA9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EC7E466-D5A1-4C29-8BF5-9E0E100C3687}">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5527F45-D875-4AC4-AB17-BC55C8C640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194</TotalTime>
  <Words>791</Words>
  <Application>Microsoft Office PowerPoint</Application>
  <PresentationFormat>Widescreen</PresentationFormat>
  <Paragraphs>98</Paragraphs>
  <Slides>17</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Consolas</vt:lpstr>
      <vt:lpstr>Segoe UI</vt:lpstr>
      <vt:lpstr>Segoe UI Light</vt:lpstr>
      <vt:lpstr>MVA</vt:lpstr>
      <vt:lpstr>Office Theme</vt:lpstr>
      <vt:lpstr>How to save information in files open, write, close</vt:lpstr>
      <vt:lpstr>Have you ever needed to jot something down to remember it later?</vt:lpstr>
      <vt:lpstr>Sometimes even programs need to jot something down so they can remember it later</vt:lpstr>
      <vt:lpstr>One of the ways a program can make a note of something is to write it to a file</vt:lpstr>
      <vt:lpstr>How do you write to a file with code?</vt:lpstr>
      <vt:lpstr>What is the file name?</vt:lpstr>
      <vt:lpstr>Geek Tip!</vt:lpstr>
      <vt:lpstr>What is the access mode?</vt:lpstr>
      <vt:lpstr>So how does that look when we put it all together?</vt:lpstr>
      <vt:lpstr>Creating a file and looking up the current folder in Visual Studio</vt:lpstr>
      <vt:lpstr>Now that we have a file, how do we write to it?</vt:lpstr>
      <vt:lpstr>How can you start a new line?</vt:lpstr>
      <vt:lpstr>When you are finished you should always close the file</vt:lpstr>
      <vt:lpstr>Write information to a file</vt:lpstr>
      <vt:lpstr>A common format for storing information in a file is Comma Separated (CSV)</vt:lpstr>
      <vt:lpstr>Your challenge, create the CSV file below!</vt:lpstr>
      <vt:lpstr>Extra credit!  Ask your user to enter names and ages for 5 different guests, then save each name and age to your CSV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files</dc:title>
  <dc:creator>Keshav Sonal Kharangate</dc:creator>
  <cp:lastModifiedBy>Pranay Dattani</cp:lastModifiedBy>
  <cp:revision>30</cp:revision>
  <dcterms:created xsi:type="dcterms:W3CDTF">2014-08-11T03:40:48Z</dcterms:created>
  <dcterms:modified xsi:type="dcterms:W3CDTF">2020-06-02T10:26:45Z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0x0101003199A55D44437645BA88C35459AE25EC</vt:lpwstr>
  </property>
</Properties>
</file>