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1" r:id="rId2"/>
  </p:sldMasterIdLst>
  <p:notesMasterIdLst>
    <p:notesMasterId r:id="rId20"/>
  </p:notesMasterIdLst>
  <p:sldIdLst>
    <p:sldId id="256" r:id="rId3"/>
    <p:sldId id="280" r:id="rId4"/>
    <p:sldId id="257" r:id="rId5"/>
    <p:sldId id="269" r:id="rId6"/>
    <p:sldId id="281" r:id="rId7"/>
    <p:sldId id="282" r:id="rId8"/>
    <p:sldId id="270" r:id="rId9"/>
    <p:sldId id="283" r:id="rId10"/>
    <p:sldId id="274" r:id="rId11"/>
    <p:sldId id="275" r:id="rId12"/>
    <p:sldId id="278" r:id="rId13"/>
    <p:sldId id="284" r:id="rId14"/>
    <p:sldId id="290" r:id="rId15"/>
    <p:sldId id="279" r:id="rId16"/>
    <p:sldId id="285" r:id="rId17"/>
    <p:sldId id="291"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617" autoAdjust="0"/>
  </p:normalViewPr>
  <p:slideViewPr>
    <p:cSldViewPr snapToGrid="0">
      <p:cViewPr varScale="1">
        <p:scale>
          <a:sx n="66" d="100"/>
          <a:sy n="66" d="100"/>
        </p:scale>
        <p:origin x="114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2020-06-02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8A4D85-E449-4E7F-8A74-66A26455A406}" type="slidenum">
              <a:rPr lang="en-CA" smtClean="0"/>
              <a:t>1</a:t>
            </a:fld>
            <a:endParaRPr lang="en-CA"/>
          </a:p>
        </p:txBody>
      </p:sp>
    </p:spTree>
    <p:extLst>
      <p:ext uri="{BB962C8B-B14F-4D97-AF65-F5344CB8AC3E}">
        <p14:creationId xmlns:p14="http://schemas.microsoft.com/office/powerpoint/2010/main" val="342223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2020-06-02</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0A18-8BBD-4E27-9F5E-BA8E60C378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5EDD04-0FF8-4E43-B983-9262A9BF4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C2FE6-56F3-4E83-8890-84E58952CDD6}"/>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BA5804BA-7E0C-47E4-9890-A83442787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2455E-CA4C-49E3-B5E1-0E287B57DDCE}"/>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110223697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4860-85EC-401C-9291-C667065F7E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5CDB4-E275-43FB-9FA3-14C399000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5A6CC-8F3B-4CF5-B056-42435C02034E}"/>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DAB4BEF7-EA36-4510-848B-FCCDEF07F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C8CD6-F4A6-4EB9-BD4D-0445899769B0}"/>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109499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4582-E22D-4757-BCE8-952F4597A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556D2F-B2D0-4CCF-9351-0D7DE9C05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D16DD-F190-4FE6-8A0C-E10EF920C689}"/>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7EE4F9A5-FBFE-40CB-85B2-DEDB7E4A1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E7515-0EE6-4E20-8D39-5E58E10A6ABA}"/>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57279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A96E-AB84-40F2-A7DB-37AD6537E3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83BD0B-F71C-41BD-95FD-0E129E269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236D81-D8A0-407A-802E-A6293F8B4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EC33DA-15DC-495A-82EA-FE38A33B5854}"/>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6" name="Footer Placeholder 5">
            <a:extLst>
              <a:ext uri="{FF2B5EF4-FFF2-40B4-BE49-F238E27FC236}">
                <a16:creationId xmlns:a16="http://schemas.microsoft.com/office/drawing/2014/main" id="{A9A0F279-673D-4157-8B4B-F3E2EFFBF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FA5A3-34E3-4831-B661-0C7CAB03CF16}"/>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58914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5208-27A5-4CB5-BFB8-D199D41001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00D98-21E1-413B-BED3-52B95E0E2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43709-EDE7-4A45-B2A0-07CC1A782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06BAE8-FBA3-47F6-81EB-B8E1CA430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49A470-FD6E-4A13-8AD9-E39FBE02E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12B196-7252-421D-9429-2D10C8E6D96C}"/>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8" name="Footer Placeholder 7">
            <a:extLst>
              <a:ext uri="{FF2B5EF4-FFF2-40B4-BE49-F238E27FC236}">
                <a16:creationId xmlns:a16="http://schemas.microsoft.com/office/drawing/2014/main" id="{F9F8D081-E67F-403F-8376-CD7F4A53C9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0A9247-4E2F-40BE-8936-7CEBB5866141}"/>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3158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C2AD-E286-407D-BEB7-482E18404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3F093C-180B-426E-B467-2D17C080F4CC}"/>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4" name="Footer Placeholder 3">
            <a:extLst>
              <a:ext uri="{FF2B5EF4-FFF2-40B4-BE49-F238E27FC236}">
                <a16:creationId xmlns:a16="http://schemas.microsoft.com/office/drawing/2014/main" id="{8F33B5F4-F248-47E6-AB43-85B1D9EB30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EF21D0-C4A7-44C1-BDD8-CB5EDB68F96F}"/>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413960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A4BB3-DBE7-47C5-B899-59A0E85932D1}"/>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3" name="Footer Placeholder 2">
            <a:extLst>
              <a:ext uri="{FF2B5EF4-FFF2-40B4-BE49-F238E27FC236}">
                <a16:creationId xmlns:a16="http://schemas.microsoft.com/office/drawing/2014/main" id="{8AB73C6D-5A10-4434-ADB2-262433E692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7B8CA0-698C-4147-AE61-53AF0E867970}"/>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1755257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FF9F-4451-43A2-8630-80464C63A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578A5-4C41-4FA7-8CF8-EFE0114B2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F8B813-91ED-482F-A03E-294C2F164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73874-3732-4AB9-A934-1D9232F6E76E}"/>
              </a:ext>
            </a:extLst>
          </p:cNvPr>
          <p:cNvSpPr>
            <a:spLocks noGrp="1"/>
          </p:cNvSpPr>
          <p:nvPr>
            <p:ph type="dt" sz="half" idx="10"/>
          </p:nvPr>
        </p:nvSpPr>
        <p:spPr/>
        <p:txBody>
          <a:bodyPr/>
          <a:lstStyle/>
          <a:p>
            <a:fld id="{B8AE8910-8D76-47D3-A240-526DD3CA8A5E}" type="datetimeFigureOut">
              <a:rPr lang="en-CA" smtClean="0"/>
              <a:t>2020-06-02</a:t>
            </a:fld>
            <a:endParaRPr lang="en-CA"/>
          </a:p>
        </p:txBody>
      </p:sp>
      <p:sp>
        <p:nvSpPr>
          <p:cNvPr id="6" name="Footer Placeholder 5">
            <a:extLst>
              <a:ext uri="{FF2B5EF4-FFF2-40B4-BE49-F238E27FC236}">
                <a16:creationId xmlns:a16="http://schemas.microsoft.com/office/drawing/2014/main" id="{988C4F85-B6DA-405B-AA69-F90C937167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CA1C8BD-21BF-4EEC-9D84-E60CF107D8E9}"/>
              </a:ext>
            </a:extLst>
          </p:cNvPr>
          <p:cNvSpPr>
            <a:spLocks noGrp="1"/>
          </p:cNvSpPr>
          <p:nvPr>
            <p:ph type="sldNum" sz="quarter" idx="12"/>
          </p:nvPr>
        </p:nvSpPr>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1873229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47F4-1C0C-40B0-98C5-8EF5D2118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3EBACD-2FC8-4D0E-98B4-4DE184373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DDE2A-B86F-4AA9-AAA0-520CFB5C6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3C423-13B6-4834-A11D-39ACD0D4A047}"/>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6" name="Footer Placeholder 5">
            <a:extLst>
              <a:ext uri="{FF2B5EF4-FFF2-40B4-BE49-F238E27FC236}">
                <a16:creationId xmlns:a16="http://schemas.microsoft.com/office/drawing/2014/main" id="{22C1D663-D610-44E4-8FAC-952E39A09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E21783-194E-4966-9565-092BECE53444}"/>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402023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9E27-B686-4994-9489-EC34F3C00E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B0720-648E-4A1A-ABF2-775EDED25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4856A-C94A-4ED9-BCD4-10C25ED23C28}"/>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E96CF45D-F12A-47C2-9AB1-C5B742777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E02B-C4C9-4350-80F0-940E036D8AAB}"/>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192935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B7A005-1F3C-4407-9896-E868B1FEAB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F5D8D-8AFE-4B52-84B0-6BCD3C240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650109-AA92-42BA-96F0-DCF96037D24B}"/>
              </a:ext>
            </a:extLst>
          </p:cNvPr>
          <p:cNvSpPr>
            <a:spLocks noGrp="1"/>
          </p:cNvSpPr>
          <p:nvPr>
            <p:ph type="dt" sz="half" idx="10"/>
          </p:nvPr>
        </p:nvSpPr>
        <p:spPr/>
        <p:txBody>
          <a:body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C311BB7F-C5DB-410A-B909-7B0F08434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EDBB2-8894-4B2D-9CED-068DCA25B136}"/>
              </a:ext>
            </a:extLst>
          </p:cNvPr>
          <p:cNvSpPr>
            <a:spLocks noGrp="1"/>
          </p:cNvSpPr>
          <p:nvPr>
            <p:ph type="sldNum" sz="quarter" idx="12"/>
          </p:nvPr>
        </p:nvSpPr>
        <p:spPr/>
        <p:txBody>
          <a:bodyPr/>
          <a:lstStyle/>
          <a:p>
            <a:fld id="{5612A85B-40A0-45BF-AE4F-5AB02CA70889}" type="slidenum">
              <a:rPr lang="en-IN" smtClean="0"/>
              <a:t>‹#›</a:t>
            </a:fld>
            <a:endParaRPr lang="en-IN"/>
          </a:p>
        </p:txBody>
      </p:sp>
    </p:spTree>
    <p:extLst>
      <p:ext uri="{BB962C8B-B14F-4D97-AF65-F5344CB8AC3E}">
        <p14:creationId xmlns:p14="http://schemas.microsoft.com/office/powerpoint/2010/main" val="748138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0982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6374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4247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1388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88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859512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9363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733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815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773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8428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4933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66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774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797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975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32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663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7423-C7A0-4D3E-A5BF-B039F9F87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7F01CE-1B0B-4C3F-AC33-9E7B5D097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8517F-E009-43F0-B3A0-F3969F3A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0D043-DA29-4949-886F-47841D2BD69A}" type="datetimeFigureOut">
              <a:rPr lang="en-IN" smtClean="0"/>
              <a:t>02-06-2020</a:t>
            </a:fld>
            <a:endParaRPr lang="en-IN"/>
          </a:p>
        </p:txBody>
      </p:sp>
      <p:sp>
        <p:nvSpPr>
          <p:cNvPr id="5" name="Footer Placeholder 4">
            <a:extLst>
              <a:ext uri="{FF2B5EF4-FFF2-40B4-BE49-F238E27FC236}">
                <a16:creationId xmlns:a16="http://schemas.microsoft.com/office/drawing/2014/main" id="{A0E1AA24-1BCA-48D1-BACC-524F1E8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2687F6-7E72-46C9-934C-8506E45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2A85B-40A0-45BF-AE4F-5AB02CA70889}" type="slidenum">
              <a:rPr lang="en-IN" smtClean="0"/>
              <a:t>‹#›</a:t>
            </a:fld>
            <a:endParaRPr lang="en-IN"/>
          </a:p>
        </p:txBody>
      </p:sp>
    </p:spTree>
    <p:extLst>
      <p:ext uri="{BB962C8B-B14F-4D97-AF65-F5344CB8AC3E}">
        <p14:creationId xmlns:p14="http://schemas.microsoft.com/office/powerpoint/2010/main" val="37636685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to read from a file</a:t>
            </a:r>
            <a:br>
              <a:rPr lang="en-CA" dirty="0"/>
            </a:br>
            <a:r>
              <a:rPr lang="en-CA" sz="3600" dirty="0"/>
              <a:t>read, </a:t>
            </a:r>
            <a:r>
              <a:rPr lang="en-CA" sz="3600" dirty="0" err="1"/>
              <a:t>readline</a:t>
            </a:r>
            <a:r>
              <a:rPr lang="en-CA" sz="3600" dirty="0"/>
              <a:t>, reader</a:t>
            </a:r>
          </a:p>
        </p:txBody>
      </p:sp>
      <p:sp>
        <p:nvSpPr>
          <p:cNvPr id="3" name="Subtitle 2"/>
          <p:cNvSpPr>
            <a:spLocks noGrp="1"/>
          </p:cNvSpPr>
          <p:nvPr>
            <p:ph type="subTitle" idx="1"/>
          </p:nvPr>
        </p:nvSpPr>
        <p:spPr>
          <a:xfrm>
            <a:off x="0" y="4907756"/>
            <a:ext cx="6566704" cy="1655762"/>
          </a:xfrm>
        </p:spPr>
        <p:txBody>
          <a:bodyPr/>
          <a:lstStyle/>
          <a:p>
            <a:r>
              <a:rPr lang="en-CA" dirty="0"/>
              <a:t>Pranay Dattani | Electrical engineer</a:t>
            </a:r>
          </a:p>
        </p:txBody>
      </p:sp>
    </p:spTree>
    <p:extLst>
      <p:ext uri="{BB962C8B-B14F-4D97-AF65-F5344CB8AC3E}">
        <p14:creationId xmlns:p14="http://schemas.microsoft.com/office/powerpoint/2010/main" val="340975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Why do we have a ‘with’ and ‘:’ ?</a:t>
            </a:r>
            <a:br>
              <a:rPr lang="en-CA" dirty="0"/>
            </a:br>
            <a:endParaRPr lang="en-CA" dirty="0"/>
          </a:p>
        </p:txBody>
      </p:sp>
      <p:sp>
        <p:nvSpPr>
          <p:cNvPr id="3" name="Content Placeholder 2"/>
          <p:cNvSpPr>
            <a:spLocks noGrp="1"/>
          </p:cNvSpPr>
          <p:nvPr>
            <p:ph sz="quarter" idx="10"/>
          </p:nvPr>
        </p:nvSpPr>
        <p:spPr>
          <a:xfrm>
            <a:off x="379105" y="2814872"/>
            <a:ext cx="11525250" cy="1163905"/>
          </a:xfrm>
        </p:spPr>
        <p:txBody>
          <a:bodyPr>
            <a:normAutofit fontScale="55000" lnSpcReduction="20000"/>
          </a:bodyPr>
          <a:lstStyle/>
          <a:p>
            <a:r>
              <a:rPr lang="en-CA" dirty="0"/>
              <a:t>Programs should always open a file, and close it when they are done</a:t>
            </a:r>
          </a:p>
          <a:p>
            <a:r>
              <a:rPr lang="en-CA" dirty="0"/>
              <a:t>If they don’t sometimes the code crashes when you try to re-open a file that wasn’t closed last time you ran your code</a:t>
            </a:r>
          </a:p>
          <a:p>
            <a:r>
              <a:rPr lang="en-CA" dirty="0"/>
              <a:t>The ‘</a:t>
            </a:r>
            <a:r>
              <a:rPr lang="en-CA" b="1" dirty="0"/>
              <a:t>with</a:t>
            </a:r>
            <a:r>
              <a:rPr lang="en-CA" dirty="0"/>
              <a:t>’ ‘</a:t>
            </a:r>
            <a:r>
              <a:rPr lang="en-CA" b="1" dirty="0"/>
              <a:t>:</a:t>
            </a:r>
            <a:r>
              <a:rPr lang="en-CA" dirty="0"/>
              <a:t>’ syntax is used for certain methods to make sure clean up code such as close file runs even if there is an error.</a:t>
            </a:r>
          </a:p>
          <a:p>
            <a:endParaRPr lang="en-CA" dirty="0"/>
          </a:p>
          <a:p>
            <a:endParaRPr lang="en-CA" dirty="0"/>
          </a:p>
          <a:p>
            <a:endParaRPr lang="en-CA" dirty="0"/>
          </a:p>
          <a:p>
            <a:endParaRPr lang="en-CA" dirty="0"/>
          </a:p>
        </p:txBody>
      </p:sp>
      <p:sp>
        <p:nvSpPr>
          <p:cNvPr id="4" name="Text Placeholder 3"/>
          <p:cNvSpPr>
            <a:spLocks noGrp="1"/>
          </p:cNvSpPr>
          <p:nvPr>
            <p:ph type="body" sz="half" idx="4294967295"/>
          </p:nvPr>
        </p:nvSpPr>
        <p:spPr>
          <a:xfrm>
            <a:off x="666750" y="1458913"/>
            <a:ext cx="11525250" cy="1625600"/>
          </a:xfrm>
          <a:prstGeom prst="rect">
            <a:avLst/>
          </a:prstGeo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br>
              <a:rPr lang="en-CA" b="1" dirty="0">
                <a:latin typeface="Consolas" panose="020B0609020204030204" pitchFamily="49" charset="0"/>
                <a:cs typeface="Consolas" panose="020B0609020204030204" pitchFamily="49" charset="0"/>
              </a:rPr>
            </a:br>
            <a:endParaRPr lang="en-CA" b="1" dirty="0">
              <a:solidFill>
                <a:schemeClr val="accent6">
                  <a:lumMod val="75000"/>
                </a:schemeClr>
              </a:solidFill>
              <a:latin typeface="Consolas" panose="020B0609020204030204" pitchFamily="49" charset="0"/>
              <a:cs typeface="Consolas" panose="020B0609020204030204" pitchFamily="49" charset="0"/>
            </a:endParaRPr>
          </a:p>
        </p:txBody>
      </p:sp>
      <p:sp>
        <p:nvSpPr>
          <p:cNvPr id="5" name="Oval 4"/>
          <p:cNvSpPr/>
          <p:nvPr/>
        </p:nvSpPr>
        <p:spPr>
          <a:xfrm>
            <a:off x="378696" y="1498025"/>
            <a:ext cx="1013376"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210377" y="1498025"/>
            <a:ext cx="504967"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Once we have all the rows from the csv files returned, how do we access the individual rows?</a:t>
            </a:r>
            <a:br>
              <a:rPr lang="en-CA" dirty="0"/>
            </a:br>
            <a:endParaRPr lang="en-CA" dirty="0"/>
          </a:p>
        </p:txBody>
      </p:sp>
      <p:sp>
        <p:nvSpPr>
          <p:cNvPr id="3" name="Content Placeholder 2"/>
          <p:cNvSpPr>
            <a:spLocks noGrp="1"/>
          </p:cNvSpPr>
          <p:nvPr>
            <p:ph sz="quarter" idx="10"/>
          </p:nvPr>
        </p:nvSpPr>
        <p:spPr>
          <a:xfrm>
            <a:off x="378696" y="1207033"/>
            <a:ext cx="11525250" cy="5302255"/>
          </a:xfrm>
        </p:spPr>
        <p:txBody>
          <a:bodyPr/>
          <a:lstStyle/>
          <a:p>
            <a:r>
              <a:rPr lang="en-CA" dirty="0"/>
              <a:t>Use a for loop to loop through the values in the list</a:t>
            </a:r>
          </a:p>
          <a:p>
            <a:r>
              <a:rPr lang="en-CA" dirty="0"/>
              <a:t>Each row will be one value</a:t>
            </a:r>
          </a:p>
          <a:p>
            <a:pPr marL="0" lvl="0" indent="0" defTabSz="914400" eaLnBrk="0" fontAlgn="base" hangingPunct="0">
              <a:spcBef>
                <a:spcPct val="0"/>
              </a:spcBef>
              <a:spcAft>
                <a:spcPct val="0"/>
              </a:spcAft>
              <a:buNone/>
            </a:pPr>
            <a:endParaRPr lang="en-US" altLang="en-US"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#Read the file contents</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8000"/>
                </a:solidFill>
                <a:latin typeface="Consolas" panose="020B0609020204030204" pitchFamily="49" charset="0"/>
                <a:cs typeface="Consolas" panose="020B0609020204030204" pitchFamily="49" charset="0"/>
              </a:rPr>
              <a:t>	#For loop that will run once per row</a:t>
            </a: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print(row)</a:t>
            </a:r>
            <a:endParaRPr lang="en-CA" dirty="0"/>
          </a:p>
          <a:p>
            <a:pPr marL="0" indent="0">
              <a:buNone/>
            </a:pPr>
            <a:br>
              <a:rPr lang="en-CA" b="1" dirty="0">
                <a:latin typeface="Consolas" panose="020B0609020204030204" pitchFamily="49" charset="0"/>
                <a:cs typeface="Consolas" panose="020B0609020204030204" pitchFamily="49" charset="0"/>
              </a:rPr>
            </a:br>
            <a:br>
              <a:rPr lang="en-CA" b="1" dirty="0">
                <a:latin typeface="Consolas" panose="020B0609020204030204" pitchFamily="49" charset="0"/>
                <a:cs typeface="Consolas" panose="020B0609020204030204" pitchFamily="49" charset="0"/>
              </a:rPr>
            </a:br>
            <a:endParaRPr lang="en-CA" dirty="0"/>
          </a:p>
          <a:p>
            <a:endParaRPr lang="en-CA" dirty="0"/>
          </a:p>
        </p:txBody>
      </p:sp>
    </p:spTree>
    <p:extLst>
      <p:ext uri="{BB962C8B-B14F-4D97-AF65-F5344CB8AC3E}">
        <p14:creationId xmlns:p14="http://schemas.microsoft.com/office/powerpoint/2010/main" val="27218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79510" y="1371601"/>
            <a:ext cx="8834827" cy="4953001"/>
          </a:xfrm>
        </p:spPr>
        <p:txBody>
          <a:bodyPr>
            <a:normAutofit fontScale="85000" lnSpcReduction="20000"/>
          </a:bodyPr>
          <a:lstStyle/>
          <a:p>
            <a:pPr marL="0" lvl="0" indent="0" defTabSz="914400" eaLnBrk="0" fontAlgn="base" hangingPunct="0">
              <a:spcBef>
                <a:spcPct val="0"/>
              </a:spcBef>
              <a:spcAft>
                <a:spcPct val="0"/>
              </a:spcAft>
              <a:buNone/>
            </a:pPr>
            <a:r>
              <a:rPr lang="en-US" altLang="en-US" b="0" dirty="0" err="1">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"GuestList.txt"</a:t>
            </a:r>
            <a:r>
              <a:rPr lang="en-US" altLang="en-US" b="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b="0" dirty="0" err="1">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"r"</a:t>
            </a:r>
            <a:r>
              <a:rPr lang="en-US" altLang="en-US" b="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00FF"/>
                </a:solidFill>
                <a:latin typeface="Consolas" panose="020B0609020204030204" pitchFamily="49" charset="0"/>
                <a:cs typeface="Consolas" panose="020B0609020204030204" pitchFamily="49" charset="0"/>
              </a:rPr>
              <a:t>with</a:t>
            </a:r>
            <a:r>
              <a:rPr lang="en-US" altLang="en-US" b="0" dirty="0">
                <a:solidFill>
                  <a:srgbClr val="000000"/>
                </a:solidFill>
                <a:latin typeface="Consolas" panose="020B0609020204030204" pitchFamily="49" charset="0"/>
                <a:cs typeface="Consolas" panose="020B0609020204030204" pitchFamily="49" charset="0"/>
              </a:rPr>
              <a:t> open(</a:t>
            </a:r>
            <a:r>
              <a:rPr lang="en-US" altLang="en-US" b="0" dirty="0" err="1">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a:solidFill>
                  <a:srgbClr val="0000FF"/>
                </a:solidFill>
                <a:latin typeface="Consolas" panose="020B0609020204030204" pitchFamily="49" charset="0"/>
                <a:cs typeface="Consolas" panose="020B0609020204030204" pitchFamily="49" charset="0"/>
              </a:rPr>
              <a:t>as</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a:solidFill>
                  <a:srgbClr val="008000"/>
                </a:solidFill>
                <a:latin typeface="Consolas" panose="020B0609020204030204" pitchFamily="49" charset="0"/>
                <a:cs typeface="Consolas" panose="020B0609020204030204" pitchFamily="49" charset="0"/>
              </a:rPr>
              <a:t>#Read the file contents</a:t>
            </a: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err="1">
                <a:solidFill>
                  <a:srgbClr val="000000"/>
                </a:solidFill>
                <a:latin typeface="Consolas" panose="020B0609020204030204" pitchFamily="49" charset="0"/>
                <a:cs typeface="Consolas" panose="020B0609020204030204" pitchFamily="49" charset="0"/>
              </a:rPr>
              <a:t>csv.reader</a:t>
            </a:r>
            <a:r>
              <a:rPr lang="en-US" altLang="en-US" b="0" dirty="0">
                <a:solidFill>
                  <a:srgbClr val="000000"/>
                </a:solidFill>
                <a:latin typeface="Consolas" panose="020B0609020204030204" pitchFamily="49" charset="0"/>
                <a:cs typeface="Consolas" panose="020B0609020204030204" pitchFamily="49" charset="0"/>
              </a:rPr>
              <a:t>(</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8000"/>
                </a:solidFill>
                <a:latin typeface="Consolas" panose="020B0609020204030204" pitchFamily="49" charset="0"/>
                <a:cs typeface="Consolas" panose="020B0609020204030204" pitchFamily="49" charset="0"/>
              </a:rPr>
              <a:t>	#For loop that will run</a:t>
            </a:r>
          </a:p>
          <a:p>
            <a:pPr marL="0" lvl="0" indent="0" defTabSz="914400" eaLnBrk="0" fontAlgn="base" hangingPunct="0">
              <a:spcBef>
                <a:spcPct val="0"/>
              </a:spcBef>
              <a:spcAft>
                <a:spcPct val="0"/>
              </a:spcAft>
              <a:buNone/>
            </a:pPr>
            <a:r>
              <a:rPr lang="en-US" altLang="en-US" b="0" dirty="0">
                <a:solidFill>
                  <a:srgbClr val="008000"/>
                </a:solidFill>
                <a:latin typeface="Consolas" panose="020B0609020204030204" pitchFamily="49" charset="0"/>
                <a:cs typeface="Consolas" panose="020B0609020204030204" pitchFamily="49" charset="0"/>
              </a:rPr>
              <a:t>	#once per row</a:t>
            </a:r>
          </a:p>
          <a:p>
            <a:pPr marL="0" lvl="0" indent="0" defTabSz="914400" eaLnBrk="0" fontAlgn="base" hangingPunct="0">
              <a:spcBef>
                <a:spcPct val="0"/>
              </a:spcBef>
              <a:spcAft>
                <a:spcPct val="0"/>
              </a:spcAft>
              <a:buNone/>
            </a:pPr>
            <a:r>
              <a:rPr lang="en-US" altLang="en-US" b="0" dirty="0">
                <a:solidFill>
                  <a:srgbClr val="0000FF"/>
                </a:solidFill>
                <a:latin typeface="Consolas" panose="020B0609020204030204" pitchFamily="49" charset="0"/>
                <a:cs typeface="Consolas" panose="020B0609020204030204" pitchFamily="49" charset="0"/>
              </a:rPr>
              <a:t>	for</a:t>
            </a:r>
            <a:r>
              <a:rPr lang="en-US" altLang="en-US" b="0" dirty="0">
                <a:solidFill>
                  <a:srgbClr val="000000"/>
                </a:solidFill>
                <a:latin typeface="Consolas" panose="020B0609020204030204" pitchFamily="49" charset="0"/>
                <a:cs typeface="Consolas" panose="020B0609020204030204" pitchFamily="49" charset="0"/>
              </a:rPr>
              <a:t> row </a:t>
            </a:r>
            <a:r>
              <a:rPr lang="en-US" altLang="en-US" b="0" dirty="0">
                <a:solidFill>
                  <a:srgbClr val="0000FF"/>
                </a:solidFill>
                <a:latin typeface="Consolas" panose="020B0609020204030204" pitchFamily="49" charset="0"/>
                <a:cs typeface="Consolas" panose="020B0609020204030204" pitchFamily="49" charset="0"/>
              </a:rPr>
              <a:t>in</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print(row)</a:t>
            </a:r>
            <a:endParaRPr lang="en-CA" b="0" dirty="0"/>
          </a:p>
          <a:p>
            <a:pPr marL="0" indent="0">
              <a:buNone/>
            </a:pPr>
            <a:br>
              <a:rPr lang="en-CA" b="1" dirty="0">
                <a:latin typeface="Consolas" panose="020B0609020204030204" pitchFamily="49" charset="0"/>
                <a:cs typeface="Consolas" panose="020B0609020204030204" pitchFamily="49" charset="0"/>
              </a:rPr>
            </a:br>
            <a:br>
              <a:rPr lang="en-CA" b="1" dirty="0">
                <a:latin typeface="Consolas" panose="020B0609020204030204" pitchFamily="49" charset="0"/>
                <a:cs typeface="Consolas" panose="020B0609020204030204" pitchFamily="49" charset="0"/>
              </a:rPr>
            </a:br>
            <a:endParaRPr lang="en-CA" dirty="0"/>
          </a:p>
          <a:p>
            <a:endParaRPr lang="en-CA" dirty="0"/>
          </a:p>
        </p:txBody>
      </p:sp>
      <p:sp>
        <p:nvSpPr>
          <p:cNvPr id="2" name="Title 1"/>
          <p:cNvSpPr>
            <a:spLocks noGrp="1"/>
          </p:cNvSpPr>
          <p:nvPr>
            <p:ph type="title"/>
          </p:nvPr>
        </p:nvSpPr>
        <p:spPr/>
        <p:txBody>
          <a:bodyPr>
            <a:normAutofit fontScale="90000"/>
          </a:bodyPr>
          <a:lstStyle/>
          <a:p>
            <a:r>
              <a:rPr lang="en-CA" dirty="0"/>
              <a:t>Put it all together and it looks something like this</a:t>
            </a:r>
            <a:br>
              <a:rPr lang="en-CA" dirty="0"/>
            </a:br>
            <a:endParaRPr lang="en-CA" dirty="0"/>
          </a:p>
        </p:txBody>
      </p:sp>
      <p:pic>
        <p:nvPicPr>
          <p:cNvPr id="5" name="Picture 4"/>
          <p:cNvPicPr>
            <a:picLocks noChangeAspect="1"/>
          </p:cNvPicPr>
          <p:nvPr/>
        </p:nvPicPr>
        <p:blipFill>
          <a:blip r:embed="rId2"/>
          <a:stretch>
            <a:fillRect/>
          </a:stretch>
        </p:blipFill>
        <p:spPr>
          <a:xfrm>
            <a:off x="5871062" y="3848100"/>
            <a:ext cx="6602966" cy="3009899"/>
          </a:xfrm>
          <a:prstGeom prst="rect">
            <a:avLst/>
          </a:prstGeom>
        </p:spPr>
      </p:pic>
    </p:spTree>
    <p:extLst>
      <p:ext uri="{BB962C8B-B14F-4D97-AF65-F5344CB8AC3E}">
        <p14:creationId xmlns:p14="http://schemas.microsoft.com/office/powerpoint/2010/main" val="29498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Read a CSV file</a:t>
            </a:r>
            <a:endParaRPr lang="en-US" dirty="0"/>
          </a:p>
        </p:txBody>
      </p:sp>
    </p:spTree>
    <p:extLst>
      <p:ext uri="{BB962C8B-B14F-4D97-AF65-F5344CB8AC3E}">
        <p14:creationId xmlns:p14="http://schemas.microsoft.com/office/powerpoint/2010/main" val="200496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if I want to access an individual value from a row and not just print the whole row?</a:t>
            </a:r>
            <a:endParaRPr lang="en-US" dirty="0"/>
          </a:p>
        </p:txBody>
      </p:sp>
      <p:sp>
        <p:nvSpPr>
          <p:cNvPr id="3" name="Content Placeholder 2"/>
          <p:cNvSpPr>
            <a:spLocks noGrp="1"/>
          </p:cNvSpPr>
          <p:nvPr>
            <p:ph sz="quarter" idx="10"/>
          </p:nvPr>
        </p:nvSpPr>
        <p:spPr/>
        <p:txBody>
          <a:bodyPr/>
          <a:lstStyle/>
          <a:p>
            <a:r>
              <a:rPr lang="en-CA" dirty="0"/>
              <a:t>The row returned in the loop is actually a list of the words in that row</a:t>
            </a: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print(row)</a:t>
            </a:r>
          </a:p>
          <a:p>
            <a:pPr mar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value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row :</a:t>
            </a:r>
          </a:p>
          <a:p>
            <a:pPr mar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print(value + </a:t>
            </a:r>
            <a:r>
              <a:rPr lang="en-US" altLang="en-US" dirty="0">
                <a:solidFill>
                  <a:srgbClr val="A31515"/>
                </a:solidFill>
                <a:latin typeface="Consolas" panose="020B0609020204030204" pitchFamily="49" charset="0"/>
                <a:cs typeface="Consolas" panose="020B0609020204030204" pitchFamily="49" charset="0"/>
              </a:rPr>
              <a:t>"\n"</a:t>
            </a:r>
            <a:r>
              <a:rPr lang="en-US" altLang="en-US" dirty="0">
                <a:solidFill>
                  <a:srgbClr val="000000"/>
                </a:solidFill>
                <a:latin typeface="Consolas" panose="020B0609020204030204" pitchFamily="49" charset="0"/>
                <a:cs typeface="Consolas" panose="020B0609020204030204" pitchFamily="49" charset="0"/>
              </a:rPr>
              <a:t>)</a:t>
            </a:r>
            <a:endParaRPr lang="en-CA" dirty="0"/>
          </a:p>
          <a:p>
            <a:r>
              <a:rPr lang="en-CA" dirty="0"/>
              <a:t>So you can just create a nested loop to loop through the words in the row </a:t>
            </a:r>
          </a:p>
        </p:txBody>
      </p:sp>
      <p:pic>
        <p:nvPicPr>
          <p:cNvPr id="5" name="Picture 4"/>
          <p:cNvPicPr>
            <a:picLocks noChangeAspect="1"/>
          </p:cNvPicPr>
          <p:nvPr/>
        </p:nvPicPr>
        <p:blipFill>
          <a:blip r:embed="rId2"/>
          <a:stretch>
            <a:fillRect/>
          </a:stretch>
        </p:blipFill>
        <p:spPr>
          <a:xfrm>
            <a:off x="6685816" y="5114089"/>
            <a:ext cx="5506183" cy="4319221"/>
          </a:xfrm>
          <a:prstGeom prst="rect">
            <a:avLst/>
          </a:prstGeom>
        </p:spPr>
      </p:pic>
    </p:spTree>
    <p:extLst>
      <p:ext uri="{BB962C8B-B14F-4D97-AF65-F5344CB8AC3E}">
        <p14:creationId xmlns:p14="http://schemas.microsoft.com/office/powerpoint/2010/main" val="17959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a:t>But I don’t like those square brackets and quotes it added to the rows!</a:t>
            </a:r>
            <a:endParaRPr lang="en-US" dirty="0"/>
          </a:p>
        </p:txBody>
      </p:sp>
      <p:sp>
        <p:nvSpPr>
          <p:cNvPr id="6" name="Content Placeholder 5"/>
          <p:cNvSpPr>
            <a:spLocks noGrp="1"/>
          </p:cNvSpPr>
          <p:nvPr>
            <p:ph sz="quarter" idx="10"/>
          </p:nvPr>
        </p:nvSpPr>
        <p:spPr/>
        <p:txBody>
          <a:bodyPr/>
          <a:lstStyle/>
          <a:p>
            <a:r>
              <a:rPr lang="en-CA" dirty="0"/>
              <a:t>You can use the join function to format the output </a:t>
            </a:r>
          </a:p>
          <a:p>
            <a:pPr lvl="1"/>
            <a:r>
              <a:rPr lang="en-CA" dirty="0" err="1"/>
              <a:t>SeparatorToDisplay.join</a:t>
            </a:r>
            <a:r>
              <a:rPr lang="en-CA" dirty="0"/>
              <a:t>(</a:t>
            </a:r>
            <a:r>
              <a:rPr lang="en-CA" dirty="0" err="1"/>
              <a:t>myList</a:t>
            </a:r>
            <a:r>
              <a:rPr lang="en-CA" dirty="0"/>
              <a:t>)</a:t>
            </a:r>
          </a:p>
          <a:p>
            <a:pPr marL="0" lvl="0" indent="0">
              <a:buNone/>
            </a:pPr>
            <a:r>
              <a:rPr lang="en-US" altLang="en-US" dirty="0">
                <a:solidFill>
                  <a:srgbClr val="0000FF"/>
                </a:solidFill>
                <a:latin typeface="Consolas" panose="020B0609020204030204" pitchFamily="49" charset="0"/>
                <a:cs typeface="Consolas" panose="020B0609020204030204" pitchFamily="49" charset="0"/>
              </a:rPr>
              <a:t>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 (</a:t>
            </a:r>
            <a:r>
              <a:rPr lang="en-US" altLang="en-US" dirty="0">
                <a:solidFill>
                  <a:srgbClr val="A31515"/>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.join(row))</a:t>
            </a:r>
            <a:endParaRPr lang="en-US" altLang="en-US" sz="6600" dirty="0">
              <a:latin typeface="Arial" panose="020B0604020202020204" pitchFamily="34" charset="0"/>
            </a:endParaRPr>
          </a:p>
          <a:p>
            <a:endParaRPr lang="en-CA" dirty="0"/>
          </a:p>
          <a:p>
            <a:endParaRPr lang="en-US" dirty="0"/>
          </a:p>
        </p:txBody>
      </p:sp>
      <p:pic>
        <p:nvPicPr>
          <p:cNvPr id="9" name="Picture 8"/>
          <p:cNvPicPr>
            <a:picLocks noChangeAspect="1"/>
          </p:cNvPicPr>
          <p:nvPr/>
        </p:nvPicPr>
        <p:blipFill>
          <a:blip r:embed="rId2"/>
          <a:stretch>
            <a:fillRect/>
          </a:stretch>
        </p:blipFill>
        <p:spPr>
          <a:xfrm>
            <a:off x="5871062" y="3940758"/>
            <a:ext cx="6546754" cy="3139979"/>
          </a:xfrm>
          <a:prstGeom prst="rect">
            <a:avLst/>
          </a:prstGeom>
        </p:spPr>
      </p:pic>
    </p:spTree>
    <p:extLst>
      <p:ext uri="{BB962C8B-B14F-4D97-AF65-F5344CB8AC3E}">
        <p14:creationId xmlns:p14="http://schemas.microsoft.com/office/powerpoint/2010/main" val="13026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Reading individual values from a CSV file</a:t>
            </a:r>
            <a:endParaRPr lang="en-US" dirty="0"/>
          </a:p>
        </p:txBody>
      </p:sp>
    </p:spTree>
    <p:extLst>
      <p:ext uri="{BB962C8B-B14F-4D97-AF65-F5344CB8AC3E}">
        <p14:creationId xmlns:p14="http://schemas.microsoft.com/office/powerpoint/2010/main" val="180930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CA" dirty="0"/>
              <a:t>Write a program that will print the names and ages of the guests in the guest list file you created in the last module</a:t>
            </a:r>
          </a:p>
          <a:p>
            <a:r>
              <a:rPr lang="en-CA" dirty="0"/>
              <a:t>If you didn’t do the last challenge, you can just create a file to read using Notepad that contains names and ages </a:t>
            </a:r>
            <a:endParaRPr lang="en-US" dirty="0"/>
          </a:p>
        </p:txBody>
      </p:sp>
      <p:pic>
        <p:nvPicPr>
          <p:cNvPr id="4" name="Picture 3"/>
          <p:cNvPicPr>
            <a:picLocks noChangeAspect="1"/>
          </p:cNvPicPr>
          <p:nvPr/>
        </p:nvPicPr>
        <p:blipFill>
          <a:blip r:embed="rId2"/>
          <a:stretch>
            <a:fillRect/>
          </a:stretch>
        </p:blipFill>
        <p:spPr>
          <a:xfrm>
            <a:off x="4392124" y="3727206"/>
            <a:ext cx="4118830" cy="2950232"/>
          </a:xfrm>
          <a:prstGeom prst="rect">
            <a:avLst/>
          </a:prstGeom>
        </p:spPr>
      </p:pic>
    </p:spTree>
    <p:extLst>
      <p:ext uri="{BB962C8B-B14F-4D97-AF65-F5344CB8AC3E}">
        <p14:creationId xmlns:p14="http://schemas.microsoft.com/office/powerpoint/2010/main" val="184819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Writing something down to remember it is only helpful if you can read it when you need it later!</a:t>
            </a:r>
            <a:endParaRPr lang="en-US" dirty="0"/>
          </a:p>
        </p:txBody>
      </p:sp>
      <p:sp>
        <p:nvSpPr>
          <p:cNvPr id="5" name="Content Placeholder 4"/>
          <p:cNvSpPr>
            <a:spLocks noGrp="1"/>
          </p:cNvSpPr>
          <p:nvPr>
            <p:ph sz="quarter" idx="10"/>
          </p:nvPr>
        </p:nvSpPr>
        <p:spPr>
          <a:xfrm>
            <a:off x="333375" y="1816489"/>
            <a:ext cx="11525250" cy="5290388"/>
          </a:xfrm>
        </p:spPr>
        <p:txBody>
          <a:bodyPr/>
          <a:lstStyle/>
          <a:p>
            <a:r>
              <a:rPr lang="en-CA" dirty="0"/>
              <a:t>Reading a shopping list at the grocery store so you know what to buy</a:t>
            </a:r>
          </a:p>
          <a:p>
            <a:r>
              <a:rPr lang="en-CA" dirty="0"/>
              <a:t>Checking the number of guests on a guest list so you can see if you have enough food</a:t>
            </a:r>
          </a:p>
          <a:p>
            <a:r>
              <a:rPr lang="en-CA" dirty="0"/>
              <a:t>Looking up a phone number so you can call someone</a:t>
            </a:r>
          </a:p>
          <a:p>
            <a:endParaRPr lang="en-CA" dirty="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 programs we often have to read information that was saved in files</a:t>
            </a:r>
          </a:p>
        </p:txBody>
      </p:sp>
      <p:sp>
        <p:nvSpPr>
          <p:cNvPr id="4" name="Text Placeholder 3"/>
          <p:cNvSpPr>
            <a:spLocks noGrp="1"/>
          </p:cNvSpPr>
          <p:nvPr>
            <p:ph sz="quarter" idx="10"/>
          </p:nvPr>
        </p:nvSpPr>
        <p:spPr>
          <a:xfrm>
            <a:off x="238487" y="1828064"/>
            <a:ext cx="11525250" cy="5290388"/>
          </a:xfrm>
        </p:spPr>
        <p:txBody>
          <a:bodyPr>
            <a:normAutofit/>
          </a:bodyPr>
          <a:lstStyle/>
          <a:p>
            <a:r>
              <a:rPr lang="en-CA" sz="2800" dirty="0">
                <a:cs typeface="Consolas" panose="020B0609020204030204" pitchFamily="49" charset="0"/>
              </a:rPr>
              <a:t>When you start your e-book reader, it looks up what page you were on when you last shut down</a:t>
            </a:r>
          </a:p>
          <a:p>
            <a:r>
              <a:rPr lang="en-CA" sz="2800" dirty="0">
                <a:cs typeface="Consolas" panose="020B0609020204030204" pitchFamily="49" charset="0"/>
              </a:rPr>
              <a:t>When you start up your game, it looks up what treasures you had already collected so you can pick up where you left off</a:t>
            </a:r>
          </a:p>
          <a:p>
            <a:r>
              <a:rPr lang="en-CA" sz="2800" dirty="0">
                <a:cs typeface="Consolas" panose="020B0609020204030204" pitchFamily="49" charset="0"/>
              </a:rPr>
              <a:t>There all also thousands of interesting </a:t>
            </a:r>
            <a:r>
              <a:rPr lang="en-CA" sz="2800" dirty="0" err="1">
                <a:cs typeface="Consolas" panose="020B0609020204030204" pitchFamily="49" charset="0"/>
              </a:rPr>
              <a:t>OpenData</a:t>
            </a:r>
            <a:r>
              <a:rPr lang="en-CA" sz="2800" dirty="0">
                <a:cs typeface="Consolas" panose="020B0609020204030204" pitchFamily="49" charset="0"/>
              </a:rPr>
              <a:t> files out there you can read to find out cool information you can use in your programs. For example: you can find out what fauna they have at the museum in Tasmania (You would be amazed at the data files you can find on the internet!)</a:t>
            </a: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cs typeface="Consolas" panose="020B0609020204030204" pitchFamily="49" charset="0"/>
              </a:rPr>
              <a:t>How do we read a file with code?</a:t>
            </a:r>
            <a:endParaRPr lang="en-CA" dirty="0"/>
          </a:p>
        </p:txBody>
      </p:sp>
      <p:sp>
        <p:nvSpPr>
          <p:cNvPr id="3" name="Content Placeholder 2"/>
          <p:cNvSpPr>
            <a:spLocks noGrp="1"/>
          </p:cNvSpPr>
          <p:nvPr>
            <p:ph sz="quarter" idx="10"/>
          </p:nvPr>
        </p:nvSpPr>
        <p:spPr>
          <a:xfrm>
            <a:off x="379413" y="1388226"/>
            <a:ext cx="11525250" cy="4180061"/>
          </a:xfrm>
        </p:spPr>
        <p:txBody>
          <a:bodyPr>
            <a:normAutofit/>
          </a:bodyPr>
          <a:lstStyle/>
          <a:p>
            <a:r>
              <a:rPr lang="en-CA" dirty="0">
                <a:cs typeface="Consolas" panose="020B0609020204030204" pitchFamily="49" charset="0"/>
              </a:rPr>
              <a:t>Use the </a:t>
            </a:r>
            <a:r>
              <a:rPr lang="en-CA" b="1" dirty="0">
                <a:cs typeface="Consolas" panose="020B0609020204030204" pitchFamily="49" charset="0"/>
              </a:rPr>
              <a:t>open</a:t>
            </a:r>
            <a:r>
              <a:rPr lang="en-CA" dirty="0">
                <a:cs typeface="Consolas" panose="020B0609020204030204" pitchFamily="49" charset="0"/>
              </a:rPr>
              <a:t> function</a:t>
            </a:r>
          </a:p>
          <a:p>
            <a:pPr marL="0" lvl="0" indent="0">
              <a:buNone/>
            </a:pPr>
            <a:r>
              <a:rPr lang="en-CA" sz="2000" b="1" dirty="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a:cs typeface="Consolas" panose="020B0609020204030204" pitchFamily="49" charset="0"/>
              </a:rPr>
              <a:t>Look familiar? Yes, it’s the same method we use to write to a file</a:t>
            </a:r>
          </a:p>
          <a:p>
            <a:r>
              <a:rPr lang="en-CA" dirty="0">
                <a:cs typeface="Consolas" panose="020B0609020204030204" pitchFamily="49" charset="0"/>
              </a:rPr>
              <a:t>So how does the program know whether to read or write?</a:t>
            </a:r>
          </a:p>
          <a:p>
            <a:r>
              <a:rPr lang="en-CA" dirty="0">
                <a:cs typeface="Consolas" panose="020B0609020204030204" pitchFamily="49" charset="0"/>
              </a:rPr>
              <a:t>The access mode </a:t>
            </a:r>
          </a:p>
          <a:p>
            <a:endParaRPr lang="en-CA" dirty="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5556796"/>
              </p:ext>
            </p:extLst>
          </p:nvPr>
        </p:nvGraphicFramePr>
        <p:xfrm>
          <a:off x="2974852" y="4577687"/>
          <a:ext cx="6061122" cy="1981200"/>
        </p:xfrm>
        <a:graphic>
          <a:graphicData uri="http://schemas.openxmlformats.org/drawingml/2006/table">
            <a:tbl>
              <a:tblPr firstRow="1" bandRow="1">
                <a:tableStyleId>{5C22544A-7EE6-4342-B048-85BDC9FD1C3A}</a:tableStyleId>
              </a:tblPr>
              <a:tblGrid>
                <a:gridCol w="1857612">
                  <a:extLst>
                    <a:ext uri="{9D8B030D-6E8A-4147-A177-3AD203B41FA5}">
                      <a16:colId xmlns:a16="http://schemas.microsoft.com/office/drawing/2014/main" val="20000"/>
                    </a:ext>
                  </a:extLst>
                </a:gridCol>
                <a:gridCol w="4203510">
                  <a:extLst>
                    <a:ext uri="{9D8B030D-6E8A-4147-A177-3AD203B41FA5}">
                      <a16:colId xmlns:a16="http://schemas.microsoft.com/office/drawing/2014/main" val="20001"/>
                    </a:ext>
                  </a:extLst>
                </a:gridCol>
              </a:tblGrid>
              <a:tr h="370840">
                <a:tc>
                  <a:txBody>
                    <a:bodyPr/>
                    <a:lstStyle/>
                    <a:p>
                      <a:r>
                        <a:rPr lang="en-CA" sz="2000" dirty="0"/>
                        <a:t>Access mode</a:t>
                      </a:r>
                      <a:endParaRPr lang="en-US" sz="2000" dirty="0"/>
                    </a:p>
                  </a:txBody>
                  <a:tcPr/>
                </a:tc>
                <a:tc>
                  <a:txBody>
                    <a:bodyPr/>
                    <a:lstStyle/>
                    <a:p>
                      <a:r>
                        <a:rPr lang="en-CA" sz="2000" dirty="0"/>
                        <a:t>Action </a:t>
                      </a:r>
                      <a:endParaRPr lang="en-US" sz="2000" dirty="0"/>
                    </a:p>
                  </a:txBody>
                  <a:tcPr/>
                </a:tc>
                <a:extLst>
                  <a:ext uri="{0D108BD9-81ED-4DB2-BD59-A6C34878D82A}">
                    <a16:rowId xmlns:a16="http://schemas.microsoft.com/office/drawing/2014/main" val="10000"/>
                  </a:ext>
                </a:extLst>
              </a:tr>
              <a:tr h="370840">
                <a:tc>
                  <a:txBody>
                    <a:bodyPr/>
                    <a:lstStyle/>
                    <a:p>
                      <a:pPr algn="ctr"/>
                      <a:r>
                        <a:rPr lang="en-CA" sz="2000" dirty="0"/>
                        <a:t>r</a:t>
                      </a:r>
                      <a:endParaRPr lang="en-US" sz="2000" dirty="0"/>
                    </a:p>
                  </a:txBody>
                  <a:tcPr/>
                </a:tc>
                <a:tc>
                  <a:txBody>
                    <a:bodyPr/>
                    <a:lstStyle/>
                    <a:p>
                      <a:r>
                        <a:rPr lang="en-CA" sz="2000" dirty="0"/>
                        <a:t>Read the file</a:t>
                      </a:r>
                      <a:endParaRPr lang="en-US" sz="2000" dirty="0"/>
                    </a:p>
                  </a:txBody>
                  <a:tcPr/>
                </a:tc>
                <a:extLst>
                  <a:ext uri="{0D108BD9-81ED-4DB2-BD59-A6C34878D82A}">
                    <a16:rowId xmlns:a16="http://schemas.microsoft.com/office/drawing/2014/main" val="10001"/>
                  </a:ext>
                </a:extLst>
              </a:tr>
              <a:tr h="370840">
                <a:tc>
                  <a:txBody>
                    <a:bodyPr/>
                    <a:lstStyle/>
                    <a:p>
                      <a:pPr algn="ctr"/>
                      <a:r>
                        <a:rPr lang="en-CA" sz="2000" dirty="0"/>
                        <a:t>w</a:t>
                      </a:r>
                      <a:endParaRPr lang="en-US" sz="2000" dirty="0"/>
                    </a:p>
                  </a:txBody>
                  <a:tcPr/>
                </a:tc>
                <a:tc>
                  <a:txBody>
                    <a:bodyPr/>
                    <a:lstStyle/>
                    <a:p>
                      <a:r>
                        <a:rPr lang="en-CA" sz="2000" dirty="0"/>
                        <a:t>Write to the file</a:t>
                      </a:r>
                      <a:endParaRPr lang="en-US" sz="2000" dirty="0"/>
                    </a:p>
                  </a:txBody>
                  <a:tcPr/>
                </a:tc>
                <a:extLst>
                  <a:ext uri="{0D108BD9-81ED-4DB2-BD59-A6C34878D82A}">
                    <a16:rowId xmlns:a16="http://schemas.microsoft.com/office/drawing/2014/main" val="10002"/>
                  </a:ext>
                </a:extLst>
              </a:tr>
              <a:tr h="370840">
                <a:tc>
                  <a:txBody>
                    <a:bodyPr/>
                    <a:lstStyle/>
                    <a:p>
                      <a:pPr algn="ctr"/>
                      <a:r>
                        <a:rPr lang="en-CA" sz="2000" dirty="0"/>
                        <a:t>a</a:t>
                      </a:r>
                      <a:endParaRPr lang="en-US" sz="2000" dirty="0"/>
                    </a:p>
                  </a:txBody>
                  <a:tcPr/>
                </a:tc>
                <a:tc>
                  <a:txBody>
                    <a:bodyPr/>
                    <a:lstStyle/>
                    <a:p>
                      <a:r>
                        <a:rPr lang="en-CA" sz="2000" dirty="0"/>
                        <a:t>Append</a:t>
                      </a:r>
                      <a:r>
                        <a:rPr lang="en-CA" sz="2000" baseline="0" dirty="0"/>
                        <a:t> to the existing file content</a:t>
                      </a:r>
                      <a:endParaRPr lang="en-US" sz="2000" dirty="0"/>
                    </a:p>
                  </a:txBody>
                  <a:tcPr/>
                </a:tc>
                <a:extLst>
                  <a:ext uri="{0D108BD9-81ED-4DB2-BD59-A6C34878D82A}">
                    <a16:rowId xmlns:a16="http://schemas.microsoft.com/office/drawing/2014/main" val="10003"/>
                  </a:ext>
                </a:extLst>
              </a:tr>
              <a:tr h="370840">
                <a:tc>
                  <a:txBody>
                    <a:bodyPr/>
                    <a:lstStyle/>
                    <a:p>
                      <a:pPr algn="ctr"/>
                      <a:r>
                        <a:rPr lang="en-CA" sz="2000" dirty="0"/>
                        <a:t>b</a:t>
                      </a:r>
                      <a:endParaRPr lang="en-US" sz="2000" dirty="0"/>
                    </a:p>
                  </a:txBody>
                  <a:tcPr/>
                </a:tc>
                <a:tc>
                  <a:txBody>
                    <a:bodyPr/>
                    <a:lstStyle/>
                    <a:p>
                      <a:r>
                        <a:rPr lang="en-CA" sz="2000" dirty="0"/>
                        <a:t>Open a</a:t>
                      </a:r>
                      <a:r>
                        <a:rPr lang="en-CA" sz="2000" baseline="0" dirty="0"/>
                        <a:t> binary file</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36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How do you read the file contents?</a:t>
            </a:r>
            <a:endParaRPr lang="en-US" dirty="0"/>
          </a:p>
        </p:txBody>
      </p:sp>
      <p:sp>
        <p:nvSpPr>
          <p:cNvPr id="3" name="Content Placeholder 2"/>
          <p:cNvSpPr>
            <a:spLocks noGrp="1"/>
          </p:cNvSpPr>
          <p:nvPr>
            <p:ph sz="quarter" idx="10"/>
          </p:nvPr>
        </p:nvSpPr>
        <p:spPr/>
        <p:txBody>
          <a:bodyPr/>
          <a:lstStyle/>
          <a:p>
            <a:r>
              <a:rPr lang="en-CA" dirty="0"/>
              <a:t>Use the </a:t>
            </a:r>
            <a:r>
              <a:rPr lang="en-CA" b="1" dirty="0"/>
              <a:t>read</a:t>
            </a:r>
            <a:r>
              <a:rPr lang="en-CA" dirty="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a:solidFill>
                  <a:srgbClr val="000000"/>
                </a:solidFill>
                <a:latin typeface="Consolas" panose="020B0609020204030204" pitchFamily="49" charset="0"/>
                <a:cs typeface="Consolas" panose="020B0609020204030204" pitchFamily="49" charset="0"/>
              </a:rPr>
              <a:t>myFile.read</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a:t>The read method will return the entire contents of the file into the specified string variable</a:t>
            </a:r>
          </a:p>
          <a:p>
            <a:pPr marL="0" indent="0">
              <a:buNone/>
            </a:pPr>
            <a:endParaRPr lang="en-CA" dirty="0"/>
          </a:p>
          <a:p>
            <a:endParaRPr lang="en-US" dirty="0"/>
          </a:p>
        </p:txBody>
      </p:sp>
    </p:spTree>
    <p:extLst>
      <p:ext uri="{BB962C8B-B14F-4D97-AF65-F5344CB8AC3E}">
        <p14:creationId xmlns:p14="http://schemas.microsoft.com/office/powerpoint/2010/main" val="1863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If you prefer you can read one line at a time</a:t>
            </a:r>
            <a:endParaRPr lang="en-US" dirty="0"/>
          </a:p>
        </p:txBody>
      </p:sp>
      <p:sp>
        <p:nvSpPr>
          <p:cNvPr id="3" name="Content Placeholder 2"/>
          <p:cNvSpPr>
            <a:spLocks noGrp="1"/>
          </p:cNvSpPr>
          <p:nvPr>
            <p:ph sz="quarter" idx="10"/>
          </p:nvPr>
        </p:nvSpPr>
        <p:spPr/>
        <p:txBody>
          <a:bodyPr/>
          <a:lstStyle/>
          <a:p>
            <a:r>
              <a:rPr lang="en-CA" dirty="0"/>
              <a:t>Use the </a:t>
            </a:r>
            <a:r>
              <a:rPr lang="en-CA" b="1" dirty="0" err="1"/>
              <a:t>readline</a:t>
            </a:r>
            <a:r>
              <a:rPr lang="en-CA" dirty="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a:solidFill>
                  <a:srgbClr val="000000"/>
                </a:solidFill>
                <a:latin typeface="Consolas" panose="020B0609020204030204" pitchFamily="49" charset="0"/>
                <a:cs typeface="Consolas" panose="020B0609020204030204" pitchFamily="49" charset="0"/>
              </a:rPr>
              <a:t>myFile.readline</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a:t>The </a:t>
            </a:r>
            <a:r>
              <a:rPr lang="en-CA" dirty="0" err="1"/>
              <a:t>readline</a:t>
            </a:r>
            <a:r>
              <a:rPr lang="en-CA" dirty="0"/>
              <a:t> method will return one line from the file</a:t>
            </a:r>
          </a:p>
          <a:p>
            <a:pPr marL="0" indent="0">
              <a:buNone/>
            </a:pPr>
            <a:endParaRPr lang="en-CA" dirty="0"/>
          </a:p>
          <a:p>
            <a:endParaRPr lang="en-US" dirty="0"/>
          </a:p>
        </p:txBody>
      </p:sp>
      <p:sp>
        <p:nvSpPr>
          <p:cNvPr id="4" name="Rectangle 1"/>
          <p:cNvSpPr>
            <a:spLocks noChangeArrowheads="1"/>
          </p:cNvSpPr>
          <p:nvPr/>
        </p:nvSpPr>
        <p:spPr bwMode="auto">
          <a:xfrm>
            <a:off x="1735810" y="8362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4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82215"/>
            <a:ext cx="11524432" cy="1063487"/>
          </a:xfrm>
        </p:spPr>
        <p:txBody>
          <a:bodyPr>
            <a:normAutofit fontScale="90000"/>
          </a:bodyPr>
          <a:lstStyle/>
          <a:p>
            <a:r>
              <a:rPr lang="en-CA" dirty="0"/>
              <a:t>If you are reading a CSV file, </a:t>
            </a:r>
            <a:br>
              <a:rPr lang="en-CA" dirty="0"/>
            </a:br>
            <a:r>
              <a:rPr lang="en-CA" dirty="0"/>
              <a:t>there is a </a:t>
            </a:r>
            <a:r>
              <a:rPr lang="en-CA" b="1" dirty="0"/>
              <a:t>csv</a:t>
            </a:r>
            <a:r>
              <a:rPr lang="en-CA" dirty="0"/>
              <a:t> library that will help you!</a:t>
            </a:r>
          </a:p>
        </p:txBody>
      </p:sp>
      <p:sp>
        <p:nvSpPr>
          <p:cNvPr id="4" name="Text Placeholder 3"/>
          <p:cNvSpPr>
            <a:spLocks noGrp="1"/>
          </p:cNvSpPr>
          <p:nvPr>
            <p:ph sz="quarter" idx="10"/>
          </p:nvPr>
        </p:nvSpPr>
        <p:spPr/>
        <p:txBody>
          <a:bodyPr>
            <a:normAutofit/>
          </a:bodyPr>
          <a:lstStyle/>
          <a:p>
            <a:pPr marL="0" indent="0">
              <a:buNone/>
            </a:pPr>
            <a:r>
              <a:rPr lang="en-CA" dirty="0"/>
              <a:t>To access the features in the </a:t>
            </a:r>
            <a:r>
              <a:rPr lang="en-CA" b="1" dirty="0"/>
              <a:t>csv</a:t>
            </a:r>
            <a:r>
              <a:rPr lang="en-CA" dirty="0"/>
              <a:t> library you must import it</a:t>
            </a:r>
          </a:p>
          <a:p>
            <a:pPr marL="399915" lvl="1" indent="0">
              <a:buNone/>
            </a:pPr>
            <a:r>
              <a:rPr lang="en-US" altLang="en-US" sz="3200" dirty="0">
                <a:solidFill>
                  <a:srgbClr val="0000FF"/>
                </a:solidFill>
                <a:latin typeface="Consolas" panose="020B0609020204030204" pitchFamily="49" charset="0"/>
                <a:cs typeface="Consolas" panose="020B0609020204030204" pitchFamily="49" charset="0"/>
              </a:rPr>
              <a:t>import</a:t>
            </a:r>
            <a:r>
              <a:rPr lang="en-US" altLang="en-US" sz="3200" dirty="0">
                <a:solidFill>
                  <a:srgbClr val="000000"/>
                </a:solidFill>
                <a:latin typeface="Consolas" panose="020B0609020204030204" pitchFamily="49" charset="0"/>
                <a:cs typeface="Consolas" panose="020B0609020204030204" pitchFamily="49" charset="0"/>
              </a:rPr>
              <a:t> csv</a:t>
            </a:r>
          </a:p>
        </p:txBody>
      </p:sp>
    </p:spTree>
    <p:extLst>
      <p:ext uri="{BB962C8B-B14F-4D97-AF65-F5344CB8AC3E}">
        <p14:creationId xmlns:p14="http://schemas.microsoft.com/office/powerpoint/2010/main" val="14544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Now you can use the </a:t>
            </a:r>
            <a:r>
              <a:rPr lang="en-CA" b="1" dirty="0"/>
              <a:t>reader</a:t>
            </a:r>
            <a:r>
              <a:rPr lang="en-CA" dirty="0"/>
              <a:t> function to return all the rows from the file into a list</a:t>
            </a:r>
          </a:p>
        </p:txBody>
      </p:sp>
      <p:sp>
        <p:nvSpPr>
          <p:cNvPr id="4" name="Text Placeholder 3"/>
          <p:cNvSpPr>
            <a:spLocks noGrp="1"/>
          </p:cNvSpPr>
          <p:nvPr>
            <p:ph sz="quarter" idx="10"/>
          </p:nvPr>
        </p:nvSpPr>
        <p:spPr/>
        <p:txBody>
          <a:bodyPr>
            <a:normAutofit/>
          </a:bodyPr>
          <a:lstStyle/>
          <a:p>
            <a:pPr marL="0" indent="0">
              <a:buNone/>
            </a:pPr>
            <a:r>
              <a:rPr lang="en-CA" dirty="0"/>
              <a:t>The reader function will take an open csv file and return each row from the file into a list</a:t>
            </a:r>
          </a:p>
          <a:p>
            <a:pPr marL="399915" lvl="1" indent="0">
              <a:buNone/>
            </a:pPr>
            <a:r>
              <a:rPr lang="en-CA" dirty="0" err="1">
                <a:latin typeface="Consolas" panose="020B0609020204030204" pitchFamily="49" charset="0"/>
                <a:cs typeface="Consolas" panose="020B0609020204030204" pitchFamily="49" charset="0"/>
              </a:rPr>
              <a:t>dataFromFile</a:t>
            </a:r>
            <a:r>
              <a:rPr lang="en-CA" dirty="0">
                <a:latin typeface="Consolas" panose="020B0609020204030204" pitchFamily="49" charset="0"/>
                <a:cs typeface="Consolas" panose="020B0609020204030204" pitchFamily="49" charset="0"/>
              </a:rPr>
              <a:t> = </a:t>
            </a:r>
            <a:r>
              <a:rPr lang="en-CA" dirty="0" err="1">
                <a:latin typeface="Consolas" panose="020B0609020204030204" pitchFamily="49" charset="0"/>
                <a:cs typeface="Consolas" panose="020B0609020204030204" pitchFamily="49" charset="0"/>
              </a:rPr>
              <a:t>csv.reader</a:t>
            </a: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myCSVfile</a:t>
            </a:r>
            <a:r>
              <a:rPr lang="en-CA" dirty="0">
                <a:latin typeface="Consolas" panose="020B0609020204030204" pitchFamily="49" charset="0"/>
                <a:cs typeface="Consolas" panose="020B0609020204030204" pitchFamily="49" charset="0"/>
              </a:rPr>
              <a:t>)</a:t>
            </a:r>
            <a:endParaRPr lang="en-CA" dirty="0">
              <a:solidFill>
                <a:schemeClr val="accent6">
                  <a:lumMod val="75000"/>
                </a:schemeClr>
              </a:solidFill>
              <a:latin typeface="+mj-lt"/>
              <a:cs typeface="Consolas" panose="020B0609020204030204" pitchFamily="49" charset="0"/>
            </a:endParaRPr>
          </a:p>
          <a:p>
            <a:pPr marL="0" indent="0">
              <a:buNone/>
            </a:pPr>
            <a:r>
              <a:rPr lang="en-CA" dirty="0"/>
              <a:t>If your file is not using a comma to separate the values, you can tell the reader function what character is used as a delimiter</a:t>
            </a:r>
          </a:p>
          <a:p>
            <a:pPr marL="399915" lvl="1"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delimiter=</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CA" b="1" dirty="0"/>
          </a:p>
        </p:txBody>
      </p:sp>
    </p:spTree>
    <p:extLst>
      <p:ext uri="{BB962C8B-B14F-4D97-AF65-F5344CB8AC3E}">
        <p14:creationId xmlns:p14="http://schemas.microsoft.com/office/powerpoint/2010/main" val="2648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Now we can open and read a csv file</a:t>
            </a:r>
            <a:br>
              <a:rPr lang="en-CA" dirty="0"/>
            </a:br>
            <a:endParaRPr lang="en-CA" dirty="0"/>
          </a:p>
        </p:txBody>
      </p:sp>
      <p:sp>
        <p:nvSpPr>
          <p:cNvPr id="5" name="Content Placeholder 4"/>
          <p:cNvSpPr>
            <a:spLocks noGrp="1"/>
          </p:cNvSpPr>
          <p:nvPr>
            <p:ph sz="quarter" idx="10"/>
          </p:nvPr>
        </p:nvSpPr>
        <p:spPr>
          <a:xfrm>
            <a:off x="379413" y="1388226"/>
            <a:ext cx="11525250" cy="4718106"/>
          </a:xfrm>
        </p:spPr>
        <p:txBody>
          <a:bodyPr/>
          <a:lstStyle/>
          <a:p>
            <a:endParaRPr lang="en-CA" dirty="0"/>
          </a:p>
          <a:p>
            <a:pPr marL="0" lvl="0" indent="0">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p>
          <a:p>
            <a:pPr marL="0" lvl="0" indent="0">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#Read the file contents</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241267085"/>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3521</TotalTime>
  <Words>939</Words>
  <Application>Microsoft Office PowerPoint</Application>
  <PresentationFormat>Widescreen</PresentationFormat>
  <Paragraphs>99</Paragraphs>
  <Slides>17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Consolas</vt:lpstr>
      <vt:lpstr>Segoe UI</vt:lpstr>
      <vt:lpstr>Segoe UI Light</vt:lpstr>
      <vt:lpstr>MVA</vt:lpstr>
      <vt:lpstr>Office Theme</vt:lpstr>
      <vt:lpstr>How to read from a file read, readline, reader</vt:lpstr>
      <vt:lpstr>Writing something down to remember it is only helpful if you can read it when you need it later!</vt:lpstr>
      <vt:lpstr>In programs we often have to read information that was saved in files</vt:lpstr>
      <vt:lpstr>How do we read a file with code?</vt:lpstr>
      <vt:lpstr>How do you read the file contents?</vt:lpstr>
      <vt:lpstr>If you prefer you can read one line at a time</vt:lpstr>
      <vt:lpstr>If you are reading a CSV file,  there is a csv library that will help you!</vt:lpstr>
      <vt:lpstr>Now you can use the reader function to return all the rows from the file into a list</vt:lpstr>
      <vt:lpstr>Now we can open and read a csv file </vt:lpstr>
      <vt:lpstr>Why do we have a ‘with’ and ‘:’ ? </vt:lpstr>
      <vt:lpstr>Once we have all the rows from the csv files returned, how do we access the individual rows? </vt:lpstr>
      <vt:lpstr>Put it all together and it looks something like this </vt:lpstr>
      <vt:lpstr>Read a CSV file</vt:lpstr>
      <vt:lpstr>What if I want to access an individual value from a row and not just print the whole row?</vt:lpstr>
      <vt:lpstr>But I don’t like those square brackets and quotes it added to the rows!</vt:lpstr>
      <vt:lpstr>Reading individual values from a CSV file</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Pranay Dattani</cp:lastModifiedBy>
  <cp:revision>51</cp:revision>
  <dcterms:created xsi:type="dcterms:W3CDTF">2014-06-25T21:51:24Z</dcterms:created>
  <dcterms:modified xsi:type="dcterms:W3CDTF">2020-06-02T10:27:55Z</dcterms:modified>
</cp:coreProperties>
</file>