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68" r:id="rId4"/>
    <p:sldId id="257" r:id="rId5"/>
    <p:sldId id="258" r:id="rId6"/>
    <p:sldId id="269" r:id="rId7"/>
    <p:sldId id="259" r:id="rId8"/>
    <p:sldId id="270" r:id="rId9"/>
    <p:sldId id="271" r:id="rId10"/>
    <p:sldId id="277" r:id="rId11"/>
    <p:sldId id="272" r:id="rId12"/>
    <p:sldId id="273" r:id="rId13"/>
    <p:sldId id="274" r:id="rId14"/>
    <p:sldId id="279" r:id="rId15"/>
    <p:sldId id="281"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59" autoAdjust="0"/>
    <p:restoredTop sz="94660"/>
  </p:normalViewPr>
  <p:slideViewPr>
    <p:cSldViewPr snapToGrid="0">
      <p:cViewPr varScale="1">
        <p:scale>
          <a:sx n="87" d="100"/>
          <a:sy n="87" d="100"/>
        </p:scale>
        <p:origin x="202" y="7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0E5F-9EBB-4988-A12D-B2E67A61DC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472EDD-467C-4E2C-8AF8-7B1179844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743D8C-4F14-43B0-A9EF-6587E605988A}"/>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5" name="Footer Placeholder 4">
            <a:extLst>
              <a:ext uri="{FF2B5EF4-FFF2-40B4-BE49-F238E27FC236}">
                <a16:creationId xmlns:a16="http://schemas.microsoft.com/office/drawing/2014/main" id="{37B6C03D-1F1B-463C-9B98-DA7565809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5B0638-C566-48D8-8B11-B2931F4A08FE}"/>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109276910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1FA1-2DD3-48B7-9FE7-F0915E189C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568297-CD60-4B6A-B28E-BA218D7374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88BB9-CBC9-4891-A79F-FF6D50699FCE}"/>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5" name="Footer Placeholder 4">
            <a:extLst>
              <a:ext uri="{FF2B5EF4-FFF2-40B4-BE49-F238E27FC236}">
                <a16:creationId xmlns:a16="http://schemas.microsoft.com/office/drawing/2014/main" id="{817C8199-5F16-464A-9631-1E6FD7726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119D12-1EBC-4FA6-967B-872E1DF852FA}"/>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3933572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3C4F-E7C2-4E1E-9FDD-ECC3BD5829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D5C0CF-4BDE-42AF-A877-AF1CBD110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A598CC-F335-4DD4-9166-1FFD3F5DBB52}"/>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5" name="Footer Placeholder 4">
            <a:extLst>
              <a:ext uri="{FF2B5EF4-FFF2-40B4-BE49-F238E27FC236}">
                <a16:creationId xmlns:a16="http://schemas.microsoft.com/office/drawing/2014/main" id="{4D89BAAC-4429-454E-91BE-DF522F019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CC114-E686-4C49-8FE8-A1A398FFD7AC}"/>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2309651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85EB-38FB-4599-B2F6-50C3BDFE29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2814D6-BE97-4BCC-9EA8-5641424EFD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979743-D2B4-48AE-8E05-2B4959EFC0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0C472C-81EA-4560-8003-DE5FA06B6C68}"/>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6" name="Footer Placeholder 5">
            <a:extLst>
              <a:ext uri="{FF2B5EF4-FFF2-40B4-BE49-F238E27FC236}">
                <a16:creationId xmlns:a16="http://schemas.microsoft.com/office/drawing/2014/main" id="{12A1FB84-01DC-42FB-826A-6CE7E5648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64CCCD-ECE1-452A-A5C4-DC0ADF95ED49}"/>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1049813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9FEB-407E-4539-A463-AF8695BD7E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4C47D1-3FED-4817-8F40-138B419DB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A83C5-4B7B-425F-804F-E0F499FA87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22C91A-AB6A-471E-8A43-E1B388238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6BD1A6-2E22-44A9-AB17-B4DE35E58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0B9C05-148B-4CF1-BCBE-BCD590BDFF92}"/>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8" name="Footer Placeholder 7">
            <a:extLst>
              <a:ext uri="{FF2B5EF4-FFF2-40B4-BE49-F238E27FC236}">
                <a16:creationId xmlns:a16="http://schemas.microsoft.com/office/drawing/2014/main" id="{4096B8C1-1600-4AD0-9ECF-C25D195DA2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E081C3-E014-464A-B234-7FB0BD58C9F2}"/>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2461237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F26E-B04D-4805-A95E-9AB894323C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C78B1A-2BFF-4E3C-B388-7DE6017EA740}"/>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4" name="Footer Placeholder 3">
            <a:extLst>
              <a:ext uri="{FF2B5EF4-FFF2-40B4-BE49-F238E27FC236}">
                <a16:creationId xmlns:a16="http://schemas.microsoft.com/office/drawing/2014/main" id="{3D7C6E75-8CCC-4651-9373-68B86BB3B4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09110B-F0EF-460D-BE34-B8317C1C9AB4}"/>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652492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90B1A4-8D57-4108-9CE5-B63EA4CEF09D}"/>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3" name="Footer Placeholder 2">
            <a:extLst>
              <a:ext uri="{FF2B5EF4-FFF2-40B4-BE49-F238E27FC236}">
                <a16:creationId xmlns:a16="http://schemas.microsoft.com/office/drawing/2014/main" id="{9BC0FD34-5CBC-485E-B3FE-53BE2A423D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0D16AA-9C7B-4A2E-BEF8-2B7EBB81DD7E}"/>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2299545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3378-CC1F-4C09-9DA6-644BE9E60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92EC83-5D4C-4472-90F8-FFC3F0E2F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58BC6C-54A8-4D37-B48F-0F04E25CA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08688-48FF-4A80-B41A-363DCF65D2B5}"/>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6" name="Footer Placeholder 5">
            <a:extLst>
              <a:ext uri="{FF2B5EF4-FFF2-40B4-BE49-F238E27FC236}">
                <a16:creationId xmlns:a16="http://schemas.microsoft.com/office/drawing/2014/main" id="{20261924-FC28-46A5-B9FD-B674048ED2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C038D1-765D-456D-8B3D-01596B0247BB}"/>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2235115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75A4-04CC-4473-B8BD-8AC312787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E202A0-98EE-41EC-BAD0-30DBA1C055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F8077F-8F2B-4911-BE26-DEC0A8359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7A2F6-3714-4ECA-B0B0-DA2F6C0BEF9F}"/>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6" name="Footer Placeholder 5">
            <a:extLst>
              <a:ext uri="{FF2B5EF4-FFF2-40B4-BE49-F238E27FC236}">
                <a16:creationId xmlns:a16="http://schemas.microsoft.com/office/drawing/2014/main" id="{9398126E-A99B-4B52-A358-973BDCAF79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6A4783-065E-4D48-9A0F-268A8EBA6DF7}"/>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3211722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16D6-A5D7-49F9-A251-75DFBA9C20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DA1BCB-6A00-4BF9-B25B-EF1F1433BD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51B7F3-48E0-4CEE-98A5-2DF08C7C4961}"/>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5" name="Footer Placeholder 4">
            <a:extLst>
              <a:ext uri="{FF2B5EF4-FFF2-40B4-BE49-F238E27FC236}">
                <a16:creationId xmlns:a16="http://schemas.microsoft.com/office/drawing/2014/main" id="{830EA749-D577-4F6A-811C-1A4E7548C6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C36427-931B-4A09-815D-C61369983A6D}"/>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77253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D44DC6-AAC6-4A00-BA87-F7D6C568C1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70BD1F-34A7-45B6-874B-56F75C9B11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C53A0-26C8-4471-8C4E-8187A38F7B1F}"/>
              </a:ext>
            </a:extLst>
          </p:cNvPr>
          <p:cNvSpPr>
            <a:spLocks noGrp="1"/>
          </p:cNvSpPr>
          <p:nvPr>
            <p:ph type="dt" sz="half" idx="10"/>
          </p:nvPr>
        </p:nvSpPr>
        <p:spPr/>
        <p:txBody>
          <a:bodyPr/>
          <a:lstStyle/>
          <a:p>
            <a:fld id="{10E6C756-1AAA-4422-8074-133FBA825A28}" type="datetimeFigureOut">
              <a:rPr lang="en-IN" smtClean="0"/>
              <a:t>02-06-2020</a:t>
            </a:fld>
            <a:endParaRPr lang="en-IN"/>
          </a:p>
        </p:txBody>
      </p:sp>
      <p:sp>
        <p:nvSpPr>
          <p:cNvPr id="5" name="Footer Placeholder 4">
            <a:extLst>
              <a:ext uri="{FF2B5EF4-FFF2-40B4-BE49-F238E27FC236}">
                <a16:creationId xmlns:a16="http://schemas.microsoft.com/office/drawing/2014/main" id="{5CA7E94D-66DE-42AB-8165-103992499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D5EF44-E9F8-43F6-87EE-A2D7F91FF5B3}"/>
              </a:ext>
            </a:extLst>
          </p:cNvPr>
          <p:cNvSpPr>
            <a:spLocks noGrp="1"/>
          </p:cNvSpPr>
          <p:nvPr>
            <p:ph type="sldNum" sz="quarter" idx="12"/>
          </p:nvPr>
        </p:nvSpPr>
        <p:spPr/>
        <p:txBody>
          <a:bodyPr/>
          <a:lstStyle/>
          <a:p>
            <a:fld id="{263284D9-A00E-4514-B2C5-76937CCB6EF2}" type="slidenum">
              <a:rPr lang="en-IN" smtClean="0"/>
              <a:t>‹#›</a:t>
            </a:fld>
            <a:endParaRPr lang="en-IN"/>
          </a:p>
        </p:txBody>
      </p:sp>
    </p:spTree>
    <p:extLst>
      <p:ext uri="{BB962C8B-B14F-4D97-AF65-F5344CB8AC3E}">
        <p14:creationId xmlns:p14="http://schemas.microsoft.com/office/powerpoint/2010/main" val="1317478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842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693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09062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56529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9856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07088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74352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89703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585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25009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0516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7775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1258073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904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theme" Target="../theme/theme2.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3FFE0-8972-4978-8516-0720762AA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7BD1B5-408F-4882-97F0-1895D5DF41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BB931-4577-4BE9-91B1-F33298405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6C756-1AAA-4422-8074-133FBA825A28}" type="datetimeFigureOut">
              <a:rPr lang="en-IN" smtClean="0"/>
              <a:t>02-06-2020</a:t>
            </a:fld>
            <a:endParaRPr lang="en-IN"/>
          </a:p>
        </p:txBody>
      </p:sp>
      <p:sp>
        <p:nvSpPr>
          <p:cNvPr id="5" name="Footer Placeholder 4">
            <a:extLst>
              <a:ext uri="{FF2B5EF4-FFF2-40B4-BE49-F238E27FC236}">
                <a16:creationId xmlns:a16="http://schemas.microsoft.com/office/drawing/2014/main" id="{D8B8F746-A430-43F0-B4C4-BC2F4965C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007869-8FE1-4284-9ED7-4D1C96D0A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284D9-A00E-4514-B2C5-76937CCB6EF2}" type="slidenum">
              <a:rPr lang="en-IN" smtClean="0"/>
              <a:t>‹#›</a:t>
            </a:fld>
            <a:endParaRPr lang="en-IN"/>
          </a:p>
        </p:txBody>
      </p:sp>
    </p:spTree>
    <p:extLst>
      <p:ext uri="{BB962C8B-B14F-4D97-AF65-F5344CB8AC3E}">
        <p14:creationId xmlns:p14="http://schemas.microsoft.com/office/powerpoint/2010/main" val="16063819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Putting it all together</a:t>
            </a:r>
            <a:br>
              <a:rPr lang="en-CA" dirty="0"/>
            </a:br>
            <a:r>
              <a:rPr lang="en-CA" sz="3600" dirty="0"/>
              <a:t>The text message translator</a:t>
            </a:r>
            <a:endParaRPr lang="en-CA" dirty="0"/>
          </a:p>
        </p:txBody>
      </p:sp>
      <p:sp>
        <p:nvSpPr>
          <p:cNvPr id="2" name="Subtitle 1"/>
          <p:cNvSpPr>
            <a:spLocks noGrp="1"/>
          </p:cNvSpPr>
          <p:nvPr>
            <p:ph type="subTitle" idx="1"/>
          </p:nvPr>
        </p:nvSpPr>
        <p:spPr>
          <a:xfrm>
            <a:off x="298938" y="5052769"/>
            <a:ext cx="4996962" cy="1655762"/>
          </a:xfrm>
        </p:spPr>
        <p:txBody>
          <a:bodyPr/>
          <a:lstStyle/>
          <a:p>
            <a:r>
              <a:rPr lang="en-CA" dirty="0"/>
              <a:t>Pranay Dattani | Electrical engineer</a:t>
            </a:r>
          </a:p>
        </p:txBody>
      </p:sp>
    </p:spTree>
    <p:extLst>
      <p:ext uri="{BB962C8B-B14F-4D97-AF65-F5344CB8AC3E}">
        <p14:creationId xmlns:p14="http://schemas.microsoft.com/office/powerpoint/2010/main" val="77319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Step 3c) Extract all the translations from the file and put them in a list</a:t>
            </a:r>
            <a:endParaRPr lang="en-US" dirty="0"/>
          </a:p>
        </p:txBody>
      </p:sp>
      <p:sp>
        <p:nvSpPr>
          <p:cNvPr id="3" name="Content Placeholder 2"/>
          <p:cNvSpPr>
            <a:spLocks noGrp="1"/>
          </p:cNvSpPr>
          <p:nvPr>
            <p:ph sz="quarter" idx="10"/>
          </p:nvPr>
        </p:nvSpPr>
        <p:spPr>
          <a:xfrm>
            <a:off x="423375" y="1690688"/>
            <a:ext cx="11525250" cy="5290388"/>
          </a:xfrm>
        </p:spPr>
        <p:txBody>
          <a:bodyPr/>
          <a:lstStyle/>
          <a:p>
            <a:r>
              <a:rPr lang="en-CA" dirty="0"/>
              <a:t>Hmmm we have a challenge here. Because our translation can be made up of multiple words? </a:t>
            </a:r>
          </a:p>
          <a:p>
            <a:pPr marL="457046" lvl="1" indent="0">
              <a:buNone/>
            </a:pPr>
            <a:r>
              <a:rPr lang="en-CA" dirty="0"/>
              <a:t>[“LOL”,”-”,”</a:t>
            </a:r>
            <a:r>
              <a:rPr lang="en-CA" dirty="0" err="1"/>
              <a:t>laughing”,”out”,”loud</a:t>
            </a:r>
            <a:r>
              <a:rPr lang="en-CA" dirty="0"/>
              <a:t>”]</a:t>
            </a:r>
          </a:p>
          <a:p>
            <a:r>
              <a:rPr lang="en-CA" dirty="0"/>
              <a:t>We will need a for loop that retrieves all the words starting from the 3</a:t>
            </a:r>
            <a:r>
              <a:rPr lang="en-CA" baseline="30000" dirty="0"/>
              <a:t>rd</a:t>
            </a:r>
            <a:r>
              <a:rPr lang="en-CA" dirty="0"/>
              <a:t> word to the end of the list, then concatenate those words together to get the translation.</a:t>
            </a:r>
          </a:p>
          <a:p>
            <a:r>
              <a:rPr lang="en-CA" dirty="0"/>
              <a:t>How do you know the total number of words in the list?</a:t>
            </a:r>
          </a:p>
          <a:p>
            <a:pPr lvl="1"/>
            <a:r>
              <a:rPr lang="en-CA" dirty="0"/>
              <a:t>You can use the </a:t>
            </a:r>
            <a:r>
              <a:rPr lang="en-CA" dirty="0" err="1"/>
              <a:t>len</a:t>
            </a:r>
            <a:r>
              <a:rPr lang="en-CA" dirty="0"/>
              <a:t>() function to get the size of the list containing the words</a:t>
            </a:r>
          </a:p>
          <a:p>
            <a:pPr marL="0" indent="0">
              <a:buNone/>
            </a:pPr>
            <a:endParaRPr lang="en-CA" dirty="0"/>
          </a:p>
        </p:txBody>
      </p:sp>
    </p:spTree>
    <p:extLst>
      <p:ext uri="{BB962C8B-B14F-4D97-AF65-F5344CB8AC3E}">
        <p14:creationId xmlns:p14="http://schemas.microsoft.com/office/powerpoint/2010/main" val="319850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Step 3d) For each word in the text message go through the list of abbreviations looking for a match</a:t>
            </a:r>
            <a:br>
              <a:rPr lang="en-CA" dirty="0"/>
            </a:br>
            <a:endParaRPr lang="en-US" dirty="0"/>
          </a:p>
        </p:txBody>
      </p:sp>
      <p:sp>
        <p:nvSpPr>
          <p:cNvPr id="3" name="Content Placeholder 2"/>
          <p:cNvSpPr>
            <a:spLocks noGrp="1"/>
          </p:cNvSpPr>
          <p:nvPr>
            <p:ph sz="quarter" idx="10"/>
          </p:nvPr>
        </p:nvSpPr>
        <p:spPr>
          <a:xfrm>
            <a:off x="502505" y="1690688"/>
            <a:ext cx="11525250" cy="5290388"/>
          </a:xfrm>
        </p:spPr>
        <p:txBody>
          <a:bodyPr/>
          <a:lstStyle/>
          <a:p>
            <a:r>
              <a:rPr lang="en-CA" dirty="0"/>
              <a:t>You have a list of the words in the message</a:t>
            </a:r>
          </a:p>
          <a:p>
            <a:r>
              <a:rPr lang="en-CA" dirty="0"/>
              <a:t>Create a loop that will run once for each word in the message</a:t>
            </a:r>
          </a:p>
          <a:p>
            <a:r>
              <a:rPr lang="en-CA" dirty="0"/>
              <a:t>For each word, search the abbreviation list for the current word</a:t>
            </a:r>
          </a:p>
          <a:p>
            <a:endParaRPr lang="en-CA" dirty="0"/>
          </a:p>
        </p:txBody>
      </p:sp>
      <p:sp>
        <p:nvSpPr>
          <p:cNvPr id="4" name="Rectangle 1"/>
          <p:cNvSpPr>
            <a:spLocks noChangeArrowheads="1"/>
          </p:cNvSpPr>
          <p:nvPr/>
        </p:nvSpPr>
        <p:spPr bwMode="auto">
          <a:xfrm>
            <a:off x="2021306" y="3426770"/>
            <a:ext cx="902041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matchPosition</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allAbbreviations.index</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currentWord</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075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Step 3e) When a match is found display the corresponding translation</a:t>
            </a:r>
            <a:br>
              <a:rPr lang="en-CA" dirty="0"/>
            </a:br>
            <a:endParaRPr lang="en-US" dirty="0"/>
          </a:p>
        </p:txBody>
      </p:sp>
      <p:sp>
        <p:nvSpPr>
          <p:cNvPr id="3" name="Content Placeholder 2"/>
          <p:cNvSpPr>
            <a:spLocks noGrp="1"/>
          </p:cNvSpPr>
          <p:nvPr>
            <p:ph sz="quarter" idx="10"/>
          </p:nvPr>
        </p:nvSpPr>
        <p:spPr/>
        <p:txBody>
          <a:bodyPr/>
          <a:lstStyle/>
          <a:p>
            <a:r>
              <a:rPr lang="en-CA" dirty="0"/>
              <a:t>If you found a match in the list of abbreviations, get the value from the translation list that has the same index position</a:t>
            </a:r>
          </a:p>
          <a:p>
            <a:r>
              <a:rPr lang="en-CA" dirty="0"/>
              <a:t>Add that translation to a string that will contain your final translated message</a:t>
            </a:r>
          </a:p>
          <a:p>
            <a:pPr marL="0" indent="0">
              <a:buNone/>
            </a:pPr>
            <a:endParaRPr lang="en-CA" dirty="0"/>
          </a:p>
          <a:p>
            <a:endParaRPr lang="en-US" dirty="0"/>
          </a:p>
        </p:txBody>
      </p:sp>
    </p:spTree>
    <p:extLst>
      <p:ext uri="{BB962C8B-B14F-4D97-AF65-F5344CB8AC3E}">
        <p14:creationId xmlns:p14="http://schemas.microsoft.com/office/powerpoint/2010/main" val="238895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Step 4. Display the translated message to the user</a:t>
            </a:r>
            <a:endParaRPr lang="en-US" dirty="0"/>
          </a:p>
        </p:txBody>
      </p:sp>
      <p:sp>
        <p:nvSpPr>
          <p:cNvPr id="3" name="Content Placeholder 2"/>
          <p:cNvSpPr>
            <a:spLocks noGrp="1"/>
          </p:cNvSpPr>
          <p:nvPr>
            <p:ph sz="quarter" idx="10"/>
          </p:nvPr>
        </p:nvSpPr>
        <p:spPr>
          <a:xfrm>
            <a:off x="449751" y="1783880"/>
            <a:ext cx="11525250" cy="5290388"/>
          </a:xfrm>
        </p:spPr>
        <p:txBody>
          <a:bodyPr/>
          <a:lstStyle/>
          <a:p>
            <a:r>
              <a:rPr lang="en-CA" dirty="0"/>
              <a:t>This part you know how to do! </a:t>
            </a:r>
          </a:p>
          <a:p>
            <a:r>
              <a:rPr lang="en-CA" dirty="0"/>
              <a:t>Use a print statement</a:t>
            </a:r>
            <a:endParaRPr lang="en-US" dirty="0"/>
          </a:p>
        </p:txBody>
      </p:sp>
    </p:spTree>
    <p:extLst>
      <p:ext uri="{BB962C8B-B14F-4D97-AF65-F5344CB8AC3E}">
        <p14:creationId xmlns:p14="http://schemas.microsoft.com/office/powerpoint/2010/main" val="413079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Walkthrough completed solution</a:t>
            </a:r>
            <a:endParaRPr lang="en-US" dirty="0"/>
          </a:p>
        </p:txBody>
      </p:sp>
    </p:spTree>
    <p:extLst>
      <p:ext uri="{BB962C8B-B14F-4D97-AF65-F5344CB8AC3E}">
        <p14:creationId xmlns:p14="http://schemas.microsoft.com/office/powerpoint/2010/main" val="248286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Are you completely lost?</a:t>
            </a:r>
            <a:endParaRPr lang="en-US" dirty="0"/>
          </a:p>
        </p:txBody>
      </p:sp>
      <p:sp>
        <p:nvSpPr>
          <p:cNvPr id="4" name="Content Placeholder 3"/>
          <p:cNvSpPr>
            <a:spLocks noGrp="1"/>
          </p:cNvSpPr>
          <p:nvPr>
            <p:ph sz="quarter" idx="10"/>
          </p:nvPr>
        </p:nvSpPr>
        <p:spPr/>
        <p:txBody>
          <a:bodyPr/>
          <a:lstStyle/>
          <a:p>
            <a:r>
              <a:rPr lang="en-CA" dirty="0"/>
              <a:t>Try coding the solution one step at a time </a:t>
            </a:r>
          </a:p>
          <a:p>
            <a:r>
              <a:rPr lang="en-CA" dirty="0"/>
              <a:t>Test the code as you go</a:t>
            </a:r>
          </a:p>
          <a:p>
            <a:r>
              <a:rPr lang="en-CA" dirty="0"/>
              <a:t>If you get stuck on a step, open the solution file, read through the code. It is broken into the same steps. See if you can understand the code. Then go back and try to write it yourself.</a:t>
            </a:r>
            <a:endParaRPr lang="en-US" dirty="0"/>
          </a:p>
          <a:p>
            <a:r>
              <a:rPr lang="en-CA" dirty="0"/>
              <a:t>You will discover that at first you will need to read a lot of examples, you will get better at writing your own code the more you practice!</a:t>
            </a:r>
          </a:p>
        </p:txBody>
      </p:sp>
    </p:spTree>
    <p:extLst>
      <p:ext uri="{BB962C8B-B14F-4D97-AF65-F5344CB8AC3E}">
        <p14:creationId xmlns:p14="http://schemas.microsoft.com/office/powerpoint/2010/main" val="228989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Many adults can’t understand text message abbreviations</a:t>
            </a:r>
            <a:endParaRPr lang="en-US" dirty="0"/>
          </a:p>
        </p:txBody>
      </p:sp>
      <p:sp>
        <p:nvSpPr>
          <p:cNvPr id="5" name="Content Placeholder 4"/>
          <p:cNvSpPr>
            <a:spLocks noGrp="1"/>
          </p:cNvSpPr>
          <p:nvPr>
            <p:ph sz="quarter" idx="10"/>
          </p:nvPr>
        </p:nvSpPr>
        <p:spPr>
          <a:xfrm>
            <a:off x="333375" y="1819049"/>
            <a:ext cx="11525250" cy="5290388"/>
          </a:xfrm>
        </p:spPr>
        <p:txBody>
          <a:bodyPr/>
          <a:lstStyle/>
          <a:p>
            <a:r>
              <a:rPr lang="en-CA" dirty="0"/>
              <a:t>Your challenge is to write a program that will take a text message and translate it into words your grandparents could understand. For example:</a:t>
            </a:r>
          </a:p>
          <a:p>
            <a:pPr lvl="1"/>
            <a:r>
              <a:rPr lang="en-CA" dirty="0"/>
              <a:t>So funny LOL ROTFL </a:t>
            </a:r>
          </a:p>
          <a:p>
            <a:pPr marL="457046" lvl="1" indent="0">
              <a:buNone/>
            </a:pPr>
            <a:r>
              <a:rPr lang="en-CA" dirty="0"/>
              <a:t>becomes</a:t>
            </a:r>
          </a:p>
          <a:p>
            <a:pPr lvl="1"/>
            <a:r>
              <a:rPr lang="en-CA" dirty="0"/>
              <a:t>So funny laughing out loud rolling on the floor laughing</a:t>
            </a:r>
          </a:p>
          <a:p>
            <a:r>
              <a:rPr lang="en-CA" dirty="0"/>
              <a:t>For this scenario we will start with a file that lists all the text message abbreviations and the translations</a:t>
            </a:r>
            <a:endParaRPr lang="en-US" dirty="0"/>
          </a:p>
        </p:txBody>
      </p:sp>
    </p:spTree>
    <p:extLst>
      <p:ext uri="{BB962C8B-B14F-4D97-AF65-F5344CB8AC3E}">
        <p14:creationId xmlns:p14="http://schemas.microsoft.com/office/powerpoint/2010/main" val="387332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First we have to break the problem into logical steps</a:t>
            </a:r>
          </a:p>
        </p:txBody>
      </p:sp>
      <p:sp>
        <p:nvSpPr>
          <p:cNvPr id="3" name="Content Placeholder 2"/>
          <p:cNvSpPr>
            <a:spLocks noGrp="1"/>
          </p:cNvSpPr>
          <p:nvPr>
            <p:ph sz="quarter" idx="10"/>
          </p:nvPr>
        </p:nvSpPr>
        <p:spPr>
          <a:xfrm>
            <a:off x="405790" y="1898179"/>
            <a:ext cx="11525250" cy="5290388"/>
          </a:xfrm>
        </p:spPr>
        <p:txBody>
          <a:bodyPr/>
          <a:lstStyle/>
          <a:p>
            <a:pPr marL="514350" indent="-514350">
              <a:buFont typeface="+mj-lt"/>
              <a:buAutoNum type="arabicPeriod"/>
            </a:pPr>
            <a:r>
              <a:rPr lang="en-CA" dirty="0"/>
              <a:t>Have the user enter the text message</a:t>
            </a:r>
          </a:p>
          <a:p>
            <a:pPr marL="514350" indent="-514350">
              <a:buFont typeface="+mj-lt"/>
              <a:buAutoNum type="arabicPeriod"/>
            </a:pPr>
            <a:r>
              <a:rPr lang="en-CA" dirty="0"/>
              <a:t>Get a list of all the words in the text message</a:t>
            </a:r>
          </a:p>
          <a:p>
            <a:pPr marL="514350" indent="-514350">
              <a:buFont typeface="+mj-lt"/>
              <a:buAutoNum type="arabicPeriod"/>
            </a:pPr>
            <a:r>
              <a:rPr lang="en-CA" dirty="0"/>
              <a:t>Search the translation file for each word in the message and get the corresponding translation</a:t>
            </a:r>
          </a:p>
          <a:p>
            <a:pPr marL="514350" indent="-514350">
              <a:buFont typeface="+mj-lt"/>
              <a:buAutoNum type="arabicPeriod"/>
            </a:pPr>
            <a:r>
              <a:rPr lang="en-CA" dirty="0"/>
              <a:t>Display the translation to the user</a:t>
            </a:r>
          </a:p>
        </p:txBody>
      </p:sp>
    </p:spTree>
    <p:extLst>
      <p:ext uri="{BB962C8B-B14F-4D97-AF65-F5344CB8AC3E}">
        <p14:creationId xmlns:p14="http://schemas.microsoft.com/office/powerpoint/2010/main" val="224343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 1 – Have the user enter the text message</a:t>
            </a:r>
          </a:p>
        </p:txBody>
      </p:sp>
      <p:sp>
        <p:nvSpPr>
          <p:cNvPr id="3" name="Content Placeholder 2"/>
          <p:cNvSpPr>
            <a:spLocks noGrp="1"/>
          </p:cNvSpPr>
          <p:nvPr>
            <p:ph sz="quarter" idx="10"/>
          </p:nvPr>
        </p:nvSpPr>
        <p:spPr/>
        <p:txBody>
          <a:bodyPr/>
          <a:lstStyle/>
          <a:p>
            <a:pPr marL="0" indent="0">
              <a:buNone/>
            </a:pPr>
            <a:r>
              <a:rPr lang="en-CA" dirty="0"/>
              <a:t>How do you ask a user to enter a value?</a:t>
            </a:r>
          </a:p>
          <a:p>
            <a:pPr marL="399915" lvl="1" indent="0">
              <a:buNone/>
            </a:pPr>
            <a:r>
              <a:rPr lang="en-CA" b="1" dirty="0">
                <a:latin typeface="Consolas" panose="020B0609020204030204" pitchFamily="49" charset="0"/>
                <a:cs typeface="Consolas" panose="020B0609020204030204" pitchFamily="49" charset="0"/>
              </a:rPr>
              <a:t>input</a:t>
            </a:r>
            <a:endParaRPr lang="en-CA" dirty="0"/>
          </a:p>
          <a:p>
            <a:pPr marL="0" indent="0">
              <a:buNone/>
            </a:pPr>
            <a:endParaRPr lang="en-CA"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2768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Step 2 – Get a list of all the words in the text message</a:t>
            </a:r>
          </a:p>
        </p:txBody>
      </p:sp>
      <p:sp>
        <p:nvSpPr>
          <p:cNvPr id="3" name="Content Placeholder 2"/>
          <p:cNvSpPr>
            <a:spLocks noGrp="1"/>
          </p:cNvSpPr>
          <p:nvPr>
            <p:ph sz="quarter" idx="10"/>
          </p:nvPr>
        </p:nvSpPr>
        <p:spPr>
          <a:xfrm>
            <a:off x="484920" y="1889388"/>
            <a:ext cx="11525250" cy="5290388"/>
          </a:xfrm>
        </p:spPr>
        <p:txBody>
          <a:bodyPr/>
          <a:lstStyle/>
          <a:p>
            <a:pPr marL="0" indent="0">
              <a:buNone/>
            </a:pPr>
            <a:r>
              <a:rPr lang="en-CA" dirty="0"/>
              <a:t>Uh oh, we never learned how to do that! </a:t>
            </a:r>
            <a:br>
              <a:rPr lang="en-CA" dirty="0"/>
            </a:br>
            <a:r>
              <a:rPr lang="en-CA" dirty="0"/>
              <a:t>Well we have the whole text message stored in a string variable. </a:t>
            </a:r>
          </a:p>
          <a:p>
            <a:pPr marL="857115" lvl="1" indent="-457200"/>
            <a:r>
              <a:rPr lang="en-CA" b="1" dirty="0"/>
              <a:t>Try a Bing search “break sentence into words Python”</a:t>
            </a:r>
          </a:p>
          <a:p>
            <a:pPr marL="857115" lvl="1" indent="-457200"/>
            <a:r>
              <a:rPr lang="en-CA" b="1" dirty="0"/>
              <a:t>Or Bing “Python string methods” to get a list of all the built-in methods for manipulating strings.</a:t>
            </a:r>
            <a:endParaRPr lang="en-CA" dirty="0"/>
          </a:p>
          <a:p>
            <a:pPr marL="0" indent="0">
              <a:buNone/>
            </a:pPr>
            <a:r>
              <a:rPr lang="en-CA" dirty="0"/>
              <a:t>Apparently there is a split method that takes a string and returns a list of all the words in that string, that sounds useful!</a:t>
            </a:r>
          </a:p>
          <a:p>
            <a:pPr marL="0" indent="0">
              <a:buNone/>
            </a:pPr>
            <a:r>
              <a:rPr lang="en-CA" dirty="0"/>
              <a:t>	</a:t>
            </a:r>
            <a:r>
              <a:rPr lang="en-CA" b="1" dirty="0" err="1">
                <a:latin typeface="Consolas" panose="020B0609020204030204" pitchFamily="49" charset="0"/>
                <a:cs typeface="Consolas" panose="020B0609020204030204" pitchFamily="49" charset="0"/>
              </a:rPr>
              <a:t>messageWords</a:t>
            </a:r>
            <a:r>
              <a:rPr lang="en-CA" b="1" dirty="0">
                <a:latin typeface="Consolas" panose="020B0609020204030204" pitchFamily="49" charset="0"/>
                <a:cs typeface="Consolas" panose="020B0609020204030204" pitchFamily="49" charset="0"/>
              </a:rPr>
              <a:t> = </a:t>
            </a:r>
            <a:r>
              <a:rPr lang="en-CA" b="1" dirty="0" err="1">
                <a:latin typeface="Consolas" panose="020B0609020204030204" pitchFamily="49" charset="0"/>
                <a:cs typeface="Consolas" panose="020B0609020204030204" pitchFamily="49" charset="0"/>
              </a:rPr>
              <a:t>message.split</a:t>
            </a:r>
            <a:r>
              <a:rPr lang="en-CA"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036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Step 3: Search the translation file for each word in the message and get the corresponding translation</a:t>
            </a:r>
          </a:p>
        </p:txBody>
      </p:sp>
      <p:sp>
        <p:nvSpPr>
          <p:cNvPr id="3" name="Content Placeholder 2"/>
          <p:cNvSpPr>
            <a:spLocks noGrp="1"/>
          </p:cNvSpPr>
          <p:nvPr>
            <p:ph sz="quarter" idx="10"/>
          </p:nvPr>
        </p:nvSpPr>
        <p:spPr>
          <a:xfrm>
            <a:off x="432167" y="1836633"/>
            <a:ext cx="11525250" cy="5290388"/>
          </a:xfrm>
        </p:spPr>
        <p:txBody>
          <a:bodyPr/>
          <a:lstStyle/>
          <a:p>
            <a:pPr marL="0" indent="0">
              <a:buNone/>
            </a:pPr>
            <a:r>
              <a:rPr lang="en-CA" dirty="0"/>
              <a:t>This will be the tough part so let’s break this down to smaller steps</a:t>
            </a:r>
          </a:p>
          <a:p>
            <a:pPr marL="514350" indent="-514350">
              <a:buFont typeface="+mj-lt"/>
              <a:buAutoNum type="alphaLcPeriod"/>
            </a:pPr>
            <a:r>
              <a:rPr lang="en-CA" dirty="0"/>
              <a:t>Open the file which contains our translations</a:t>
            </a:r>
          </a:p>
          <a:p>
            <a:pPr marL="514350" indent="-514350">
              <a:buFont typeface="+mj-lt"/>
              <a:buAutoNum type="alphaLcPeriod"/>
            </a:pPr>
            <a:r>
              <a:rPr lang="en-CA" dirty="0"/>
              <a:t>Extract all the abbreviations from the file and put them in a list</a:t>
            </a:r>
          </a:p>
          <a:p>
            <a:pPr marL="514350" indent="-514350">
              <a:buFont typeface="+mj-lt"/>
              <a:buAutoNum type="alphaLcPeriod"/>
            </a:pPr>
            <a:r>
              <a:rPr lang="en-CA" dirty="0"/>
              <a:t>Extract all the translations from the file and put them in a list</a:t>
            </a:r>
          </a:p>
          <a:p>
            <a:pPr marL="514350" indent="-514350">
              <a:buFont typeface="+mj-lt"/>
              <a:buAutoNum type="alphaLcPeriod"/>
            </a:pPr>
            <a:r>
              <a:rPr lang="en-CA" dirty="0"/>
              <a:t>For each word in the text message, go through the list of abbreviations looking for a match</a:t>
            </a:r>
          </a:p>
          <a:p>
            <a:pPr marL="514350" indent="-514350">
              <a:buFont typeface="+mj-lt"/>
              <a:buAutoNum type="alphaLcPeriod"/>
            </a:pPr>
            <a:r>
              <a:rPr lang="en-CA" dirty="0"/>
              <a:t>When match found get the corresponding translation</a:t>
            </a:r>
          </a:p>
        </p:txBody>
      </p:sp>
    </p:spTree>
    <p:extLst>
      <p:ext uri="{BB962C8B-B14F-4D97-AF65-F5344CB8AC3E}">
        <p14:creationId xmlns:p14="http://schemas.microsoft.com/office/powerpoint/2010/main" val="112070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Step 3a: Open the file which contains our translations</a:t>
            </a:r>
          </a:p>
        </p:txBody>
      </p:sp>
      <p:sp>
        <p:nvSpPr>
          <p:cNvPr id="3" name="Content Placeholder 2"/>
          <p:cNvSpPr>
            <a:spLocks noGrp="1"/>
          </p:cNvSpPr>
          <p:nvPr>
            <p:ph sz="quarter" idx="10"/>
          </p:nvPr>
        </p:nvSpPr>
        <p:spPr>
          <a:xfrm>
            <a:off x="333375" y="1792672"/>
            <a:ext cx="11525250" cy="5290388"/>
          </a:xfrm>
        </p:spPr>
        <p:txBody>
          <a:bodyPr/>
          <a:lstStyle/>
          <a:p>
            <a:pPr marL="0" indent="0">
              <a:buNone/>
            </a:pPr>
            <a:r>
              <a:rPr lang="en-CA" dirty="0"/>
              <a:t>How do you open a file?</a:t>
            </a:r>
          </a:p>
          <a:p>
            <a:pPr marL="399915" lvl="1" indent="0">
              <a:buNone/>
            </a:pPr>
            <a:r>
              <a:rPr lang="en-CA" b="1" dirty="0">
                <a:latin typeface="Consolas" panose="020B0609020204030204" pitchFamily="49" charset="0"/>
                <a:cs typeface="Consolas" panose="020B0609020204030204" pitchFamily="49" charset="0"/>
              </a:rPr>
              <a:t>open(</a:t>
            </a:r>
            <a:r>
              <a:rPr lang="en-CA" b="1" dirty="0" err="1">
                <a:latin typeface="Consolas" panose="020B0609020204030204" pitchFamily="49" charset="0"/>
                <a:cs typeface="Consolas" panose="020B0609020204030204" pitchFamily="49" charset="0"/>
              </a:rPr>
              <a:t>fileName</a:t>
            </a:r>
            <a:r>
              <a:rPr lang="en-CA" b="1" dirty="0">
                <a:latin typeface="Consolas" panose="020B0609020204030204" pitchFamily="49" charset="0"/>
                <a:cs typeface="Consolas" panose="020B0609020204030204" pitchFamily="49" charset="0"/>
              </a:rPr>
              <a:t>)</a:t>
            </a:r>
            <a:endParaRPr lang="en-CA" b="1" dirty="0">
              <a:solidFill>
                <a:schemeClr val="accent3">
                  <a:lumMod val="50000"/>
                </a:schemeClr>
              </a:solidFill>
              <a:latin typeface="Consolas" panose="020B0609020204030204" pitchFamily="49" charset="0"/>
              <a:cs typeface="Consolas" panose="020B0609020204030204" pitchFamily="49" charset="0"/>
            </a:endParaRPr>
          </a:p>
          <a:p>
            <a:pPr marL="0" indent="0">
              <a:buNone/>
            </a:pPr>
            <a:r>
              <a:rPr lang="en-CA" dirty="0"/>
              <a:t>Tip: Any time you are working with files you should open the file and look at it so you know how it is formatted, this will affect how you write the code to read the file.</a:t>
            </a:r>
          </a:p>
          <a:p>
            <a:pPr marL="0" indent="0">
              <a:buNone/>
            </a:pPr>
            <a:r>
              <a:rPr lang="en-CA" dirty="0"/>
              <a:t>Our sample file “Translations.txt” looks like this</a:t>
            </a:r>
          </a:p>
          <a:p>
            <a:pPr marL="0" indent="0">
              <a:buNone/>
            </a:pPr>
            <a:r>
              <a:rPr lang="en-CA" dirty="0"/>
              <a:t>	</a:t>
            </a:r>
            <a:r>
              <a:rPr lang="en-CA" dirty="0">
                <a:latin typeface="Consolas" panose="020B0609020204030204" pitchFamily="49" charset="0"/>
                <a:cs typeface="Consolas" panose="020B0609020204030204" pitchFamily="49" charset="0"/>
              </a:rPr>
              <a:t>LOL – Laughing out loud</a:t>
            </a:r>
          </a:p>
          <a:p>
            <a:pPr marL="0" indent="0">
              <a:buNone/>
            </a:pPr>
            <a:r>
              <a:rPr lang="en-CA" dirty="0">
                <a:latin typeface="Consolas" panose="020B0609020204030204" pitchFamily="49" charset="0"/>
                <a:cs typeface="Consolas" panose="020B0609020204030204" pitchFamily="49" charset="0"/>
              </a:rPr>
              <a:t>	ROFL – Rolling on the floor laughing </a:t>
            </a:r>
          </a:p>
        </p:txBody>
      </p:sp>
    </p:spTree>
    <p:extLst>
      <p:ext uri="{BB962C8B-B14F-4D97-AF65-F5344CB8AC3E}">
        <p14:creationId xmlns:p14="http://schemas.microsoft.com/office/powerpoint/2010/main" val="56142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Step 3b) Extract all the abbreviations from the file and put them in a list</a:t>
            </a:r>
            <a:endParaRPr lang="en-US" dirty="0"/>
          </a:p>
        </p:txBody>
      </p:sp>
      <p:sp>
        <p:nvSpPr>
          <p:cNvPr id="3" name="Content Placeholder 2"/>
          <p:cNvSpPr>
            <a:spLocks noGrp="1"/>
          </p:cNvSpPr>
          <p:nvPr>
            <p:ph sz="quarter" idx="10"/>
          </p:nvPr>
        </p:nvSpPr>
        <p:spPr>
          <a:xfrm>
            <a:off x="333375" y="1690688"/>
            <a:ext cx="11525250" cy="5290388"/>
          </a:xfrm>
        </p:spPr>
        <p:txBody>
          <a:bodyPr/>
          <a:lstStyle/>
          <a:p>
            <a:pPr marL="0" indent="0">
              <a:buNone/>
            </a:pPr>
            <a:r>
              <a:rPr lang="en-CA" dirty="0"/>
              <a:t>You will need a loop to read each row from the file</a:t>
            </a:r>
          </a:p>
          <a:p>
            <a:pPr marL="399915" lvl="1" indent="0">
              <a:buNone/>
            </a:pPr>
            <a:r>
              <a:rPr lang="en-CA" b="1" dirty="0">
                <a:solidFill>
                  <a:schemeClr val="accent5">
                    <a:lumMod val="50000"/>
                  </a:schemeClr>
                </a:solidFill>
                <a:latin typeface="Consolas" panose="020B0609020204030204" pitchFamily="49" charset="0"/>
                <a:cs typeface="Consolas" panose="020B0609020204030204" pitchFamily="49" charset="0"/>
              </a:rPr>
              <a:t>for</a:t>
            </a:r>
            <a:r>
              <a:rPr lang="en-CA" b="1" dirty="0">
                <a:latin typeface="Consolas" panose="020B0609020204030204" pitchFamily="49" charset="0"/>
                <a:cs typeface="Consolas" panose="020B0609020204030204" pitchFamily="49" charset="0"/>
              </a:rPr>
              <a:t> line </a:t>
            </a:r>
            <a:r>
              <a:rPr lang="en-CA" b="1" dirty="0">
                <a:solidFill>
                  <a:schemeClr val="accent5">
                    <a:lumMod val="50000"/>
                  </a:schemeClr>
                </a:solidFill>
                <a:latin typeface="Consolas" panose="020B0609020204030204" pitchFamily="49" charset="0"/>
                <a:cs typeface="Consolas" panose="020B0609020204030204" pitchFamily="49" charset="0"/>
              </a:rPr>
              <a:t>in</a:t>
            </a:r>
            <a:r>
              <a:rPr lang="en-CA" b="1" dirty="0">
                <a:latin typeface="Consolas" panose="020B0609020204030204" pitchFamily="49" charset="0"/>
                <a:cs typeface="Consolas" panose="020B0609020204030204" pitchFamily="49" charset="0"/>
              </a:rPr>
              <a:t> </a:t>
            </a:r>
            <a:r>
              <a:rPr lang="en-CA" b="1" dirty="0" err="1">
                <a:latin typeface="Consolas" panose="020B0609020204030204" pitchFamily="49" charset="0"/>
                <a:cs typeface="Consolas" panose="020B0609020204030204" pitchFamily="49" charset="0"/>
              </a:rPr>
              <a:t>iter</a:t>
            </a:r>
            <a:r>
              <a:rPr lang="en-CA" b="1" dirty="0">
                <a:latin typeface="Consolas" panose="020B0609020204030204" pitchFamily="49" charset="0"/>
                <a:cs typeface="Consolas" panose="020B0609020204030204" pitchFamily="49" charset="0"/>
              </a:rPr>
              <a:t>(</a:t>
            </a:r>
            <a:r>
              <a:rPr lang="en-CA" b="1" dirty="0" err="1">
                <a:latin typeface="Consolas" panose="020B0609020204030204" pitchFamily="49" charset="0"/>
                <a:cs typeface="Consolas" panose="020B0609020204030204" pitchFamily="49" charset="0"/>
              </a:rPr>
              <a:t>fileObject</a:t>
            </a:r>
            <a:r>
              <a:rPr lang="en-CA" b="1" dirty="0">
                <a:latin typeface="Consolas" panose="020B0609020204030204" pitchFamily="49" charset="0"/>
                <a:cs typeface="Consolas" panose="020B0609020204030204" pitchFamily="49" charset="0"/>
              </a:rPr>
              <a:t>): </a:t>
            </a:r>
          </a:p>
          <a:p>
            <a:pPr marL="399915" lvl="1" indent="0">
              <a:buNone/>
            </a:pPr>
            <a:r>
              <a:rPr lang="en-CA" b="1" dirty="0">
                <a:solidFill>
                  <a:schemeClr val="accent3">
                    <a:lumMod val="50000"/>
                  </a:schemeClr>
                </a:solidFill>
                <a:latin typeface="Consolas" panose="020B0609020204030204" pitchFamily="49" charset="0"/>
                <a:cs typeface="Consolas" panose="020B0609020204030204" pitchFamily="49" charset="0"/>
              </a:rPr>
              <a:t>#read the file line by line</a:t>
            </a:r>
          </a:p>
          <a:p>
            <a:pPr marL="0" indent="0">
              <a:buNone/>
            </a:pPr>
            <a:r>
              <a:rPr lang="en-CA" dirty="0">
                <a:solidFill>
                  <a:srgbClr val="0D1522"/>
                </a:solidFill>
              </a:rPr>
              <a:t>Now we can use the split function again to get the individual words from the line in the file</a:t>
            </a:r>
          </a:p>
          <a:p>
            <a:pPr marL="399915" lvl="1" indent="0">
              <a:buNone/>
            </a:pPr>
            <a:r>
              <a:rPr lang="en-CA" b="1" dirty="0" err="1">
                <a:latin typeface="Consolas" panose="020B0609020204030204" pitchFamily="49" charset="0"/>
                <a:cs typeface="Consolas" panose="020B0609020204030204" pitchFamily="49" charset="0"/>
              </a:rPr>
              <a:t>wordsInTheLine</a:t>
            </a:r>
            <a:r>
              <a:rPr lang="en-CA" b="1" dirty="0">
                <a:latin typeface="Consolas" panose="020B0609020204030204" pitchFamily="49" charset="0"/>
                <a:cs typeface="Consolas" panose="020B0609020204030204" pitchFamily="49" charset="0"/>
              </a:rPr>
              <a:t> = </a:t>
            </a:r>
            <a:r>
              <a:rPr lang="en-CA" b="1" dirty="0" err="1">
                <a:latin typeface="Consolas" panose="020B0609020204030204" pitchFamily="49" charset="0"/>
                <a:cs typeface="Consolas" panose="020B0609020204030204" pitchFamily="49" charset="0"/>
              </a:rPr>
              <a:t>line.split</a:t>
            </a:r>
            <a:r>
              <a:rPr lang="en-CA" b="1" dirty="0">
                <a:latin typeface="Consolas" panose="020B0609020204030204" pitchFamily="49" charset="0"/>
                <a:cs typeface="Consolas" panose="020B0609020204030204" pitchFamily="49" charset="0"/>
              </a:rPr>
              <a:t>()</a:t>
            </a:r>
          </a:p>
          <a:p>
            <a:pPr marL="0" indent="0">
              <a:buNone/>
            </a:pPr>
            <a:r>
              <a:rPr lang="en-CA" dirty="0"/>
              <a:t>The file line “LOL – laughing out loud” </a:t>
            </a:r>
          </a:p>
          <a:p>
            <a:pPr marL="0" indent="0">
              <a:buNone/>
            </a:pPr>
            <a:r>
              <a:rPr lang="en-CA" dirty="0"/>
              <a:t>Returns the list [“LOL”,”-”,”</a:t>
            </a:r>
            <a:r>
              <a:rPr lang="en-CA" dirty="0" err="1"/>
              <a:t>laughing”,”out”,”loud</a:t>
            </a:r>
            <a:r>
              <a:rPr lang="en-CA" dirty="0"/>
              <a:t>”]</a:t>
            </a:r>
          </a:p>
          <a:p>
            <a:pPr marL="399915" lvl="1" indent="0">
              <a:buNone/>
            </a:pPr>
            <a:endParaRPr lang="en-CA" b="1" dirty="0">
              <a:solidFill>
                <a:schemeClr val="accent3">
                  <a:lumMod val="50000"/>
                </a:schemeClr>
              </a:solidFill>
              <a:latin typeface="Consolas" panose="020B0609020204030204" pitchFamily="49" charset="0"/>
              <a:cs typeface="Consolas" panose="020B0609020204030204" pitchFamily="49" charset="0"/>
            </a:endParaRPr>
          </a:p>
          <a:p>
            <a:pPr marL="0" indent="0">
              <a:buNone/>
            </a:pPr>
            <a:r>
              <a:rPr lang="en-CA" b="1" dirty="0">
                <a:latin typeface="Consolas" panose="020B0609020204030204" pitchFamily="49" charset="0"/>
                <a:cs typeface="Consolas" panose="020B0609020204030204" pitchFamily="49" charset="0"/>
              </a:rPr>
              <a:t>		</a:t>
            </a:r>
            <a:endParaRPr lang="en-US" dirty="0"/>
          </a:p>
        </p:txBody>
      </p:sp>
    </p:spTree>
    <p:extLst>
      <p:ext uri="{BB962C8B-B14F-4D97-AF65-F5344CB8AC3E}">
        <p14:creationId xmlns:p14="http://schemas.microsoft.com/office/powerpoint/2010/main" val="227855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Step 3b) Extract all the abbreviations from the file and put them in a list</a:t>
            </a:r>
            <a:endParaRPr lang="en-US" dirty="0"/>
          </a:p>
        </p:txBody>
      </p:sp>
      <p:sp>
        <p:nvSpPr>
          <p:cNvPr id="3" name="Content Placeholder 2"/>
          <p:cNvSpPr>
            <a:spLocks noGrp="1"/>
          </p:cNvSpPr>
          <p:nvPr>
            <p:ph sz="quarter" idx="10"/>
          </p:nvPr>
        </p:nvSpPr>
        <p:spPr>
          <a:xfrm>
            <a:off x="333375" y="1690688"/>
            <a:ext cx="11525250" cy="5290388"/>
          </a:xfrm>
        </p:spPr>
        <p:txBody>
          <a:bodyPr/>
          <a:lstStyle/>
          <a:p>
            <a:r>
              <a:rPr lang="en-CA" dirty="0"/>
              <a:t>Now, we have the words in the line stored in a list</a:t>
            </a:r>
          </a:p>
          <a:p>
            <a:pPr lvl="1"/>
            <a:r>
              <a:rPr lang="en-CA" dirty="0"/>
              <a:t> [“LOL”,”-”,”</a:t>
            </a:r>
            <a:r>
              <a:rPr lang="en-CA" dirty="0" err="1"/>
              <a:t>laughing”,”out”,”loud</a:t>
            </a:r>
            <a:r>
              <a:rPr lang="en-CA" dirty="0"/>
              <a:t>”] </a:t>
            </a:r>
          </a:p>
          <a:p>
            <a:r>
              <a:rPr lang="en-CA" dirty="0"/>
              <a:t>The first word is the abbreviation</a:t>
            </a:r>
          </a:p>
          <a:p>
            <a:r>
              <a:rPr lang="en-CA" dirty="0"/>
              <a:t>How do you ask for the first value in a list?</a:t>
            </a:r>
          </a:p>
          <a:p>
            <a:pPr marL="857115" lvl="1" indent="-457200"/>
            <a:r>
              <a:rPr lang="en-CA" dirty="0"/>
              <a:t>Index position 0</a:t>
            </a:r>
          </a:p>
          <a:p>
            <a:r>
              <a:rPr lang="en-CA" dirty="0"/>
              <a:t>Add that value to your list of abbreviations</a:t>
            </a:r>
          </a:p>
          <a:p>
            <a:pPr marL="0" indent="0">
              <a:buNone/>
            </a:pPr>
            <a:r>
              <a:rPr lang="en-CA" b="1" dirty="0" err="1">
                <a:latin typeface="Consolas" panose="020B0609020204030204" pitchFamily="49" charset="0"/>
                <a:cs typeface="Consolas" panose="020B0609020204030204" pitchFamily="49" charset="0"/>
              </a:rPr>
              <a:t>allAbbreviations.append</a:t>
            </a:r>
            <a:r>
              <a:rPr lang="en-CA" b="1" dirty="0">
                <a:latin typeface="Consolas" panose="020B0609020204030204" pitchFamily="49" charset="0"/>
                <a:cs typeface="Consolas" panose="020B0609020204030204" pitchFamily="49" charset="0"/>
              </a:rPr>
              <a:t>(</a:t>
            </a:r>
            <a:r>
              <a:rPr lang="en-CA" b="1" dirty="0" err="1">
                <a:latin typeface="Consolas" panose="020B0609020204030204" pitchFamily="49" charset="0"/>
                <a:cs typeface="Consolas" panose="020B0609020204030204" pitchFamily="49" charset="0"/>
              </a:rPr>
              <a:t>wordsInTheLine</a:t>
            </a:r>
            <a:r>
              <a:rPr lang="en-CA" b="1" dirty="0">
                <a:latin typeface="Consolas" panose="020B0609020204030204" pitchFamily="49" charset="0"/>
                <a:cs typeface="Consolas" panose="020B0609020204030204" pitchFamily="49" charset="0"/>
              </a:rPr>
              <a:t>[0])</a:t>
            </a:r>
            <a:endParaRPr lang="en-US" dirty="0"/>
          </a:p>
        </p:txBody>
      </p:sp>
    </p:spTree>
    <p:extLst>
      <p:ext uri="{BB962C8B-B14F-4D97-AF65-F5344CB8AC3E}">
        <p14:creationId xmlns:p14="http://schemas.microsoft.com/office/powerpoint/2010/main" val="380889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618</TotalTime>
  <Words>936</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Consolas</vt:lpstr>
      <vt:lpstr>Segoe UI</vt:lpstr>
      <vt:lpstr>Segoe UI Light</vt:lpstr>
      <vt:lpstr>MVA</vt:lpstr>
      <vt:lpstr>Office Theme</vt:lpstr>
      <vt:lpstr>Putting it all together The text message translator</vt:lpstr>
      <vt:lpstr>Many adults can’t understand text message abbreviations</vt:lpstr>
      <vt:lpstr>First we have to break the problem into logical steps</vt:lpstr>
      <vt:lpstr>Step 1 – Have the user enter the text message</vt:lpstr>
      <vt:lpstr>Step 2 – Get a list of all the words in the text message</vt:lpstr>
      <vt:lpstr>Step 3: Search the translation file for each word in the message and get the corresponding translation</vt:lpstr>
      <vt:lpstr>Step 3a: Open the file which contains our translations</vt:lpstr>
      <vt:lpstr>Step 3b) Extract all the abbreviations from the file and put them in a list</vt:lpstr>
      <vt:lpstr>Step 3b) Extract all the abbreviations from the file and put them in a list</vt:lpstr>
      <vt:lpstr>Step 3c) Extract all the translations from the file and put them in a list</vt:lpstr>
      <vt:lpstr>Step 3d) For each word in the text message go through the list of abbreviations looking for a match </vt:lpstr>
      <vt:lpstr>Step 3e) When a match is found display the corresponding translation </vt:lpstr>
      <vt:lpstr>Step 4. Display the translated message to the user</vt:lpstr>
      <vt:lpstr>Walkthrough completed solution</vt:lpstr>
      <vt:lpstr>Are you completely lost?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Converter</dc:title>
  <dc:creator>Keshav Sonal Kharangate</dc:creator>
  <cp:lastModifiedBy>Pranay Dattani</cp:lastModifiedBy>
  <cp:revision>53</cp:revision>
  <dcterms:created xsi:type="dcterms:W3CDTF">2014-07-24T14:16:11Z</dcterms:created>
  <dcterms:modified xsi:type="dcterms:W3CDTF">2020-06-02T10:31:09Z</dcterms:modified>
</cp:coreProperties>
</file>