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28"/>
  </p:notesMasterIdLst>
  <p:sldIdLst>
    <p:sldId id="358" r:id="rId3"/>
    <p:sldId id="377" r:id="rId4"/>
    <p:sldId id="378" r:id="rId5"/>
    <p:sldId id="359" r:id="rId6"/>
    <p:sldId id="360" r:id="rId7"/>
    <p:sldId id="382" r:id="rId8"/>
    <p:sldId id="361" r:id="rId9"/>
    <p:sldId id="383" r:id="rId10"/>
    <p:sldId id="362" r:id="rId11"/>
    <p:sldId id="363" r:id="rId12"/>
    <p:sldId id="364" r:id="rId13"/>
    <p:sldId id="365" r:id="rId14"/>
    <p:sldId id="384" r:id="rId15"/>
    <p:sldId id="366" r:id="rId16"/>
    <p:sldId id="367" r:id="rId17"/>
    <p:sldId id="368" r:id="rId18"/>
    <p:sldId id="370" r:id="rId19"/>
    <p:sldId id="385" r:id="rId20"/>
    <p:sldId id="371" r:id="rId21"/>
    <p:sldId id="372" r:id="rId22"/>
    <p:sldId id="373" r:id="rId23"/>
    <p:sldId id="374" r:id="rId24"/>
    <p:sldId id="375" r:id="rId25"/>
    <p:sldId id="376" r:id="rId26"/>
    <p:sldId id="3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58"/>
            <p14:sldId id="377"/>
            <p14:sldId id="378"/>
            <p14:sldId id="359"/>
            <p14:sldId id="360"/>
            <p14:sldId id="382"/>
            <p14:sldId id="361"/>
            <p14:sldId id="383"/>
            <p14:sldId id="362"/>
            <p14:sldId id="363"/>
            <p14:sldId id="364"/>
            <p14:sldId id="365"/>
            <p14:sldId id="384"/>
            <p14:sldId id="366"/>
            <p14:sldId id="367"/>
            <p14:sldId id="368"/>
            <p14:sldId id="370"/>
            <p14:sldId id="385"/>
            <p14:sldId id="371"/>
            <p14:sldId id="372"/>
            <p14:sldId id="373"/>
            <p14:sldId id="374"/>
            <p14:sldId id="375"/>
            <p14:sldId id="376"/>
            <p14:sldId id="379"/>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1" autoAdjust="0"/>
    <p:restoredTop sz="81713" autoAdjust="0"/>
  </p:normalViewPr>
  <p:slideViewPr>
    <p:cSldViewPr snapToGrid="0">
      <p:cViewPr varScale="1">
        <p:scale>
          <a:sx n="71" d="100"/>
          <a:sy n="71" d="100"/>
        </p:scale>
        <p:origin x="1133"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2020762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1884740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855757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2937326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213280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3701965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701965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631447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1253960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2926459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359693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295105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2779116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25</a:t>
            </a:fld>
            <a:endParaRPr lang="en-US"/>
          </a:p>
        </p:txBody>
      </p:sp>
    </p:spTree>
    <p:extLst>
      <p:ext uri="{BB962C8B-B14F-4D97-AF65-F5344CB8AC3E}">
        <p14:creationId xmlns:p14="http://schemas.microsoft.com/office/powerpoint/2010/main" val="286960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334622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3488664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2566225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3040084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2597281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4143779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1251321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646653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2409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1259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888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187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9801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4723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5460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97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624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9834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5917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1001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66152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05186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83203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84343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009691388"/>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22600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959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59883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55858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17477069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52362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70983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42314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57122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69759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93221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45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0823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41006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24069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43258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56397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32963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04260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06470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29739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792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452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060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76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41" Type="http://schemas.openxmlformats.org/officeDocument/2006/relationships/image" Target="../media/image4.jpe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theme" Target="../theme/theme2.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4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034066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 id="2147483700" r:id="rId30"/>
    <p:sldLayoutId id="2147483701" r:id="rId31"/>
    <p:sldLayoutId id="2147483702" r:id="rId32"/>
    <p:sldLayoutId id="2147483703" r:id="rId33"/>
    <p:sldLayoutId id="2147483704" r:id="rId34"/>
    <p:sldLayoutId id="2147483705" r:id="rId35"/>
    <p:sldLayoutId id="2147483706" r:id="rId36"/>
    <p:sldLayoutId id="2147483707" r:id="rId37"/>
    <p:sldLayoutId id="2147483708" r:id="rId38"/>
    <p:sldLayoutId id="2147483709" r:id="rId39"/>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hyperlink" Target="http://strftime.org/" TargetMode="External"/><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hyperlink" Target="http://babel.pocoo.org/" TargetMode="External"/><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3" Type="http://schemas.openxmlformats.org/officeDocument/2006/relationships/hyperlink" Target="http://labix.org/python-dateutil" TargetMode="External"/><Relationship Id="rId2" Type="http://schemas.openxmlformats.org/officeDocument/2006/relationships/notesSlide" Target="../notesSlides/notesSlide18.xml"/><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a:t>Working with dates and times</a:t>
            </a:r>
          </a:p>
          <a:p>
            <a:r>
              <a:rPr lang="en-CA" sz="2400" dirty="0">
                <a:solidFill>
                  <a:schemeClr val="tx1"/>
                </a:solidFill>
              </a:rPr>
              <a:t>Date time</a:t>
            </a:r>
            <a:endParaRPr lang="en-US" sz="2400" dirty="0">
              <a:solidFill>
                <a:schemeClr val="tx1"/>
              </a:solidFill>
            </a:endParaRPr>
          </a:p>
        </p:txBody>
      </p:sp>
      <p:sp>
        <p:nvSpPr>
          <p:cNvPr id="4" name="Subtitle 3"/>
          <p:cNvSpPr>
            <a:spLocks noGrp="1"/>
          </p:cNvSpPr>
          <p:nvPr>
            <p:ph type="subTitle" idx="1"/>
          </p:nvPr>
        </p:nvSpPr>
        <p:spPr/>
        <p:txBody>
          <a:bodyPr/>
          <a:lstStyle/>
          <a:p>
            <a:r>
              <a:rPr lang="en-CA" dirty="0"/>
              <a:t>Pranay Dattani | Electrical engineer</a:t>
            </a:r>
            <a:endParaRPr lang="en-US" dirty="0"/>
          </a:p>
        </p:txBody>
      </p:sp>
    </p:spTree>
    <p:extLst>
      <p:ext uri="{BB962C8B-B14F-4D97-AF65-F5344CB8AC3E}">
        <p14:creationId xmlns:p14="http://schemas.microsoft.com/office/powerpoint/2010/main" val="753049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 Python we use </a:t>
            </a:r>
            <a:r>
              <a:rPr lang="en-CA" dirty="0" err="1"/>
              <a:t>strftime</a:t>
            </a:r>
            <a:r>
              <a:rPr lang="en-CA" dirty="0"/>
              <a:t> to format dates</a:t>
            </a:r>
            <a:endParaRPr lang="en-US" dirty="0"/>
          </a:p>
        </p:txBody>
      </p:sp>
      <p:sp>
        <p:nvSpPr>
          <p:cNvPr id="4" name="Rectangle 1"/>
          <p:cNvSpPr>
            <a:spLocks noGrp="1" noChangeArrowheads="1"/>
          </p:cNvSpPr>
          <p:nvPr>
            <p:ph sz="quarter" idx="10"/>
          </p:nvPr>
        </p:nvSpPr>
        <p:spPr bwMode="auto">
          <a:xfrm>
            <a:off x="267572" y="2521059"/>
            <a:ext cx="964879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strftime</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allows you to specify the date format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currentDate.strftime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'%d %</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b,%Y</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4774400" y="4538005"/>
            <a:ext cx="6542645" cy="2255348"/>
          </a:xfrm>
          <a:prstGeom prst="rect">
            <a:avLst/>
          </a:prstGeom>
        </p:spPr>
      </p:pic>
    </p:spTree>
    <p:extLst>
      <p:ext uri="{BB962C8B-B14F-4D97-AF65-F5344CB8AC3E}">
        <p14:creationId xmlns:p14="http://schemas.microsoft.com/office/powerpoint/2010/main" val="48319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the heck are %d %b and %Y?</a:t>
            </a:r>
            <a:endParaRPr lang="en-US" dirty="0"/>
          </a:p>
        </p:txBody>
      </p:sp>
      <p:sp>
        <p:nvSpPr>
          <p:cNvPr id="3" name="Content Placeholder 2"/>
          <p:cNvSpPr>
            <a:spLocks noGrp="1"/>
          </p:cNvSpPr>
          <p:nvPr>
            <p:ph sz="quarter" idx="10"/>
          </p:nvPr>
        </p:nvSpPr>
        <p:spPr>
          <a:xfrm>
            <a:off x="333375" y="2496264"/>
            <a:ext cx="11525250" cy="1236640"/>
          </a:xfrm>
        </p:spPr>
        <p:txBody>
          <a:bodyPr>
            <a:normAutofit lnSpcReduction="10000"/>
          </a:bodyPr>
          <a:lstStyle/>
          <a:p>
            <a:r>
              <a:rPr lang="en-CA" dirty="0"/>
              <a:t>%d is the day of the month</a:t>
            </a:r>
          </a:p>
          <a:p>
            <a:r>
              <a:rPr lang="en-CA" dirty="0"/>
              <a:t>%b is the abbreviation for the month</a:t>
            </a:r>
          </a:p>
          <a:p>
            <a:r>
              <a:rPr lang="en-CA" dirty="0"/>
              <a:t>%Y is the 4 digit year</a:t>
            </a:r>
            <a:endParaRPr lang="en-US" dirty="0"/>
          </a:p>
        </p:txBody>
      </p:sp>
    </p:spTree>
    <p:extLst>
      <p:ext uri="{BB962C8B-B14F-4D97-AF65-F5344CB8AC3E}">
        <p14:creationId xmlns:p14="http://schemas.microsoft.com/office/powerpoint/2010/main" val="1968178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Here’s a few more you may find useful</a:t>
            </a:r>
            <a:endParaRPr lang="en-US" dirty="0"/>
          </a:p>
        </p:txBody>
      </p:sp>
      <p:sp>
        <p:nvSpPr>
          <p:cNvPr id="3" name="Content Placeholder 2"/>
          <p:cNvSpPr>
            <a:spLocks noGrp="1"/>
          </p:cNvSpPr>
          <p:nvPr>
            <p:ph sz="quarter" idx="10"/>
          </p:nvPr>
        </p:nvSpPr>
        <p:spPr>
          <a:xfrm>
            <a:off x="465474" y="2689900"/>
            <a:ext cx="11525250" cy="3818475"/>
          </a:xfrm>
        </p:spPr>
        <p:txBody>
          <a:bodyPr>
            <a:normAutofit/>
          </a:bodyPr>
          <a:lstStyle/>
          <a:p>
            <a:r>
              <a:rPr lang="en-CA" dirty="0"/>
              <a:t>%b is the month abbreviation</a:t>
            </a:r>
          </a:p>
          <a:p>
            <a:r>
              <a:rPr lang="en-CA" dirty="0"/>
              <a:t>%B is the full month name</a:t>
            </a:r>
          </a:p>
          <a:p>
            <a:r>
              <a:rPr lang="en-CA" dirty="0"/>
              <a:t>%y is two digit year</a:t>
            </a:r>
          </a:p>
          <a:p>
            <a:r>
              <a:rPr lang="en-CA" dirty="0"/>
              <a:t>%a is the day of the week abbreviated</a:t>
            </a:r>
          </a:p>
          <a:p>
            <a:r>
              <a:rPr lang="en-CA" dirty="0"/>
              <a:t>%A is the day of the week</a:t>
            </a:r>
          </a:p>
          <a:p>
            <a:pPr marL="0" indent="0">
              <a:buNone/>
            </a:pPr>
            <a:endParaRPr lang="en-CA" dirty="0"/>
          </a:p>
          <a:p>
            <a:r>
              <a:rPr lang="en-CA" dirty="0"/>
              <a:t>For a full list visit </a:t>
            </a:r>
            <a:r>
              <a:rPr lang="en-CA" dirty="0">
                <a:hlinkClick r:id="rId3"/>
              </a:rPr>
              <a:t>strftime.org</a:t>
            </a:r>
            <a:r>
              <a:rPr lang="en-CA" dirty="0"/>
              <a:t> </a:t>
            </a:r>
            <a:endParaRPr lang="en-US" dirty="0"/>
          </a:p>
        </p:txBody>
      </p:sp>
    </p:spTree>
    <p:extLst>
      <p:ext uri="{BB962C8B-B14F-4D97-AF65-F5344CB8AC3E}">
        <p14:creationId xmlns:p14="http://schemas.microsoft.com/office/powerpoint/2010/main" val="403397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solidFill>
                  <a:schemeClr val="tx1"/>
                </a:solidFill>
              </a:rPr>
              <a:t>Formatting dates</a:t>
            </a:r>
            <a:endParaRPr lang="en-US" dirty="0">
              <a:solidFill>
                <a:schemeClr val="tx1"/>
              </a:solidFill>
            </a:endParaRPr>
          </a:p>
        </p:txBody>
      </p:sp>
    </p:spTree>
    <p:extLst>
      <p:ext uri="{BB962C8B-B14F-4D97-AF65-F5344CB8AC3E}">
        <p14:creationId xmlns:p14="http://schemas.microsoft.com/office/powerpoint/2010/main" val="1493544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Could you print out a wedding invitation?</a:t>
            </a:r>
            <a:endParaRPr lang="en-US" dirty="0"/>
          </a:p>
        </p:txBody>
      </p:sp>
      <p:sp>
        <p:nvSpPr>
          <p:cNvPr id="3" name="Content Placeholder 2"/>
          <p:cNvSpPr>
            <a:spLocks noGrp="1"/>
          </p:cNvSpPr>
          <p:nvPr>
            <p:ph sz="quarter" idx="10"/>
          </p:nvPr>
        </p:nvSpPr>
        <p:spPr/>
        <p:txBody>
          <a:bodyPr/>
          <a:lstStyle/>
          <a:p>
            <a:pPr marL="0" indent="0">
              <a:buNone/>
            </a:pPr>
            <a:r>
              <a:rPr lang="en-CA" dirty="0"/>
              <a:t>“Please attend our event Sunday, July 20 in the year 1997”</a:t>
            </a:r>
            <a:endParaRPr lang="en-US" dirty="0"/>
          </a:p>
        </p:txBody>
      </p:sp>
      <p:sp>
        <p:nvSpPr>
          <p:cNvPr id="4" name="Rectangle 1"/>
          <p:cNvSpPr>
            <a:spLocks noChangeArrowheads="1"/>
          </p:cNvSpPr>
          <p:nvPr/>
        </p:nvSpPr>
        <p:spPr bwMode="auto">
          <a:xfrm>
            <a:off x="379413" y="2211274"/>
            <a:ext cx="1139167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strftime</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allows you to specify the date format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currentDate.strftime</a:t>
            </a: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'Please attend our event %A, %B %d</a:t>
            </a:r>
            <a:r>
              <a:rPr kumimoji="0" lang="en-US" altLang="en-US" sz="2800" b="0" i="0" u="none" strike="noStrike" cap="none" normalizeH="0" dirty="0">
                <a:ln>
                  <a:noFill/>
                </a:ln>
                <a:solidFill>
                  <a:srgbClr val="A31515"/>
                </a:solidFill>
                <a:effectLst/>
                <a:latin typeface="Consolas" panose="020B0609020204030204" pitchFamily="49" charset="0"/>
                <a:cs typeface="Consolas" panose="020B0609020204030204" pitchFamily="49" charset="0"/>
              </a:rPr>
              <a:t> in the year</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1775013" y="4733364"/>
            <a:ext cx="8433994" cy="1945249"/>
          </a:xfrm>
          <a:prstGeom prst="rect">
            <a:avLst/>
          </a:prstGeom>
        </p:spPr>
      </p:pic>
    </p:spTree>
    <p:extLst>
      <p:ext uri="{BB962C8B-B14F-4D97-AF65-F5344CB8AC3E}">
        <p14:creationId xmlns:p14="http://schemas.microsoft.com/office/powerpoint/2010/main" val="32173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 what if I don’t want English?</a:t>
            </a:r>
            <a:endParaRPr lang="en-US" dirty="0"/>
          </a:p>
        </p:txBody>
      </p:sp>
      <p:sp>
        <p:nvSpPr>
          <p:cNvPr id="3" name="Content Placeholder 2"/>
          <p:cNvSpPr>
            <a:spLocks noGrp="1"/>
          </p:cNvSpPr>
          <p:nvPr>
            <p:ph sz="quarter" idx="10"/>
          </p:nvPr>
        </p:nvSpPr>
        <p:spPr>
          <a:xfrm>
            <a:off x="333375" y="2431718"/>
            <a:ext cx="11525250" cy="5290388"/>
          </a:xfrm>
        </p:spPr>
        <p:txBody>
          <a:bodyPr/>
          <a:lstStyle/>
          <a:p>
            <a:r>
              <a:rPr lang="en-CA" dirty="0"/>
              <a:t>In programmer speak we call that localization</a:t>
            </a:r>
          </a:p>
          <a:p>
            <a:r>
              <a:rPr lang="en-CA" dirty="0"/>
              <a:t>Did I mention working with dates can be challenging?</a:t>
            </a:r>
          </a:p>
          <a:p>
            <a:r>
              <a:rPr lang="en-CA" dirty="0"/>
              <a:t>By default the program uses the language of the machine where it is running</a:t>
            </a:r>
          </a:p>
          <a:p>
            <a:r>
              <a:rPr lang="en-CA" dirty="0"/>
              <a:t>But… since you can’t always rely on computer settings it is possible to force Python to use a particular language</a:t>
            </a:r>
          </a:p>
          <a:p>
            <a:r>
              <a:rPr lang="en-CA" dirty="0"/>
              <a:t>It just takes more time and more code. We won’t go into that now, but if you need to do it check out the babel Python library </a:t>
            </a:r>
            <a:r>
              <a:rPr lang="en-CA" dirty="0">
                <a:hlinkClick r:id="rId3"/>
              </a:rPr>
              <a:t>http://babel.pocoo.org/</a:t>
            </a:r>
            <a:r>
              <a:rPr lang="en-CA" dirty="0"/>
              <a:t> </a:t>
            </a:r>
            <a:endParaRPr lang="en-US" dirty="0"/>
          </a:p>
        </p:txBody>
      </p:sp>
    </p:spTree>
    <p:extLst>
      <p:ext uri="{BB962C8B-B14F-4D97-AF65-F5344CB8AC3E}">
        <p14:creationId xmlns:p14="http://schemas.microsoft.com/office/powerpoint/2010/main" val="404981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Let’s get back to calculating days until your birthday, </a:t>
            </a:r>
            <a:br>
              <a:rPr lang="en-CA" dirty="0"/>
            </a:br>
            <a:r>
              <a:rPr lang="en-CA" dirty="0"/>
              <a:t>I need to ask your birthday.</a:t>
            </a:r>
            <a:endParaRPr lang="en-US" dirty="0"/>
          </a:p>
        </p:txBody>
      </p:sp>
      <p:sp>
        <p:nvSpPr>
          <p:cNvPr id="4" name="Rectangle 1"/>
          <p:cNvSpPr>
            <a:spLocks noGrp="1" noChangeArrowheads="1"/>
          </p:cNvSpPr>
          <p:nvPr>
            <p:ph sz="quarter" idx="10"/>
          </p:nvPr>
        </p:nvSpPr>
        <p:spPr bwMode="auto">
          <a:xfrm>
            <a:off x="744852" y="2323025"/>
            <a:ext cx="905728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"Your birthday is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birthday)</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TextBox 5"/>
          <p:cNvSpPr txBox="1"/>
          <p:nvPr/>
        </p:nvSpPr>
        <p:spPr>
          <a:xfrm>
            <a:off x="379514" y="3149599"/>
            <a:ext cx="9228569" cy="3108543"/>
          </a:xfrm>
          <a:prstGeom prst="rect">
            <a:avLst/>
          </a:prstGeom>
          <a:noFill/>
        </p:spPr>
        <p:txBody>
          <a:bodyPr wrap="square" rtlCol="0">
            <a:spAutoFit/>
          </a:bodyPr>
          <a:lstStyle/>
          <a:p>
            <a:r>
              <a:rPr lang="en-CA" sz="2800" dirty="0">
                <a:latin typeface="Segoe UI" panose="020B0502040204020203" pitchFamily="34" charset="0"/>
                <a:cs typeface="Segoe UI" panose="020B0502040204020203" pitchFamily="34" charset="0"/>
              </a:rPr>
              <a:t>What datatype is birthday?</a:t>
            </a:r>
          </a:p>
          <a:p>
            <a:endParaRPr lang="en-CA" sz="2800" dirty="0">
              <a:latin typeface="Segoe UI" panose="020B0502040204020203" pitchFamily="34" charset="0"/>
              <a:cs typeface="Segoe UI" panose="020B0502040204020203" pitchFamily="34" charset="0"/>
            </a:endParaRPr>
          </a:p>
          <a:p>
            <a:r>
              <a:rPr lang="en-CA" sz="2800" dirty="0">
                <a:latin typeface="Segoe UI" panose="020B0502040204020203" pitchFamily="34" charset="0"/>
                <a:cs typeface="Segoe UI" panose="020B0502040204020203" pitchFamily="34" charset="0"/>
              </a:rPr>
              <a:t>string</a:t>
            </a:r>
          </a:p>
          <a:p>
            <a:endParaRPr lang="en-CA" sz="2800" dirty="0">
              <a:latin typeface="Segoe UI" panose="020B0502040204020203" pitchFamily="34" charset="0"/>
              <a:cs typeface="Segoe UI" panose="020B0502040204020203" pitchFamily="34" charset="0"/>
            </a:endParaRPr>
          </a:p>
          <a:p>
            <a:r>
              <a:rPr lang="en-CA" sz="2800" dirty="0">
                <a:latin typeface="Segoe UI" panose="020B0502040204020203" pitchFamily="34" charset="0"/>
                <a:cs typeface="Segoe UI" panose="020B0502040204020203" pitchFamily="34" charset="0"/>
              </a:rPr>
              <a:t>if we want to treat it like a date (for example use the </a:t>
            </a:r>
            <a:r>
              <a:rPr lang="en-CA" sz="2800" dirty="0" err="1">
                <a:latin typeface="Segoe UI" panose="020B0502040204020203" pitchFamily="34" charset="0"/>
                <a:cs typeface="Segoe UI" panose="020B0502040204020203" pitchFamily="34" charset="0"/>
              </a:rPr>
              <a:t>datetime</a:t>
            </a:r>
            <a:r>
              <a:rPr lang="en-CA" sz="2800" dirty="0">
                <a:latin typeface="Segoe UI" panose="020B0502040204020203" pitchFamily="34" charset="0"/>
                <a:cs typeface="Segoe UI" panose="020B0502040204020203" pitchFamily="34" charset="0"/>
              </a:rPr>
              <a:t> functions to print it in a particular format) we must convert it to a date</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9571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The </a:t>
            </a:r>
            <a:r>
              <a:rPr lang="en-CA" dirty="0" err="1"/>
              <a:t>strptime</a:t>
            </a:r>
            <a:r>
              <a:rPr lang="en-CA" dirty="0"/>
              <a:t> function allows you to convert a string to a date</a:t>
            </a:r>
            <a:endParaRPr lang="en-US" dirty="0"/>
          </a:p>
        </p:txBody>
      </p:sp>
      <p:sp>
        <p:nvSpPr>
          <p:cNvPr id="3" name="Rectangle 1"/>
          <p:cNvSpPr>
            <a:spLocks noChangeArrowheads="1"/>
          </p:cNvSpPr>
          <p:nvPr/>
        </p:nvSpPr>
        <p:spPr bwMode="auto">
          <a:xfrm>
            <a:off x="185876" y="1914014"/>
            <a:ext cx="11620489"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birthdate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datetime.datetime.strptime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birthday,</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"%m</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/%d/%Y"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).date()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#why did we list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twice? </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#because we are calling the </a:t>
            </a:r>
            <a:r>
              <a:rPr lang="en-US" altLang="en-US" sz="2800" dirty="0" err="1">
                <a:solidFill>
                  <a:srgbClr val="008000"/>
                </a:solidFill>
                <a:latin typeface="Consolas" panose="020B0609020204030204" pitchFamily="49" charset="0"/>
                <a:cs typeface="Consolas" panose="020B0609020204030204" pitchFamily="49" charset="0"/>
              </a:rPr>
              <a:t>strptime</a:t>
            </a:r>
            <a:r>
              <a:rPr lang="en-US" altLang="en-US" sz="2800" dirty="0">
                <a:solidFill>
                  <a:srgbClr val="008000"/>
                </a:solidFill>
                <a:latin typeface="Consolas" panose="020B0609020204030204" pitchFamily="49" charset="0"/>
                <a:cs typeface="Consolas" panose="020B0609020204030204" pitchFamily="49" charset="0"/>
              </a:rPr>
              <a:t> function</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#which is part of the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class</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#which is in the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module</a:t>
            </a:r>
            <a:r>
              <a:rPr lang="en-US" altLang="en-US" sz="28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"Your birth month is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birthdate.strftime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9212765" y="3691224"/>
            <a:ext cx="4395660" cy="1741387"/>
          </a:xfrm>
          <a:prstGeom prst="rect">
            <a:avLst/>
          </a:prstGeom>
        </p:spPr>
      </p:pic>
    </p:spTree>
    <p:extLst>
      <p:ext uri="{BB962C8B-B14F-4D97-AF65-F5344CB8AC3E}">
        <p14:creationId xmlns:p14="http://schemas.microsoft.com/office/powerpoint/2010/main" val="231556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solidFill>
                  <a:schemeClr val="tx1"/>
                </a:solidFill>
              </a:rPr>
              <a:t>Asking a user for a date value</a:t>
            </a:r>
            <a:endParaRPr lang="en-US" dirty="0">
              <a:solidFill>
                <a:schemeClr val="tx1"/>
              </a:solidFill>
            </a:endParaRPr>
          </a:p>
        </p:txBody>
      </p:sp>
    </p:spTree>
    <p:extLst>
      <p:ext uri="{BB962C8B-B14F-4D97-AF65-F5344CB8AC3E}">
        <p14:creationId xmlns:p14="http://schemas.microsoft.com/office/powerpoint/2010/main" val="2500405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But what if the user doesn’t enter the date in the format I specify in </a:t>
            </a:r>
            <a:r>
              <a:rPr lang="en-CA" dirty="0" err="1"/>
              <a:t>strptime</a:t>
            </a:r>
            <a:r>
              <a:rPr lang="en-CA" dirty="0"/>
              <a:t>?</a:t>
            </a:r>
            <a:endParaRPr lang="en-US" dirty="0"/>
          </a:p>
        </p:txBody>
      </p:sp>
      <p:sp>
        <p:nvSpPr>
          <p:cNvPr id="4" name="Content Placeholder 3"/>
          <p:cNvSpPr>
            <a:spLocks noGrp="1"/>
          </p:cNvSpPr>
          <p:nvPr>
            <p:ph sz="quarter" idx="10"/>
          </p:nvPr>
        </p:nvSpPr>
        <p:spPr>
          <a:xfrm>
            <a:off x="379514" y="3042855"/>
            <a:ext cx="11525250" cy="5290388"/>
          </a:xfrm>
        </p:spPr>
        <p:txBody>
          <a:bodyPr/>
          <a:lstStyle/>
          <a:p>
            <a:r>
              <a:rPr lang="en-CA" dirty="0"/>
              <a:t>Your code will crash so…</a:t>
            </a:r>
          </a:p>
          <a:p>
            <a:r>
              <a:rPr lang="en-CA" dirty="0"/>
              <a:t>Tell the user the date format you want</a:t>
            </a:r>
          </a:p>
          <a:p>
            <a:pPr marL="0" lvl="0" indent="0">
              <a:buNone/>
            </a:pPr>
            <a:r>
              <a:rPr lang="en-US" altLang="en-US" sz="2800" dirty="0">
                <a:solidFill>
                  <a:srgbClr val="000000"/>
                </a:solidFill>
                <a:latin typeface="Consolas" panose="020B0609020204030204" pitchFamily="49" charset="0"/>
                <a:cs typeface="Consolas" panose="020B0609020204030204" pitchFamily="49" charset="0"/>
              </a:rPr>
              <a:t>birthday = input (</a:t>
            </a:r>
            <a:r>
              <a:rPr lang="en-US" altLang="en-US" sz="2800" dirty="0">
                <a:solidFill>
                  <a:srgbClr val="A31515"/>
                </a:solidFill>
                <a:latin typeface="Consolas" panose="020B0609020204030204" pitchFamily="49" charset="0"/>
                <a:cs typeface="Consolas" panose="020B0609020204030204" pitchFamily="49" charset="0"/>
              </a:rPr>
              <a:t>"What is your birthday? (mm/</a:t>
            </a:r>
            <a:r>
              <a:rPr lang="en-US" altLang="en-US" sz="2800" dirty="0" err="1">
                <a:solidFill>
                  <a:srgbClr val="A31515"/>
                </a:solidFill>
                <a:latin typeface="Consolas" panose="020B0609020204030204" pitchFamily="49" charset="0"/>
                <a:cs typeface="Consolas" panose="020B0609020204030204" pitchFamily="49" charset="0"/>
              </a:rPr>
              <a:t>dd</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yyyy</a:t>
            </a:r>
            <a:r>
              <a:rPr lang="en-US" altLang="en-US" sz="2800" dirty="0">
                <a:solidFill>
                  <a:srgbClr val="A31515"/>
                </a:solidFill>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a:t>
            </a:r>
            <a:endParaRPr lang="en-CA" sz="2800" dirty="0"/>
          </a:p>
          <a:p>
            <a:r>
              <a:rPr lang="en-CA" dirty="0"/>
              <a:t>Add error handling, which we will cover in a later module</a:t>
            </a:r>
            <a:endParaRPr lang="en-US" dirty="0"/>
          </a:p>
        </p:txBody>
      </p:sp>
      <p:sp>
        <p:nvSpPr>
          <p:cNvPr id="5" name="Rectangle 4"/>
          <p:cNvSpPr/>
          <p:nvPr/>
        </p:nvSpPr>
        <p:spPr>
          <a:xfrm>
            <a:off x="235895" y="2310307"/>
            <a:ext cx="11812487" cy="523220"/>
          </a:xfrm>
          <a:prstGeom prst="rect">
            <a:avLst/>
          </a:prstGeom>
        </p:spPr>
        <p:txBody>
          <a:bodyPr wrap="square">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birthdate = </a:t>
            </a:r>
            <a:r>
              <a:rPr lang="en-US" altLang="en-US" sz="2800" dirty="0" err="1">
                <a:solidFill>
                  <a:srgbClr val="000000"/>
                </a:solidFill>
                <a:latin typeface="Consolas" panose="020B0609020204030204" pitchFamily="49" charset="0"/>
                <a:cs typeface="Consolas" panose="020B0609020204030204" pitchFamily="49" charset="0"/>
              </a:rPr>
              <a:t>datetime.datetime.strptime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birthday,</a:t>
            </a:r>
            <a:r>
              <a:rPr lang="en-US" altLang="en-US" sz="2800" dirty="0" err="1">
                <a:solidFill>
                  <a:srgbClr val="A31515"/>
                </a:solidFill>
                <a:latin typeface="Consolas" panose="020B0609020204030204" pitchFamily="49" charset="0"/>
                <a:cs typeface="Consolas" panose="020B0609020204030204" pitchFamily="49" charset="0"/>
              </a:rPr>
              <a:t>"%m</a:t>
            </a:r>
            <a:r>
              <a:rPr lang="en-US" altLang="en-US" sz="2800" dirty="0">
                <a:solidFill>
                  <a:srgbClr val="A31515"/>
                </a:solidFill>
                <a:latin typeface="Consolas" panose="020B0609020204030204" pitchFamily="49" charset="0"/>
                <a:cs typeface="Consolas" panose="020B0609020204030204" pitchFamily="49" charset="0"/>
              </a:rPr>
              <a:t>/%d/%Y"</a:t>
            </a:r>
            <a:r>
              <a:rPr lang="en-US" altLang="en-US" sz="2800" dirty="0">
                <a:solidFill>
                  <a:srgbClr val="00000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406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We spend a lot of time thinking about deadlines and schedules</a:t>
            </a:r>
            <a:endParaRPr lang="en-US" dirty="0"/>
          </a:p>
        </p:txBody>
      </p:sp>
      <p:sp>
        <p:nvSpPr>
          <p:cNvPr id="5" name="Content Placeholder 4"/>
          <p:cNvSpPr>
            <a:spLocks noGrp="1"/>
          </p:cNvSpPr>
          <p:nvPr>
            <p:ph sz="quarter" idx="10"/>
          </p:nvPr>
        </p:nvSpPr>
        <p:spPr>
          <a:xfrm>
            <a:off x="422444" y="2629829"/>
            <a:ext cx="11525250" cy="3254503"/>
          </a:xfrm>
        </p:spPr>
        <p:txBody>
          <a:bodyPr/>
          <a:lstStyle/>
          <a:p>
            <a:r>
              <a:rPr lang="en-CA" dirty="0"/>
              <a:t>How many days do I have until my birthday?</a:t>
            </a:r>
          </a:p>
          <a:p>
            <a:r>
              <a:rPr lang="en-CA" dirty="0"/>
              <a:t>When is my project due?</a:t>
            </a:r>
          </a:p>
          <a:p>
            <a:r>
              <a:rPr lang="en-CA" dirty="0"/>
              <a:t>I want to book an appointment in two weeks, what will the date be?</a:t>
            </a:r>
          </a:p>
        </p:txBody>
      </p:sp>
    </p:spTree>
    <p:extLst>
      <p:ext uri="{BB962C8B-B14F-4D97-AF65-F5344CB8AC3E}">
        <p14:creationId xmlns:p14="http://schemas.microsoft.com/office/powerpoint/2010/main" val="340148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Dates seem like a lot of hassle, is it worth it? Why not just store them as strings!</a:t>
            </a:r>
            <a:endParaRPr lang="en-US" dirty="0"/>
          </a:p>
        </p:txBody>
      </p:sp>
      <p:sp>
        <p:nvSpPr>
          <p:cNvPr id="3" name="Content Placeholder 2"/>
          <p:cNvSpPr>
            <a:spLocks noGrp="1"/>
          </p:cNvSpPr>
          <p:nvPr>
            <p:ph sz="quarter" idx="10"/>
          </p:nvPr>
        </p:nvSpPr>
        <p:spPr>
          <a:xfrm>
            <a:off x="177172" y="2334653"/>
            <a:ext cx="11525250" cy="516124"/>
          </a:xfrm>
        </p:spPr>
        <p:txBody>
          <a:bodyPr/>
          <a:lstStyle/>
          <a:p>
            <a:r>
              <a:rPr lang="en-CA" dirty="0"/>
              <a:t>You can create a countdown to say how many days until a big event or holiday</a:t>
            </a:r>
          </a:p>
          <a:p>
            <a:endParaRPr lang="en-CA" dirty="0"/>
          </a:p>
          <a:p>
            <a:endParaRPr lang="en-CA" dirty="0"/>
          </a:p>
          <a:p>
            <a:endParaRPr lang="en-CA" dirty="0"/>
          </a:p>
          <a:p>
            <a:endParaRPr lang="en-CA" dirty="0"/>
          </a:p>
        </p:txBody>
      </p:sp>
      <p:sp>
        <p:nvSpPr>
          <p:cNvPr id="4" name="Rectangle 1"/>
          <p:cNvSpPr>
            <a:spLocks noChangeArrowheads="1"/>
          </p:cNvSpPr>
          <p:nvPr/>
        </p:nvSpPr>
        <p:spPr bwMode="auto">
          <a:xfrm>
            <a:off x="177172" y="3103091"/>
            <a:ext cx="12014828"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nextBirthday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datetime.datetime.strptime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'12/20/2014'</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'%m/%d/%Y'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#If you subtract two dates you get back the number of days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#between those dates</a:t>
            </a: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a:solidFill>
                  <a:srgbClr val="000000"/>
                </a:solidFill>
                <a:latin typeface="Consolas" panose="020B0609020204030204" pitchFamily="49" charset="0"/>
                <a:cs typeface="Consolas" panose="020B0609020204030204" pitchFamily="49" charset="0"/>
              </a:rPr>
              <a:t>difference = </a:t>
            </a:r>
            <a:r>
              <a:rPr lang="en-CA" altLang="en-US" sz="2800" dirty="0" err="1">
                <a:solidFill>
                  <a:srgbClr val="000000"/>
                </a:solidFill>
                <a:latin typeface="Consolas" panose="020B0609020204030204" pitchFamily="49" charset="0"/>
                <a:cs typeface="Consolas" panose="020B0609020204030204" pitchFamily="49" charset="0"/>
              </a:rPr>
              <a:t>nextBirthday</a:t>
            </a:r>
            <a:r>
              <a:rPr lang="en-CA" altLang="en-US" sz="2800" dirty="0">
                <a:solidFill>
                  <a:srgbClr val="000000"/>
                </a:solidFill>
                <a:latin typeface="Consolas" panose="020B0609020204030204" pitchFamily="49" charset="0"/>
                <a:cs typeface="Consolas" panose="020B0609020204030204" pitchFamily="49" charset="0"/>
              </a:rPr>
              <a:t> - </a:t>
            </a:r>
            <a:r>
              <a:rPr lang="en-CA" altLang="en-US" sz="2800" dirty="0" err="1">
                <a:solidFill>
                  <a:srgbClr val="000000"/>
                </a:solidFill>
                <a:latin typeface="Consolas" panose="020B0609020204030204" pitchFamily="49" charset="0"/>
                <a:cs typeface="Consolas" panose="020B0609020204030204" pitchFamily="49" charset="0"/>
              </a:rPr>
              <a:t>currentDate</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lang="en-US" altLang="en-US" sz="2800" dirty="0" err="1">
                <a:solidFill>
                  <a:srgbClr val="000000"/>
                </a:solidFill>
                <a:latin typeface="Consolas" panose="020B0609020204030204" pitchFamily="49" charset="0"/>
                <a:cs typeface="Consolas" panose="020B0609020204030204" pitchFamily="49" charset="0"/>
              </a:rPr>
              <a:t>difference.days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936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Dates seem like a lot of hassle, is it worth it? Why not just store them as strings!</a:t>
            </a:r>
            <a:endParaRPr lang="en-US" dirty="0"/>
          </a:p>
        </p:txBody>
      </p:sp>
      <p:sp>
        <p:nvSpPr>
          <p:cNvPr id="3" name="Content Placeholder 2"/>
          <p:cNvSpPr>
            <a:spLocks noGrp="1"/>
          </p:cNvSpPr>
          <p:nvPr>
            <p:ph sz="quarter" idx="10"/>
          </p:nvPr>
        </p:nvSpPr>
        <p:spPr>
          <a:xfrm>
            <a:off x="287337" y="2722174"/>
            <a:ext cx="11525250" cy="5290388"/>
          </a:xfrm>
        </p:spPr>
        <p:txBody>
          <a:bodyPr/>
          <a:lstStyle/>
          <a:p>
            <a:r>
              <a:rPr lang="en-CA" dirty="0"/>
              <a:t>You can tell someone when the milk in their fridge will expire</a:t>
            </a:r>
          </a:p>
          <a:p>
            <a:endParaRPr lang="en-CA" dirty="0"/>
          </a:p>
          <a:p>
            <a:endParaRPr lang="en-CA" dirty="0"/>
          </a:p>
          <a:p>
            <a:endParaRPr lang="en-CA" dirty="0"/>
          </a:p>
          <a:p>
            <a:endParaRPr lang="en-CA" dirty="0"/>
          </a:p>
        </p:txBody>
      </p:sp>
      <p:sp>
        <p:nvSpPr>
          <p:cNvPr id="5" name="Rectangle 1"/>
          <p:cNvSpPr>
            <a:spLocks noChangeArrowheads="1"/>
          </p:cNvSpPr>
          <p:nvPr/>
        </p:nvSpPr>
        <p:spPr bwMode="auto">
          <a:xfrm>
            <a:off x="379413" y="3841760"/>
            <a:ext cx="1004313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timedelta</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allows you to specify the time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8000"/>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to add or subtract from a 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datetime.timedelta</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(days=15))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datetime.timedelta</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(hours=15))</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46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You will be amazed how often you need to work with dates!</a:t>
            </a:r>
            <a:endParaRPr lang="en-US" dirty="0"/>
          </a:p>
        </p:txBody>
      </p:sp>
      <p:sp>
        <p:nvSpPr>
          <p:cNvPr id="3" name="Content Placeholder 2"/>
          <p:cNvSpPr>
            <a:spLocks noGrp="1"/>
          </p:cNvSpPr>
          <p:nvPr>
            <p:ph sz="quarter" idx="10"/>
          </p:nvPr>
        </p:nvSpPr>
        <p:spPr>
          <a:xfrm>
            <a:off x="333375" y="2937327"/>
            <a:ext cx="11525250" cy="1892856"/>
          </a:xfrm>
        </p:spPr>
        <p:txBody>
          <a:bodyPr/>
          <a:lstStyle/>
          <a:p>
            <a:r>
              <a:rPr lang="en-CA" dirty="0"/>
              <a:t>If </a:t>
            </a:r>
            <a:r>
              <a:rPr lang="en-CA" dirty="0" err="1"/>
              <a:t>datetime</a:t>
            </a:r>
            <a:r>
              <a:rPr lang="en-CA" dirty="0"/>
              <a:t> doesn’t have what you need, check out the </a:t>
            </a:r>
            <a:r>
              <a:rPr lang="en-CA" dirty="0" err="1">
                <a:hlinkClick r:id="rId3"/>
              </a:rPr>
              <a:t>dateutil</a:t>
            </a:r>
            <a:r>
              <a:rPr lang="en-CA" dirty="0">
                <a:hlinkClick r:id="rId3"/>
              </a:rPr>
              <a:t> </a:t>
            </a:r>
            <a:r>
              <a:rPr lang="en-CA" dirty="0"/>
              <a:t>library (for example you might want to know the number of years between two dates instead of number of days)</a:t>
            </a:r>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285221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about times?</a:t>
            </a:r>
            <a:endParaRPr lang="en-US" dirty="0"/>
          </a:p>
        </p:txBody>
      </p:sp>
      <p:sp>
        <p:nvSpPr>
          <p:cNvPr id="3" name="Content Placeholder 2"/>
          <p:cNvSpPr>
            <a:spLocks noGrp="1"/>
          </p:cNvSpPr>
          <p:nvPr>
            <p:ph sz="quarter" idx="10"/>
          </p:nvPr>
        </p:nvSpPr>
        <p:spPr/>
        <p:txBody>
          <a:bodyPr/>
          <a:lstStyle/>
          <a:p>
            <a:r>
              <a:rPr lang="en-CA" dirty="0"/>
              <a:t>It is called </a:t>
            </a:r>
            <a:r>
              <a:rPr lang="en-CA" dirty="0" err="1"/>
              <a:t>Date</a:t>
            </a:r>
            <a:r>
              <a:rPr lang="en-CA" b="1" dirty="0" err="1"/>
              <a:t>time</a:t>
            </a:r>
            <a:r>
              <a:rPr lang="en-CA" dirty="0"/>
              <a:t>, so yes, it can store times.</a:t>
            </a:r>
          </a:p>
          <a:p>
            <a:pPr marL="0" indent="0">
              <a:buNone/>
            </a:pPr>
            <a:endParaRPr lang="en-US" dirty="0"/>
          </a:p>
        </p:txBody>
      </p:sp>
      <p:sp>
        <p:nvSpPr>
          <p:cNvPr id="4" name="Rectangle 1"/>
          <p:cNvSpPr>
            <a:spLocks noChangeArrowheads="1"/>
          </p:cNvSpPr>
          <p:nvPr/>
        </p:nvSpPr>
        <p:spPr bwMode="auto">
          <a:xfrm>
            <a:off x="379413" y="2170002"/>
            <a:ext cx="767710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datetime.datetime.now</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currentTime.hour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currentTime.minute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currentTime.second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912757" y="4847657"/>
            <a:ext cx="7164614" cy="3472645"/>
          </a:xfrm>
          <a:prstGeom prst="rect">
            <a:avLst/>
          </a:prstGeom>
        </p:spPr>
      </p:pic>
    </p:spTree>
    <p:extLst>
      <p:ext uri="{BB962C8B-B14F-4D97-AF65-F5344CB8AC3E}">
        <p14:creationId xmlns:p14="http://schemas.microsoft.com/office/powerpoint/2010/main" val="213701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Just like with dates you can use </a:t>
            </a:r>
            <a:r>
              <a:rPr lang="en-CA" dirty="0" err="1"/>
              <a:t>strftime</a:t>
            </a:r>
            <a:r>
              <a:rPr lang="en-CA" dirty="0"/>
              <a:t>() to format the way a time is displayed</a:t>
            </a:r>
            <a:endParaRPr lang="en-US" dirty="0"/>
          </a:p>
        </p:txBody>
      </p:sp>
      <p:sp>
        <p:nvSpPr>
          <p:cNvPr id="3" name="Content Placeholder 2"/>
          <p:cNvSpPr>
            <a:spLocks noGrp="1"/>
          </p:cNvSpPr>
          <p:nvPr>
            <p:ph sz="quarter" idx="10"/>
          </p:nvPr>
        </p:nvSpPr>
        <p:spPr>
          <a:xfrm>
            <a:off x="378696" y="3675720"/>
            <a:ext cx="11525250" cy="5290388"/>
          </a:xfrm>
        </p:spPr>
        <p:txBody>
          <a:bodyPr/>
          <a:lstStyle/>
          <a:p>
            <a:pPr marL="0" indent="0">
              <a:buNone/>
            </a:pPr>
            <a:r>
              <a:rPr lang="en-CA" dirty="0"/>
              <a:t>%H 	Hours (24 </a:t>
            </a:r>
            <a:r>
              <a:rPr lang="en-CA" dirty="0" err="1"/>
              <a:t>hr</a:t>
            </a:r>
            <a:r>
              <a:rPr lang="en-CA" dirty="0"/>
              <a:t> clock)</a:t>
            </a:r>
          </a:p>
          <a:p>
            <a:pPr marL="0" indent="0">
              <a:buNone/>
            </a:pPr>
            <a:r>
              <a:rPr lang="en-CA" dirty="0"/>
              <a:t>%I 	Hours (12 </a:t>
            </a:r>
            <a:r>
              <a:rPr lang="en-CA" dirty="0" err="1"/>
              <a:t>hr</a:t>
            </a:r>
            <a:r>
              <a:rPr lang="en-CA" dirty="0"/>
              <a:t> clock)</a:t>
            </a:r>
          </a:p>
          <a:p>
            <a:pPr marL="0" indent="0">
              <a:buNone/>
            </a:pPr>
            <a:r>
              <a:rPr lang="en-CA" dirty="0"/>
              <a:t>%p 	AM or PM</a:t>
            </a:r>
          </a:p>
          <a:p>
            <a:pPr marL="0" indent="0">
              <a:buNone/>
            </a:pPr>
            <a:r>
              <a:rPr lang="en-CA" dirty="0"/>
              <a:t>%m 	Minutes</a:t>
            </a:r>
          </a:p>
          <a:p>
            <a:pPr marL="0" indent="0">
              <a:buNone/>
            </a:pPr>
            <a:r>
              <a:rPr lang="en-CA" dirty="0"/>
              <a:t>%S 	Seconds</a:t>
            </a:r>
            <a:endParaRPr lang="en-US" dirty="0"/>
          </a:p>
        </p:txBody>
      </p:sp>
      <p:sp>
        <p:nvSpPr>
          <p:cNvPr id="6" name="Rectangle 1"/>
          <p:cNvSpPr>
            <a:spLocks noChangeArrowheads="1"/>
          </p:cNvSpPr>
          <p:nvPr/>
        </p:nvSpPr>
        <p:spPr bwMode="auto">
          <a:xfrm>
            <a:off x="378696" y="2044005"/>
            <a:ext cx="1102898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datetime.datetime.now</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datetime.datetime.strftime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'%H:%M'</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4083485" y="3535224"/>
            <a:ext cx="7324192" cy="2946514"/>
          </a:xfrm>
          <a:prstGeom prst="rect">
            <a:avLst/>
          </a:prstGeom>
        </p:spPr>
      </p:pic>
    </p:spTree>
    <p:extLst>
      <p:ext uri="{BB962C8B-B14F-4D97-AF65-F5344CB8AC3E}">
        <p14:creationId xmlns:p14="http://schemas.microsoft.com/office/powerpoint/2010/main" val="871506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Your challenge</a:t>
            </a:r>
            <a:endParaRPr lang="en-US" dirty="0"/>
          </a:p>
        </p:txBody>
      </p:sp>
      <p:sp>
        <p:nvSpPr>
          <p:cNvPr id="3" name="Content Placeholder 2"/>
          <p:cNvSpPr>
            <a:spLocks noGrp="1"/>
          </p:cNvSpPr>
          <p:nvPr>
            <p:ph sz="quarter" idx="10"/>
          </p:nvPr>
        </p:nvSpPr>
        <p:spPr>
          <a:xfrm>
            <a:off x="473225" y="2764716"/>
            <a:ext cx="11525250" cy="2666012"/>
          </a:xfrm>
        </p:spPr>
        <p:txBody>
          <a:bodyPr/>
          <a:lstStyle/>
          <a:p>
            <a:r>
              <a:rPr lang="en-CA" dirty="0"/>
              <a:t>Ask a user to enter the deadline for their project</a:t>
            </a:r>
          </a:p>
          <a:p>
            <a:r>
              <a:rPr lang="en-CA" dirty="0"/>
              <a:t>Tell them how many days they have to complete the project</a:t>
            </a:r>
          </a:p>
          <a:p>
            <a:r>
              <a:rPr lang="en-CA" dirty="0"/>
              <a:t>For extra credit, give them the answer as a combination of weeks &amp; days (Hint: you will need some of the math functions from the module on numeric values)</a:t>
            </a:r>
          </a:p>
          <a:p>
            <a:endParaRPr lang="en-US" dirty="0"/>
          </a:p>
        </p:txBody>
      </p:sp>
    </p:spTree>
    <p:extLst>
      <p:ext uri="{BB962C8B-B14F-4D97-AF65-F5344CB8AC3E}">
        <p14:creationId xmlns:p14="http://schemas.microsoft.com/office/powerpoint/2010/main" val="42226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231" y="2633315"/>
            <a:ext cx="11524432" cy="1063487"/>
          </a:xfrm>
        </p:spPr>
        <p:txBody>
          <a:bodyPr>
            <a:normAutofit fontScale="90000"/>
          </a:bodyPr>
          <a:lstStyle/>
          <a:p>
            <a:r>
              <a:rPr lang="en-CA" dirty="0">
                <a:solidFill>
                  <a:schemeClr val="tx1"/>
                </a:solidFill>
              </a:rPr>
              <a:t>To solve these problems with computers we need to store and manipulate dates and times</a:t>
            </a:r>
            <a:endParaRPr lang="en-US" dirty="0">
              <a:solidFill>
                <a:schemeClr val="tx1"/>
              </a:solidFill>
            </a:endParaRPr>
          </a:p>
        </p:txBody>
      </p:sp>
    </p:spTree>
    <p:extLst>
      <p:ext uri="{BB962C8B-B14F-4D97-AF65-F5344CB8AC3E}">
        <p14:creationId xmlns:p14="http://schemas.microsoft.com/office/powerpoint/2010/main" val="1434542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If I want to know how many days until my birthday, first I need today’s date</a:t>
            </a:r>
            <a:endParaRPr lang="en-US" dirty="0"/>
          </a:p>
        </p:txBody>
      </p:sp>
      <p:sp>
        <p:nvSpPr>
          <p:cNvPr id="5" name="Content Placeholder 4"/>
          <p:cNvSpPr>
            <a:spLocks noGrp="1"/>
          </p:cNvSpPr>
          <p:nvPr>
            <p:ph sz="quarter" idx="10"/>
          </p:nvPr>
        </p:nvSpPr>
        <p:spPr/>
        <p:txBody>
          <a:bodyPr/>
          <a:lstStyle/>
          <a:p>
            <a:r>
              <a:rPr lang="en-CA" dirty="0"/>
              <a:t>The </a:t>
            </a:r>
            <a:r>
              <a:rPr lang="en-CA" dirty="0" err="1"/>
              <a:t>datetime</a:t>
            </a:r>
            <a:r>
              <a:rPr lang="en-CA" dirty="0"/>
              <a:t> class allows us to get the current date and time</a:t>
            </a:r>
          </a:p>
          <a:p>
            <a:endParaRPr lang="en-US" dirty="0"/>
          </a:p>
        </p:txBody>
      </p:sp>
      <p:sp>
        <p:nvSpPr>
          <p:cNvPr id="7" name="Rectangle 2"/>
          <p:cNvSpPr>
            <a:spLocks noChangeArrowheads="1"/>
          </p:cNvSpPr>
          <p:nvPr/>
        </p:nvSpPr>
        <p:spPr bwMode="auto">
          <a:xfrm>
            <a:off x="379413" y="2428198"/>
            <a:ext cx="1069940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#The import statement gives us access to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#the functionality of the </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class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#today is a function that returns today's 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6437108" y="4246964"/>
            <a:ext cx="5267213" cy="2445620"/>
          </a:xfrm>
          <a:prstGeom prst="rect">
            <a:avLst/>
          </a:prstGeom>
        </p:spPr>
      </p:pic>
    </p:spTree>
    <p:extLst>
      <p:ext uri="{BB962C8B-B14F-4D97-AF65-F5344CB8AC3E}">
        <p14:creationId xmlns:p14="http://schemas.microsoft.com/office/powerpoint/2010/main" val="26113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You can store dates in variables</a:t>
            </a:r>
            <a:endParaRPr lang="en-US" dirty="0"/>
          </a:p>
        </p:txBody>
      </p:sp>
      <p:pic>
        <p:nvPicPr>
          <p:cNvPr id="8" name="Picture 7"/>
          <p:cNvPicPr>
            <a:picLocks noChangeAspect="1"/>
          </p:cNvPicPr>
          <p:nvPr/>
        </p:nvPicPr>
        <p:blipFill>
          <a:blip r:embed="rId3"/>
          <a:stretch>
            <a:fillRect/>
          </a:stretch>
        </p:blipFill>
        <p:spPr>
          <a:xfrm>
            <a:off x="6861882" y="4905486"/>
            <a:ext cx="5142854" cy="1806183"/>
          </a:xfrm>
          <a:prstGeom prst="rect">
            <a:avLst/>
          </a:prstGeom>
        </p:spPr>
      </p:pic>
      <p:sp>
        <p:nvSpPr>
          <p:cNvPr id="2" name="Rectangle 1"/>
          <p:cNvSpPr>
            <a:spLocks noChangeArrowheads="1"/>
          </p:cNvSpPr>
          <p:nvPr/>
        </p:nvSpPr>
        <p:spPr bwMode="auto">
          <a:xfrm>
            <a:off x="540579" y="2305615"/>
            <a:ext cx="999016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#store the value in a variable called </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743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solidFill>
                  <a:schemeClr val="tx1"/>
                </a:solidFill>
              </a:rPr>
              <a:t>Displaying current date and time</a:t>
            </a:r>
            <a:endParaRPr lang="en-US" dirty="0">
              <a:solidFill>
                <a:schemeClr val="tx1"/>
              </a:solidFill>
            </a:endParaRPr>
          </a:p>
        </p:txBody>
      </p:sp>
    </p:spTree>
    <p:extLst>
      <p:ext uri="{BB962C8B-B14F-4D97-AF65-F5344CB8AC3E}">
        <p14:creationId xmlns:p14="http://schemas.microsoft.com/office/powerpoint/2010/main" val="330736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You can access different parts of the date</a:t>
            </a:r>
            <a:endParaRPr lang="en-US" dirty="0"/>
          </a:p>
        </p:txBody>
      </p:sp>
      <p:sp>
        <p:nvSpPr>
          <p:cNvPr id="3" name="Rectangle 1"/>
          <p:cNvSpPr>
            <a:spLocks noChangeArrowheads="1"/>
          </p:cNvSpPr>
          <p:nvPr/>
        </p:nvSpPr>
        <p:spPr bwMode="auto">
          <a:xfrm>
            <a:off x="357898" y="2280921"/>
            <a:ext cx="728276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currentDate.year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currentDate.month</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5656788" y="3541453"/>
            <a:ext cx="6316318" cy="3003437"/>
          </a:xfrm>
          <a:prstGeom prst="rect">
            <a:avLst/>
          </a:prstGeom>
        </p:spPr>
      </p:pic>
    </p:spTree>
    <p:extLst>
      <p:ext uri="{BB962C8B-B14F-4D97-AF65-F5344CB8AC3E}">
        <p14:creationId xmlns:p14="http://schemas.microsoft.com/office/powerpoint/2010/main" val="155022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solidFill>
                  <a:schemeClr val="tx1"/>
                </a:solidFill>
              </a:rPr>
              <a:t>Using Date functions to access date parts</a:t>
            </a:r>
            <a:endParaRPr lang="en-US" dirty="0">
              <a:solidFill>
                <a:schemeClr val="tx1"/>
              </a:solidFill>
            </a:endParaRPr>
          </a:p>
        </p:txBody>
      </p:sp>
    </p:spTree>
    <p:extLst>
      <p:ext uri="{BB962C8B-B14F-4D97-AF65-F5344CB8AC3E}">
        <p14:creationId xmlns:p14="http://schemas.microsoft.com/office/powerpoint/2010/main" val="76552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But what if you want to display the date with a different format?</a:t>
            </a:r>
            <a:endParaRPr lang="en-US" dirty="0"/>
          </a:p>
        </p:txBody>
      </p:sp>
      <p:sp>
        <p:nvSpPr>
          <p:cNvPr id="2" name="Content Placeholder 1"/>
          <p:cNvSpPr>
            <a:spLocks noGrp="1"/>
          </p:cNvSpPr>
          <p:nvPr>
            <p:ph sz="quarter" idx="10"/>
          </p:nvPr>
        </p:nvSpPr>
        <p:spPr>
          <a:xfrm>
            <a:off x="379413" y="2627895"/>
            <a:ext cx="11525250" cy="2326458"/>
          </a:xfrm>
        </p:spPr>
        <p:txBody>
          <a:bodyPr/>
          <a:lstStyle/>
          <a:p>
            <a:r>
              <a:rPr lang="en-CA" dirty="0"/>
              <a:t>Welcome to one of the things that drives programmers insane! </a:t>
            </a:r>
          </a:p>
          <a:p>
            <a:r>
              <a:rPr lang="en-CA" dirty="0"/>
              <a:t>Different countries and different users like different date formats, often the default isn’t what you need</a:t>
            </a:r>
          </a:p>
          <a:p>
            <a:r>
              <a:rPr lang="en-CA" dirty="0"/>
              <a:t>There is always a way to handle it, but it will take a little time and extra code</a:t>
            </a:r>
          </a:p>
          <a:p>
            <a:r>
              <a:rPr lang="en-CA" dirty="0"/>
              <a:t>The default format is YYYY-MM-DD</a:t>
            </a:r>
          </a:p>
        </p:txBody>
      </p:sp>
      <p:sp>
        <p:nvSpPr>
          <p:cNvPr id="3" name="Rectangle 1"/>
          <p:cNvSpPr>
            <a:spLocks noChangeArrowheads="1"/>
          </p:cNvSpPr>
          <p:nvPr/>
        </p:nvSpPr>
        <p:spPr bwMode="auto">
          <a:xfrm>
            <a:off x="379413" y="243298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45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5764</TotalTime>
  <Words>1234</Words>
  <Application>Microsoft Office PowerPoint</Application>
  <PresentationFormat>Widescreen</PresentationFormat>
  <Paragraphs>157</Paragraphs>
  <Slides>25</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Century Gothic</vt:lpstr>
      <vt:lpstr>Consolas</vt:lpstr>
      <vt:lpstr>Segoe UI</vt:lpstr>
      <vt:lpstr>Segoe UI Light</vt:lpstr>
      <vt:lpstr>Wingdings 3</vt:lpstr>
      <vt:lpstr>MVA</vt:lpstr>
      <vt:lpstr>Ion Boardroom</vt:lpstr>
      <vt:lpstr>PowerPoint Presentation</vt:lpstr>
      <vt:lpstr>We spend a lot of time thinking about deadlines and schedules</vt:lpstr>
      <vt:lpstr>To solve these problems with computers we need to store and manipulate dates and times</vt:lpstr>
      <vt:lpstr>If I want to know how many days until my birthday, first I need today’s date</vt:lpstr>
      <vt:lpstr>You can store dates in variables</vt:lpstr>
      <vt:lpstr>Displaying current date and time</vt:lpstr>
      <vt:lpstr>You can access different parts of the date</vt:lpstr>
      <vt:lpstr>Using Date functions to access date parts</vt:lpstr>
      <vt:lpstr>But what if you want to display the date with a different format?</vt:lpstr>
      <vt:lpstr>In Python we use strftime to format dates</vt:lpstr>
      <vt:lpstr>What the heck are %d %b and %Y?</vt:lpstr>
      <vt:lpstr>Here’s a few more you may find useful</vt:lpstr>
      <vt:lpstr>Formatting dates</vt:lpstr>
      <vt:lpstr>Could you print out a wedding invitation?</vt:lpstr>
      <vt:lpstr>So… what if I don’t want English?</vt:lpstr>
      <vt:lpstr>Let’s get back to calculating days until your birthday,  I need to ask your birthday.</vt:lpstr>
      <vt:lpstr>The strptime function allows you to convert a string to a date</vt:lpstr>
      <vt:lpstr>Asking a user for a date value</vt:lpstr>
      <vt:lpstr>But what if the user doesn’t enter the date in the format I specify in strptime?</vt:lpstr>
      <vt:lpstr>Dates seem like a lot of hassle, is it worth it? Why not just store them as strings!</vt:lpstr>
      <vt:lpstr>Dates seem like a lot of hassle, is it worth it? Why not just store them as strings!</vt:lpstr>
      <vt:lpstr>You will be amazed how often you need to work with dates!</vt:lpstr>
      <vt:lpstr>What about times?</vt:lpstr>
      <vt:lpstr>Just like with dates you can use strftime() to format the way a time is displayed</vt:lpstr>
      <vt:lpstr>Your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Pranay Dattani</cp:lastModifiedBy>
  <cp:revision>132</cp:revision>
  <dcterms:created xsi:type="dcterms:W3CDTF">2014-06-11T19:38:55Z</dcterms:created>
  <dcterms:modified xsi:type="dcterms:W3CDTF">2020-06-02T10:40:25Z</dcterms:modified>
</cp:coreProperties>
</file>