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38"/>
  </p:notesMasterIdLst>
  <p:sldIdLst>
    <p:sldId id="405" r:id="rId3"/>
    <p:sldId id="406" r:id="rId4"/>
    <p:sldId id="453" r:id="rId5"/>
    <p:sldId id="407" r:id="rId6"/>
    <p:sldId id="433" r:id="rId7"/>
    <p:sldId id="408" r:id="rId8"/>
    <p:sldId id="415" r:id="rId9"/>
    <p:sldId id="434" r:id="rId10"/>
    <p:sldId id="416" r:id="rId11"/>
    <p:sldId id="420" r:id="rId12"/>
    <p:sldId id="422" r:id="rId13"/>
    <p:sldId id="426" r:id="rId14"/>
    <p:sldId id="455" r:id="rId15"/>
    <p:sldId id="418" r:id="rId16"/>
    <p:sldId id="451" r:id="rId17"/>
    <p:sldId id="419" r:id="rId18"/>
    <p:sldId id="456" r:id="rId19"/>
    <p:sldId id="410" r:id="rId20"/>
    <p:sldId id="452" r:id="rId21"/>
    <p:sldId id="411" r:id="rId22"/>
    <p:sldId id="412" r:id="rId23"/>
    <p:sldId id="413" r:id="rId24"/>
    <p:sldId id="414" r:id="rId25"/>
    <p:sldId id="423" r:id="rId26"/>
    <p:sldId id="424" r:id="rId27"/>
    <p:sldId id="436" r:id="rId28"/>
    <p:sldId id="437" r:id="rId29"/>
    <p:sldId id="444" r:id="rId30"/>
    <p:sldId id="440" r:id="rId31"/>
    <p:sldId id="441" r:id="rId32"/>
    <p:sldId id="445" r:id="rId33"/>
    <p:sldId id="446" r:id="rId34"/>
    <p:sldId id="447" r:id="rId35"/>
    <p:sldId id="442" r:id="rId36"/>
    <p:sldId id="44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05"/>
            <p14:sldId id="406"/>
            <p14:sldId id="453"/>
            <p14:sldId id="407"/>
            <p14:sldId id="433"/>
            <p14:sldId id="408"/>
            <p14:sldId id="415"/>
            <p14:sldId id="434"/>
            <p14:sldId id="416"/>
            <p14:sldId id="420"/>
            <p14:sldId id="422"/>
            <p14:sldId id="426"/>
            <p14:sldId id="455"/>
            <p14:sldId id="418"/>
            <p14:sldId id="451"/>
            <p14:sldId id="419"/>
            <p14:sldId id="456"/>
            <p14:sldId id="410"/>
            <p14:sldId id="452"/>
            <p14:sldId id="411"/>
            <p14:sldId id="412"/>
            <p14:sldId id="413"/>
            <p14:sldId id="414"/>
            <p14:sldId id="423"/>
            <p14:sldId id="424"/>
            <p14:sldId id="436"/>
            <p14:sldId id="437"/>
            <p14:sldId id="444"/>
            <p14:sldId id="440"/>
            <p14:sldId id="441"/>
            <p14:sldId id="445"/>
            <p14:sldId id="446"/>
            <p14:sldId id="447"/>
            <p14:sldId id="442"/>
            <p14:sldId id="443"/>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3" autoAdjust="0"/>
    <p:restoredTop sz="81713" autoAdjust="0"/>
  </p:normalViewPr>
  <p:slideViewPr>
    <p:cSldViewPr snapToGrid="0">
      <p:cViewPr varScale="1">
        <p:scale>
          <a:sx n="71" d="100"/>
          <a:sy n="71" d="100"/>
        </p:scale>
        <p:origin x="912" y="43"/>
      </p:cViewPr>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74366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AE87-E8F4-463D-9E6C-5F6047EB4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208D8C-175B-4907-AE80-F9FADDAAD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5D337-7428-4D62-9909-78289E7A7EA7}"/>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5" name="Footer Placeholder 4">
            <a:extLst>
              <a:ext uri="{FF2B5EF4-FFF2-40B4-BE49-F238E27FC236}">
                <a16:creationId xmlns:a16="http://schemas.microsoft.com/office/drawing/2014/main" id="{99FE7EC0-BEFD-4EED-9E73-7B193DBA5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D08B9-3C6A-4B45-BB92-F206DB76471A}"/>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285800695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B6B-8F96-449B-B8BD-6393249061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C9BB00-E789-46B6-8A5A-FC8E9B865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47DED-C7F0-4F90-BC31-9BB53410CA1E}"/>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5" name="Footer Placeholder 4">
            <a:extLst>
              <a:ext uri="{FF2B5EF4-FFF2-40B4-BE49-F238E27FC236}">
                <a16:creationId xmlns:a16="http://schemas.microsoft.com/office/drawing/2014/main" id="{3B865B1F-61DF-4D8E-9CC2-63D1BF59B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989CC-2A56-4D40-ACD7-D7DC66A32DCE}"/>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2800706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AC5D-383A-41D6-B675-63D5A89BB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FFE8E9-6EFB-4508-B353-212DC10D6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0A1B1-D246-4B61-8E78-8DC4B466E578}"/>
              </a:ext>
            </a:extLst>
          </p:cNvPr>
          <p:cNvSpPr>
            <a:spLocks noGrp="1"/>
          </p:cNvSpPr>
          <p:nvPr>
            <p:ph type="dt" sz="half" idx="10"/>
          </p:nvPr>
        </p:nvSpPr>
        <p:spPr/>
        <p:txBody>
          <a:bodyPr/>
          <a:lstStyle/>
          <a:p>
            <a:fld id="{8869F24F-79D1-498A-9650-DDD01EAD51AF}" type="datetimeFigureOut">
              <a:rPr lang="en-US" smtClean="0"/>
              <a:t>6/2/2020</a:t>
            </a:fld>
            <a:endParaRPr lang="en-US"/>
          </a:p>
        </p:txBody>
      </p:sp>
      <p:sp>
        <p:nvSpPr>
          <p:cNvPr id="5" name="Footer Placeholder 4">
            <a:extLst>
              <a:ext uri="{FF2B5EF4-FFF2-40B4-BE49-F238E27FC236}">
                <a16:creationId xmlns:a16="http://schemas.microsoft.com/office/drawing/2014/main" id="{56F4454D-329A-43D6-8F0C-051143646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40A3A-DAED-4392-8D69-F97CD40E4208}"/>
              </a:ext>
            </a:extLst>
          </p:cNvPr>
          <p:cNvSpPr>
            <a:spLocks noGrp="1"/>
          </p:cNvSpPr>
          <p:nvPr>
            <p:ph type="sldNum" sz="quarter" idx="12"/>
          </p:nvPr>
        </p:nvSpPr>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119284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1793-6DAE-47AE-8247-FC8DE1916F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99B007-1826-4E9F-B03D-F878C860B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636D4F-E1E7-4F74-BBC9-6337DE1CA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F541F-045D-481B-9A1D-87660E23B202}"/>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6" name="Footer Placeholder 5">
            <a:extLst>
              <a:ext uri="{FF2B5EF4-FFF2-40B4-BE49-F238E27FC236}">
                <a16:creationId xmlns:a16="http://schemas.microsoft.com/office/drawing/2014/main" id="{50A7D400-F878-43D2-851A-34A8AC933B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2F143-9B71-46B7-AE9D-906F9F904F30}"/>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1171800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7B65-0FEB-4702-90C9-AD6C456F10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6E1BA7-FCD9-419D-A4B1-CDFFC8BAB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B9E5C4-302E-40DA-9A5D-0793F15B7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C0BA8E-548A-494D-8D1B-3960E191C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5B6B9-93DB-4B9A-8056-17D60E69C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BD7A92-D4E9-4236-B896-008AEE7B3107}"/>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8" name="Footer Placeholder 7">
            <a:extLst>
              <a:ext uri="{FF2B5EF4-FFF2-40B4-BE49-F238E27FC236}">
                <a16:creationId xmlns:a16="http://schemas.microsoft.com/office/drawing/2014/main" id="{142F4768-CF47-4803-9E9E-481FA4509C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E52A18-FE04-4B65-89B1-E150CF2BF6CB}"/>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3451199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D24D-69D1-4244-9E03-AD433C2591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424AF7-0F04-4BE7-B0DF-D0DD0E260072}"/>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4" name="Footer Placeholder 3">
            <a:extLst>
              <a:ext uri="{FF2B5EF4-FFF2-40B4-BE49-F238E27FC236}">
                <a16:creationId xmlns:a16="http://schemas.microsoft.com/office/drawing/2014/main" id="{89FFCD83-905D-4CB9-9079-D74F5543DE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DB4AA6-0615-436E-8B57-AE9D469C7BE0}"/>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211704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884BE-F8F8-4F7E-8E32-BDAEC5E42A7C}"/>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3" name="Footer Placeholder 2">
            <a:extLst>
              <a:ext uri="{FF2B5EF4-FFF2-40B4-BE49-F238E27FC236}">
                <a16:creationId xmlns:a16="http://schemas.microsoft.com/office/drawing/2014/main" id="{35EE3F00-CCA6-452E-95EB-732976308D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25E6EB-87EE-49D1-8F06-8852AE67F2C7}"/>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3920615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4DE9-0BA1-4172-8E38-807D93B7A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D12B0-0662-4D75-BFCC-4F60134F7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9F4C8F-56CD-40E6-9586-5A12FDF73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DCD8B-85F7-41A4-BF68-1A610E6CE38A}"/>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6" name="Footer Placeholder 5">
            <a:extLst>
              <a:ext uri="{FF2B5EF4-FFF2-40B4-BE49-F238E27FC236}">
                <a16:creationId xmlns:a16="http://schemas.microsoft.com/office/drawing/2014/main" id="{674C9E91-99FD-4588-8119-D3BE1DDE7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718053-9DBB-4D56-AEE5-060F34E2DBF1}"/>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3767518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FEC6-DAED-414D-AC49-C5776A57B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516ECA-4AB8-429E-8A8C-3FA483FCE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38A114-CE2E-4211-95C8-3ED55418C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9DD48-97A9-4FEC-82CF-313C31542AB8}"/>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6" name="Footer Placeholder 5">
            <a:extLst>
              <a:ext uri="{FF2B5EF4-FFF2-40B4-BE49-F238E27FC236}">
                <a16:creationId xmlns:a16="http://schemas.microsoft.com/office/drawing/2014/main" id="{D3BD57BA-3529-4ABE-86A0-BCCE3E03BB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1D822-5CAF-4952-B063-C32CF5EAE4AD}"/>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4100078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2852-EA45-4EF2-9DFC-5EF043D29B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AEF7D-4563-43CF-9623-A0C6ACF3A8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1A973-A1CE-4741-9427-6311311DAA5F}"/>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5" name="Footer Placeholder 4">
            <a:extLst>
              <a:ext uri="{FF2B5EF4-FFF2-40B4-BE49-F238E27FC236}">
                <a16:creationId xmlns:a16="http://schemas.microsoft.com/office/drawing/2014/main" id="{98DC157E-9C26-443E-A4B7-1D723004D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BA850-CCCA-4F5F-83F8-2EA0B48B8DD8}"/>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73978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57929B-5FE3-4FA6-ABB8-6523C2E04E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EE9320-B24B-4173-8F98-3694CAE67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0C0CA-C0BC-46D5-8218-8D3AC461BF43}"/>
              </a:ext>
            </a:extLst>
          </p:cNvPr>
          <p:cNvSpPr>
            <a:spLocks noGrp="1"/>
          </p:cNvSpPr>
          <p:nvPr>
            <p:ph type="dt" sz="half" idx="10"/>
          </p:nvPr>
        </p:nvSpPr>
        <p:spPr/>
        <p:txBody>
          <a:bodyPr/>
          <a:lstStyle/>
          <a:p>
            <a:fld id="{B9FC49DC-73FB-4F14-A683-979C88B199D8}" type="datetimeFigureOut">
              <a:rPr lang="en-IN" smtClean="0"/>
              <a:t>02-06-2020</a:t>
            </a:fld>
            <a:endParaRPr lang="en-IN"/>
          </a:p>
        </p:txBody>
      </p:sp>
      <p:sp>
        <p:nvSpPr>
          <p:cNvPr id="5" name="Footer Placeholder 4">
            <a:extLst>
              <a:ext uri="{FF2B5EF4-FFF2-40B4-BE49-F238E27FC236}">
                <a16:creationId xmlns:a16="http://schemas.microsoft.com/office/drawing/2014/main" id="{393351C7-8DC3-412E-9A5B-1DDBBCCAE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B5042-F22B-4788-B11B-9491F0D1CED3}"/>
              </a:ext>
            </a:extLst>
          </p:cNvPr>
          <p:cNvSpPr>
            <a:spLocks noGrp="1"/>
          </p:cNvSpPr>
          <p:nvPr>
            <p:ph type="sldNum" sz="quarter" idx="12"/>
          </p:nvPr>
        </p:nvSpPr>
        <p:spPr/>
        <p:txBody>
          <a:bodyPr/>
          <a:lstStyle/>
          <a:p>
            <a:fld id="{6067FCE1-D467-47DE-BF61-7086E59B3DDB}" type="slidenum">
              <a:rPr lang="en-IN" smtClean="0"/>
              <a:t>‹#›</a:t>
            </a:fld>
            <a:endParaRPr lang="en-IN"/>
          </a:p>
        </p:txBody>
      </p:sp>
    </p:spTree>
    <p:extLst>
      <p:ext uri="{BB962C8B-B14F-4D97-AF65-F5344CB8AC3E}">
        <p14:creationId xmlns:p14="http://schemas.microsoft.com/office/powerpoint/2010/main" val="1258013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8394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42712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9893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3799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3153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419418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262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636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565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4708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94861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14742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747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5805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2994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78115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9511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3550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13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0604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02005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97408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3980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30198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15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6/2/2020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E8AD2-5FB7-4406-B708-96A7B800A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2C74E7-DE69-4AA8-BED7-17A60EDCC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7280A-B047-4DDD-8401-21CC6620E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C49DC-73FB-4F14-A683-979C88B199D8}" type="datetimeFigureOut">
              <a:rPr lang="en-IN" smtClean="0"/>
              <a:t>02-06-2020</a:t>
            </a:fld>
            <a:endParaRPr lang="en-IN"/>
          </a:p>
        </p:txBody>
      </p:sp>
      <p:sp>
        <p:nvSpPr>
          <p:cNvPr id="5" name="Footer Placeholder 4">
            <a:extLst>
              <a:ext uri="{FF2B5EF4-FFF2-40B4-BE49-F238E27FC236}">
                <a16:creationId xmlns:a16="http://schemas.microsoft.com/office/drawing/2014/main" id="{CA016959-8BE2-4CDB-BAAB-82CFEABF5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976D06-2464-4673-BB46-1C303EA9C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7FCE1-D467-47DE-BF61-7086E59B3DDB}" type="slidenum">
              <a:rPr lang="en-IN" smtClean="0"/>
              <a:t>‹#›</a:t>
            </a:fld>
            <a:endParaRPr lang="en-IN"/>
          </a:p>
        </p:txBody>
      </p:sp>
    </p:spTree>
    <p:extLst>
      <p:ext uri="{BB962C8B-B14F-4D97-AF65-F5344CB8AC3E}">
        <p14:creationId xmlns:p14="http://schemas.microsoft.com/office/powerpoint/2010/main" val="39845650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1214" y="1122363"/>
            <a:ext cx="11575228" cy="2387600"/>
          </a:xfrm>
        </p:spPr>
        <p:txBody>
          <a:bodyPr/>
          <a:lstStyle/>
          <a:p>
            <a:r>
              <a:rPr lang="en-CA" dirty="0"/>
              <a:t>Remembering lists of values </a:t>
            </a:r>
            <a:r>
              <a:rPr lang="en-CA" sz="4000" dirty="0"/>
              <a:t>lists</a:t>
            </a:r>
            <a:endParaRPr lang="en-US" sz="4000" dirty="0"/>
          </a:p>
        </p:txBody>
      </p:sp>
      <p:sp>
        <p:nvSpPr>
          <p:cNvPr id="5" name="Subtitle 4"/>
          <p:cNvSpPr>
            <a:spLocks noGrp="1"/>
          </p:cNvSpPr>
          <p:nvPr>
            <p:ph type="subTitle" idx="1"/>
          </p:nvPr>
        </p:nvSpPr>
        <p:spPr>
          <a:xfrm>
            <a:off x="-1929205" y="5495384"/>
            <a:ext cx="9144000" cy="1655762"/>
          </a:xfrm>
        </p:spPr>
        <p:txBody>
          <a:bodyPr/>
          <a:lstStyle/>
          <a:p>
            <a:r>
              <a:rPr lang="en-IN" dirty="0"/>
              <a:t>Pranay Dattani | Electrical engineer</a:t>
            </a:r>
            <a:endParaRPr lang="en-CA" dirty="0"/>
          </a:p>
        </p:txBody>
      </p:sp>
    </p:spTree>
    <p:extLst>
      <p:ext uri="{BB962C8B-B14F-4D97-AF65-F5344CB8AC3E}">
        <p14:creationId xmlns:p14="http://schemas.microsoft.com/office/powerpoint/2010/main" val="311096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dirty="0"/>
              <a:t>Finding values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31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The index() function will search the list and return the index of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Searching a list</a:t>
            </a:r>
            <a:endParaRPr lang="en-US" dirty="0"/>
          </a:p>
        </p:txBody>
      </p:sp>
    </p:spTree>
    <p:extLst>
      <p:ext uri="{BB962C8B-B14F-4D97-AF65-F5344CB8AC3E}">
        <p14:creationId xmlns:p14="http://schemas.microsoft.com/office/powerpoint/2010/main" val="220526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#where the name Steve is found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379514" y="4546809"/>
            <a:ext cx="8961941" cy="1384995"/>
          </a:xfrm>
          <a:prstGeom prst="rect">
            <a:avLst/>
          </a:prstGeom>
          <a:noFill/>
        </p:spPr>
        <p:txBody>
          <a:bodyPr wrap="none" rtlCol="0">
            <a:spAutoFit/>
          </a:bodyPr>
          <a:lstStyle/>
          <a:p>
            <a:r>
              <a:rPr lang="en-CA" sz="2800" dirty="0">
                <a:latin typeface="Segoe UI Light" panose="020B0502040204020203" pitchFamily="34" charset="0"/>
                <a:cs typeface="Segoe UI Light" panose="020B0502040204020203" pitchFamily="34" charset="0"/>
              </a:rPr>
              <a:t>The code crashes! </a:t>
            </a:r>
          </a:p>
          <a:p>
            <a:r>
              <a:rPr lang="en-CA" sz="2800" dirty="0">
                <a:latin typeface="Segoe UI Light" panose="020B0502040204020203" pitchFamily="34" charset="0"/>
                <a:cs typeface="Segoe UI Light" panose="020B0502040204020203" pitchFamily="34" charset="0"/>
              </a:rPr>
              <a:t>We need to add error handling </a:t>
            </a:r>
          </a:p>
          <a:p>
            <a:r>
              <a:rPr lang="en-CA" sz="2800" dirty="0">
                <a:latin typeface="Segoe UI Light" panose="020B0502040204020203" pitchFamily="34" charset="0"/>
                <a:cs typeface="Segoe UI Light" panose="020B0502040204020203" pitchFamily="34" charset="0"/>
              </a:rPr>
              <a:t>Or find another way to go through the list and find a value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a:t>Displaying values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605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Looping through all the values in a list</a:t>
            </a:r>
            <a:endParaRPr lang="en-US" dirty="0"/>
          </a:p>
        </p:txBody>
      </p:sp>
    </p:spTree>
    <p:extLst>
      <p:ext uri="{BB962C8B-B14F-4D97-AF65-F5344CB8AC3E}">
        <p14:creationId xmlns:p14="http://schemas.microsoft.com/office/powerpoint/2010/main" val="143402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Sometimes you have to remember lists of values</a:t>
            </a:r>
            <a:endParaRPr lang="en-US" dirty="0"/>
          </a:p>
        </p:txBody>
      </p:sp>
      <p:sp>
        <p:nvSpPr>
          <p:cNvPr id="5" name="Content Placeholder 4"/>
          <p:cNvSpPr>
            <a:spLocks noGrp="1"/>
          </p:cNvSpPr>
          <p:nvPr>
            <p:ph sz="quarter" idx="10"/>
          </p:nvPr>
        </p:nvSpPr>
        <p:spPr>
          <a:xfrm>
            <a:off x="551536" y="2227322"/>
            <a:ext cx="11525250" cy="5290388"/>
          </a:xfrm>
        </p:spPr>
        <p:txBody>
          <a:bodyPr/>
          <a:lstStyle/>
          <a:p>
            <a:r>
              <a:rPr lang="en-CA" dirty="0"/>
              <a:t>I want to remember the names of everyone coming to a party</a:t>
            </a:r>
          </a:p>
          <a:p>
            <a:r>
              <a:rPr lang="en-CA" dirty="0"/>
              <a:t>I want to remember the scores I got in all my courses</a:t>
            </a:r>
          </a:p>
          <a:p>
            <a:r>
              <a:rPr lang="en-CA" dirty="0"/>
              <a:t>I want to remember the directions to get to my doctor appointment</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if I don’t know how many values are in the list?</a:t>
            </a:r>
            <a:endParaRPr lang="en-US" dirty="0"/>
          </a:p>
        </p:txBody>
      </p:sp>
    </p:spTree>
    <p:extLst>
      <p:ext uri="{BB962C8B-B14F-4D97-AF65-F5344CB8AC3E}">
        <p14:creationId xmlns:p14="http://schemas.microsoft.com/office/powerpoint/2010/main" val="142126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Use the </a:t>
            </a:r>
            <a:r>
              <a:rPr lang="en-CA" dirty="0" err="1"/>
              <a:t>len</a:t>
            </a:r>
            <a:r>
              <a:rPr lang="en-CA" dirty="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Shhhh</a:t>
            </a:r>
            <a:r>
              <a:rPr lang="en-CA" dirty="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Sort a list and print the results</a:t>
            </a:r>
            <a:endParaRPr lang="en-US" dirty="0"/>
          </a:p>
        </p:txBody>
      </p:sp>
    </p:spTree>
    <p:extLst>
      <p:ext uri="{BB962C8B-B14F-4D97-AF65-F5344CB8AC3E}">
        <p14:creationId xmlns:p14="http://schemas.microsoft.com/office/powerpoint/2010/main" val="80478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a:t>Your challenge… Starting to get harder…</a:t>
            </a:r>
            <a:endParaRPr lang="en-US" dirty="0"/>
          </a:p>
        </p:txBody>
      </p:sp>
      <p:sp>
        <p:nvSpPr>
          <p:cNvPr id="4" name="Content Placeholder 3"/>
          <p:cNvSpPr>
            <a:spLocks noGrp="1"/>
          </p:cNvSpPr>
          <p:nvPr>
            <p:ph sz="quarter" idx="10"/>
          </p:nvPr>
        </p:nvSpPr>
        <p:spPr>
          <a:xfrm>
            <a:off x="239563" y="1926108"/>
            <a:ext cx="11525250" cy="5290388"/>
          </a:xfrm>
        </p:spPr>
        <p:txBody>
          <a:bodyPr/>
          <a:lstStyle/>
          <a:p>
            <a:r>
              <a:rPr lang="en-CA" dirty="0"/>
              <a:t>Ask the user to enter the names of everyone attending a party</a:t>
            </a:r>
          </a:p>
          <a:p>
            <a:r>
              <a:rPr lang="en-CA" dirty="0"/>
              <a:t>Then return a list of the party guests in alphabetical order</a:t>
            </a:r>
          </a:p>
          <a:p>
            <a:r>
              <a:rPr lang="en-CA" dirty="0"/>
              <a:t>This will require pulling together everything we have learned so far, so let’s walk through the thought process of idea to code</a:t>
            </a:r>
            <a:endParaRPr lang="en-US" dirty="0"/>
          </a:p>
        </p:txBody>
      </p:sp>
    </p:spTree>
    <p:extLst>
      <p:ext uri="{BB962C8B-B14F-4D97-AF65-F5344CB8AC3E}">
        <p14:creationId xmlns:p14="http://schemas.microsoft.com/office/powerpoint/2010/main" val="2248052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Break the problem into steps</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a:t>Ask the users to enter the names of everyone attending a party</a:t>
            </a:r>
          </a:p>
          <a:p>
            <a:pPr marL="514350" indent="-514350">
              <a:buFont typeface="+mj-lt"/>
              <a:buAutoNum type="arabicPeriod"/>
            </a:pPr>
            <a:r>
              <a:rPr lang="en-CA" dirty="0"/>
              <a:t>Put those values in a list</a:t>
            </a:r>
          </a:p>
          <a:p>
            <a:pPr marL="514350" indent="-514350">
              <a:buFont typeface="+mj-lt"/>
              <a:buAutoNum type="arabicPeriod"/>
            </a:pPr>
            <a:r>
              <a:rPr lang="en-CA" dirty="0"/>
              <a:t>Sort the list</a:t>
            </a:r>
          </a:p>
          <a:p>
            <a:pPr marL="514350" indent="-514350">
              <a:buFont typeface="+mj-lt"/>
              <a:buAutoNum type="arabicPeriod"/>
            </a:pPr>
            <a:r>
              <a:rPr lang="en-CA" dirty="0"/>
              <a:t>Print the sorted list</a:t>
            </a:r>
            <a:endParaRPr lang="en-US" dirty="0"/>
          </a:p>
        </p:txBody>
      </p:sp>
    </p:spTree>
    <p:extLst>
      <p:ext uri="{BB962C8B-B14F-4D97-AF65-F5344CB8AC3E}">
        <p14:creationId xmlns:p14="http://schemas.microsoft.com/office/powerpoint/2010/main" val="4140589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1. Ask the user to enter the names of everyone attending a party</a:t>
            </a:r>
            <a:endParaRPr lang="en-US" dirty="0"/>
          </a:p>
        </p:txBody>
      </p:sp>
      <p:sp>
        <p:nvSpPr>
          <p:cNvPr id="5" name="Content Placeholder 4"/>
          <p:cNvSpPr>
            <a:spLocks noGrp="1"/>
          </p:cNvSpPr>
          <p:nvPr>
            <p:ph sz="quarter" idx="10"/>
          </p:nvPr>
        </p:nvSpPr>
        <p:spPr>
          <a:xfrm>
            <a:off x="666750" y="2302626"/>
            <a:ext cx="11525250" cy="5290388"/>
          </a:xfrm>
        </p:spPr>
        <p:txBody>
          <a:bodyPr/>
          <a:lstStyle/>
          <a:p>
            <a:r>
              <a:rPr lang="en-CA" dirty="0"/>
              <a:t>What command do we use to ask a user for a value?</a:t>
            </a:r>
          </a:p>
          <a:p>
            <a:pPr lvl="1"/>
            <a:r>
              <a:rPr lang="en-CA" dirty="0"/>
              <a:t>input function</a:t>
            </a:r>
          </a:p>
          <a:p>
            <a:r>
              <a:rPr lang="en-CA" dirty="0"/>
              <a:t>What type of variable will we need to store all the names?</a:t>
            </a:r>
          </a:p>
          <a:p>
            <a:pPr lvl="1"/>
            <a:r>
              <a:rPr lang="en-CA" dirty="0"/>
              <a:t>A list</a:t>
            </a:r>
          </a:p>
          <a:p>
            <a:r>
              <a:rPr lang="en-CA" dirty="0"/>
              <a:t>How can I ask the user for more than one name?</a:t>
            </a:r>
          </a:p>
          <a:p>
            <a:pPr lvl="1"/>
            <a:r>
              <a:rPr lang="en-CA" dirty="0"/>
              <a:t>Use a loop</a:t>
            </a:r>
            <a:endParaRPr lang="en-US" dirty="0"/>
          </a:p>
        </p:txBody>
      </p:sp>
    </p:spTree>
    <p:extLst>
      <p:ext uri="{BB962C8B-B14F-4D97-AF65-F5344CB8AC3E}">
        <p14:creationId xmlns:p14="http://schemas.microsoft.com/office/powerpoint/2010/main" val="17208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dirty="0"/>
              <a:t>Multiple values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610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a:t>Do you know how many names the user will enter?</a:t>
            </a:r>
          </a:p>
          <a:p>
            <a:pPr marL="914246" lvl="1" indent="-457200"/>
            <a:r>
              <a:rPr lang="en-CA" dirty="0"/>
              <a:t>No, that means we don’t know how many times the loop needs to execute, so we should use a while loop</a:t>
            </a:r>
          </a:p>
          <a:p>
            <a:pPr marL="514331" indent="-457200"/>
            <a:r>
              <a:rPr lang="en-CA" dirty="0"/>
              <a:t>How will the loop know when to stop executing?</a:t>
            </a:r>
          </a:p>
          <a:p>
            <a:pPr marL="914246" lvl="1" indent="-457200"/>
            <a:r>
              <a:rPr lang="en-CA" dirty="0"/>
              <a:t>We could have user enter a special keyword when they are done (as long as we tell them to do it!)</a:t>
            </a:r>
            <a:endParaRPr lang="en-US" dirty="0"/>
          </a:p>
        </p:txBody>
      </p:sp>
    </p:spTree>
    <p:extLst>
      <p:ext uri="{BB962C8B-B14F-4D97-AF65-F5344CB8AC3E}">
        <p14:creationId xmlns:p14="http://schemas.microsoft.com/office/powerpoint/2010/main" val="37551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2. Put those values in a list</a:t>
            </a:r>
            <a:endParaRPr lang="en-US" dirty="0"/>
          </a:p>
        </p:txBody>
      </p:sp>
      <p:sp>
        <p:nvSpPr>
          <p:cNvPr id="3" name="Content Placeholder 2"/>
          <p:cNvSpPr>
            <a:spLocks noGrp="1"/>
          </p:cNvSpPr>
          <p:nvPr>
            <p:ph sz="quarter" idx="10"/>
          </p:nvPr>
        </p:nvSpPr>
        <p:spPr/>
        <p:txBody>
          <a:bodyPr/>
          <a:lstStyle/>
          <a:p>
            <a:r>
              <a:rPr lang="en-CA" dirty="0"/>
              <a:t>Declare an empty list</a:t>
            </a:r>
          </a:p>
          <a:p>
            <a:r>
              <a:rPr lang="en-CA" dirty="0"/>
              <a:t>Each time a new name is entered, add it to the list</a:t>
            </a:r>
            <a:endParaRPr lang="en-US" dirty="0"/>
          </a:p>
        </p:txBody>
      </p:sp>
    </p:spTree>
    <p:extLst>
      <p:ext uri="{BB962C8B-B14F-4D97-AF65-F5344CB8AC3E}">
        <p14:creationId xmlns:p14="http://schemas.microsoft.com/office/powerpoint/2010/main" val="949086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a:t>3. Sort the list</a:t>
            </a:r>
            <a:br>
              <a:rPr lang="en-CA" dirty="0"/>
            </a:br>
            <a:endParaRPr lang="en-US" dirty="0"/>
          </a:p>
        </p:txBody>
      </p:sp>
      <p:sp>
        <p:nvSpPr>
          <p:cNvPr id="3" name="Content Placeholder 2"/>
          <p:cNvSpPr>
            <a:spLocks noGrp="1"/>
          </p:cNvSpPr>
          <p:nvPr>
            <p:ph sz="quarter" idx="10"/>
          </p:nvPr>
        </p:nvSpPr>
        <p:spPr/>
        <p:txBody>
          <a:bodyPr/>
          <a:lstStyle/>
          <a:p>
            <a:r>
              <a:rPr lang="en-CA" dirty="0"/>
              <a:t>Once the values are in a list, use the sort function to sort the list alphabetically</a:t>
            </a:r>
            <a:endParaRPr lang="en-US" dirty="0"/>
          </a:p>
        </p:txBody>
      </p:sp>
    </p:spTree>
    <p:extLst>
      <p:ext uri="{BB962C8B-B14F-4D97-AF65-F5344CB8AC3E}">
        <p14:creationId xmlns:p14="http://schemas.microsoft.com/office/powerpoint/2010/main" val="2129544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a:t>4. Print the sorted list</a:t>
            </a:r>
            <a:br>
              <a:rPr lang="en-US" dirty="0"/>
            </a:br>
            <a:endParaRPr lang="en-US" dirty="0"/>
          </a:p>
        </p:txBody>
      </p:sp>
      <p:sp>
        <p:nvSpPr>
          <p:cNvPr id="3" name="Content Placeholder 2"/>
          <p:cNvSpPr>
            <a:spLocks noGrp="1"/>
          </p:cNvSpPr>
          <p:nvPr>
            <p:ph sz="quarter" idx="10"/>
          </p:nvPr>
        </p:nvSpPr>
        <p:spPr/>
        <p:txBody>
          <a:bodyPr/>
          <a:lstStyle/>
          <a:p>
            <a:r>
              <a:rPr lang="en-CA" dirty="0"/>
              <a:t>Use a loop to go through the values in the list</a:t>
            </a:r>
          </a:p>
          <a:p>
            <a:r>
              <a:rPr lang="en-CA" dirty="0"/>
              <a:t>For each value, print the name</a:t>
            </a:r>
            <a:endParaRPr lang="en-US" dirty="0"/>
          </a:p>
        </p:txBody>
      </p:sp>
    </p:spTree>
    <p:extLst>
      <p:ext uri="{BB962C8B-B14F-4D97-AF65-F5344CB8AC3E}">
        <p14:creationId xmlns:p14="http://schemas.microsoft.com/office/powerpoint/2010/main" val="1411943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a:latin typeface="Segoe UI Light" panose="020B0502040204020203" pitchFamily="34" charset="0"/>
                <a:cs typeface="Segoe UI Light" panose="020B0502040204020203" pitchFamily="34" charset="0"/>
              </a:rPr>
              <a:t>We are close but our code added the name DONE to our list of guests</a:t>
            </a:r>
          </a:p>
          <a:p>
            <a:r>
              <a:rPr lang="en-CA" dirty="0">
                <a:latin typeface="Segoe UI Light" panose="020B0502040204020203" pitchFamily="34" charset="0"/>
                <a:cs typeface="Segoe UI Light" panose="020B0502040204020203" pitchFamily="34" charset="0"/>
              </a:rPr>
              <a:t>How can we tell the program that if the name is “DONE” not to add it?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47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Use an if statement. You are gradually building a toolkit to solve different problems!</a:t>
            </a:r>
            <a:endParaRPr lang="en-US" dirty="0"/>
          </a:p>
        </p:txBody>
      </p:sp>
      <p:sp>
        <p:nvSpPr>
          <p:cNvPr id="4" name="Rectangle 1"/>
          <p:cNvSpPr>
            <a:spLocks noGrp="1" noChangeArrowheads="1"/>
          </p:cNvSpPr>
          <p:nvPr>
            <p:ph sz="quarter" idx="10"/>
          </p:nvPr>
        </p:nvSpPr>
        <p:spPr bwMode="auto">
          <a:xfrm>
            <a:off x="379514" y="1295013"/>
            <a:ext cx="1005916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FF"/>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name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name = input(</a:t>
            </a:r>
            <a:r>
              <a:rPr lang="en-US" altLang="en-US" sz="2000" dirty="0">
                <a:solidFill>
                  <a:srgbClr val="A31515"/>
                </a:solidFill>
                <a:latin typeface="Consolas" panose="020B0609020204030204" pitchFamily="49" charset="0"/>
                <a:cs typeface="Consolas" panose="020B0609020204030204" pitchFamily="49" charset="0"/>
              </a:rPr>
              <a:t>"Enter guest name (enter DONE if no more names) :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name.upper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guests.append</a:t>
            </a:r>
            <a:r>
              <a:rPr lang="en-US" altLang="en-US" sz="2000" dirty="0">
                <a:solidFill>
                  <a:srgbClr val="000000"/>
                </a:solidFill>
                <a:latin typeface="Consolas" panose="020B0609020204030204" pitchFamily="49" charset="0"/>
                <a:cs typeface="Consolas" panose="020B0609020204030204" pitchFamily="49" charset="0"/>
              </a:rPr>
              <a:t>(name)</a:t>
            </a:r>
            <a:endParaRPr lang="en-US" alt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6448" y="4171981"/>
            <a:ext cx="7405551" cy="3283320"/>
          </a:xfrm>
          <a:prstGeom prst="rect">
            <a:avLst/>
          </a:prstGeom>
        </p:spPr>
      </p:pic>
      <p:sp>
        <p:nvSpPr>
          <p:cNvPr id="8" name="Rectangle 7"/>
          <p:cNvSpPr/>
          <p:nvPr/>
        </p:nvSpPr>
        <p:spPr>
          <a:xfrm>
            <a:off x="379514" y="2895600"/>
            <a:ext cx="6287986" cy="647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6" y="4639292"/>
            <a:ext cx="5894334" cy="2528319"/>
          </a:xfrm>
          <a:prstGeom prst="rect">
            <a:avLst/>
          </a:prstGeom>
        </p:spPr>
      </p:pic>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even count backwards</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Creating and populating a list</a:t>
            </a:r>
            <a:endParaRPr lang="en-US" dirty="0"/>
          </a:p>
        </p:txBody>
      </p:sp>
    </p:spTree>
    <p:extLst>
      <p:ext uri="{BB962C8B-B14F-4D97-AF65-F5344CB8AC3E}">
        <p14:creationId xmlns:p14="http://schemas.microsoft.com/office/powerpoint/2010/main" val="53157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6700</TotalTime>
  <Words>1336</Words>
  <Application>Microsoft Office PowerPoint</Application>
  <PresentationFormat>Widescreen</PresentationFormat>
  <Paragraphs>181</Paragraphs>
  <Slides>35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Calibri Light</vt:lpstr>
      <vt:lpstr>Consolas</vt:lpstr>
      <vt:lpstr>Segoe UI Light</vt:lpstr>
      <vt:lpstr>MVA</vt:lpstr>
      <vt:lpstr>Office Theme</vt:lpstr>
      <vt:lpstr>Remembering lists of values lists</vt:lpstr>
      <vt:lpstr>Sometimes you have to remember lists of values</vt:lpstr>
      <vt:lpstr>Multiple values</vt:lpstr>
      <vt:lpstr>Lists allow you to store multiple values</vt:lpstr>
      <vt:lpstr>You can create an empty list and add values later</vt:lpstr>
      <vt:lpstr>You can reference any value in the list by specifying it’s position in the list</vt:lpstr>
      <vt:lpstr>You can even count backwards</vt:lpstr>
      <vt:lpstr>Creating and populating a list</vt:lpstr>
      <vt:lpstr>You can change a value in a list</vt:lpstr>
      <vt:lpstr>You can add a value to a list with append()</vt:lpstr>
      <vt:lpstr>You can remove a value from a list with remove()</vt:lpstr>
      <vt:lpstr>You can use the del command to delete an entry</vt:lpstr>
      <vt:lpstr>Finding values</vt:lpstr>
      <vt:lpstr>The index() function will search the list and return the index of the position where the value was found</vt:lpstr>
      <vt:lpstr>Searching a list</vt:lpstr>
      <vt:lpstr>What do you think will happen if we search for a value that doesn’t exist in the list?</vt:lpstr>
      <vt:lpstr>Displaying values</vt:lpstr>
      <vt:lpstr>Use a loop!</vt:lpstr>
      <vt:lpstr>Looping through all the values in a list</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Sort a list and print the results</vt:lpstr>
      <vt:lpstr>Your challenge… Starting to get harder…</vt:lpstr>
      <vt:lpstr>Break the problem into steps</vt:lpstr>
      <vt:lpstr>1. Ask the user to enter the names of everyone attending a party</vt:lpstr>
      <vt:lpstr>Should we use a for loop or while loop?</vt:lpstr>
      <vt:lpstr>2. Put those values in a list</vt:lpstr>
      <vt:lpstr>3. Sort the list </vt:lpstr>
      <vt:lpstr>4. Print the sorted list </vt:lpstr>
      <vt:lpstr>So… something like this?</vt:lpstr>
      <vt:lpstr>Use an if statement. You are gradually building a toolkit to solve different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132</cp:revision>
  <dcterms:created xsi:type="dcterms:W3CDTF">2014-06-11T19:38:55Z</dcterms:created>
  <dcterms:modified xsi:type="dcterms:W3CDTF">2020-06-02T10:25:35Z</dcterms:modified>
</cp:coreProperties>
</file>