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1" r:id="rId2"/>
  </p:sldMasterIdLst>
  <p:notesMasterIdLst>
    <p:notesMasterId r:id="rId31"/>
  </p:notesMasterIdLst>
  <p:sldIdLst>
    <p:sldId id="256" r:id="rId3"/>
    <p:sldId id="280" r:id="rId4"/>
    <p:sldId id="257" r:id="rId5"/>
    <p:sldId id="291" r:id="rId6"/>
    <p:sldId id="294" r:id="rId7"/>
    <p:sldId id="295" r:id="rId8"/>
    <p:sldId id="314" r:id="rId9"/>
    <p:sldId id="293" r:id="rId10"/>
    <p:sldId id="296" r:id="rId11"/>
    <p:sldId id="297" r:id="rId12"/>
    <p:sldId id="315" r:id="rId13"/>
    <p:sldId id="298" r:id="rId14"/>
    <p:sldId id="299" r:id="rId15"/>
    <p:sldId id="300" r:id="rId16"/>
    <p:sldId id="301" r:id="rId17"/>
    <p:sldId id="302" r:id="rId18"/>
    <p:sldId id="303" r:id="rId19"/>
    <p:sldId id="289" r:id="rId20"/>
    <p:sldId id="310" r:id="rId21"/>
    <p:sldId id="311" r:id="rId22"/>
    <p:sldId id="312" r:id="rId23"/>
    <p:sldId id="313" r:id="rId24"/>
    <p:sldId id="304" r:id="rId25"/>
    <p:sldId id="305" r:id="rId26"/>
    <p:sldId id="306" r:id="rId27"/>
    <p:sldId id="307" r:id="rId28"/>
    <p:sldId id="308" r:id="rId29"/>
    <p:sldId id="30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Ibach" initials="SI" lastIdx="4" clrIdx="0">
    <p:extLst>
      <p:ext uri="{19B8F6BF-5375-455C-9EA6-DF929625EA0E}">
        <p15:presenceInfo xmlns:p15="http://schemas.microsoft.com/office/powerpoint/2012/main" userId="S-1-5-21-124525095-708259637-1543119021-1127892" providerId="AD"/>
      </p:ext>
    </p:extLst>
  </p:cmAuthor>
  <p:cmAuthor id="2" name="Keshav Sonal Kharangate" initials="KSK" lastIdx="1" clrIdx="1">
    <p:extLst>
      <p:ext uri="{19B8F6BF-5375-455C-9EA6-DF929625EA0E}">
        <p15:presenceInfo xmlns:p15="http://schemas.microsoft.com/office/powerpoint/2012/main" userId="S-1-5-21-124525095-708259637-1543119021-14350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75617" autoAdjust="0"/>
  </p:normalViewPr>
  <p:slideViewPr>
    <p:cSldViewPr snapToGrid="0">
      <p:cViewPr varScale="1">
        <p:scale>
          <a:sx n="66" d="100"/>
          <a:sy n="66" d="100"/>
        </p:scale>
        <p:origin x="1229"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03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BC7F-02DE-47A2-A407-FDB3BEF83CC0}" type="datetimeFigureOut">
              <a:rPr lang="en-CA" smtClean="0"/>
              <a:t>2020-06-02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A4D85-E449-4E7F-8A74-66A26455A406}" type="slidenum">
              <a:rPr lang="en-CA" smtClean="0"/>
              <a:t>‹#›</a:t>
            </a:fld>
            <a:endParaRPr lang="en-CA"/>
          </a:p>
        </p:txBody>
      </p:sp>
    </p:spTree>
    <p:extLst>
      <p:ext uri="{BB962C8B-B14F-4D97-AF65-F5344CB8AC3E}">
        <p14:creationId xmlns:p14="http://schemas.microsoft.com/office/powerpoint/2010/main" val="2861381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3</a:t>
            </a:fld>
            <a:endParaRPr lang="en-CA"/>
          </a:p>
        </p:txBody>
      </p:sp>
    </p:spTree>
    <p:extLst>
      <p:ext uri="{BB962C8B-B14F-4D97-AF65-F5344CB8AC3E}">
        <p14:creationId xmlns:p14="http://schemas.microsoft.com/office/powerpoint/2010/main" val="952528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6</a:t>
            </a:fld>
            <a:endParaRPr lang="en-CA"/>
          </a:p>
        </p:txBody>
      </p:sp>
    </p:spTree>
    <p:extLst>
      <p:ext uri="{BB962C8B-B14F-4D97-AF65-F5344CB8AC3E}">
        <p14:creationId xmlns:p14="http://schemas.microsoft.com/office/powerpoint/2010/main" val="2527167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List of standard Python</a:t>
            </a:r>
            <a:r>
              <a:rPr lang="en-CA" baseline="0" dirty="0"/>
              <a:t> errors http://www.tutorialspoint.com/python/standard_exceptions.htm</a:t>
            </a: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14</a:t>
            </a:fld>
            <a:endParaRPr lang="en-CA"/>
          </a:p>
        </p:txBody>
      </p:sp>
    </p:spTree>
    <p:extLst>
      <p:ext uri="{BB962C8B-B14F-4D97-AF65-F5344CB8AC3E}">
        <p14:creationId xmlns:p14="http://schemas.microsoft.com/office/powerpoint/2010/main" val="127734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List of </a:t>
            </a:r>
            <a:r>
              <a:rPr lang="en-CA"/>
              <a:t>standard Python</a:t>
            </a:r>
            <a:r>
              <a:rPr lang="en-CA" baseline="0"/>
              <a:t> errors http://www.tutorialspoint.com/python/standard_exceptions.htm</a:t>
            </a:r>
          </a:p>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15</a:t>
            </a:fld>
            <a:endParaRPr lang="en-CA"/>
          </a:p>
        </p:txBody>
      </p:sp>
    </p:spTree>
    <p:extLst>
      <p:ext uri="{BB962C8B-B14F-4D97-AF65-F5344CB8AC3E}">
        <p14:creationId xmlns:p14="http://schemas.microsoft.com/office/powerpoint/2010/main" val="2079469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List of standard Python</a:t>
            </a:r>
            <a:r>
              <a:rPr lang="en-CA" baseline="0" dirty="0"/>
              <a:t> errors http://www.tutorialspoint.com/python/standard_exceptions.htm</a:t>
            </a: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16</a:t>
            </a:fld>
            <a:endParaRPr lang="en-CA"/>
          </a:p>
        </p:txBody>
      </p:sp>
    </p:spTree>
    <p:extLst>
      <p:ext uri="{BB962C8B-B14F-4D97-AF65-F5344CB8AC3E}">
        <p14:creationId xmlns:p14="http://schemas.microsoft.com/office/powerpoint/2010/main" val="314904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List of standard Python</a:t>
            </a:r>
            <a:r>
              <a:rPr lang="en-CA" baseline="0" dirty="0"/>
              <a:t> errors http://www.tutorialspoint.com/python/standard_exceptions.htm</a:t>
            </a: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17</a:t>
            </a:fld>
            <a:endParaRPr lang="en-CA"/>
          </a:p>
        </p:txBody>
      </p:sp>
    </p:spTree>
    <p:extLst>
      <p:ext uri="{BB962C8B-B14F-4D97-AF65-F5344CB8AC3E}">
        <p14:creationId xmlns:p14="http://schemas.microsoft.com/office/powerpoint/2010/main" val="2584914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List of standard Python</a:t>
            </a:r>
            <a:r>
              <a:rPr lang="en-CA" baseline="0" dirty="0"/>
              <a:t> errors http://www.tutorialspoint.com/python/standard_exceptions.htm</a:t>
            </a: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19</a:t>
            </a:fld>
            <a:endParaRPr lang="en-CA"/>
          </a:p>
        </p:txBody>
      </p:sp>
    </p:spTree>
    <p:extLst>
      <p:ext uri="{BB962C8B-B14F-4D97-AF65-F5344CB8AC3E}">
        <p14:creationId xmlns:p14="http://schemas.microsoft.com/office/powerpoint/2010/main" val="3169853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10966228"/>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8AE8910-8D76-47D3-A240-526DD3CA8A5E}" type="datetimeFigureOut">
              <a:rPr lang="en-CA" smtClean="0"/>
              <a:t>2020-06-02</a:t>
            </a:fld>
            <a:endParaRPr lang="en-CA"/>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A8EB125-82E8-428B-A6F8-34A7B3DBC78C}" type="slidenum">
              <a:rPr lang="en-CA" smtClean="0"/>
              <a:t>‹#›</a:t>
            </a:fld>
            <a:endParaRPr lang="en-CA"/>
          </a:p>
        </p:txBody>
      </p:sp>
    </p:spTree>
    <p:extLst>
      <p:ext uri="{BB962C8B-B14F-4D97-AF65-F5344CB8AC3E}">
        <p14:creationId xmlns:p14="http://schemas.microsoft.com/office/powerpoint/2010/main" val="35434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7AB9-0078-4A0D-A9B5-7FD4DCC2F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7AA4E7-1A00-4F9C-BA8B-7E42EC1C5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A5BFFA-A67D-4677-BFF4-81BFA64DF740}"/>
              </a:ext>
            </a:extLst>
          </p:cNvPr>
          <p:cNvSpPr>
            <a:spLocks noGrp="1"/>
          </p:cNvSpPr>
          <p:nvPr>
            <p:ph type="dt" sz="half" idx="10"/>
          </p:nvPr>
        </p:nvSpPr>
        <p:spPr/>
        <p:txBody>
          <a:bodyPr/>
          <a:lstStyle/>
          <a:p>
            <a:fld id="{0E7E96EA-5F36-4C16-9751-60EFCDB14627}" type="datetimeFigureOut">
              <a:rPr lang="en-IN" smtClean="0"/>
              <a:t>02-06-2020</a:t>
            </a:fld>
            <a:endParaRPr lang="en-IN"/>
          </a:p>
        </p:txBody>
      </p:sp>
      <p:sp>
        <p:nvSpPr>
          <p:cNvPr id="5" name="Footer Placeholder 4">
            <a:extLst>
              <a:ext uri="{FF2B5EF4-FFF2-40B4-BE49-F238E27FC236}">
                <a16:creationId xmlns:a16="http://schemas.microsoft.com/office/drawing/2014/main" id="{46DF4DCB-D18F-476E-8523-D45B9EDCB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3124EC-8F44-451B-9233-739CDAB4EA82}"/>
              </a:ext>
            </a:extLst>
          </p:cNvPr>
          <p:cNvSpPr>
            <a:spLocks noGrp="1"/>
          </p:cNvSpPr>
          <p:nvPr>
            <p:ph type="sldNum" sz="quarter" idx="12"/>
          </p:nvPr>
        </p:nvSpPr>
        <p:spPr/>
        <p:txBody>
          <a:bodyPr/>
          <a:lstStyle/>
          <a:p>
            <a:fld id="{BDD15EFB-3A4A-4610-96F7-FFE170B83F33}" type="slidenum">
              <a:rPr lang="en-IN" smtClean="0"/>
              <a:t>‹#›</a:t>
            </a:fld>
            <a:endParaRPr lang="en-IN"/>
          </a:p>
        </p:txBody>
      </p:sp>
    </p:spTree>
    <p:extLst>
      <p:ext uri="{BB962C8B-B14F-4D97-AF65-F5344CB8AC3E}">
        <p14:creationId xmlns:p14="http://schemas.microsoft.com/office/powerpoint/2010/main" val="14442584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9683-09E5-4483-95CD-6DEBD8FA2C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60C074-8D71-4AC6-A96C-A4C3CD112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0DD012-F548-4D0C-8881-5A98407390C0}"/>
              </a:ext>
            </a:extLst>
          </p:cNvPr>
          <p:cNvSpPr>
            <a:spLocks noGrp="1"/>
          </p:cNvSpPr>
          <p:nvPr>
            <p:ph type="dt" sz="half" idx="10"/>
          </p:nvPr>
        </p:nvSpPr>
        <p:spPr/>
        <p:txBody>
          <a:bodyPr/>
          <a:lstStyle/>
          <a:p>
            <a:fld id="{0E7E96EA-5F36-4C16-9751-60EFCDB14627}" type="datetimeFigureOut">
              <a:rPr lang="en-IN" smtClean="0"/>
              <a:t>02-06-2020</a:t>
            </a:fld>
            <a:endParaRPr lang="en-IN"/>
          </a:p>
        </p:txBody>
      </p:sp>
      <p:sp>
        <p:nvSpPr>
          <p:cNvPr id="5" name="Footer Placeholder 4">
            <a:extLst>
              <a:ext uri="{FF2B5EF4-FFF2-40B4-BE49-F238E27FC236}">
                <a16:creationId xmlns:a16="http://schemas.microsoft.com/office/drawing/2014/main" id="{D1CE69BB-5789-4C82-BC28-9EFEA0812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55DC28-9CD3-4FCF-8EED-0F8A44377A04}"/>
              </a:ext>
            </a:extLst>
          </p:cNvPr>
          <p:cNvSpPr>
            <a:spLocks noGrp="1"/>
          </p:cNvSpPr>
          <p:nvPr>
            <p:ph type="sldNum" sz="quarter" idx="12"/>
          </p:nvPr>
        </p:nvSpPr>
        <p:spPr/>
        <p:txBody>
          <a:bodyPr/>
          <a:lstStyle/>
          <a:p>
            <a:fld id="{BDD15EFB-3A4A-4610-96F7-FFE170B83F33}" type="slidenum">
              <a:rPr lang="en-IN" smtClean="0"/>
              <a:t>‹#›</a:t>
            </a:fld>
            <a:endParaRPr lang="en-IN"/>
          </a:p>
        </p:txBody>
      </p:sp>
    </p:spTree>
    <p:extLst>
      <p:ext uri="{BB962C8B-B14F-4D97-AF65-F5344CB8AC3E}">
        <p14:creationId xmlns:p14="http://schemas.microsoft.com/office/powerpoint/2010/main" val="269581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1152-EE45-4304-BD87-52D3353E2D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D2360C-CFCD-4557-9E9B-06D2B5061E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252AA9-3442-4FA9-BCD4-2ACF5FB402DA}"/>
              </a:ext>
            </a:extLst>
          </p:cNvPr>
          <p:cNvSpPr>
            <a:spLocks noGrp="1"/>
          </p:cNvSpPr>
          <p:nvPr>
            <p:ph type="dt" sz="half" idx="10"/>
          </p:nvPr>
        </p:nvSpPr>
        <p:spPr/>
        <p:txBody>
          <a:bodyPr/>
          <a:lstStyle/>
          <a:p>
            <a:fld id="{0E7E96EA-5F36-4C16-9751-60EFCDB14627}" type="datetimeFigureOut">
              <a:rPr lang="en-IN" smtClean="0"/>
              <a:t>02-06-2020</a:t>
            </a:fld>
            <a:endParaRPr lang="en-IN"/>
          </a:p>
        </p:txBody>
      </p:sp>
      <p:sp>
        <p:nvSpPr>
          <p:cNvPr id="5" name="Footer Placeholder 4">
            <a:extLst>
              <a:ext uri="{FF2B5EF4-FFF2-40B4-BE49-F238E27FC236}">
                <a16:creationId xmlns:a16="http://schemas.microsoft.com/office/drawing/2014/main" id="{EEEFAA77-5763-4198-B2EE-E578E76DE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6070B4-6899-468C-BE81-98BF59D83CBA}"/>
              </a:ext>
            </a:extLst>
          </p:cNvPr>
          <p:cNvSpPr>
            <a:spLocks noGrp="1"/>
          </p:cNvSpPr>
          <p:nvPr>
            <p:ph type="sldNum" sz="quarter" idx="12"/>
          </p:nvPr>
        </p:nvSpPr>
        <p:spPr/>
        <p:txBody>
          <a:bodyPr/>
          <a:lstStyle/>
          <a:p>
            <a:fld id="{BDD15EFB-3A4A-4610-96F7-FFE170B83F33}" type="slidenum">
              <a:rPr lang="en-IN" smtClean="0"/>
              <a:t>‹#›</a:t>
            </a:fld>
            <a:endParaRPr lang="en-IN"/>
          </a:p>
        </p:txBody>
      </p:sp>
    </p:spTree>
    <p:extLst>
      <p:ext uri="{BB962C8B-B14F-4D97-AF65-F5344CB8AC3E}">
        <p14:creationId xmlns:p14="http://schemas.microsoft.com/office/powerpoint/2010/main" val="4219529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A132-9DFB-4AFA-9AC3-FFFD72E729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2709ED-1E3E-4B13-93CE-CD76D65DF0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635BBA-57C6-434F-9D35-3B88836E0C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B58783-93D6-4749-AA46-E4631C68A7A1}"/>
              </a:ext>
            </a:extLst>
          </p:cNvPr>
          <p:cNvSpPr>
            <a:spLocks noGrp="1"/>
          </p:cNvSpPr>
          <p:nvPr>
            <p:ph type="dt" sz="half" idx="10"/>
          </p:nvPr>
        </p:nvSpPr>
        <p:spPr/>
        <p:txBody>
          <a:bodyPr/>
          <a:lstStyle/>
          <a:p>
            <a:fld id="{0E7E96EA-5F36-4C16-9751-60EFCDB14627}" type="datetimeFigureOut">
              <a:rPr lang="en-IN" smtClean="0"/>
              <a:t>02-06-2020</a:t>
            </a:fld>
            <a:endParaRPr lang="en-IN"/>
          </a:p>
        </p:txBody>
      </p:sp>
      <p:sp>
        <p:nvSpPr>
          <p:cNvPr id="6" name="Footer Placeholder 5">
            <a:extLst>
              <a:ext uri="{FF2B5EF4-FFF2-40B4-BE49-F238E27FC236}">
                <a16:creationId xmlns:a16="http://schemas.microsoft.com/office/drawing/2014/main" id="{36366063-A6B2-4BDD-97F7-79E18314A6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2DDBB2-E078-4167-8B0F-A43162F98DC2}"/>
              </a:ext>
            </a:extLst>
          </p:cNvPr>
          <p:cNvSpPr>
            <a:spLocks noGrp="1"/>
          </p:cNvSpPr>
          <p:nvPr>
            <p:ph type="sldNum" sz="quarter" idx="12"/>
          </p:nvPr>
        </p:nvSpPr>
        <p:spPr/>
        <p:txBody>
          <a:bodyPr/>
          <a:lstStyle/>
          <a:p>
            <a:fld id="{BDD15EFB-3A4A-4610-96F7-FFE170B83F33}" type="slidenum">
              <a:rPr lang="en-IN" smtClean="0"/>
              <a:t>‹#›</a:t>
            </a:fld>
            <a:endParaRPr lang="en-IN"/>
          </a:p>
        </p:txBody>
      </p:sp>
    </p:spTree>
    <p:extLst>
      <p:ext uri="{BB962C8B-B14F-4D97-AF65-F5344CB8AC3E}">
        <p14:creationId xmlns:p14="http://schemas.microsoft.com/office/powerpoint/2010/main" val="357361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632E-A4F2-41C1-B801-271EB10F80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553522-3153-4410-BB7B-AA73E3E17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9AE9A4-8E73-40D2-BFD7-4614DF3045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46148F-04D6-49F8-A532-DB51ADDAE3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B3A392-ADD6-4FE7-9875-A627F8FE7B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17A734-7815-48BA-8C4C-440A3BA4B4BA}"/>
              </a:ext>
            </a:extLst>
          </p:cNvPr>
          <p:cNvSpPr>
            <a:spLocks noGrp="1"/>
          </p:cNvSpPr>
          <p:nvPr>
            <p:ph type="dt" sz="half" idx="10"/>
          </p:nvPr>
        </p:nvSpPr>
        <p:spPr/>
        <p:txBody>
          <a:bodyPr/>
          <a:lstStyle/>
          <a:p>
            <a:fld id="{0E7E96EA-5F36-4C16-9751-60EFCDB14627}" type="datetimeFigureOut">
              <a:rPr lang="en-IN" smtClean="0"/>
              <a:t>02-06-2020</a:t>
            </a:fld>
            <a:endParaRPr lang="en-IN"/>
          </a:p>
        </p:txBody>
      </p:sp>
      <p:sp>
        <p:nvSpPr>
          <p:cNvPr id="8" name="Footer Placeholder 7">
            <a:extLst>
              <a:ext uri="{FF2B5EF4-FFF2-40B4-BE49-F238E27FC236}">
                <a16:creationId xmlns:a16="http://schemas.microsoft.com/office/drawing/2014/main" id="{D82E8D9A-5D6D-4680-8B15-161C5FD497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BB6BD3-A66A-4C1E-BECD-A043D3120DB5}"/>
              </a:ext>
            </a:extLst>
          </p:cNvPr>
          <p:cNvSpPr>
            <a:spLocks noGrp="1"/>
          </p:cNvSpPr>
          <p:nvPr>
            <p:ph type="sldNum" sz="quarter" idx="12"/>
          </p:nvPr>
        </p:nvSpPr>
        <p:spPr/>
        <p:txBody>
          <a:bodyPr/>
          <a:lstStyle/>
          <a:p>
            <a:fld id="{BDD15EFB-3A4A-4610-96F7-FFE170B83F33}" type="slidenum">
              <a:rPr lang="en-IN" smtClean="0"/>
              <a:t>‹#›</a:t>
            </a:fld>
            <a:endParaRPr lang="en-IN"/>
          </a:p>
        </p:txBody>
      </p:sp>
    </p:spTree>
    <p:extLst>
      <p:ext uri="{BB962C8B-B14F-4D97-AF65-F5344CB8AC3E}">
        <p14:creationId xmlns:p14="http://schemas.microsoft.com/office/powerpoint/2010/main" val="3948910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75FF-B198-47DC-9F16-6F25C86093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0938A7-0AD4-4E91-ADCF-08806006ABD4}"/>
              </a:ext>
            </a:extLst>
          </p:cNvPr>
          <p:cNvSpPr>
            <a:spLocks noGrp="1"/>
          </p:cNvSpPr>
          <p:nvPr>
            <p:ph type="dt" sz="half" idx="10"/>
          </p:nvPr>
        </p:nvSpPr>
        <p:spPr/>
        <p:txBody>
          <a:bodyPr/>
          <a:lstStyle/>
          <a:p>
            <a:fld id="{0E7E96EA-5F36-4C16-9751-60EFCDB14627}" type="datetimeFigureOut">
              <a:rPr lang="en-IN" smtClean="0"/>
              <a:t>02-06-2020</a:t>
            </a:fld>
            <a:endParaRPr lang="en-IN"/>
          </a:p>
        </p:txBody>
      </p:sp>
      <p:sp>
        <p:nvSpPr>
          <p:cNvPr id="4" name="Footer Placeholder 3">
            <a:extLst>
              <a:ext uri="{FF2B5EF4-FFF2-40B4-BE49-F238E27FC236}">
                <a16:creationId xmlns:a16="http://schemas.microsoft.com/office/drawing/2014/main" id="{4F567D05-9A50-4497-A656-78DFB14652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DB09EE-70C2-49FB-9B27-15C2071D2DF9}"/>
              </a:ext>
            </a:extLst>
          </p:cNvPr>
          <p:cNvSpPr>
            <a:spLocks noGrp="1"/>
          </p:cNvSpPr>
          <p:nvPr>
            <p:ph type="sldNum" sz="quarter" idx="12"/>
          </p:nvPr>
        </p:nvSpPr>
        <p:spPr/>
        <p:txBody>
          <a:bodyPr/>
          <a:lstStyle/>
          <a:p>
            <a:fld id="{BDD15EFB-3A4A-4610-96F7-FFE170B83F33}" type="slidenum">
              <a:rPr lang="en-IN" smtClean="0"/>
              <a:t>‹#›</a:t>
            </a:fld>
            <a:endParaRPr lang="en-IN"/>
          </a:p>
        </p:txBody>
      </p:sp>
    </p:spTree>
    <p:extLst>
      <p:ext uri="{BB962C8B-B14F-4D97-AF65-F5344CB8AC3E}">
        <p14:creationId xmlns:p14="http://schemas.microsoft.com/office/powerpoint/2010/main" val="3055469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FBDA8-B634-43C2-BB34-7A928F930AD4}"/>
              </a:ext>
            </a:extLst>
          </p:cNvPr>
          <p:cNvSpPr>
            <a:spLocks noGrp="1"/>
          </p:cNvSpPr>
          <p:nvPr>
            <p:ph type="dt" sz="half" idx="10"/>
          </p:nvPr>
        </p:nvSpPr>
        <p:spPr/>
        <p:txBody>
          <a:bodyPr/>
          <a:lstStyle/>
          <a:p>
            <a:fld id="{0E7E96EA-5F36-4C16-9751-60EFCDB14627}" type="datetimeFigureOut">
              <a:rPr lang="en-IN" smtClean="0"/>
              <a:t>02-06-2020</a:t>
            </a:fld>
            <a:endParaRPr lang="en-IN"/>
          </a:p>
        </p:txBody>
      </p:sp>
      <p:sp>
        <p:nvSpPr>
          <p:cNvPr id="3" name="Footer Placeholder 2">
            <a:extLst>
              <a:ext uri="{FF2B5EF4-FFF2-40B4-BE49-F238E27FC236}">
                <a16:creationId xmlns:a16="http://schemas.microsoft.com/office/drawing/2014/main" id="{8BC4BDD4-A54F-4F3E-98AD-811D67CAD4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04BFC9-95BF-4656-B4C5-F94784D0206E}"/>
              </a:ext>
            </a:extLst>
          </p:cNvPr>
          <p:cNvSpPr>
            <a:spLocks noGrp="1"/>
          </p:cNvSpPr>
          <p:nvPr>
            <p:ph type="sldNum" sz="quarter" idx="12"/>
          </p:nvPr>
        </p:nvSpPr>
        <p:spPr/>
        <p:txBody>
          <a:bodyPr/>
          <a:lstStyle/>
          <a:p>
            <a:fld id="{BDD15EFB-3A4A-4610-96F7-FFE170B83F33}" type="slidenum">
              <a:rPr lang="en-IN" smtClean="0"/>
              <a:t>‹#›</a:t>
            </a:fld>
            <a:endParaRPr lang="en-IN"/>
          </a:p>
        </p:txBody>
      </p:sp>
    </p:spTree>
    <p:extLst>
      <p:ext uri="{BB962C8B-B14F-4D97-AF65-F5344CB8AC3E}">
        <p14:creationId xmlns:p14="http://schemas.microsoft.com/office/powerpoint/2010/main" val="1880847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D01A-AB68-4F66-81C1-D96FDAA677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1B84B6-B8C9-4613-9737-3E3173612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14E53E-4495-4E31-B777-C845ECA24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1639A-A9CB-4367-BA2F-BFDC747C646C}"/>
              </a:ext>
            </a:extLst>
          </p:cNvPr>
          <p:cNvSpPr>
            <a:spLocks noGrp="1"/>
          </p:cNvSpPr>
          <p:nvPr>
            <p:ph type="dt" sz="half" idx="10"/>
          </p:nvPr>
        </p:nvSpPr>
        <p:spPr/>
        <p:txBody>
          <a:bodyPr/>
          <a:lstStyle/>
          <a:p>
            <a:fld id="{B8AE8910-8D76-47D3-A240-526DD3CA8A5E}" type="datetimeFigureOut">
              <a:rPr lang="en-CA" smtClean="0"/>
              <a:t>2020-06-02</a:t>
            </a:fld>
            <a:endParaRPr lang="en-CA"/>
          </a:p>
        </p:txBody>
      </p:sp>
      <p:sp>
        <p:nvSpPr>
          <p:cNvPr id="6" name="Footer Placeholder 5">
            <a:extLst>
              <a:ext uri="{FF2B5EF4-FFF2-40B4-BE49-F238E27FC236}">
                <a16:creationId xmlns:a16="http://schemas.microsoft.com/office/drawing/2014/main" id="{78626C90-2EDE-4174-BE3D-8B61A9442C0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CD7C5F2-E6D5-4907-82E2-A3F2AA714A29}"/>
              </a:ext>
            </a:extLst>
          </p:cNvPr>
          <p:cNvSpPr>
            <a:spLocks noGrp="1"/>
          </p:cNvSpPr>
          <p:nvPr>
            <p:ph type="sldNum" sz="quarter" idx="12"/>
          </p:nvPr>
        </p:nvSpPr>
        <p:spPr/>
        <p:txBody>
          <a:bodyPr/>
          <a:lstStyle/>
          <a:p>
            <a:fld id="{6A8EB125-82E8-428B-A6F8-34A7B3DBC78C}" type="slidenum">
              <a:rPr lang="en-CA" smtClean="0"/>
              <a:t>‹#›</a:t>
            </a:fld>
            <a:endParaRPr lang="en-CA"/>
          </a:p>
        </p:txBody>
      </p:sp>
    </p:spTree>
    <p:extLst>
      <p:ext uri="{BB962C8B-B14F-4D97-AF65-F5344CB8AC3E}">
        <p14:creationId xmlns:p14="http://schemas.microsoft.com/office/powerpoint/2010/main" val="4097883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DC94-D605-41E2-BD14-E13728BD7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227B19-1B60-4933-99A9-BFF31428FC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914DF4-2984-4018-86A1-E0D8C5CF7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45F04F-D2B5-46F5-A77A-72C8BD836AE2}"/>
              </a:ext>
            </a:extLst>
          </p:cNvPr>
          <p:cNvSpPr>
            <a:spLocks noGrp="1"/>
          </p:cNvSpPr>
          <p:nvPr>
            <p:ph type="dt" sz="half" idx="10"/>
          </p:nvPr>
        </p:nvSpPr>
        <p:spPr/>
        <p:txBody>
          <a:bodyPr/>
          <a:lstStyle/>
          <a:p>
            <a:fld id="{0E7E96EA-5F36-4C16-9751-60EFCDB14627}" type="datetimeFigureOut">
              <a:rPr lang="en-IN" smtClean="0"/>
              <a:t>02-06-2020</a:t>
            </a:fld>
            <a:endParaRPr lang="en-IN"/>
          </a:p>
        </p:txBody>
      </p:sp>
      <p:sp>
        <p:nvSpPr>
          <p:cNvPr id="6" name="Footer Placeholder 5">
            <a:extLst>
              <a:ext uri="{FF2B5EF4-FFF2-40B4-BE49-F238E27FC236}">
                <a16:creationId xmlns:a16="http://schemas.microsoft.com/office/drawing/2014/main" id="{FD48A2BD-B9B6-4E4B-9305-EC20B2076A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4566BD-E2C2-4F21-AFFC-0BE7A70F8AF9}"/>
              </a:ext>
            </a:extLst>
          </p:cNvPr>
          <p:cNvSpPr>
            <a:spLocks noGrp="1"/>
          </p:cNvSpPr>
          <p:nvPr>
            <p:ph type="sldNum" sz="quarter" idx="12"/>
          </p:nvPr>
        </p:nvSpPr>
        <p:spPr/>
        <p:txBody>
          <a:bodyPr/>
          <a:lstStyle/>
          <a:p>
            <a:fld id="{BDD15EFB-3A4A-4610-96F7-FFE170B83F33}" type="slidenum">
              <a:rPr lang="en-IN" smtClean="0"/>
              <a:t>‹#›</a:t>
            </a:fld>
            <a:endParaRPr lang="en-IN"/>
          </a:p>
        </p:txBody>
      </p:sp>
    </p:spTree>
    <p:extLst>
      <p:ext uri="{BB962C8B-B14F-4D97-AF65-F5344CB8AC3E}">
        <p14:creationId xmlns:p14="http://schemas.microsoft.com/office/powerpoint/2010/main" val="154204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40634805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D782-A6CE-4B0A-AAE4-047DC08E7B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64C5EF-80D6-4AAA-907C-DFDE63B02A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976181-2E53-48F6-A9A2-07DEF48D5921}"/>
              </a:ext>
            </a:extLst>
          </p:cNvPr>
          <p:cNvSpPr>
            <a:spLocks noGrp="1"/>
          </p:cNvSpPr>
          <p:nvPr>
            <p:ph type="dt" sz="half" idx="10"/>
          </p:nvPr>
        </p:nvSpPr>
        <p:spPr/>
        <p:txBody>
          <a:bodyPr/>
          <a:lstStyle/>
          <a:p>
            <a:fld id="{0E7E96EA-5F36-4C16-9751-60EFCDB14627}" type="datetimeFigureOut">
              <a:rPr lang="en-IN" smtClean="0"/>
              <a:t>02-06-2020</a:t>
            </a:fld>
            <a:endParaRPr lang="en-IN"/>
          </a:p>
        </p:txBody>
      </p:sp>
      <p:sp>
        <p:nvSpPr>
          <p:cNvPr id="5" name="Footer Placeholder 4">
            <a:extLst>
              <a:ext uri="{FF2B5EF4-FFF2-40B4-BE49-F238E27FC236}">
                <a16:creationId xmlns:a16="http://schemas.microsoft.com/office/drawing/2014/main" id="{DC44CEF5-BD92-4FD5-BF3C-6FE1EC246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144081-DE81-464D-8275-7BB9BCEFC061}"/>
              </a:ext>
            </a:extLst>
          </p:cNvPr>
          <p:cNvSpPr>
            <a:spLocks noGrp="1"/>
          </p:cNvSpPr>
          <p:nvPr>
            <p:ph type="sldNum" sz="quarter" idx="12"/>
          </p:nvPr>
        </p:nvSpPr>
        <p:spPr/>
        <p:txBody>
          <a:bodyPr/>
          <a:lstStyle/>
          <a:p>
            <a:fld id="{BDD15EFB-3A4A-4610-96F7-FFE170B83F33}" type="slidenum">
              <a:rPr lang="en-IN" smtClean="0"/>
              <a:t>‹#›</a:t>
            </a:fld>
            <a:endParaRPr lang="en-IN"/>
          </a:p>
        </p:txBody>
      </p:sp>
    </p:spTree>
    <p:extLst>
      <p:ext uri="{BB962C8B-B14F-4D97-AF65-F5344CB8AC3E}">
        <p14:creationId xmlns:p14="http://schemas.microsoft.com/office/powerpoint/2010/main" val="3368449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5139AF-E236-4964-888A-0494C010C2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A0E8F8-3F0D-4AB9-88C7-27212664B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EA92B-FE40-49A9-8AEC-C8A773CF03E0}"/>
              </a:ext>
            </a:extLst>
          </p:cNvPr>
          <p:cNvSpPr>
            <a:spLocks noGrp="1"/>
          </p:cNvSpPr>
          <p:nvPr>
            <p:ph type="dt" sz="half" idx="10"/>
          </p:nvPr>
        </p:nvSpPr>
        <p:spPr/>
        <p:txBody>
          <a:bodyPr/>
          <a:lstStyle/>
          <a:p>
            <a:fld id="{0E7E96EA-5F36-4C16-9751-60EFCDB14627}" type="datetimeFigureOut">
              <a:rPr lang="en-IN" smtClean="0"/>
              <a:t>02-06-2020</a:t>
            </a:fld>
            <a:endParaRPr lang="en-IN"/>
          </a:p>
        </p:txBody>
      </p:sp>
      <p:sp>
        <p:nvSpPr>
          <p:cNvPr id="5" name="Footer Placeholder 4">
            <a:extLst>
              <a:ext uri="{FF2B5EF4-FFF2-40B4-BE49-F238E27FC236}">
                <a16:creationId xmlns:a16="http://schemas.microsoft.com/office/drawing/2014/main" id="{20E9DD20-E07A-4267-92F3-08F37454E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8F3F3-0FD6-4E51-9704-57531723B62D}"/>
              </a:ext>
            </a:extLst>
          </p:cNvPr>
          <p:cNvSpPr>
            <a:spLocks noGrp="1"/>
          </p:cNvSpPr>
          <p:nvPr>
            <p:ph type="sldNum" sz="quarter" idx="12"/>
          </p:nvPr>
        </p:nvSpPr>
        <p:spPr/>
        <p:txBody>
          <a:bodyPr/>
          <a:lstStyle/>
          <a:p>
            <a:fld id="{BDD15EFB-3A4A-4610-96F7-FFE170B83F33}" type="slidenum">
              <a:rPr lang="en-IN" smtClean="0"/>
              <a:t>‹#›</a:t>
            </a:fld>
            <a:endParaRPr lang="en-IN"/>
          </a:p>
        </p:txBody>
      </p:sp>
    </p:spTree>
    <p:extLst>
      <p:ext uri="{BB962C8B-B14F-4D97-AF65-F5344CB8AC3E}">
        <p14:creationId xmlns:p14="http://schemas.microsoft.com/office/powerpoint/2010/main" val="30025418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98365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15983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8163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81339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73905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1270790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274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076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487044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3623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2777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47548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20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49220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7869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7087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6299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53601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807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7081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28503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03263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30438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0738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14897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119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975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032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6630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33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17960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34" Type="http://schemas.openxmlformats.org/officeDocument/2006/relationships/slideLayout" Target="../slideLayouts/slideLayout44.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slideLayout" Target="../slideLayouts/slideLayout39.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slideLayout" Target="../slideLayouts/slideLayout42.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theme" Target="../theme/theme2.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slideLayout" Target="../slideLayouts/slideLayout41.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 Id="rId3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7809786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AFDD3F-DA2C-489E-BCB1-BBFE88F9B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9FB0B0-2C2D-4705-95D9-1478F30DB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81B32E-2C48-47B0-B2D8-729E9C83C6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7E96EA-5F36-4C16-9751-60EFCDB14627}" type="datetimeFigureOut">
              <a:rPr lang="en-IN" smtClean="0"/>
              <a:t>02-06-2020</a:t>
            </a:fld>
            <a:endParaRPr lang="en-IN"/>
          </a:p>
        </p:txBody>
      </p:sp>
      <p:sp>
        <p:nvSpPr>
          <p:cNvPr id="5" name="Footer Placeholder 4">
            <a:extLst>
              <a:ext uri="{FF2B5EF4-FFF2-40B4-BE49-F238E27FC236}">
                <a16:creationId xmlns:a16="http://schemas.microsoft.com/office/drawing/2014/main" id="{A93777E3-8E71-4CAA-8F47-837F49699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B8015F-1466-4307-9E45-DE45AB0880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15EFB-3A4A-4610-96F7-FFE170B83F33}" type="slidenum">
              <a:rPr lang="en-IN" smtClean="0"/>
              <a:t>‹#›</a:t>
            </a:fld>
            <a:endParaRPr lang="en-IN"/>
          </a:p>
        </p:txBody>
      </p:sp>
    </p:spTree>
    <p:extLst>
      <p:ext uri="{BB962C8B-B14F-4D97-AF65-F5344CB8AC3E}">
        <p14:creationId xmlns:p14="http://schemas.microsoft.com/office/powerpoint/2010/main" val="153208140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hyperlink" Target="https://docs.python.org/3/c-api/exceptions.html#standard-exceptions" TargetMode="Externa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Handling errors</a:t>
            </a:r>
            <a:br>
              <a:rPr lang="en-CA" dirty="0"/>
            </a:br>
            <a:r>
              <a:rPr lang="en-CA" sz="3600" dirty="0"/>
              <a:t>try except</a:t>
            </a:r>
          </a:p>
        </p:txBody>
      </p:sp>
      <p:sp>
        <p:nvSpPr>
          <p:cNvPr id="3" name="Subtitle 2"/>
          <p:cNvSpPr>
            <a:spLocks noGrp="1"/>
          </p:cNvSpPr>
          <p:nvPr>
            <p:ph type="subTitle" idx="1"/>
          </p:nvPr>
        </p:nvSpPr>
        <p:spPr>
          <a:xfrm>
            <a:off x="-497712" y="5135624"/>
            <a:ext cx="4845934" cy="1655762"/>
          </a:xfrm>
        </p:spPr>
        <p:txBody>
          <a:bodyPr/>
          <a:lstStyle/>
          <a:p>
            <a:r>
              <a:rPr lang="en-CA" dirty="0"/>
              <a:t>Pranay Dattani | Electrical engineer</a:t>
            </a:r>
          </a:p>
        </p:txBody>
      </p:sp>
    </p:spTree>
    <p:extLst>
      <p:ext uri="{BB962C8B-B14F-4D97-AF65-F5344CB8AC3E}">
        <p14:creationId xmlns:p14="http://schemas.microsoft.com/office/powerpoint/2010/main" val="3409750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Let’s create a calculator program that will take two numbers and divide them for the user</a:t>
            </a:r>
            <a:endParaRPr lang="en-US" dirty="0"/>
          </a:p>
        </p:txBody>
      </p:sp>
      <p:sp>
        <p:nvSpPr>
          <p:cNvPr id="4" name="Rectangle 1"/>
          <p:cNvSpPr>
            <a:spLocks noGrp="1" noChangeArrowheads="1"/>
          </p:cNvSpPr>
          <p:nvPr>
            <p:ph sz="quarter" idx="10"/>
          </p:nvPr>
        </p:nvSpPr>
        <p:spPr bwMode="auto">
          <a:xfrm>
            <a:off x="524886" y="1604736"/>
            <a:ext cx="75200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float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float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result =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(first + </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str</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(result))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141730" y="4641705"/>
            <a:ext cx="6244234" cy="2769020"/>
          </a:xfrm>
          <a:prstGeom prst="rect">
            <a:avLst/>
          </a:prstGeom>
        </p:spPr>
      </p:pic>
      <p:sp>
        <p:nvSpPr>
          <p:cNvPr id="6" name="Content Placeholder 2"/>
          <p:cNvSpPr txBox="1">
            <a:spLocks/>
          </p:cNvSpPr>
          <p:nvPr/>
        </p:nvSpPr>
        <p:spPr>
          <a:xfrm>
            <a:off x="379413" y="1388226"/>
            <a:ext cx="48783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a:p>
            <a:endParaRPr lang="en-CA" dirty="0"/>
          </a:p>
          <a:p>
            <a:endParaRPr lang="en-CA" dirty="0"/>
          </a:p>
          <a:p>
            <a:r>
              <a:rPr lang="en-CA" dirty="0"/>
              <a:t>We test it and it works!</a:t>
            </a:r>
            <a:endParaRPr lang="en-US" dirty="0"/>
          </a:p>
        </p:txBody>
      </p:sp>
    </p:spTree>
    <p:extLst>
      <p:ext uri="{BB962C8B-B14F-4D97-AF65-F5344CB8AC3E}">
        <p14:creationId xmlns:p14="http://schemas.microsoft.com/office/powerpoint/2010/main" val="278552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Create a calculator</a:t>
            </a:r>
            <a:endParaRPr lang="en-US" dirty="0"/>
          </a:p>
        </p:txBody>
      </p:sp>
    </p:spTree>
    <p:extLst>
      <p:ext uri="{BB962C8B-B14F-4D97-AF65-F5344CB8AC3E}">
        <p14:creationId xmlns:p14="http://schemas.microsoft.com/office/powerpoint/2010/main" val="288547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happens you enter 0 as the second number</a:t>
            </a:r>
            <a:endParaRPr lang="en-US" dirty="0"/>
          </a:p>
        </p:txBody>
      </p:sp>
      <p:pic>
        <p:nvPicPr>
          <p:cNvPr id="4" name="Content Placeholder 3"/>
          <p:cNvPicPr>
            <a:picLocks noGrp="1" noChangeAspect="1"/>
          </p:cNvPicPr>
          <p:nvPr>
            <p:ph sz="quarter" idx="10"/>
          </p:nvPr>
        </p:nvPicPr>
        <p:blipFill>
          <a:blip r:embed="rId2"/>
          <a:stretch>
            <a:fillRect/>
          </a:stretch>
        </p:blipFill>
        <p:spPr>
          <a:xfrm>
            <a:off x="4008438" y="2580481"/>
            <a:ext cx="4267200" cy="2905125"/>
          </a:xfrm>
          <a:prstGeom prst="rect">
            <a:avLst/>
          </a:prstGeom>
        </p:spPr>
      </p:pic>
      <p:sp>
        <p:nvSpPr>
          <p:cNvPr id="5"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r>
              <a:rPr lang="en-CA" dirty="0"/>
              <a:t>You get an error at runtime</a:t>
            </a:r>
            <a:endParaRPr lang="en-US" dirty="0"/>
          </a:p>
        </p:txBody>
      </p:sp>
      <p:pic>
        <p:nvPicPr>
          <p:cNvPr id="6" name="Picture 5"/>
          <p:cNvPicPr>
            <a:picLocks noChangeAspect="1"/>
          </p:cNvPicPr>
          <p:nvPr/>
        </p:nvPicPr>
        <p:blipFill>
          <a:blip r:embed="rId3"/>
          <a:stretch>
            <a:fillRect/>
          </a:stretch>
        </p:blipFill>
        <p:spPr>
          <a:xfrm>
            <a:off x="3788617" y="1086497"/>
            <a:ext cx="3578961" cy="1409475"/>
          </a:xfrm>
          <a:prstGeom prst="rect">
            <a:avLst/>
          </a:prstGeom>
        </p:spPr>
      </p:pic>
    </p:spTree>
    <p:extLst>
      <p:ext uri="{BB962C8B-B14F-4D97-AF65-F5344CB8AC3E}">
        <p14:creationId xmlns:p14="http://schemas.microsoft.com/office/powerpoint/2010/main" val="216053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Which line of code generated the error message?</a:t>
            </a:r>
            <a:endParaRPr lang="en-US" dirty="0"/>
          </a:p>
        </p:txBody>
      </p:sp>
      <p:sp>
        <p:nvSpPr>
          <p:cNvPr id="3" name="Content Placeholder 2"/>
          <p:cNvSpPr>
            <a:spLocks noGrp="1"/>
          </p:cNvSpPr>
          <p:nvPr>
            <p:ph sz="quarter" idx="10"/>
          </p:nvPr>
        </p:nvSpPr>
        <p:spPr/>
        <p:txBody>
          <a:bodyPr/>
          <a:lstStyle/>
          <a:p>
            <a:endParaRPr lang="en-US" dirty="0"/>
          </a:p>
        </p:txBody>
      </p:sp>
      <p:sp>
        <p:nvSpPr>
          <p:cNvPr id="4" name="Rectangle 1"/>
          <p:cNvSpPr txBox="1">
            <a:spLocks noChangeArrowheads="1"/>
          </p:cNvSpPr>
          <p:nvPr/>
        </p:nvSpPr>
        <p:spPr bwMode="auto">
          <a:xfrm>
            <a:off x="524886" y="1604736"/>
            <a:ext cx="75200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000" dirty="0">
                <a:solidFill>
                  <a:srgbClr val="000000"/>
                </a:solidFill>
                <a:latin typeface="Consolas" panose="020B0609020204030204" pitchFamily="49" charset="0"/>
                <a:cs typeface="Consolas" panose="020B0609020204030204" pitchFamily="49" charset="0"/>
              </a:rPr>
              <a:t>first = input(</a:t>
            </a:r>
            <a:r>
              <a:rPr lang="en-US" altLang="en-US" sz="2000" dirty="0">
                <a:solidFill>
                  <a:srgbClr val="A31515"/>
                </a:solidFill>
                <a:latin typeface="Consolas" panose="020B0609020204030204" pitchFamily="49" charset="0"/>
                <a:cs typeface="Consolas" panose="020B0609020204030204" pitchFamily="49" charset="0"/>
              </a:rPr>
              <a:t>"Enter the first number "</a:t>
            </a:r>
            <a:r>
              <a:rPr lang="en-US" altLang="en-US" sz="20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000" dirty="0">
                <a:solidFill>
                  <a:srgbClr val="000000"/>
                </a:solidFill>
                <a:latin typeface="Consolas" panose="020B0609020204030204" pitchFamily="49" charset="0"/>
                <a:cs typeface="Consolas" panose="020B0609020204030204" pitchFamily="49" charset="0"/>
              </a:rPr>
              <a:t>second = input(</a:t>
            </a:r>
            <a:r>
              <a:rPr lang="en-US" altLang="en-US" sz="2000" dirty="0">
                <a:solidFill>
                  <a:srgbClr val="A31515"/>
                </a:solidFill>
                <a:latin typeface="Consolas" panose="020B0609020204030204" pitchFamily="49" charset="0"/>
                <a:cs typeface="Consolas" panose="020B0609020204030204" pitchFamily="49" charset="0"/>
              </a:rPr>
              <a:t>"Enter the second number "</a:t>
            </a:r>
            <a:r>
              <a:rPr lang="en-US" altLang="en-US" sz="20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err="1">
                <a:solidFill>
                  <a:srgbClr val="000000"/>
                </a:solidFill>
                <a:latin typeface="Consolas" panose="020B0609020204030204" pitchFamily="49" charset="0"/>
                <a:cs typeface="Consolas" panose="020B0609020204030204" pitchFamily="49" charset="0"/>
              </a:rPr>
              <a:t>firstNumber</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2B91AF"/>
                </a:solidFill>
                <a:latin typeface="Consolas" panose="020B0609020204030204" pitchFamily="49" charset="0"/>
                <a:cs typeface="Consolas" panose="020B0609020204030204" pitchFamily="49" charset="0"/>
              </a:rPr>
              <a:t>float</a:t>
            </a:r>
            <a:r>
              <a:rPr lang="en-US" altLang="en-US" sz="2000" dirty="0">
                <a:solidFill>
                  <a:srgbClr val="000000"/>
                </a:solidFill>
                <a:latin typeface="Consolas" panose="020B0609020204030204" pitchFamily="49" charset="0"/>
                <a:cs typeface="Consolas" panose="020B0609020204030204" pitchFamily="49" charset="0"/>
              </a:rPr>
              <a:t>(first) </a:t>
            </a:r>
          </a:p>
          <a:p>
            <a:pPr marL="0" indent="0" defTabSz="914400" eaLnBrk="0" fontAlgn="base" hangingPunct="0">
              <a:spcBef>
                <a:spcPct val="0"/>
              </a:spcBef>
              <a:spcAft>
                <a:spcPct val="0"/>
              </a:spcAft>
              <a:buFontTx/>
              <a:buNone/>
            </a:pPr>
            <a:r>
              <a:rPr lang="en-US" altLang="en-US" sz="2000" dirty="0" err="1">
                <a:solidFill>
                  <a:srgbClr val="000000"/>
                </a:solidFill>
                <a:latin typeface="Consolas" panose="020B0609020204030204" pitchFamily="49" charset="0"/>
                <a:cs typeface="Consolas" panose="020B0609020204030204" pitchFamily="49" charset="0"/>
              </a:rPr>
              <a:t>secondNumber</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2B91AF"/>
                </a:solidFill>
                <a:latin typeface="Consolas" panose="020B0609020204030204" pitchFamily="49" charset="0"/>
                <a:cs typeface="Consolas" panose="020B0609020204030204" pitchFamily="49" charset="0"/>
              </a:rPr>
              <a:t>float</a:t>
            </a:r>
            <a:r>
              <a:rPr lang="en-US" altLang="en-US" sz="2000" dirty="0">
                <a:solidFill>
                  <a:srgbClr val="000000"/>
                </a:solidFill>
                <a:latin typeface="Consolas" panose="020B0609020204030204" pitchFamily="49" charset="0"/>
                <a:cs typeface="Consolas" panose="020B0609020204030204" pitchFamily="49" charset="0"/>
              </a:rPr>
              <a:t>(second) </a:t>
            </a:r>
          </a:p>
          <a:p>
            <a:pPr marL="0" indent="0" defTabSz="914400" eaLnBrk="0" fontAlgn="base" hangingPunct="0">
              <a:spcBef>
                <a:spcPct val="0"/>
              </a:spcBef>
              <a:spcAft>
                <a:spcPct val="0"/>
              </a:spcAft>
              <a:buFontTx/>
              <a:buNone/>
            </a:pPr>
            <a:endParaRPr lang="en-US" altLang="en-US" sz="2000" dirty="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a:solidFill>
                  <a:srgbClr val="000000"/>
                </a:solidFill>
                <a:latin typeface="Consolas" panose="020B0609020204030204" pitchFamily="49" charset="0"/>
                <a:cs typeface="Consolas" panose="020B0609020204030204" pitchFamily="49" charset="0"/>
              </a:rPr>
              <a:t>result = </a:t>
            </a:r>
            <a:r>
              <a:rPr lang="en-US" altLang="en-US" sz="2000" dirty="0" err="1">
                <a:solidFill>
                  <a:srgbClr val="000000"/>
                </a:solidFill>
                <a:latin typeface="Consolas" panose="020B0609020204030204" pitchFamily="49" charset="0"/>
                <a:cs typeface="Consolas" panose="020B0609020204030204" pitchFamily="49" charset="0"/>
              </a:rPr>
              <a:t>firstNumber</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err="1">
                <a:solidFill>
                  <a:srgbClr val="000000"/>
                </a:solidFill>
                <a:latin typeface="Consolas" panose="020B0609020204030204" pitchFamily="49" charset="0"/>
                <a:cs typeface="Consolas" panose="020B0609020204030204" pitchFamily="49" charset="0"/>
              </a:rPr>
              <a:t>secondNumber</a:t>
            </a:r>
            <a:r>
              <a:rPr lang="en-US" altLang="en-US" sz="20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a:solidFill>
                  <a:srgbClr val="000000"/>
                </a:solidFill>
                <a:latin typeface="Consolas" panose="020B0609020204030204" pitchFamily="49" charset="0"/>
                <a:cs typeface="Consolas" panose="020B0609020204030204" pitchFamily="49" charset="0"/>
              </a:rPr>
              <a:t>print (first + </a:t>
            </a:r>
            <a:r>
              <a:rPr lang="en-US" altLang="en-US" sz="2000" dirty="0">
                <a:solidFill>
                  <a:srgbClr val="A31515"/>
                </a:solidFill>
                <a:latin typeface="Consolas" panose="020B0609020204030204" pitchFamily="49" charset="0"/>
                <a:cs typeface="Consolas" panose="020B0609020204030204" pitchFamily="49" charset="0"/>
              </a:rPr>
              <a:t>" / "</a:t>
            </a:r>
            <a:r>
              <a:rPr lang="en-US" altLang="en-US" sz="2000" dirty="0">
                <a:solidFill>
                  <a:srgbClr val="000000"/>
                </a:solidFill>
                <a:latin typeface="Consolas" panose="020B0609020204030204" pitchFamily="49" charset="0"/>
                <a:cs typeface="Consolas" panose="020B0609020204030204" pitchFamily="49" charset="0"/>
              </a:rPr>
              <a:t> + second + </a:t>
            </a:r>
            <a:r>
              <a:rPr lang="en-US" altLang="en-US" sz="2000" dirty="0">
                <a:solidFill>
                  <a:srgbClr val="A31515"/>
                </a:solidFill>
                <a:latin typeface="Consolas" panose="020B0609020204030204" pitchFamily="49" charset="0"/>
                <a:cs typeface="Consolas" panose="020B0609020204030204" pitchFamily="49" charset="0"/>
              </a:rPr>
              <a:t>" = "</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err="1">
                <a:solidFill>
                  <a:srgbClr val="2B91AF"/>
                </a:solidFill>
                <a:latin typeface="Consolas" panose="020B0609020204030204" pitchFamily="49" charset="0"/>
                <a:cs typeface="Consolas" panose="020B0609020204030204" pitchFamily="49" charset="0"/>
              </a:rPr>
              <a:t>str</a:t>
            </a:r>
            <a:r>
              <a:rPr lang="en-US" altLang="en-US" sz="2000" dirty="0">
                <a:solidFill>
                  <a:srgbClr val="000000"/>
                </a:solidFill>
                <a:latin typeface="Consolas" panose="020B0609020204030204" pitchFamily="49" charset="0"/>
                <a:cs typeface="Consolas" panose="020B0609020204030204" pitchFamily="49" charset="0"/>
              </a:rPr>
              <a:t>(result))</a:t>
            </a:r>
            <a:endParaRPr lang="en-US" altLang="en-US" sz="4800" dirty="0">
              <a:latin typeface="Arial" panose="020B0604020202020204" pitchFamily="34" charset="0"/>
            </a:endParaRPr>
          </a:p>
        </p:txBody>
      </p:sp>
      <p:sp>
        <p:nvSpPr>
          <p:cNvPr id="5" name="Rectangle 4"/>
          <p:cNvSpPr/>
          <p:nvPr/>
        </p:nvSpPr>
        <p:spPr>
          <a:xfrm>
            <a:off x="524886" y="3401121"/>
            <a:ext cx="5865169" cy="5129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82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You can add a </a:t>
            </a:r>
            <a:r>
              <a:rPr lang="en-CA" b="1" dirty="0"/>
              <a:t>try/except </a:t>
            </a:r>
            <a:r>
              <a:rPr lang="en-CA" dirty="0"/>
              <a:t>around the code that generates the error to handle it gracefully</a:t>
            </a:r>
            <a:endParaRPr lang="en-US" dirty="0"/>
          </a:p>
        </p:txBody>
      </p:sp>
      <p:sp>
        <p:nvSpPr>
          <p:cNvPr id="4" name="Rectangle 1"/>
          <p:cNvSpPr>
            <a:spLocks noGrp="1" noChangeArrowheads="1"/>
          </p:cNvSpPr>
          <p:nvPr>
            <p:ph sz="quarter" idx="10"/>
          </p:nvPr>
        </p:nvSpPr>
        <p:spPr bwMode="auto">
          <a:xfrm>
            <a:off x="379514" y="1600435"/>
            <a:ext cx="987001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except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"I am sorry something went wrong"</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379514" y="4270917"/>
            <a:ext cx="8084262" cy="914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a:p>
            <a:endParaRPr lang="en-CA" dirty="0"/>
          </a:p>
          <a:p>
            <a:endParaRPr lang="en-CA" dirty="0"/>
          </a:p>
          <a:p>
            <a:r>
              <a:rPr lang="en-CA" dirty="0"/>
              <a:t>The code in the except only runs if there is an error generated when executing the code in the try</a:t>
            </a:r>
            <a:endParaRPr lang="en-US" dirty="0"/>
          </a:p>
        </p:txBody>
      </p:sp>
    </p:spTree>
    <p:extLst>
      <p:ext uri="{BB962C8B-B14F-4D97-AF65-F5344CB8AC3E}">
        <p14:creationId xmlns:p14="http://schemas.microsoft.com/office/powerpoint/2010/main" val="132124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If you want to know what the error was, you can use the function </a:t>
            </a:r>
            <a:r>
              <a:rPr lang="en-CA" dirty="0" err="1"/>
              <a:t>sys.exc_info</a:t>
            </a:r>
            <a:r>
              <a:rPr lang="en-CA" dirty="0"/>
              <a:t>() </a:t>
            </a:r>
            <a:endParaRPr lang="en-US" dirty="0"/>
          </a:p>
        </p:txBody>
      </p:sp>
      <p:sp>
        <p:nvSpPr>
          <p:cNvPr id="4" name="Rectangle 1"/>
          <p:cNvSpPr>
            <a:spLocks noGrp="1" noChangeArrowheads="1"/>
          </p:cNvSpPr>
          <p:nvPr>
            <p:ph sz="quarter" idx="10"/>
          </p:nvPr>
        </p:nvSpPr>
        <p:spPr bwMode="auto">
          <a:xfrm>
            <a:off x="413340" y="1513331"/>
            <a:ext cx="987001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import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6F008A"/>
                </a:solidFill>
                <a:latin typeface="Consolas" panose="020B0609020204030204" pitchFamily="49" charset="0"/>
                <a:cs typeface="Consolas" panose="020B0609020204030204" pitchFamily="49" charset="0"/>
              </a:rPr>
              <a:t>sys</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except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error = </a:t>
            </a:r>
            <a:r>
              <a:rPr lang="en-US" altLang="en-US" sz="2400" dirty="0" err="1">
                <a:solidFill>
                  <a:srgbClr val="6F008A"/>
                </a:solidFill>
                <a:latin typeface="Consolas" panose="020B0609020204030204" pitchFamily="49" charset="0"/>
                <a:cs typeface="Consolas" panose="020B0609020204030204" pitchFamily="49" charset="0"/>
              </a:rPr>
              <a:t>sys</a:t>
            </a:r>
            <a:r>
              <a:rPr lang="en-US" altLang="en-US" sz="2400" dirty="0" err="1">
                <a:solidFill>
                  <a:srgbClr val="000000"/>
                </a:solidFill>
                <a:latin typeface="Consolas" panose="020B0609020204030204" pitchFamily="49" charset="0"/>
                <a:cs typeface="Consolas" panose="020B0609020204030204" pitchFamily="49" charset="0"/>
              </a:rPr>
              <a:t>.exc_info</a:t>
            </a:r>
            <a:r>
              <a:rPr lang="en-US" altLang="en-US" sz="2400" dirty="0">
                <a:solidFill>
                  <a:srgbClr val="000000"/>
                </a:solidFill>
                <a:latin typeface="Consolas" panose="020B0609020204030204" pitchFamily="49" charset="0"/>
                <a:cs typeface="Consolas" panose="020B0609020204030204" pitchFamily="49" charset="0"/>
              </a:rPr>
              <a:t>()[0]</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"I am sorry something went wrong"</a:t>
            </a:r>
            <a:r>
              <a:rPr lang="en-US" altLang="en-US" sz="2400" dirty="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print(error)</a:t>
            </a:r>
            <a:endParaRPr lang="en-US" altLang="en-US" sz="5400" dirty="0">
              <a:latin typeface="Arial" panose="020B0604020202020204" pitchFamily="34" charset="0"/>
            </a:endParaRPr>
          </a:p>
        </p:txBody>
      </p:sp>
      <p:sp>
        <p:nvSpPr>
          <p:cNvPr id="5" name="Rectangle 4"/>
          <p:cNvSpPr/>
          <p:nvPr/>
        </p:nvSpPr>
        <p:spPr>
          <a:xfrm>
            <a:off x="379514" y="1427356"/>
            <a:ext cx="2095684" cy="7582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9514" y="5270809"/>
            <a:ext cx="8273832" cy="12221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3310322" y="1907193"/>
            <a:ext cx="6357785" cy="2969755"/>
          </a:xfrm>
          <a:prstGeom prst="rect">
            <a:avLst/>
          </a:prstGeom>
        </p:spPr>
      </p:pic>
    </p:spTree>
    <p:extLst>
      <p:ext uri="{BB962C8B-B14F-4D97-AF65-F5344CB8AC3E}">
        <p14:creationId xmlns:p14="http://schemas.microsoft.com/office/powerpoint/2010/main" val="146405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If you know exactly what error is occurring, you can specify how to handle that exact error</a:t>
            </a:r>
            <a:endParaRPr lang="en-US" dirty="0"/>
          </a:p>
        </p:txBody>
      </p:sp>
      <p:sp>
        <p:nvSpPr>
          <p:cNvPr id="4" name="Rectangle 1"/>
          <p:cNvSpPr>
            <a:spLocks noGrp="1" noChangeArrowheads="1"/>
          </p:cNvSpPr>
          <p:nvPr>
            <p:ph sz="quarter" idx="10"/>
          </p:nvPr>
        </p:nvSpPr>
        <p:spPr bwMode="auto">
          <a:xfrm>
            <a:off x="413340" y="2251994"/>
            <a:ext cx="994374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2B91AF"/>
                </a:solidFill>
                <a:latin typeface="Consolas" panose="020B0609020204030204" pitchFamily="49" charset="0"/>
                <a:cs typeface="Consolas" panose="020B0609020204030204" pitchFamily="49" charset="0"/>
              </a:rPr>
              <a:t>ZeroDivisionError</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"The answer is infinity"</a:t>
            </a:r>
            <a:r>
              <a:rPr lang="en-US" altLang="en-US" sz="2400" dirty="0">
                <a:solidFill>
                  <a:srgbClr val="000000"/>
                </a:solidFill>
                <a:latin typeface="Consolas" panose="020B0609020204030204" pitchFamily="49" charset="0"/>
                <a:cs typeface="Consolas" panose="020B0609020204030204" pitchFamily="49" charset="0"/>
              </a:rPr>
              <a:t>)</a:t>
            </a:r>
            <a:endParaRPr lang="en-US" altLang="en-US" sz="5400" dirty="0">
              <a:latin typeface="Arial" panose="020B0604020202020204" pitchFamily="34" charset="0"/>
            </a:endParaRPr>
          </a:p>
        </p:txBody>
      </p:sp>
      <p:sp>
        <p:nvSpPr>
          <p:cNvPr id="8" name="Rectangle 7"/>
          <p:cNvSpPr/>
          <p:nvPr/>
        </p:nvSpPr>
        <p:spPr>
          <a:xfrm>
            <a:off x="413340" y="4828255"/>
            <a:ext cx="8140390" cy="840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3317389" y="1907193"/>
            <a:ext cx="6329403" cy="2832075"/>
          </a:xfrm>
          <a:prstGeom prst="rect">
            <a:avLst/>
          </a:prstGeom>
        </p:spPr>
      </p:pic>
    </p:spTree>
    <p:extLst>
      <p:ext uri="{BB962C8B-B14F-4D97-AF65-F5344CB8AC3E}">
        <p14:creationId xmlns:p14="http://schemas.microsoft.com/office/powerpoint/2010/main" val="284637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Ideally you should handle one or more specific errors and then have a generic error handler as well</a:t>
            </a:r>
            <a:endParaRPr lang="en-US" dirty="0"/>
          </a:p>
        </p:txBody>
      </p:sp>
      <p:sp>
        <p:nvSpPr>
          <p:cNvPr id="4" name="Rectangle 1"/>
          <p:cNvSpPr>
            <a:spLocks noGrp="1" noChangeArrowheads="1"/>
          </p:cNvSpPr>
          <p:nvPr>
            <p:ph sz="quarter" idx="10"/>
          </p:nvPr>
        </p:nvSpPr>
        <p:spPr bwMode="auto">
          <a:xfrm>
            <a:off x="413340" y="1513330"/>
            <a:ext cx="9943748"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2B91AF"/>
                </a:solidFill>
                <a:latin typeface="Consolas" panose="020B0609020204030204" pitchFamily="49" charset="0"/>
                <a:cs typeface="Consolas" panose="020B0609020204030204" pitchFamily="49" charset="0"/>
              </a:rPr>
              <a:t>ZeroDivisionError</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"The answer is infinity"</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error = </a:t>
            </a:r>
            <a:r>
              <a:rPr lang="en-US" altLang="en-US" sz="2400" dirty="0" err="1">
                <a:solidFill>
                  <a:srgbClr val="6F008A"/>
                </a:solidFill>
                <a:latin typeface="Consolas" panose="020B0609020204030204" pitchFamily="49" charset="0"/>
                <a:cs typeface="Consolas" panose="020B0609020204030204" pitchFamily="49" charset="0"/>
              </a:rPr>
              <a:t>sys</a:t>
            </a:r>
            <a:r>
              <a:rPr lang="en-US" altLang="en-US" sz="2400" dirty="0" err="1">
                <a:solidFill>
                  <a:srgbClr val="000000"/>
                </a:solidFill>
                <a:latin typeface="Consolas" panose="020B0609020204030204" pitchFamily="49" charset="0"/>
                <a:cs typeface="Consolas" panose="020B0609020204030204" pitchFamily="49" charset="0"/>
              </a:rPr>
              <a:t>.exc_info</a:t>
            </a:r>
            <a:r>
              <a:rPr lang="en-US" altLang="en-US" sz="2400" dirty="0">
                <a:solidFill>
                  <a:srgbClr val="000000"/>
                </a:solidFill>
                <a:latin typeface="Consolas" panose="020B0609020204030204" pitchFamily="49" charset="0"/>
                <a:cs typeface="Consolas" panose="020B0609020204030204" pitchFamily="49" charset="0"/>
              </a:rPr>
              <a:t>()[0]</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"I am sorry something went wrong"</a:t>
            </a:r>
            <a:r>
              <a:rPr lang="en-US" altLang="en-US" sz="2400" dirty="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print(error)</a:t>
            </a:r>
            <a:endParaRPr lang="en-US" altLang="en-US" sz="4800" dirty="0">
              <a:latin typeface="Arial" panose="020B0604020202020204" pitchFamily="34" charset="0"/>
            </a:endParaRPr>
          </a:p>
        </p:txBody>
      </p:sp>
      <p:sp>
        <p:nvSpPr>
          <p:cNvPr id="8" name="Rectangle 7"/>
          <p:cNvSpPr/>
          <p:nvPr/>
        </p:nvSpPr>
        <p:spPr>
          <a:xfrm>
            <a:off x="379514" y="4125728"/>
            <a:ext cx="8306914" cy="24646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52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Trapping errors</a:t>
            </a:r>
            <a:endParaRPr lang="en-US" dirty="0"/>
          </a:p>
        </p:txBody>
      </p:sp>
    </p:spTree>
    <p:extLst>
      <p:ext uri="{BB962C8B-B14F-4D97-AF65-F5344CB8AC3E}">
        <p14:creationId xmlns:p14="http://schemas.microsoft.com/office/powerpoint/2010/main" val="169086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Any code you place after the try except will always execute</a:t>
            </a:r>
            <a:endParaRPr lang="en-US" dirty="0"/>
          </a:p>
        </p:txBody>
      </p:sp>
      <p:sp>
        <p:nvSpPr>
          <p:cNvPr id="4" name="Rectangle 1"/>
          <p:cNvSpPr>
            <a:spLocks noGrp="1" noChangeArrowheads="1"/>
          </p:cNvSpPr>
          <p:nvPr>
            <p:ph sz="quarter" idx="10"/>
          </p:nvPr>
        </p:nvSpPr>
        <p:spPr bwMode="auto">
          <a:xfrm>
            <a:off x="379514" y="1245702"/>
            <a:ext cx="994374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2B91AF"/>
                </a:solidFill>
                <a:latin typeface="Consolas" panose="020B0609020204030204" pitchFamily="49" charset="0"/>
                <a:cs typeface="Consolas" panose="020B0609020204030204" pitchFamily="49" charset="0"/>
              </a:rPr>
              <a:t>ZeroDivisionError</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"The answer is infinity"</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error = </a:t>
            </a:r>
            <a:r>
              <a:rPr lang="en-US" altLang="en-US" sz="2400" dirty="0" err="1">
                <a:solidFill>
                  <a:srgbClr val="6F008A"/>
                </a:solidFill>
                <a:latin typeface="Consolas" panose="020B0609020204030204" pitchFamily="49" charset="0"/>
                <a:cs typeface="Consolas" panose="020B0609020204030204" pitchFamily="49" charset="0"/>
              </a:rPr>
              <a:t>sys</a:t>
            </a:r>
            <a:r>
              <a:rPr lang="en-US" altLang="en-US" sz="2400" dirty="0" err="1">
                <a:solidFill>
                  <a:srgbClr val="000000"/>
                </a:solidFill>
                <a:latin typeface="Consolas" panose="020B0609020204030204" pitchFamily="49" charset="0"/>
                <a:cs typeface="Consolas" panose="020B0609020204030204" pitchFamily="49" charset="0"/>
              </a:rPr>
              <a:t>.exc_info</a:t>
            </a:r>
            <a:r>
              <a:rPr lang="en-US" altLang="en-US" sz="2400" dirty="0">
                <a:solidFill>
                  <a:srgbClr val="000000"/>
                </a:solidFill>
                <a:latin typeface="Consolas" panose="020B0609020204030204" pitchFamily="49" charset="0"/>
                <a:cs typeface="Consolas" panose="020B0609020204030204" pitchFamily="49" charset="0"/>
              </a:rPr>
              <a:t>()[0]</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"I am sorry something went wrong"</a:t>
            </a:r>
            <a:r>
              <a:rPr lang="en-US" altLang="en-US" sz="2400" dirty="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print(error)</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print(</a:t>
            </a:r>
            <a:r>
              <a:rPr lang="en-US" altLang="en-US" sz="2400" dirty="0">
                <a:solidFill>
                  <a:srgbClr val="A31515"/>
                </a:solidFill>
                <a:latin typeface="Consolas" panose="020B0609020204030204" pitchFamily="49" charset="0"/>
                <a:cs typeface="Consolas" panose="020B0609020204030204" pitchFamily="49" charset="0"/>
              </a:rPr>
              <a:t>"This message always displays!"</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2400" dirty="0">
              <a:latin typeface="Arial" panose="020B0604020202020204" pitchFamily="34" charset="0"/>
            </a:endParaRPr>
          </a:p>
        </p:txBody>
      </p:sp>
      <p:sp>
        <p:nvSpPr>
          <p:cNvPr id="8" name="Rectangle 7"/>
          <p:cNvSpPr/>
          <p:nvPr/>
        </p:nvSpPr>
        <p:spPr>
          <a:xfrm>
            <a:off x="379514" y="6032810"/>
            <a:ext cx="8306914" cy="6021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44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Even the best laid plans sometimes go wrong</a:t>
            </a:r>
            <a:endParaRPr lang="en-US" dirty="0"/>
          </a:p>
        </p:txBody>
      </p:sp>
      <p:sp>
        <p:nvSpPr>
          <p:cNvPr id="5" name="Content Placeholder 4"/>
          <p:cNvSpPr>
            <a:spLocks noGrp="1"/>
          </p:cNvSpPr>
          <p:nvPr>
            <p:ph sz="quarter" idx="10"/>
          </p:nvPr>
        </p:nvSpPr>
        <p:spPr/>
        <p:txBody>
          <a:bodyPr/>
          <a:lstStyle/>
          <a:p>
            <a:r>
              <a:rPr lang="en-CA" dirty="0"/>
              <a:t>You create a shopping list then when you get to the grocery store realize you left the list at home</a:t>
            </a:r>
          </a:p>
          <a:p>
            <a:r>
              <a:rPr lang="en-CA" dirty="0"/>
              <a:t>You want to buy a pair of shoes, but your size is out of stock</a:t>
            </a:r>
          </a:p>
          <a:p>
            <a:r>
              <a:rPr lang="en-CA" dirty="0"/>
              <a:t>You need to call someone and your cell phone battery is dead</a:t>
            </a:r>
          </a:p>
          <a:p>
            <a:endParaRPr lang="en-CA" dirty="0"/>
          </a:p>
        </p:txBody>
      </p:sp>
    </p:spTree>
    <p:extLst>
      <p:ext uri="{BB962C8B-B14F-4D97-AF65-F5344CB8AC3E}">
        <p14:creationId xmlns:p14="http://schemas.microsoft.com/office/powerpoint/2010/main" val="215461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How can I force my program to exit if an error occurs and I don’t want to continue?</a:t>
            </a:r>
            <a:endParaRPr lang="en-US" dirty="0"/>
          </a:p>
        </p:txBody>
      </p:sp>
      <p:sp>
        <p:nvSpPr>
          <p:cNvPr id="3" name="Content Placeholder 2"/>
          <p:cNvSpPr>
            <a:spLocks noGrp="1"/>
          </p:cNvSpPr>
          <p:nvPr>
            <p:ph sz="quarter" idx="10"/>
          </p:nvPr>
        </p:nvSpPr>
        <p:spPr/>
        <p:txBody>
          <a:bodyPr/>
          <a:lstStyle/>
          <a:p>
            <a:r>
              <a:rPr lang="en-CA" dirty="0"/>
              <a:t>You can use the function </a:t>
            </a:r>
            <a:r>
              <a:rPr lang="en-CA" dirty="0" err="1"/>
              <a:t>sys.exit</a:t>
            </a:r>
            <a:r>
              <a:rPr lang="en-CA" dirty="0"/>
              <a:t>() in the sys library</a:t>
            </a:r>
          </a:p>
        </p:txBody>
      </p:sp>
      <p:sp>
        <p:nvSpPr>
          <p:cNvPr id="4" name="Rectangle 1"/>
          <p:cNvSpPr txBox="1">
            <a:spLocks noChangeArrowheads="1"/>
          </p:cNvSpPr>
          <p:nvPr/>
        </p:nvSpPr>
        <p:spPr bwMode="auto">
          <a:xfrm>
            <a:off x="379514" y="2538363"/>
            <a:ext cx="1037976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400" dirty="0">
                <a:solidFill>
                  <a:srgbClr val="0000FF"/>
                </a:solidFill>
                <a:latin typeface="Consolas" panose="020B0609020204030204" pitchFamily="49" charset="0"/>
                <a:cs typeface="Consolas" panose="020B0609020204030204" pitchFamily="49" charset="0"/>
              </a:rPr>
              <a:t>try</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400" dirty="0">
                <a:solidFill>
                  <a:srgbClr val="000000"/>
                </a:solidFill>
                <a:latin typeface="Consolas" panose="020B0609020204030204" pitchFamily="49" charset="0"/>
                <a:cs typeface="Consolas" panose="020B0609020204030204" pitchFamily="49" charset="0"/>
              </a:rPr>
              <a:t>    	result = </a:t>
            </a:r>
            <a:r>
              <a:rPr lang="en-US" altLang="en-US" sz="2400" dirty="0" err="1">
                <a:solidFill>
                  <a:srgbClr val="000000"/>
                </a:solidFill>
                <a:latin typeface="Consolas" panose="020B0609020204030204" pitchFamily="49" charset="0"/>
                <a:cs typeface="Consolas" panose="020B0609020204030204" pitchFamily="49" charset="0"/>
              </a:rPr>
              <a:t>firstNumber</a:t>
            </a:r>
            <a:r>
              <a:rPr lang="en-US" altLang="en-US" sz="2400" dirty="0">
                <a:solidFill>
                  <a:srgbClr val="000000"/>
                </a:solidFill>
                <a:latin typeface="Consolas" panose="020B0609020204030204" pitchFamily="49" charset="0"/>
                <a:cs typeface="Consolas" panose="020B0609020204030204" pitchFamily="49" charset="0"/>
              </a:rPr>
              <a:t> / </a:t>
            </a:r>
            <a:r>
              <a:rPr lang="en-US" altLang="en-US" sz="2400" dirty="0" err="1">
                <a:solidFill>
                  <a:srgbClr val="000000"/>
                </a:solidFill>
                <a:latin typeface="Consolas" panose="020B0609020204030204" pitchFamily="49" charset="0"/>
                <a:cs typeface="Consolas" panose="020B0609020204030204" pitchFamily="49" charset="0"/>
              </a:rPr>
              <a:t>secondNumber</a:t>
            </a:r>
            <a:endParaRPr lang="en-US" altLang="en-US" sz="2400" dirty="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400" dirty="0">
                <a:solidFill>
                  <a:srgbClr val="000000"/>
                </a:solidFill>
                <a:latin typeface="Consolas" panose="020B0609020204030204" pitchFamily="49" charset="0"/>
                <a:cs typeface="Consolas" panose="020B0609020204030204" pitchFamily="49" charset="0"/>
              </a:rPr>
              <a:t>    	print (first + </a:t>
            </a:r>
            <a:r>
              <a:rPr lang="en-US" altLang="en-US" sz="2400" dirty="0">
                <a:solidFill>
                  <a:srgbClr val="A31515"/>
                </a:solidFill>
                <a:latin typeface="Consolas" panose="020B0609020204030204" pitchFamily="49" charset="0"/>
                <a:cs typeface="Consolas" panose="020B0609020204030204" pitchFamily="49" charset="0"/>
              </a:rPr>
              <a:t>" / "</a:t>
            </a:r>
            <a:r>
              <a:rPr lang="en-US" altLang="en-US" sz="2400" dirty="0">
                <a:solidFill>
                  <a:srgbClr val="000000"/>
                </a:solidFill>
                <a:latin typeface="Consolas" panose="020B0609020204030204" pitchFamily="49" charset="0"/>
                <a:cs typeface="Consolas" panose="020B0609020204030204" pitchFamily="49" charset="0"/>
              </a:rPr>
              <a:t> + second + </a:t>
            </a:r>
            <a:r>
              <a:rPr lang="en-US" altLang="en-US" sz="2400" dirty="0">
                <a:solidFill>
                  <a:srgbClr val="A31515"/>
                </a:solidFill>
                <a:latin typeface="Consolas" panose="020B0609020204030204" pitchFamily="49" charset="0"/>
                <a:cs typeface="Consolas" panose="020B0609020204030204" pitchFamily="49" charset="0"/>
              </a:rPr>
              <a:t>" = "</a:t>
            </a:r>
            <a:r>
              <a:rPr lang="en-US" altLang="en-US" sz="2400" dirty="0">
                <a:solidFill>
                  <a:srgbClr val="000000"/>
                </a:solidFill>
                <a:latin typeface="Consolas" panose="020B0609020204030204" pitchFamily="49" charset="0"/>
                <a:cs typeface="Consolas" panose="020B0609020204030204" pitchFamily="49" charset="0"/>
              </a:rPr>
              <a:t> + </a:t>
            </a:r>
            <a:r>
              <a:rPr lang="en-US" altLang="en-US" sz="2400" dirty="0" err="1">
                <a:solidFill>
                  <a:srgbClr val="2B91AF"/>
                </a:solidFill>
                <a:latin typeface="Consolas" panose="020B0609020204030204" pitchFamily="49" charset="0"/>
                <a:cs typeface="Consolas" panose="020B0609020204030204" pitchFamily="49" charset="0"/>
              </a:rPr>
              <a:t>str</a:t>
            </a:r>
            <a:r>
              <a:rPr lang="en-US" altLang="en-US" sz="2400" dirty="0">
                <a:solidFill>
                  <a:srgbClr val="000000"/>
                </a:solidFill>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Font typeface="Arial" pitchFamily="34" charset="0"/>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2B91AF"/>
                </a:solidFill>
                <a:latin typeface="Consolas" panose="020B0609020204030204" pitchFamily="49" charset="0"/>
                <a:cs typeface="Consolas" panose="020B0609020204030204" pitchFamily="49" charset="0"/>
              </a:rPr>
              <a:t>ZeroDivisionError</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 typeface="Arial" pitchFamily="34" charset="0"/>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"The answer is infinity"</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6F008A"/>
                </a:solidFill>
                <a:latin typeface="Consolas" panose="020B0609020204030204" pitchFamily="49" charset="0"/>
                <a:cs typeface="Consolas" panose="020B0609020204030204" pitchFamily="49" charset="0"/>
              </a:rPr>
              <a:t>	</a:t>
            </a:r>
            <a:r>
              <a:rPr lang="en-US" altLang="en-US" sz="2400" dirty="0" err="1">
                <a:solidFill>
                  <a:srgbClr val="6F008A"/>
                </a:solidFill>
                <a:latin typeface="Consolas" panose="020B0609020204030204" pitchFamily="49" charset="0"/>
                <a:cs typeface="Consolas" panose="020B0609020204030204" pitchFamily="49" charset="0"/>
              </a:rPr>
              <a:t>sys</a:t>
            </a:r>
            <a:r>
              <a:rPr lang="en-US" altLang="en-US" sz="2400" dirty="0" err="1">
                <a:solidFill>
                  <a:srgbClr val="000000"/>
                </a:solidFill>
                <a:latin typeface="Consolas" panose="020B0609020204030204" pitchFamily="49" charset="0"/>
                <a:cs typeface="Consolas" panose="020B0609020204030204" pitchFamily="49" charset="0"/>
              </a:rPr>
              <a:t>.exit</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indent="0" defTabSz="914400" eaLnBrk="0" fontAlgn="base" hangingPunct="0">
              <a:spcBef>
                <a:spcPct val="0"/>
              </a:spcBef>
              <a:spcAft>
                <a:spcPct val="0"/>
              </a:spcAft>
              <a:buFont typeface="Arial" pitchFamily="34" charset="0"/>
              <a:buNone/>
            </a:pPr>
            <a:r>
              <a:rPr lang="en-US" altLang="en-US" sz="2400" dirty="0">
                <a:solidFill>
                  <a:srgbClr val="000000"/>
                </a:solidFill>
                <a:latin typeface="Consolas" panose="020B0609020204030204" pitchFamily="49" charset="0"/>
                <a:cs typeface="Consolas" panose="020B0609020204030204" pitchFamily="49" charset="0"/>
              </a:rPr>
              <a:t>print(</a:t>
            </a:r>
            <a:r>
              <a:rPr lang="en-US" altLang="en-US" sz="2400" dirty="0">
                <a:solidFill>
                  <a:srgbClr val="A31515"/>
                </a:solidFill>
                <a:latin typeface="Consolas" panose="020B0609020204030204" pitchFamily="49" charset="0"/>
                <a:cs typeface="Consolas" panose="020B0609020204030204" pitchFamily="49" charset="0"/>
              </a:rPr>
              <a:t>"This message only displays if there is no error!"</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45273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also use variables and an if statement to control what happens after an error</a:t>
            </a:r>
            <a:endParaRPr lang="en-US" dirty="0"/>
          </a:p>
        </p:txBody>
      </p:sp>
      <p:sp>
        <p:nvSpPr>
          <p:cNvPr id="4" name="Rectangle 1"/>
          <p:cNvSpPr txBox="1">
            <a:spLocks noChangeArrowheads="1"/>
          </p:cNvSpPr>
          <p:nvPr/>
        </p:nvSpPr>
        <p:spPr bwMode="auto">
          <a:xfrm>
            <a:off x="379514" y="2169032"/>
            <a:ext cx="1096325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400" dirty="0">
                <a:solidFill>
                  <a:srgbClr val="0000FF"/>
                </a:solidFill>
                <a:latin typeface="Consolas" panose="020B0609020204030204" pitchFamily="49" charset="0"/>
                <a:cs typeface="Consolas" panose="020B0609020204030204" pitchFamily="49" charset="0"/>
              </a:rPr>
              <a:t>try</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400" dirty="0">
                <a:solidFill>
                  <a:srgbClr val="000000"/>
                </a:solidFill>
                <a:latin typeface="Consolas" panose="020B0609020204030204" pitchFamily="49" charset="0"/>
                <a:cs typeface="Consolas" panose="020B0609020204030204" pitchFamily="49" charset="0"/>
              </a:rPr>
              <a:t>    	result = </a:t>
            </a:r>
            <a:r>
              <a:rPr lang="en-US" altLang="en-US" sz="2400" dirty="0" err="1">
                <a:solidFill>
                  <a:srgbClr val="000000"/>
                </a:solidFill>
                <a:latin typeface="Consolas" panose="020B0609020204030204" pitchFamily="49" charset="0"/>
                <a:cs typeface="Consolas" panose="020B0609020204030204" pitchFamily="49" charset="0"/>
              </a:rPr>
              <a:t>firstNumber</a:t>
            </a:r>
            <a:r>
              <a:rPr lang="en-US" altLang="en-US" sz="2400" dirty="0">
                <a:solidFill>
                  <a:srgbClr val="000000"/>
                </a:solidFill>
                <a:latin typeface="Consolas" panose="020B0609020204030204" pitchFamily="49" charset="0"/>
                <a:cs typeface="Consolas" panose="020B0609020204030204" pitchFamily="49" charset="0"/>
              </a:rPr>
              <a:t> / </a:t>
            </a:r>
            <a:r>
              <a:rPr lang="en-US" altLang="en-US" sz="2400" dirty="0" err="1">
                <a:solidFill>
                  <a:srgbClr val="000000"/>
                </a:solidFill>
                <a:latin typeface="Consolas" panose="020B0609020204030204" pitchFamily="49" charset="0"/>
                <a:cs typeface="Consolas" panose="020B0609020204030204" pitchFamily="49" charset="0"/>
              </a:rPr>
              <a:t>secondNumber</a:t>
            </a:r>
            <a:endParaRPr lang="en-US" altLang="en-US" sz="2400" dirty="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400" dirty="0">
                <a:solidFill>
                  <a:srgbClr val="000000"/>
                </a:solidFill>
                <a:latin typeface="Consolas" panose="020B0609020204030204" pitchFamily="49" charset="0"/>
                <a:cs typeface="Consolas" panose="020B0609020204030204" pitchFamily="49" charset="0"/>
              </a:rPr>
              <a:t>    	print (first + </a:t>
            </a:r>
            <a:r>
              <a:rPr lang="en-US" altLang="en-US" sz="2400" dirty="0">
                <a:solidFill>
                  <a:srgbClr val="A31515"/>
                </a:solidFill>
                <a:latin typeface="Consolas" panose="020B0609020204030204" pitchFamily="49" charset="0"/>
                <a:cs typeface="Consolas" panose="020B0609020204030204" pitchFamily="49" charset="0"/>
              </a:rPr>
              <a:t>" / "</a:t>
            </a:r>
            <a:r>
              <a:rPr lang="en-US" altLang="en-US" sz="2400" dirty="0">
                <a:solidFill>
                  <a:srgbClr val="000000"/>
                </a:solidFill>
                <a:latin typeface="Consolas" panose="020B0609020204030204" pitchFamily="49" charset="0"/>
                <a:cs typeface="Consolas" panose="020B0609020204030204" pitchFamily="49" charset="0"/>
              </a:rPr>
              <a:t> + second + </a:t>
            </a:r>
            <a:r>
              <a:rPr lang="en-US" altLang="en-US" sz="2400" dirty="0">
                <a:solidFill>
                  <a:srgbClr val="A31515"/>
                </a:solidFill>
                <a:latin typeface="Consolas" panose="020B0609020204030204" pitchFamily="49" charset="0"/>
                <a:cs typeface="Consolas" panose="020B0609020204030204" pitchFamily="49" charset="0"/>
              </a:rPr>
              <a:t>" = "</a:t>
            </a:r>
            <a:r>
              <a:rPr lang="en-US" altLang="en-US" sz="2400" dirty="0">
                <a:solidFill>
                  <a:srgbClr val="000000"/>
                </a:solidFill>
                <a:latin typeface="Consolas" panose="020B0609020204030204" pitchFamily="49" charset="0"/>
                <a:cs typeface="Consolas" panose="020B0609020204030204" pitchFamily="49" charset="0"/>
              </a:rPr>
              <a:t> + </a:t>
            </a:r>
            <a:r>
              <a:rPr lang="en-US" altLang="en-US" sz="2400" dirty="0" err="1">
                <a:solidFill>
                  <a:srgbClr val="2B91AF"/>
                </a:solidFill>
                <a:latin typeface="Consolas" panose="020B0609020204030204" pitchFamily="49" charset="0"/>
                <a:cs typeface="Consolas" panose="020B0609020204030204" pitchFamily="49" charset="0"/>
              </a:rPr>
              <a:t>str</a:t>
            </a:r>
            <a:r>
              <a:rPr lang="en-US" altLang="en-US" sz="2400" dirty="0">
                <a:solidFill>
                  <a:srgbClr val="000000"/>
                </a:solidFill>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FontTx/>
              <a:buNone/>
            </a:pPr>
            <a:r>
              <a:rPr lang="en-CA" altLang="en-US" sz="2400" dirty="0">
                <a:solidFill>
                  <a:srgbClr val="000000"/>
                </a:solidFill>
                <a:latin typeface="Consolas" panose="020B0609020204030204" pitchFamily="49" charset="0"/>
                <a:cs typeface="Consolas" panose="020B0609020204030204" pitchFamily="49" charset="0"/>
              </a:rPr>
              <a:t>	</a:t>
            </a:r>
            <a:r>
              <a:rPr lang="en-CA" altLang="en-US" sz="2400" dirty="0" err="1">
                <a:solidFill>
                  <a:srgbClr val="000000"/>
                </a:solidFill>
                <a:latin typeface="Consolas" panose="020B0609020204030204" pitchFamily="49" charset="0"/>
                <a:cs typeface="Consolas" panose="020B0609020204030204" pitchFamily="49" charset="0"/>
              </a:rPr>
              <a:t>errorFlag</a:t>
            </a:r>
            <a:r>
              <a:rPr lang="en-CA" altLang="en-US" sz="2400" dirty="0">
                <a:solidFill>
                  <a:srgbClr val="000000"/>
                </a:solidFill>
                <a:latin typeface="Consolas" panose="020B0609020204030204" pitchFamily="49" charset="0"/>
                <a:cs typeface="Consolas" panose="020B0609020204030204" pitchFamily="49" charset="0"/>
              </a:rPr>
              <a:t> = </a:t>
            </a:r>
            <a:r>
              <a:rPr lang="en-US" altLang="en-US" sz="2400" dirty="0">
                <a:solidFill>
                  <a:srgbClr val="0000FF"/>
                </a:solidFill>
                <a:latin typeface="Consolas" panose="020B0609020204030204" pitchFamily="49" charset="0"/>
                <a:cs typeface="Consolas" panose="020B0609020204030204" pitchFamily="49" charset="0"/>
              </a:rPr>
              <a:t>False</a:t>
            </a:r>
            <a:endParaRPr lang="en-US" altLang="en-US" sz="2400" dirty="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 typeface="Arial" pitchFamily="34" charset="0"/>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2B91AF"/>
                </a:solidFill>
                <a:latin typeface="Consolas" panose="020B0609020204030204" pitchFamily="49" charset="0"/>
                <a:cs typeface="Consolas" panose="020B0609020204030204" pitchFamily="49" charset="0"/>
              </a:rPr>
              <a:t>ZeroDivisionError</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 typeface="Arial" pitchFamily="34" charset="0"/>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"The answer is infinity"</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6F008A"/>
                </a:solidFill>
                <a:latin typeface="Consolas" panose="020B0609020204030204" pitchFamily="49" charset="0"/>
                <a:cs typeface="Consolas" panose="020B0609020204030204" pitchFamily="49" charset="0"/>
              </a:rPr>
              <a:t>	</a:t>
            </a:r>
            <a:r>
              <a:rPr lang="en-US" altLang="en-US" sz="2400" dirty="0" err="1">
                <a:latin typeface="Consolas" panose="020B0609020204030204" pitchFamily="49" charset="0"/>
                <a:cs typeface="Consolas" panose="020B0609020204030204" pitchFamily="49" charset="0"/>
              </a:rPr>
              <a:t>errorFlag</a:t>
            </a:r>
            <a:r>
              <a:rPr lang="en-US" altLang="en-US" sz="2400" dirty="0">
                <a:latin typeface="Consolas" panose="020B0609020204030204" pitchFamily="49" charset="0"/>
                <a:cs typeface="Consolas" panose="020B0609020204030204" pitchFamily="49" charset="0"/>
              </a:rPr>
              <a:t> = </a:t>
            </a:r>
            <a:r>
              <a:rPr lang="en-US" altLang="en-US" sz="2400" dirty="0">
                <a:solidFill>
                  <a:srgbClr val="0000FF"/>
                </a:solidFill>
                <a:latin typeface="Consolas" panose="020B0609020204030204" pitchFamily="49" charset="0"/>
                <a:cs typeface="Consolas" panose="020B0609020204030204" pitchFamily="49" charset="0"/>
              </a:rPr>
              <a:t>True</a:t>
            </a:r>
            <a:endParaRPr lang="en-US" altLang="en-US" sz="2400" dirty="0">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not </a:t>
            </a:r>
            <a:r>
              <a:rPr lang="en-US" altLang="en-US" sz="2400" dirty="0" err="1">
                <a:solidFill>
                  <a:srgbClr val="000000"/>
                </a:solidFill>
                <a:latin typeface="Consolas" panose="020B0609020204030204" pitchFamily="49" charset="0"/>
                <a:cs typeface="Consolas" panose="020B0609020204030204" pitchFamily="49" charset="0"/>
              </a:rPr>
              <a:t>errorFlag</a:t>
            </a:r>
            <a:r>
              <a:rPr lang="en-US" altLang="en-US" sz="2400" dirty="0">
                <a:solidFill>
                  <a:srgbClr val="000000"/>
                </a:solidFill>
                <a:latin typeface="Consolas" panose="020B0609020204030204" pitchFamily="49" charset="0"/>
                <a:cs typeface="Consolas" panose="020B0609020204030204" pitchFamily="49" charset="0"/>
              </a:rPr>
              <a:t> : </a:t>
            </a:r>
            <a:endParaRPr lang="en-US" altLang="en-US" sz="5400" dirty="0">
              <a:latin typeface="Arial" panose="020B0604020202020204" pitchFamily="34" charset="0"/>
            </a:endParaRPr>
          </a:p>
          <a:p>
            <a:pPr marL="0" indent="0" defTabSz="914400" eaLnBrk="0" fontAlgn="base" hangingPunct="0">
              <a:spcBef>
                <a:spcPct val="0"/>
              </a:spcBef>
              <a:spcAft>
                <a:spcPct val="0"/>
              </a:spcAft>
              <a:buFont typeface="Arial" pitchFamily="34" charset="0"/>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"This message only displays if there is no error!"</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7004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Controlling execution after an error</a:t>
            </a:r>
            <a:endParaRPr lang="en-US" dirty="0"/>
          </a:p>
        </p:txBody>
      </p:sp>
    </p:spTree>
    <p:extLst>
      <p:ext uri="{BB962C8B-B14F-4D97-AF65-F5344CB8AC3E}">
        <p14:creationId xmlns:p14="http://schemas.microsoft.com/office/powerpoint/2010/main" val="4219329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Is there any other code in our program that might give us an error at runtime?</a:t>
            </a:r>
          </a:p>
        </p:txBody>
      </p:sp>
      <p:sp>
        <p:nvSpPr>
          <p:cNvPr id="3" name="Content Placeholder 2"/>
          <p:cNvSpPr>
            <a:spLocks noGrp="1"/>
          </p:cNvSpPr>
          <p:nvPr>
            <p:ph sz="quarter" idx="10"/>
          </p:nvPr>
        </p:nvSpPr>
        <p:spPr/>
        <p:txBody>
          <a:bodyPr/>
          <a:lstStyle/>
          <a:p>
            <a:endParaRPr lang="en-US" dirty="0"/>
          </a:p>
        </p:txBody>
      </p:sp>
      <p:sp>
        <p:nvSpPr>
          <p:cNvPr id="4" name="Rectangle 1"/>
          <p:cNvSpPr txBox="1">
            <a:spLocks noChangeArrowheads="1"/>
          </p:cNvSpPr>
          <p:nvPr/>
        </p:nvSpPr>
        <p:spPr bwMode="auto">
          <a:xfrm>
            <a:off x="558340" y="1843976"/>
            <a:ext cx="75200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000" dirty="0">
                <a:solidFill>
                  <a:srgbClr val="000000"/>
                </a:solidFill>
                <a:latin typeface="Consolas" panose="020B0609020204030204" pitchFamily="49" charset="0"/>
                <a:cs typeface="Consolas" panose="020B0609020204030204" pitchFamily="49" charset="0"/>
              </a:rPr>
              <a:t>first = input(</a:t>
            </a:r>
            <a:r>
              <a:rPr lang="en-US" altLang="en-US" sz="2000" dirty="0">
                <a:solidFill>
                  <a:srgbClr val="A31515"/>
                </a:solidFill>
                <a:latin typeface="Consolas" panose="020B0609020204030204" pitchFamily="49" charset="0"/>
                <a:cs typeface="Consolas" panose="020B0609020204030204" pitchFamily="49" charset="0"/>
              </a:rPr>
              <a:t>"Enter the first number "</a:t>
            </a:r>
            <a:r>
              <a:rPr lang="en-US" altLang="en-US" sz="20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000" dirty="0">
                <a:solidFill>
                  <a:srgbClr val="000000"/>
                </a:solidFill>
                <a:latin typeface="Consolas" panose="020B0609020204030204" pitchFamily="49" charset="0"/>
                <a:cs typeface="Consolas" panose="020B0609020204030204" pitchFamily="49" charset="0"/>
              </a:rPr>
              <a:t>second = input(</a:t>
            </a:r>
            <a:r>
              <a:rPr lang="en-US" altLang="en-US" sz="2000" dirty="0">
                <a:solidFill>
                  <a:srgbClr val="A31515"/>
                </a:solidFill>
                <a:latin typeface="Consolas" panose="020B0609020204030204" pitchFamily="49" charset="0"/>
                <a:cs typeface="Consolas" panose="020B0609020204030204" pitchFamily="49" charset="0"/>
              </a:rPr>
              <a:t>"Enter the second number "</a:t>
            </a:r>
            <a:r>
              <a:rPr lang="en-US" altLang="en-US" sz="20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err="1">
                <a:solidFill>
                  <a:srgbClr val="000000"/>
                </a:solidFill>
                <a:latin typeface="Consolas" panose="020B0609020204030204" pitchFamily="49" charset="0"/>
                <a:cs typeface="Consolas" panose="020B0609020204030204" pitchFamily="49" charset="0"/>
              </a:rPr>
              <a:t>firstNumber</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2B91AF"/>
                </a:solidFill>
                <a:latin typeface="Consolas" panose="020B0609020204030204" pitchFamily="49" charset="0"/>
                <a:cs typeface="Consolas" panose="020B0609020204030204" pitchFamily="49" charset="0"/>
              </a:rPr>
              <a:t>float</a:t>
            </a:r>
            <a:r>
              <a:rPr lang="en-US" altLang="en-US" sz="2000" dirty="0">
                <a:solidFill>
                  <a:srgbClr val="000000"/>
                </a:solidFill>
                <a:latin typeface="Consolas" panose="020B0609020204030204" pitchFamily="49" charset="0"/>
                <a:cs typeface="Consolas" panose="020B0609020204030204" pitchFamily="49" charset="0"/>
              </a:rPr>
              <a:t>(first) </a:t>
            </a:r>
          </a:p>
          <a:p>
            <a:pPr marL="0" indent="0" defTabSz="914400" eaLnBrk="0" fontAlgn="base" hangingPunct="0">
              <a:spcBef>
                <a:spcPct val="0"/>
              </a:spcBef>
              <a:spcAft>
                <a:spcPct val="0"/>
              </a:spcAft>
              <a:buFontTx/>
              <a:buNone/>
            </a:pPr>
            <a:r>
              <a:rPr lang="en-US" altLang="en-US" sz="2000" dirty="0" err="1">
                <a:solidFill>
                  <a:srgbClr val="000000"/>
                </a:solidFill>
                <a:latin typeface="Consolas" panose="020B0609020204030204" pitchFamily="49" charset="0"/>
                <a:cs typeface="Consolas" panose="020B0609020204030204" pitchFamily="49" charset="0"/>
              </a:rPr>
              <a:t>secondNumber</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2B91AF"/>
                </a:solidFill>
                <a:latin typeface="Consolas" panose="020B0609020204030204" pitchFamily="49" charset="0"/>
                <a:cs typeface="Consolas" panose="020B0609020204030204" pitchFamily="49" charset="0"/>
              </a:rPr>
              <a:t>float</a:t>
            </a:r>
            <a:r>
              <a:rPr lang="en-US" altLang="en-US" sz="2000" dirty="0">
                <a:solidFill>
                  <a:srgbClr val="000000"/>
                </a:solidFill>
                <a:latin typeface="Consolas" panose="020B0609020204030204" pitchFamily="49" charset="0"/>
                <a:cs typeface="Consolas" panose="020B0609020204030204" pitchFamily="49" charset="0"/>
              </a:rPr>
              <a:t>(second) </a:t>
            </a:r>
          </a:p>
          <a:p>
            <a:pPr marL="0" indent="0" defTabSz="914400" eaLnBrk="0" fontAlgn="base" hangingPunct="0">
              <a:spcBef>
                <a:spcPct val="0"/>
              </a:spcBef>
              <a:spcAft>
                <a:spcPct val="0"/>
              </a:spcAft>
              <a:buFontTx/>
              <a:buNone/>
            </a:pPr>
            <a:endParaRPr lang="en-US" altLang="en-US" sz="2000" dirty="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a:solidFill>
                  <a:srgbClr val="000000"/>
                </a:solidFill>
                <a:latin typeface="Consolas" panose="020B0609020204030204" pitchFamily="49" charset="0"/>
                <a:cs typeface="Consolas" panose="020B0609020204030204" pitchFamily="49" charset="0"/>
              </a:rPr>
              <a:t>result = </a:t>
            </a:r>
            <a:r>
              <a:rPr lang="en-US" altLang="en-US" sz="2000" dirty="0" err="1">
                <a:solidFill>
                  <a:srgbClr val="000000"/>
                </a:solidFill>
                <a:latin typeface="Consolas" panose="020B0609020204030204" pitchFamily="49" charset="0"/>
                <a:cs typeface="Consolas" panose="020B0609020204030204" pitchFamily="49" charset="0"/>
              </a:rPr>
              <a:t>firstNumber</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err="1">
                <a:solidFill>
                  <a:srgbClr val="000000"/>
                </a:solidFill>
                <a:latin typeface="Consolas" panose="020B0609020204030204" pitchFamily="49" charset="0"/>
                <a:cs typeface="Consolas" panose="020B0609020204030204" pitchFamily="49" charset="0"/>
              </a:rPr>
              <a:t>secondNumber</a:t>
            </a:r>
            <a:r>
              <a:rPr lang="en-US" altLang="en-US" sz="20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a:solidFill>
                  <a:srgbClr val="000000"/>
                </a:solidFill>
                <a:latin typeface="Consolas" panose="020B0609020204030204" pitchFamily="49" charset="0"/>
                <a:cs typeface="Consolas" panose="020B0609020204030204" pitchFamily="49" charset="0"/>
              </a:rPr>
              <a:t>print (first + </a:t>
            </a:r>
            <a:r>
              <a:rPr lang="en-US" altLang="en-US" sz="2000" dirty="0">
                <a:solidFill>
                  <a:srgbClr val="A31515"/>
                </a:solidFill>
                <a:latin typeface="Consolas" panose="020B0609020204030204" pitchFamily="49" charset="0"/>
                <a:cs typeface="Consolas" panose="020B0609020204030204" pitchFamily="49" charset="0"/>
              </a:rPr>
              <a:t>" / "</a:t>
            </a:r>
            <a:r>
              <a:rPr lang="en-US" altLang="en-US" sz="2000" dirty="0">
                <a:solidFill>
                  <a:srgbClr val="000000"/>
                </a:solidFill>
                <a:latin typeface="Consolas" panose="020B0609020204030204" pitchFamily="49" charset="0"/>
                <a:cs typeface="Consolas" panose="020B0609020204030204" pitchFamily="49" charset="0"/>
              </a:rPr>
              <a:t> + second + </a:t>
            </a:r>
            <a:r>
              <a:rPr lang="en-US" altLang="en-US" sz="2000" dirty="0">
                <a:solidFill>
                  <a:srgbClr val="A31515"/>
                </a:solidFill>
                <a:latin typeface="Consolas" panose="020B0609020204030204" pitchFamily="49" charset="0"/>
                <a:cs typeface="Consolas" panose="020B0609020204030204" pitchFamily="49" charset="0"/>
              </a:rPr>
              <a:t>" = "</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err="1">
                <a:solidFill>
                  <a:srgbClr val="2B91AF"/>
                </a:solidFill>
                <a:latin typeface="Consolas" panose="020B0609020204030204" pitchFamily="49" charset="0"/>
                <a:cs typeface="Consolas" panose="020B0609020204030204" pitchFamily="49" charset="0"/>
              </a:rPr>
              <a:t>str</a:t>
            </a:r>
            <a:r>
              <a:rPr lang="en-US" altLang="en-US" sz="2000" dirty="0">
                <a:solidFill>
                  <a:srgbClr val="000000"/>
                </a:solidFill>
                <a:latin typeface="Consolas" panose="020B0609020204030204" pitchFamily="49" charset="0"/>
                <a:cs typeface="Consolas" panose="020B0609020204030204" pitchFamily="49" charset="0"/>
              </a:rPr>
              <a:t>(result))</a:t>
            </a:r>
            <a:endParaRPr lang="en-US" altLang="en-US" sz="4800" dirty="0">
              <a:latin typeface="Arial" panose="020B0604020202020204" pitchFamily="34" charset="0"/>
            </a:endParaRPr>
          </a:p>
        </p:txBody>
      </p:sp>
      <p:sp>
        <p:nvSpPr>
          <p:cNvPr id="5" name="Rectangle 4"/>
          <p:cNvSpPr/>
          <p:nvPr/>
        </p:nvSpPr>
        <p:spPr>
          <a:xfrm>
            <a:off x="379413" y="2742976"/>
            <a:ext cx="4649787" cy="8811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17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There are a lot of different situations that can raise errors in our code</a:t>
            </a:r>
            <a:endParaRPr lang="en-US" dirty="0"/>
          </a:p>
        </p:txBody>
      </p:sp>
      <p:sp>
        <p:nvSpPr>
          <p:cNvPr id="3" name="Content Placeholder 2"/>
          <p:cNvSpPr>
            <a:spLocks noGrp="1"/>
          </p:cNvSpPr>
          <p:nvPr>
            <p:ph sz="quarter" idx="10"/>
          </p:nvPr>
        </p:nvSpPr>
        <p:spPr/>
        <p:txBody>
          <a:bodyPr/>
          <a:lstStyle/>
          <a:p>
            <a:r>
              <a:rPr lang="en-CA" dirty="0"/>
              <a:t>Converting between </a:t>
            </a:r>
            <a:r>
              <a:rPr lang="en-CA" dirty="0" err="1"/>
              <a:t>datatypes</a:t>
            </a:r>
            <a:endParaRPr lang="en-CA" dirty="0"/>
          </a:p>
          <a:p>
            <a:r>
              <a:rPr lang="en-CA" dirty="0"/>
              <a:t>Opening files</a:t>
            </a:r>
          </a:p>
          <a:p>
            <a:r>
              <a:rPr lang="en-CA" dirty="0"/>
              <a:t>Mathematical calculations</a:t>
            </a:r>
          </a:p>
          <a:p>
            <a:r>
              <a:rPr lang="en-CA" dirty="0"/>
              <a:t>Trying to access a value in a list that does not exist</a:t>
            </a:r>
            <a:endParaRPr lang="en-US" dirty="0"/>
          </a:p>
        </p:txBody>
      </p:sp>
    </p:spTree>
    <p:extLst>
      <p:ext uri="{BB962C8B-B14F-4D97-AF65-F5344CB8AC3E}">
        <p14:creationId xmlns:p14="http://schemas.microsoft.com/office/powerpoint/2010/main" val="3821361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do you know what errors will be raised?</a:t>
            </a:r>
            <a:endParaRPr lang="en-US" dirty="0"/>
          </a:p>
        </p:txBody>
      </p:sp>
      <p:sp>
        <p:nvSpPr>
          <p:cNvPr id="3" name="Content Placeholder 2"/>
          <p:cNvSpPr>
            <a:spLocks noGrp="1"/>
          </p:cNvSpPr>
          <p:nvPr>
            <p:ph sz="quarter" idx="10"/>
          </p:nvPr>
        </p:nvSpPr>
        <p:spPr/>
        <p:txBody>
          <a:bodyPr/>
          <a:lstStyle/>
          <a:p>
            <a:r>
              <a:rPr lang="en-CA" dirty="0"/>
              <a:t>You can test it yourself and when an error occurs use the </a:t>
            </a:r>
            <a:r>
              <a:rPr lang="en-CA" dirty="0" err="1"/>
              <a:t>sys.exc_info</a:t>
            </a:r>
            <a:r>
              <a:rPr lang="en-CA" dirty="0"/>
              <a:t>() function to get the name of the error</a:t>
            </a:r>
          </a:p>
          <a:p>
            <a:r>
              <a:rPr lang="en-CA" dirty="0"/>
              <a:t>There is a list of standard Python errors </a:t>
            </a:r>
          </a:p>
          <a:p>
            <a:pPr lvl="1"/>
            <a:r>
              <a:rPr lang="en-US" dirty="0">
                <a:hlinkClick r:id="rId2"/>
              </a:rPr>
              <a:t>https://docs.python.org/3/c-api/exceptions.html#standard-exceptions</a:t>
            </a:r>
            <a:r>
              <a:rPr lang="en-US" dirty="0"/>
              <a:t> </a:t>
            </a:r>
          </a:p>
        </p:txBody>
      </p:sp>
    </p:spTree>
    <p:extLst>
      <p:ext uri="{BB962C8B-B14F-4D97-AF65-F5344CB8AC3E}">
        <p14:creationId xmlns:p14="http://schemas.microsoft.com/office/powerpoint/2010/main" val="313619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most important thing to do is to test!</a:t>
            </a:r>
            <a:endParaRPr lang="en-US" dirty="0"/>
          </a:p>
        </p:txBody>
      </p:sp>
      <p:sp>
        <p:nvSpPr>
          <p:cNvPr id="3" name="Content Placeholder 2"/>
          <p:cNvSpPr>
            <a:spLocks noGrp="1"/>
          </p:cNvSpPr>
          <p:nvPr>
            <p:ph sz="quarter" idx="10"/>
          </p:nvPr>
        </p:nvSpPr>
        <p:spPr/>
        <p:txBody>
          <a:bodyPr/>
          <a:lstStyle/>
          <a:p>
            <a:pPr marL="514350" indent="-514350">
              <a:buFont typeface="+mj-lt"/>
              <a:buAutoNum type="arabicPeriod"/>
            </a:pPr>
            <a:r>
              <a:rPr lang="en-CA" dirty="0"/>
              <a:t>Execute your code with everything running normally</a:t>
            </a:r>
          </a:p>
          <a:p>
            <a:pPr marL="514350" indent="-514350">
              <a:buFont typeface="+mj-lt"/>
              <a:buAutoNum type="arabicPeriod"/>
            </a:pPr>
            <a:r>
              <a:rPr lang="en-CA" dirty="0"/>
              <a:t>Execute your code with incorrect user input</a:t>
            </a:r>
          </a:p>
          <a:p>
            <a:pPr marL="914265" lvl="1" indent="-514350"/>
            <a:r>
              <a:rPr lang="en-CA" dirty="0"/>
              <a:t>Enter letters instead of numbers</a:t>
            </a:r>
          </a:p>
          <a:p>
            <a:pPr marL="914265" lvl="1" indent="-514350"/>
            <a:r>
              <a:rPr lang="en-CA" dirty="0"/>
              <a:t>Enter 0 or spaces</a:t>
            </a:r>
          </a:p>
          <a:p>
            <a:pPr marL="914265" lvl="1" indent="-514350"/>
            <a:r>
              <a:rPr lang="en-CA" dirty="0"/>
              <a:t>Enter a value in the wrong format (e.g. dates)</a:t>
            </a:r>
          </a:p>
          <a:p>
            <a:pPr marL="514350" indent="-514350">
              <a:buFont typeface="+mj-lt"/>
              <a:buAutoNum type="arabicPeriod"/>
            </a:pPr>
            <a:r>
              <a:rPr lang="en-CA" dirty="0"/>
              <a:t>Try other error scenarios such as missing files</a:t>
            </a:r>
          </a:p>
          <a:p>
            <a:pPr marL="514350" indent="-514350">
              <a:buFont typeface="+mj-lt"/>
              <a:buAutoNum type="arabicPeriod"/>
            </a:pPr>
            <a:r>
              <a:rPr lang="en-CA" dirty="0"/>
              <a:t>Try anything you can think of that might crash your code</a:t>
            </a:r>
          </a:p>
          <a:p>
            <a:pPr marL="914265" lvl="1" indent="-514350"/>
            <a:r>
              <a:rPr lang="en-CA" dirty="0"/>
              <a:t>Entering really big numbers</a:t>
            </a:r>
          </a:p>
          <a:p>
            <a:pPr marL="914265" lvl="1" indent="-514350"/>
            <a:r>
              <a:rPr lang="en-CA" dirty="0"/>
              <a:t>negative numbers</a:t>
            </a:r>
            <a:endParaRPr lang="en-US" dirty="0"/>
          </a:p>
        </p:txBody>
      </p:sp>
    </p:spTree>
    <p:extLst>
      <p:ext uri="{BB962C8B-B14F-4D97-AF65-F5344CB8AC3E}">
        <p14:creationId xmlns:p14="http://schemas.microsoft.com/office/powerpoint/2010/main" val="4239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Do I need to handle EVERY possible error?</a:t>
            </a:r>
            <a:endParaRPr lang="en-US" dirty="0"/>
          </a:p>
        </p:txBody>
      </p:sp>
      <p:sp>
        <p:nvSpPr>
          <p:cNvPr id="3" name="Content Placeholder 2"/>
          <p:cNvSpPr>
            <a:spLocks noGrp="1"/>
          </p:cNvSpPr>
          <p:nvPr>
            <p:ph sz="quarter" idx="10"/>
          </p:nvPr>
        </p:nvSpPr>
        <p:spPr/>
        <p:txBody>
          <a:bodyPr/>
          <a:lstStyle/>
          <a:p>
            <a:r>
              <a:rPr lang="en-CA" dirty="0"/>
              <a:t>Sometimes writing the code to handle the errors takes more time than writing the original program!</a:t>
            </a:r>
          </a:p>
          <a:p>
            <a:r>
              <a:rPr lang="en-CA" dirty="0"/>
              <a:t>Whether it is necessary to handle EVERY error depends on how the code will be used</a:t>
            </a:r>
          </a:p>
          <a:p>
            <a:r>
              <a:rPr lang="en-CA" dirty="0"/>
              <a:t>If you are writing a system for air traffic control I would want  very thorough error handling!</a:t>
            </a:r>
          </a:p>
          <a:p>
            <a:r>
              <a:rPr lang="en-CA" dirty="0"/>
              <a:t>If you are writing a fun little app to tweet when your plant needs water, I wouldn’t worry about it too much</a:t>
            </a:r>
            <a:endParaRPr lang="en-US" dirty="0"/>
          </a:p>
        </p:txBody>
      </p:sp>
    </p:spTree>
    <p:extLst>
      <p:ext uri="{BB962C8B-B14F-4D97-AF65-F5344CB8AC3E}">
        <p14:creationId xmlns:p14="http://schemas.microsoft.com/office/powerpoint/2010/main" val="231661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Your Challenge</a:t>
            </a:r>
            <a:endParaRPr lang="en-US" dirty="0"/>
          </a:p>
        </p:txBody>
      </p:sp>
      <p:sp>
        <p:nvSpPr>
          <p:cNvPr id="3" name="Content Placeholder 2"/>
          <p:cNvSpPr>
            <a:spLocks noGrp="1"/>
          </p:cNvSpPr>
          <p:nvPr>
            <p:ph sz="quarter" idx="10"/>
          </p:nvPr>
        </p:nvSpPr>
        <p:spPr/>
        <p:txBody>
          <a:bodyPr/>
          <a:lstStyle/>
          <a:p>
            <a:r>
              <a:rPr lang="en-CA" dirty="0"/>
              <a:t>Write code to open and read a file</a:t>
            </a:r>
          </a:p>
          <a:p>
            <a:r>
              <a:rPr lang="en-CA" dirty="0"/>
              <a:t>Allow the user to specify the file name</a:t>
            </a:r>
          </a:p>
          <a:p>
            <a:r>
              <a:rPr lang="en-CA" dirty="0"/>
              <a:t>Add error handling to provide a suitable error message if the file specified by the user could not be found</a:t>
            </a:r>
          </a:p>
        </p:txBody>
      </p:sp>
    </p:spTree>
    <p:extLst>
      <p:ext uri="{BB962C8B-B14F-4D97-AF65-F5344CB8AC3E}">
        <p14:creationId xmlns:p14="http://schemas.microsoft.com/office/powerpoint/2010/main" val="255712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Things go wrong in programs as well</a:t>
            </a:r>
          </a:p>
        </p:txBody>
      </p:sp>
      <p:sp>
        <p:nvSpPr>
          <p:cNvPr id="4" name="Text Placeholder 3"/>
          <p:cNvSpPr>
            <a:spLocks noGrp="1"/>
          </p:cNvSpPr>
          <p:nvPr>
            <p:ph sz="quarter" idx="10"/>
          </p:nvPr>
        </p:nvSpPr>
        <p:spPr/>
        <p:txBody>
          <a:bodyPr>
            <a:normAutofit/>
          </a:bodyPr>
          <a:lstStyle/>
          <a:p>
            <a:r>
              <a:rPr lang="en-CA" sz="2800" dirty="0">
                <a:cs typeface="Consolas" panose="020B0609020204030204" pitchFamily="49" charset="0"/>
              </a:rPr>
              <a:t>A program cannot find a file it needs</a:t>
            </a:r>
          </a:p>
          <a:p>
            <a:r>
              <a:rPr lang="en-CA" sz="2800" dirty="0">
                <a:cs typeface="Consolas" panose="020B0609020204030204" pitchFamily="49" charset="0"/>
              </a:rPr>
              <a:t>A user enters a date in the wrong format</a:t>
            </a:r>
          </a:p>
          <a:p>
            <a:r>
              <a:rPr lang="en-CA" sz="2800" dirty="0">
                <a:cs typeface="Consolas" panose="020B0609020204030204" pitchFamily="49" charset="0"/>
              </a:rPr>
              <a:t>You try to divide a number by zero</a:t>
            </a:r>
          </a:p>
        </p:txBody>
      </p:sp>
    </p:spTree>
    <p:extLst>
      <p:ext uri="{BB962C8B-B14F-4D97-AF65-F5344CB8AC3E}">
        <p14:creationId xmlns:p14="http://schemas.microsoft.com/office/powerpoint/2010/main" val="271769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Syntax errors are errors that the development tool can detect</a:t>
            </a:r>
            <a:endParaRPr lang="en-US" dirty="0"/>
          </a:p>
        </p:txBody>
      </p:sp>
      <p:sp>
        <p:nvSpPr>
          <p:cNvPr id="3" name="Content Placeholder 2"/>
          <p:cNvSpPr>
            <a:spLocks noGrp="1"/>
          </p:cNvSpPr>
          <p:nvPr>
            <p:ph sz="quarter" idx="10"/>
          </p:nvPr>
        </p:nvSpPr>
        <p:spPr>
          <a:xfrm>
            <a:off x="333375" y="1885938"/>
            <a:ext cx="11525250" cy="5290388"/>
          </a:xfrm>
        </p:spPr>
        <p:txBody>
          <a:bodyPr/>
          <a:lstStyle/>
          <a:p>
            <a:r>
              <a:rPr lang="en-CA" dirty="0"/>
              <a:t>Visual Studio highlights syntax errors with the red squiggle </a:t>
            </a:r>
          </a:p>
          <a:p>
            <a:endParaRPr lang="en-US" dirty="0"/>
          </a:p>
        </p:txBody>
      </p:sp>
      <p:pic>
        <p:nvPicPr>
          <p:cNvPr id="14" name="Picture 13"/>
          <p:cNvPicPr>
            <a:picLocks noChangeAspect="1"/>
          </p:cNvPicPr>
          <p:nvPr/>
        </p:nvPicPr>
        <p:blipFill>
          <a:blip r:embed="rId2"/>
          <a:stretch>
            <a:fillRect/>
          </a:stretch>
        </p:blipFill>
        <p:spPr>
          <a:xfrm>
            <a:off x="3304309" y="2451252"/>
            <a:ext cx="4953866" cy="1898210"/>
          </a:xfrm>
          <a:prstGeom prst="rect">
            <a:avLst/>
          </a:prstGeom>
        </p:spPr>
      </p:pic>
    </p:spTree>
    <p:extLst>
      <p:ext uri="{BB962C8B-B14F-4D97-AF65-F5344CB8AC3E}">
        <p14:creationId xmlns:p14="http://schemas.microsoft.com/office/powerpoint/2010/main" val="337668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79514" y="1418238"/>
            <a:ext cx="6066406" cy="1472182"/>
          </a:xfrm>
          <a:prstGeom prst="rect">
            <a:avLst/>
          </a:prstGeom>
        </p:spPr>
      </p:pic>
      <p:sp>
        <p:nvSpPr>
          <p:cNvPr id="2" name="Title 1"/>
          <p:cNvSpPr>
            <a:spLocks noGrp="1"/>
          </p:cNvSpPr>
          <p:nvPr>
            <p:ph type="title"/>
          </p:nvPr>
        </p:nvSpPr>
        <p:spPr/>
        <p:txBody>
          <a:bodyPr>
            <a:normAutofit/>
          </a:bodyPr>
          <a:lstStyle/>
          <a:p>
            <a:r>
              <a:rPr lang="en-CA" dirty="0"/>
              <a:t>Sometimes typing mistakes can’t be detected until you run the program</a:t>
            </a:r>
            <a:endParaRPr lang="en-US" dirty="0"/>
          </a:p>
        </p:txBody>
      </p:sp>
      <p:pic>
        <p:nvPicPr>
          <p:cNvPr id="6" name="Picture 5"/>
          <p:cNvPicPr>
            <a:picLocks noChangeAspect="1"/>
          </p:cNvPicPr>
          <p:nvPr/>
        </p:nvPicPr>
        <p:blipFill>
          <a:blip r:embed="rId3"/>
          <a:stretch>
            <a:fillRect/>
          </a:stretch>
        </p:blipFill>
        <p:spPr>
          <a:xfrm>
            <a:off x="4395184" y="2015837"/>
            <a:ext cx="7651258" cy="4555442"/>
          </a:xfrm>
          <a:prstGeom prst="rect">
            <a:avLst/>
          </a:prstGeom>
        </p:spPr>
      </p:pic>
    </p:spTree>
    <p:extLst>
      <p:ext uri="{BB962C8B-B14F-4D97-AF65-F5344CB8AC3E}">
        <p14:creationId xmlns:p14="http://schemas.microsoft.com/office/powerpoint/2010/main" val="149694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Logic errors are syntactically correct, but the program doesn’t do what we want it to do</a:t>
            </a:r>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1589934"/>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0" y="3886433"/>
            <a:ext cx="10515600" cy="2304790"/>
          </a:xfrm>
          <a:prstGeom prst="rect">
            <a:avLst/>
          </a:prstGeom>
        </p:spPr>
      </p:pic>
    </p:spTree>
    <p:extLst>
      <p:ext uri="{BB962C8B-B14F-4D97-AF65-F5344CB8AC3E}">
        <p14:creationId xmlns:p14="http://schemas.microsoft.com/office/powerpoint/2010/main" val="50961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Syntax and runtime errors</a:t>
            </a:r>
            <a:endParaRPr lang="en-US" dirty="0"/>
          </a:p>
        </p:txBody>
      </p:sp>
    </p:spTree>
    <p:extLst>
      <p:ext uri="{BB962C8B-B14F-4D97-AF65-F5344CB8AC3E}">
        <p14:creationId xmlns:p14="http://schemas.microsoft.com/office/powerpoint/2010/main" val="259045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Runtime errors occur when the code basically works but something out of the ordinary ‘crashes’ the code</a:t>
            </a:r>
            <a:endParaRPr lang="en-US" dirty="0"/>
          </a:p>
        </p:txBody>
      </p:sp>
      <p:sp>
        <p:nvSpPr>
          <p:cNvPr id="3" name="Content Placeholder 2"/>
          <p:cNvSpPr>
            <a:spLocks noGrp="1"/>
          </p:cNvSpPr>
          <p:nvPr>
            <p:ph sz="quarter" idx="10"/>
          </p:nvPr>
        </p:nvSpPr>
        <p:spPr/>
        <p:txBody>
          <a:bodyPr/>
          <a:lstStyle/>
          <a:p>
            <a:r>
              <a:rPr lang="en-CA" dirty="0"/>
              <a:t>You write a calculator program and a user tries to divide a number by zero</a:t>
            </a:r>
          </a:p>
          <a:p>
            <a:r>
              <a:rPr lang="en-CA" dirty="0"/>
              <a:t>Your program tries to read a file, and the file is missing</a:t>
            </a:r>
          </a:p>
          <a:p>
            <a:r>
              <a:rPr lang="en-CA" dirty="0"/>
              <a:t>Your program is trying to perform a date calculation and the date provided is in the wrong format</a:t>
            </a:r>
            <a:endParaRPr lang="en-US" dirty="0"/>
          </a:p>
        </p:txBody>
      </p:sp>
    </p:spTree>
    <p:extLst>
      <p:ext uri="{BB962C8B-B14F-4D97-AF65-F5344CB8AC3E}">
        <p14:creationId xmlns:p14="http://schemas.microsoft.com/office/powerpoint/2010/main" val="386823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Having your code crash is a very poor experience for the user</a:t>
            </a:r>
            <a:endParaRPr lang="en-US" dirty="0"/>
          </a:p>
        </p:txBody>
      </p:sp>
      <p:sp>
        <p:nvSpPr>
          <p:cNvPr id="3" name="Content Placeholder 2"/>
          <p:cNvSpPr>
            <a:spLocks noGrp="1"/>
          </p:cNvSpPr>
          <p:nvPr>
            <p:ph sz="quarter" idx="10"/>
          </p:nvPr>
        </p:nvSpPr>
        <p:spPr/>
        <p:txBody>
          <a:bodyPr/>
          <a:lstStyle/>
          <a:p>
            <a:r>
              <a:rPr lang="en-CA" dirty="0"/>
              <a:t>You can add error handling to your code to handle runtime errors gracefully</a:t>
            </a:r>
            <a:endParaRPr lang="en-US" dirty="0"/>
          </a:p>
        </p:txBody>
      </p:sp>
    </p:spTree>
    <p:extLst>
      <p:ext uri="{BB962C8B-B14F-4D97-AF65-F5344CB8AC3E}">
        <p14:creationId xmlns:p14="http://schemas.microsoft.com/office/powerpoint/2010/main" val="388226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3637</TotalTime>
  <Words>1601</Words>
  <Application>Microsoft Office PowerPoint</Application>
  <PresentationFormat>Widescreen</PresentationFormat>
  <Paragraphs>198</Paragraphs>
  <Slides>28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Calibri Light</vt:lpstr>
      <vt:lpstr>Consolas</vt:lpstr>
      <vt:lpstr>Segoe UI</vt:lpstr>
      <vt:lpstr>Segoe UI Light</vt:lpstr>
      <vt:lpstr>MVA</vt:lpstr>
      <vt:lpstr>Office Theme</vt:lpstr>
      <vt:lpstr>Handling errors try except</vt:lpstr>
      <vt:lpstr>Even the best laid plans sometimes go wrong</vt:lpstr>
      <vt:lpstr>Things go wrong in programs as well</vt:lpstr>
      <vt:lpstr>Syntax errors are errors that the development tool can detect</vt:lpstr>
      <vt:lpstr>Sometimes typing mistakes can’t be detected until you run the program</vt:lpstr>
      <vt:lpstr>Logic errors are syntactically correct, but the program doesn’t do what we want it to do</vt:lpstr>
      <vt:lpstr>Syntax and runtime errors</vt:lpstr>
      <vt:lpstr>Runtime errors occur when the code basically works but something out of the ordinary ‘crashes’ the code</vt:lpstr>
      <vt:lpstr>Having your code crash is a very poor experience for the user</vt:lpstr>
      <vt:lpstr>Let’s create a calculator program that will take two numbers and divide them for the user</vt:lpstr>
      <vt:lpstr>Create a calculator</vt:lpstr>
      <vt:lpstr>What happens you enter 0 as the second number</vt:lpstr>
      <vt:lpstr>Which line of code generated the error message?</vt:lpstr>
      <vt:lpstr>You can add a try/except around the code that generates the error to handle it gracefully</vt:lpstr>
      <vt:lpstr>If you want to know what the error was, you can use the function sys.exc_info() </vt:lpstr>
      <vt:lpstr>If you know exactly what error is occurring, you can specify how to handle that exact error</vt:lpstr>
      <vt:lpstr>Ideally you should handle one or more specific errors and then have a generic error handler as well</vt:lpstr>
      <vt:lpstr>Trapping errors</vt:lpstr>
      <vt:lpstr>Any code you place after the try except will always execute</vt:lpstr>
      <vt:lpstr>How can I force my program to exit if an error occurs and I don’t want to continue?</vt:lpstr>
      <vt:lpstr>You can also use variables and an if statement to control what happens after an error</vt:lpstr>
      <vt:lpstr>Controlling execution after an error</vt:lpstr>
      <vt:lpstr>Is there any other code in our program that might give us an error at runtime?</vt:lpstr>
      <vt:lpstr>There are a lot of different situations that can raise errors in our code</vt:lpstr>
      <vt:lpstr>How do you know what errors will be raised?</vt:lpstr>
      <vt:lpstr>The most important thing to do is to test!</vt:lpstr>
      <vt:lpstr>Do I need to handle EVERY possible error?</vt:lpstr>
      <vt:lpstr>Your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CSV files in Python</dc:title>
  <dc:creator>Keshav Sonal Kharangate</dc:creator>
  <cp:lastModifiedBy>Pranay Dattani</cp:lastModifiedBy>
  <cp:revision>63</cp:revision>
  <dcterms:created xsi:type="dcterms:W3CDTF">2014-06-25T21:51:24Z</dcterms:created>
  <dcterms:modified xsi:type="dcterms:W3CDTF">2020-06-02T10:29:18Z</dcterms:modified>
</cp:coreProperties>
</file>