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93" r:id="rId2"/>
  </p:sldMasterIdLst>
  <p:notesMasterIdLst>
    <p:notesMasterId r:id="rId13"/>
  </p:notesMasterIdLst>
  <p:sldIdLst>
    <p:sldId id="258" r:id="rId3"/>
    <p:sldId id="435" r:id="rId4"/>
    <p:sldId id="340" r:id="rId5"/>
    <p:sldId id="341" r:id="rId6"/>
    <p:sldId id="339" r:id="rId7"/>
    <p:sldId id="343" r:id="rId8"/>
    <p:sldId id="345" r:id="rId9"/>
    <p:sldId id="344" r:id="rId10"/>
    <p:sldId id="436" r:id="rId11"/>
    <p:sldId id="35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57A8B9-5C48-4AB5-93B7-EA7DD563D060}">
          <p14:sldIdLst>
            <p14:sldId id="258"/>
            <p14:sldId id="435"/>
            <p14:sldId id="340"/>
            <p14:sldId id="341"/>
            <p14:sldId id="339"/>
            <p14:sldId id="343"/>
            <p14:sldId id="345"/>
            <p14:sldId id="344"/>
            <p14:sldId id="436"/>
            <p14:sldId id="354"/>
          </p14:sldIdLst>
        </p14:section>
        <p14:section name="Untitled Section" id="{170ECFCA-5ACD-4231-8B00-3FD73B4216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81713" autoAdjust="0"/>
  </p:normalViewPr>
  <p:slideViewPr>
    <p:cSldViewPr snapToGrid="0">
      <p:cViewPr varScale="1">
        <p:scale>
          <a:sx n="87" d="100"/>
          <a:sy n="87" d="100"/>
        </p:scale>
        <p:origin x="528" y="7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0" d="100"/>
          <a:sy n="70" d="100"/>
        </p:scale>
        <p:origin x="324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DDBD42-E139-45FA-9C16-1611187CAC3F}" type="datetimeFigureOut">
              <a:rPr lang="en-US" smtClean="0"/>
              <a:t>6/2/2020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AB01E-7BD7-442B-8A6B-D31FAFDAE830}" type="slidenum">
              <a:rPr lang="en-US" smtClean="0"/>
              <a:t>‹#›</a:t>
            </a:fld>
            <a:endParaRPr lang="en-US"/>
          </a:p>
        </p:txBody>
      </p:sp>
    </p:spTree>
    <p:extLst>
      <p:ext uri="{BB962C8B-B14F-4D97-AF65-F5344CB8AC3E}">
        <p14:creationId xmlns:p14="http://schemas.microsoft.com/office/powerpoint/2010/main" val="1349073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a:t>
            </a:fld>
            <a:endParaRPr lang="en-US" dirty="0"/>
          </a:p>
        </p:txBody>
      </p:sp>
    </p:spTree>
    <p:extLst>
      <p:ext uri="{BB962C8B-B14F-4D97-AF65-F5344CB8AC3E}">
        <p14:creationId xmlns:p14="http://schemas.microsoft.com/office/powerpoint/2010/main" val="20460163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10</a:t>
            </a:fld>
            <a:endParaRPr lang="en-US"/>
          </a:p>
        </p:txBody>
      </p:sp>
    </p:spTree>
    <p:extLst>
      <p:ext uri="{BB962C8B-B14F-4D97-AF65-F5344CB8AC3E}">
        <p14:creationId xmlns:p14="http://schemas.microsoft.com/office/powerpoint/2010/main" val="3966906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a:t>
            </a:fld>
            <a:endParaRPr lang="en-US"/>
          </a:p>
        </p:txBody>
      </p:sp>
    </p:spTree>
    <p:extLst>
      <p:ext uri="{BB962C8B-B14F-4D97-AF65-F5344CB8AC3E}">
        <p14:creationId xmlns:p14="http://schemas.microsoft.com/office/powerpoint/2010/main" val="3926176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3</a:t>
            </a:fld>
            <a:endParaRPr lang="en-US"/>
          </a:p>
        </p:txBody>
      </p:sp>
    </p:spTree>
    <p:extLst>
      <p:ext uri="{BB962C8B-B14F-4D97-AF65-F5344CB8AC3E}">
        <p14:creationId xmlns:p14="http://schemas.microsoft.com/office/powerpoint/2010/main" val="3743217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4</a:t>
            </a:fld>
            <a:endParaRPr lang="en-US"/>
          </a:p>
        </p:txBody>
      </p:sp>
    </p:spTree>
    <p:extLst>
      <p:ext uri="{BB962C8B-B14F-4D97-AF65-F5344CB8AC3E}">
        <p14:creationId xmlns:p14="http://schemas.microsoft.com/office/powerpoint/2010/main" val="2377785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5</a:t>
            </a:fld>
            <a:endParaRPr lang="en-US"/>
          </a:p>
        </p:txBody>
      </p:sp>
    </p:spTree>
    <p:extLst>
      <p:ext uri="{BB962C8B-B14F-4D97-AF65-F5344CB8AC3E}">
        <p14:creationId xmlns:p14="http://schemas.microsoft.com/office/powerpoint/2010/main" val="1664409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6</a:t>
            </a:fld>
            <a:endParaRPr lang="en-US"/>
          </a:p>
        </p:txBody>
      </p:sp>
    </p:spTree>
    <p:extLst>
      <p:ext uri="{BB962C8B-B14F-4D97-AF65-F5344CB8AC3E}">
        <p14:creationId xmlns:p14="http://schemas.microsoft.com/office/powerpoint/2010/main" val="2849335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7</a:t>
            </a:fld>
            <a:endParaRPr lang="en-US"/>
          </a:p>
        </p:txBody>
      </p:sp>
    </p:spTree>
    <p:extLst>
      <p:ext uri="{BB962C8B-B14F-4D97-AF65-F5344CB8AC3E}">
        <p14:creationId xmlns:p14="http://schemas.microsoft.com/office/powerpoint/2010/main" val="18295200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8</a:t>
            </a:fld>
            <a:endParaRPr lang="en-US"/>
          </a:p>
        </p:txBody>
      </p:sp>
    </p:spTree>
    <p:extLst>
      <p:ext uri="{BB962C8B-B14F-4D97-AF65-F5344CB8AC3E}">
        <p14:creationId xmlns:p14="http://schemas.microsoft.com/office/powerpoint/2010/main" val="40193205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9</a:t>
            </a:fld>
            <a:endParaRPr lang="en-US"/>
          </a:p>
        </p:txBody>
      </p:sp>
    </p:spTree>
    <p:extLst>
      <p:ext uri="{BB962C8B-B14F-4D97-AF65-F5344CB8AC3E}">
        <p14:creationId xmlns:p14="http://schemas.microsoft.com/office/powerpoint/2010/main" val="2986183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a:t>Course title style</a:t>
            </a:r>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644321894"/>
      </p:ext>
    </p:extLst>
  </p:cSld>
  <p:clrMapOvr>
    <a:masterClrMapping/>
  </p:clrMapOvr>
  <p:extLst>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61BEF0D-F0BB-DE4B-95CE-6DB70DBA9567}" type="datetimeFigureOut">
              <a:rPr lang="en-US" smtClean="0"/>
              <a:pPr/>
              <a:t>6/2/2020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7546996"/>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87947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52516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6/2/2020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4973689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221356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012903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609015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6/2/2020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6631898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65674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pPr/>
              <a:t>6/2/2020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08541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t>Click to edit Master subtitle style</a:t>
            </a:r>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45168061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6/2/2020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526803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6/2/2020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223097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6/2/2020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071270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0298CD5-6C1E-4009-B41F-6DF62E31D3BE}" type="datetimeFigureOut">
              <a:rPr lang="en-US" smtClean="0"/>
              <a:pPr/>
              <a:t>6/2/2020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93097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0298CD5-6C1E-4009-B41F-6DF62E31D3BE}" type="datetimeFigureOut">
              <a:rPr lang="en-US" smtClean="0"/>
              <a:pPr/>
              <a:t>6/2/2020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250967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5C6B4A9-1611-4792-9094-5F34BCA07E0B}" type="datetimeFigureOut">
              <a:rPr lang="en-US" smtClean="0"/>
              <a:t>6/2/2020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91544288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61BEF0D-F0BB-DE4B-95CE-6DB70DBA9567}" type="datetimeFigureOut">
              <a:rPr lang="en-US" smtClean="0"/>
              <a:pPr/>
              <a:t>6/2/2020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968124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2725215652"/>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665117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3818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249966978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4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4700592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5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834909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6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5663899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7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654694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8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5301571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2_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1931890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9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2006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94082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14523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20604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8769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590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717284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26" Type="http://schemas.openxmlformats.org/officeDocument/2006/relationships/slideLayout" Target="../slideLayouts/slideLayout35.xml"/><Relationship Id="rId3" Type="http://schemas.openxmlformats.org/officeDocument/2006/relationships/slideLayout" Target="../slideLayouts/slideLayout12.xml"/><Relationship Id="rId21" Type="http://schemas.openxmlformats.org/officeDocument/2006/relationships/slideLayout" Target="../slideLayouts/slideLayout30.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5" Type="http://schemas.openxmlformats.org/officeDocument/2006/relationships/slideLayout" Target="../slideLayouts/slideLayout34.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slideLayout" Target="../slideLayouts/slideLayout29.xml"/><Relationship Id="rId29" Type="http://schemas.openxmlformats.org/officeDocument/2006/relationships/image" Target="../media/image4.jpeg"/><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24" Type="http://schemas.openxmlformats.org/officeDocument/2006/relationships/slideLayout" Target="../slideLayouts/slideLayout33.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23" Type="http://schemas.openxmlformats.org/officeDocument/2006/relationships/slideLayout" Target="../slideLayouts/slideLayout32.xml"/><Relationship Id="rId28" Type="http://schemas.openxmlformats.org/officeDocument/2006/relationships/theme" Target="../theme/theme2.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 Id="rId22" Type="http://schemas.openxmlformats.org/officeDocument/2006/relationships/slideLayout" Target="../slideLayouts/slideLayout31.xml"/><Relationship Id="rId27"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a:t>Click to edit Master title style</a:t>
            </a:r>
            <a:endParaRPr lang="en-US" dirty="0"/>
          </a:p>
        </p:txBody>
      </p:sp>
    </p:spTree>
    <p:extLst>
      <p:ext uri="{BB962C8B-B14F-4D97-AF65-F5344CB8AC3E}">
        <p14:creationId xmlns:p14="http://schemas.microsoft.com/office/powerpoint/2010/main" val="308896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2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6/2/2020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86046075"/>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8" r:id="rId15"/>
    <p:sldLayoutId id="2147483809" r:id="rId16"/>
    <p:sldLayoutId id="2147483810" r:id="rId17"/>
    <p:sldLayoutId id="2147483811" r:id="rId18"/>
    <p:sldLayoutId id="2147483813" r:id="rId19"/>
    <p:sldLayoutId id="2147483814" r:id="rId20"/>
    <p:sldLayoutId id="2147483816" r:id="rId21"/>
    <p:sldLayoutId id="2147483817" r:id="rId22"/>
    <p:sldLayoutId id="2147483818" r:id="rId23"/>
    <p:sldLayoutId id="2147483819" r:id="rId24"/>
    <p:sldLayoutId id="2147483820" r:id="rId25"/>
    <p:sldLayoutId id="2147483822" r:id="rId26"/>
    <p:sldLayoutId id="2147483823" r:id="rId2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9.xml"/><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normAutofit/>
          </a:bodyPr>
          <a:lstStyle/>
          <a:p>
            <a:r>
              <a:rPr lang="en-CA" dirty="0">
                <a:solidFill>
                  <a:schemeClr val="tx1"/>
                </a:solidFill>
                <a:latin typeface="Times New Roman" panose="02020603050405020304" pitchFamily="18" charset="0"/>
                <a:cs typeface="Times New Roman" panose="02020603050405020304" pitchFamily="18" charset="0"/>
              </a:rPr>
              <a:t>Display text</a:t>
            </a:r>
            <a:endParaRPr lang="en-CA" dirty="0">
              <a:latin typeface="Times New Roman" panose="02020603050405020304" pitchFamily="18" charset="0"/>
              <a:cs typeface="Times New Roman" panose="02020603050405020304" pitchFamily="18" charset="0"/>
            </a:endParaRPr>
          </a:p>
          <a:p>
            <a:r>
              <a:rPr lang="en-CA" sz="2400" dirty="0"/>
              <a:t>print</a:t>
            </a:r>
            <a:endParaRPr lang="en-US" sz="2400" dirty="0"/>
          </a:p>
        </p:txBody>
      </p:sp>
      <p:sp>
        <p:nvSpPr>
          <p:cNvPr id="2" name="Subtitle 1"/>
          <p:cNvSpPr>
            <a:spLocks noGrp="1"/>
          </p:cNvSpPr>
          <p:nvPr>
            <p:ph type="subTitle" idx="1"/>
          </p:nvPr>
        </p:nvSpPr>
        <p:spPr/>
        <p:txBody>
          <a:bodyPr/>
          <a:lstStyle/>
          <a:p>
            <a:r>
              <a:rPr lang="en-CA" dirty="0">
                <a:latin typeface="Times New Roman" panose="02020603050405020304" pitchFamily="18" charset="0"/>
                <a:cs typeface="Times New Roman" panose="02020603050405020304" pitchFamily="18" charset="0"/>
              </a:rPr>
              <a:t>Pranay Dattani | Electrical engineer</a:t>
            </a:r>
          </a:p>
        </p:txBody>
      </p:sp>
    </p:spTree>
    <p:extLst>
      <p:ext uri="{BB962C8B-B14F-4D97-AF65-F5344CB8AC3E}">
        <p14:creationId xmlns:p14="http://schemas.microsoft.com/office/powerpoint/2010/main" val="4225186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latin typeface="Times New Roman" panose="02020603050405020304" pitchFamily="18" charset="0"/>
                <a:cs typeface="Times New Roman" panose="02020603050405020304" pitchFamily="18" charset="0"/>
              </a:rPr>
              <a:t>So it might be useful to practice finding our mistakes</a:t>
            </a:r>
            <a:endParaRPr lang="en-US" dirty="0">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838200" y="2706351"/>
            <a:ext cx="9220199"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Calibri" panose="020F0502020204030204" pitchFamily="34" charset="0"/>
            </a:endParaRPr>
          </a:p>
        </p:txBody>
      </p:sp>
      <p:sp>
        <p:nvSpPr>
          <p:cNvPr id="5" name="Rectangle 1"/>
          <p:cNvSpPr>
            <a:spLocks noChangeArrowheads="1"/>
          </p:cNvSpPr>
          <p:nvPr/>
        </p:nvSpPr>
        <p:spPr bwMode="auto">
          <a:xfrm>
            <a:off x="332877" y="2706351"/>
            <a:ext cx="4503156"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print</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(Hickory </a:t>
            </a:r>
            <a:r>
              <a:rPr kumimoji="0" lang="en-US" altLang="en-US" sz="2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Dickory</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Dock)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print</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800" b="0" i="0" u="none" strike="noStrike" cap="none" normalizeH="0" baseline="0" dirty="0">
                <a:ln>
                  <a:noFill/>
                </a:ln>
                <a:solidFill>
                  <a:srgbClr val="A31515"/>
                </a:solidFill>
                <a:effectLst/>
                <a:latin typeface="Times New Roman" panose="02020603050405020304" pitchFamily="18" charset="0"/>
                <a:cs typeface="Times New Roman" panose="02020603050405020304" pitchFamily="18" charset="0"/>
              </a:rPr>
              <a:t>'It'</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 a small world</a:t>
            </a:r>
            <a:r>
              <a:rPr kumimoji="0" lang="en-US" altLang="en-US" sz="2800" b="0" i="0" u="none" strike="noStrike" cap="none" normalizeH="0" baseline="0" dirty="0">
                <a:ln>
                  <a:noFill/>
                </a:ln>
                <a:solidFill>
                  <a:srgbClr val="A31515"/>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print</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800" b="0" i="0" u="none" strike="noStrike" cap="none" normalizeH="0" baseline="0" dirty="0">
                <a:ln>
                  <a:noFill/>
                </a:ln>
                <a:solidFill>
                  <a:srgbClr val="A31515"/>
                </a:solidFill>
                <a:effectLst/>
                <a:latin typeface="Times New Roman" panose="02020603050405020304" pitchFamily="18" charset="0"/>
                <a:cs typeface="Times New Roman" panose="02020603050405020304" pitchFamily="18" charset="0"/>
              </a:rPr>
              <a:t>"Hi there')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prnit</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800" b="0" i="0" u="none" strike="noStrike" cap="none" normalizeH="0" baseline="0" dirty="0">
                <a:ln>
                  <a:noFill/>
                </a:ln>
                <a:solidFill>
                  <a:srgbClr val="A31515"/>
                </a:solidFill>
                <a:effectLst/>
                <a:latin typeface="Times New Roman" panose="02020603050405020304" pitchFamily="18" charset="0"/>
                <a:cs typeface="Times New Roman" panose="02020603050405020304" pitchFamily="18" charset="0"/>
              </a:rPr>
              <a:t>"Hello World!"</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4" name="Rectangle 2"/>
          <p:cNvSpPr>
            <a:spLocks noChangeArrowheads="1"/>
          </p:cNvSpPr>
          <p:nvPr/>
        </p:nvSpPr>
        <p:spPr bwMode="auto">
          <a:xfrm>
            <a:off x="6015793" y="2706351"/>
            <a:ext cx="4631396"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print</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800" b="0" i="0" u="none" strike="noStrike" cap="none" normalizeH="0" baseline="0" dirty="0">
                <a:ln>
                  <a:noFill/>
                </a:ln>
                <a:solidFill>
                  <a:srgbClr val="A31515"/>
                </a:solidFill>
                <a:effectLst/>
                <a:latin typeface="Times New Roman" panose="02020603050405020304" pitchFamily="18" charset="0"/>
                <a:cs typeface="Times New Roman" panose="02020603050405020304" pitchFamily="18" charset="0"/>
              </a:rPr>
              <a:t>'Hickory </a:t>
            </a:r>
            <a:r>
              <a:rPr kumimoji="0" lang="en-US" altLang="en-US" sz="2800" b="0" i="0" u="none" strike="noStrike" cap="none" normalizeH="0" baseline="0" dirty="0" err="1">
                <a:ln>
                  <a:noFill/>
                </a:ln>
                <a:solidFill>
                  <a:srgbClr val="A31515"/>
                </a:solidFill>
                <a:effectLst/>
                <a:latin typeface="Times New Roman" panose="02020603050405020304" pitchFamily="18" charset="0"/>
                <a:cs typeface="Times New Roman" panose="02020603050405020304" pitchFamily="18" charset="0"/>
              </a:rPr>
              <a:t>Dickory</a:t>
            </a:r>
            <a:r>
              <a:rPr kumimoji="0" lang="en-US" altLang="en-US" sz="2800" b="0" i="0" u="none" strike="noStrike" cap="none" normalizeH="0" baseline="0" dirty="0">
                <a:ln>
                  <a:noFill/>
                </a:ln>
                <a:solidFill>
                  <a:srgbClr val="A31515"/>
                </a:solidFill>
                <a:effectLst/>
                <a:latin typeface="Times New Roman" panose="02020603050405020304" pitchFamily="18" charset="0"/>
                <a:cs typeface="Times New Roman" panose="02020603050405020304" pitchFamily="18" charset="0"/>
              </a:rPr>
              <a:t> Dock'</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print</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800" b="0" i="0" u="none" strike="noStrike" cap="none" normalizeH="0" baseline="0" dirty="0">
                <a:ln>
                  <a:noFill/>
                </a:ln>
                <a:solidFill>
                  <a:srgbClr val="A31515"/>
                </a:solidFill>
                <a:effectLst/>
                <a:latin typeface="Times New Roman" panose="02020603050405020304" pitchFamily="18" charset="0"/>
                <a:cs typeface="Times New Roman" panose="02020603050405020304" pitchFamily="18" charset="0"/>
              </a:rPr>
              <a:t>"It's a small world"</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print</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800" b="0" i="0" u="none" strike="noStrike" cap="none" normalizeH="0" baseline="0" dirty="0">
                <a:ln>
                  <a:noFill/>
                </a:ln>
                <a:solidFill>
                  <a:srgbClr val="A31515"/>
                </a:solidFill>
                <a:effectLst/>
                <a:latin typeface="Times New Roman" panose="02020603050405020304" pitchFamily="18" charset="0"/>
                <a:cs typeface="Times New Roman" panose="02020603050405020304" pitchFamily="18" charset="0"/>
              </a:rPr>
              <a:t>"Hi there"</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print</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800" b="0" i="0" u="none" strike="noStrike" cap="none" normalizeH="0" baseline="0" dirty="0">
                <a:ln>
                  <a:noFill/>
                </a:ln>
                <a:solidFill>
                  <a:srgbClr val="A31515"/>
                </a:solidFill>
                <a:effectLst/>
                <a:latin typeface="Times New Roman" panose="02020603050405020304" pitchFamily="18" charset="0"/>
                <a:cs typeface="Times New Roman" panose="02020603050405020304" pitchFamily="18" charset="0"/>
              </a:rPr>
              <a:t>"Hello World!"</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pSp>
        <p:nvGrpSpPr>
          <p:cNvPr id="21" name="Group 20"/>
          <p:cNvGrpSpPr/>
          <p:nvPr/>
        </p:nvGrpSpPr>
        <p:grpSpPr>
          <a:xfrm>
            <a:off x="705855" y="2706351"/>
            <a:ext cx="5173581" cy="1806590"/>
            <a:chOff x="705855" y="2706351"/>
            <a:chExt cx="5173581" cy="1806590"/>
          </a:xfrm>
        </p:grpSpPr>
        <p:sp>
          <p:nvSpPr>
            <p:cNvPr id="15" name="Oval 14"/>
            <p:cNvSpPr/>
            <p:nvPr/>
          </p:nvSpPr>
          <p:spPr>
            <a:xfrm>
              <a:off x="1299411" y="2706351"/>
              <a:ext cx="505326" cy="52322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374110" y="2714373"/>
              <a:ext cx="505326" cy="52322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029325" y="3123444"/>
              <a:ext cx="505326" cy="52322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184354" y="3532515"/>
              <a:ext cx="505326" cy="52322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451811" y="3580643"/>
              <a:ext cx="505326" cy="52322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0" name="Oval 19"/>
            <p:cNvSpPr/>
            <p:nvPr/>
          </p:nvSpPr>
          <p:spPr>
            <a:xfrm>
              <a:off x="705855" y="3989721"/>
              <a:ext cx="505326" cy="52322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8732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latin typeface="Times New Roman" panose="02020603050405020304" pitchFamily="18" charset="0"/>
                <a:cs typeface="Times New Roman" panose="02020603050405020304" pitchFamily="18" charset="0"/>
              </a:rPr>
              <a:t>Many computer programs provide information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0"/>
          </p:nvPr>
        </p:nvSpPr>
        <p:spPr>
          <a:xfrm>
            <a:off x="333375" y="2598590"/>
            <a:ext cx="11525250" cy="2061333"/>
          </a:xfrm>
        </p:spPr>
        <p:txBody>
          <a:bodyPr/>
          <a:lstStyle/>
          <a:p>
            <a:r>
              <a:rPr lang="en-CA" dirty="0">
                <a:latin typeface="Times New Roman" panose="02020603050405020304" pitchFamily="18" charset="0"/>
                <a:cs typeface="Times New Roman" panose="02020603050405020304" pitchFamily="18" charset="0"/>
              </a:rPr>
              <a:t>One of the simplest but important things you need the ability to do in your code is display text</a:t>
            </a:r>
          </a:p>
        </p:txBody>
      </p:sp>
    </p:spTree>
    <p:extLst>
      <p:ext uri="{BB962C8B-B14F-4D97-AF65-F5344CB8AC3E}">
        <p14:creationId xmlns:p14="http://schemas.microsoft.com/office/powerpoint/2010/main" val="3083272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2200" y="800348"/>
            <a:ext cx="8761413" cy="706964"/>
          </a:xfrm>
        </p:spPr>
        <p:txBody>
          <a:bodyPr>
            <a:normAutofit/>
          </a:bodyPr>
          <a:lstStyle/>
          <a:p>
            <a:r>
              <a:rPr lang="en-CA" dirty="0">
                <a:latin typeface="Times New Roman" panose="02020603050405020304" pitchFamily="18" charset="0"/>
                <a:cs typeface="Times New Roman" panose="02020603050405020304" pitchFamily="18" charset="0"/>
              </a:rPr>
              <a:t>The print statement is used to display text</a:t>
            </a:r>
            <a:endParaRPr lang="en-US" dirty="0">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sz="quarter" idx="10"/>
          </p:nvPr>
        </p:nvSpPr>
        <p:spPr bwMode="auto">
          <a:xfrm>
            <a:off x="379413" y="2219682"/>
            <a:ext cx="8808758"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print</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800" b="0" i="0" u="none" strike="noStrike" cap="none" normalizeH="0" baseline="0" dirty="0">
                <a:ln>
                  <a:noFill/>
                </a:ln>
                <a:solidFill>
                  <a:srgbClr val="A31515"/>
                </a:solidFill>
                <a:effectLst/>
                <a:latin typeface="Times New Roman" panose="02020603050405020304" pitchFamily="18" charset="0"/>
                <a:cs typeface="Times New Roman" panose="02020603050405020304" pitchFamily="18" charset="0"/>
              </a:rPr>
              <a:t>'Hickory</a:t>
            </a:r>
            <a:r>
              <a:rPr kumimoji="0" lang="en-US" altLang="en-US" sz="2800" b="0" i="0" u="none" strike="noStrike" cap="none" normalizeH="0" dirty="0">
                <a:ln>
                  <a:noFill/>
                </a:ln>
                <a:solidFill>
                  <a:srgbClr val="A31515"/>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dirty="0" err="1">
                <a:ln>
                  <a:noFill/>
                </a:ln>
                <a:solidFill>
                  <a:srgbClr val="A31515"/>
                </a:solidFill>
                <a:effectLst/>
                <a:latin typeface="Times New Roman" panose="02020603050405020304" pitchFamily="18" charset="0"/>
                <a:cs typeface="Times New Roman" panose="02020603050405020304" pitchFamily="18" charset="0"/>
              </a:rPr>
              <a:t>Dickory</a:t>
            </a:r>
            <a:r>
              <a:rPr kumimoji="0" lang="en-US" altLang="en-US" sz="2800" b="0" i="0" u="none" strike="noStrike" cap="none" normalizeH="0" dirty="0">
                <a:ln>
                  <a:noFill/>
                </a:ln>
                <a:solidFill>
                  <a:srgbClr val="A31515"/>
                </a:solidFill>
                <a:effectLst/>
                <a:latin typeface="Times New Roman" panose="02020603050405020304" pitchFamily="18" charset="0"/>
                <a:cs typeface="Times New Roman" panose="02020603050405020304" pitchFamily="18" charset="0"/>
              </a:rPr>
              <a:t> Dock! The mouse ran up the clock</a:t>
            </a:r>
            <a:r>
              <a:rPr kumimoji="0" lang="en-US" altLang="en-US" sz="2800" b="0" i="0" u="none" strike="noStrike" cap="none" normalizeH="0" baseline="0" dirty="0">
                <a:ln>
                  <a:noFill/>
                </a:ln>
                <a:solidFill>
                  <a:srgbClr val="A31515"/>
                </a:solidFill>
                <a:effectLst/>
                <a:latin typeface="Times New Roman" panose="02020603050405020304" pitchFamily="18" charset="0"/>
                <a:cs typeface="Times New Roman" panose="02020603050405020304" pitchFamily="18" charset="0"/>
              </a:rPr>
              <a:t>'</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 name="Rectangle 1"/>
          <p:cNvSpPr>
            <a:spLocks noChangeArrowheads="1"/>
          </p:cNvSpPr>
          <p:nvPr/>
        </p:nvSpPr>
        <p:spPr bwMode="auto">
          <a:xfrm>
            <a:off x="379413" y="2955865"/>
            <a:ext cx="8972264"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print</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800" b="0" i="0" u="none" strike="noStrike" cap="none" normalizeH="0" baseline="0" dirty="0">
                <a:ln>
                  <a:noFill/>
                </a:ln>
                <a:solidFill>
                  <a:srgbClr val="A31515"/>
                </a:solidFill>
                <a:effectLst/>
                <a:latin typeface="Times New Roman" panose="02020603050405020304" pitchFamily="18" charset="0"/>
                <a:cs typeface="Times New Roman" panose="02020603050405020304" pitchFamily="18" charset="0"/>
              </a:rPr>
              <a:t>"Hickory </a:t>
            </a:r>
            <a:r>
              <a:rPr kumimoji="0" lang="en-US" altLang="en-US" sz="2800" b="0" i="0" u="none" strike="noStrike" cap="none" normalizeH="0" baseline="0" dirty="0" err="1">
                <a:ln>
                  <a:noFill/>
                </a:ln>
                <a:solidFill>
                  <a:srgbClr val="A31515"/>
                </a:solidFill>
                <a:effectLst/>
                <a:latin typeface="Times New Roman" panose="02020603050405020304" pitchFamily="18" charset="0"/>
                <a:cs typeface="Times New Roman" panose="02020603050405020304" pitchFamily="18" charset="0"/>
              </a:rPr>
              <a:t>Dickory</a:t>
            </a:r>
            <a:r>
              <a:rPr kumimoji="0" lang="en-US" altLang="en-US" sz="2800" b="0" i="0" u="none" strike="noStrike" cap="none" normalizeH="0" baseline="0" dirty="0">
                <a:ln>
                  <a:noFill/>
                </a:ln>
                <a:solidFill>
                  <a:srgbClr val="A31515"/>
                </a:solidFill>
                <a:effectLst/>
                <a:latin typeface="Times New Roman" panose="02020603050405020304" pitchFamily="18" charset="0"/>
                <a:cs typeface="Times New Roman" panose="02020603050405020304" pitchFamily="18" charset="0"/>
              </a:rPr>
              <a:t> Dock! The mouse ran up the clock"</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0257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ChangeArrowheads="1"/>
          </p:cNvSpPr>
          <p:nvPr/>
        </p:nvSpPr>
        <p:spPr bwMode="auto">
          <a:xfrm>
            <a:off x="838198" y="2178587"/>
            <a:ext cx="7108036"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print</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800" b="0" i="0" u="none" strike="noStrike" cap="none" normalizeH="0" baseline="0" dirty="0">
                <a:ln>
                  <a:noFill/>
                </a:ln>
                <a:solidFill>
                  <a:srgbClr val="A31515"/>
                </a:solidFill>
                <a:effectLst/>
                <a:latin typeface="Times New Roman" panose="02020603050405020304" pitchFamily="18" charset="0"/>
                <a:cs typeface="Times New Roman" panose="02020603050405020304" pitchFamily="18" charset="0"/>
              </a:rPr>
              <a:t>"It's a beautiful day in the neighborhood"</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 name="Rectangle 2"/>
          <p:cNvSpPr>
            <a:spLocks noChangeArrowheads="1"/>
          </p:cNvSpPr>
          <p:nvPr/>
        </p:nvSpPr>
        <p:spPr bwMode="auto">
          <a:xfrm>
            <a:off x="838198" y="2981411"/>
            <a:ext cx="6944530"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print</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800" b="0" i="0" u="none" strike="noStrike" cap="none" normalizeH="0" baseline="0" dirty="0">
                <a:ln>
                  <a:noFill/>
                </a:ln>
                <a:solidFill>
                  <a:srgbClr val="A31515"/>
                </a:solidFill>
                <a:effectLst/>
                <a:latin typeface="Times New Roman" panose="02020603050405020304" pitchFamily="18" charset="0"/>
                <a:cs typeface="Times New Roman" panose="02020603050405020304" pitchFamily="18" charset="0"/>
              </a:rPr>
              <a:t>'It'</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 a beautiful day </a:t>
            </a:r>
            <a:r>
              <a:rPr kumimoji="0" lang="en-US" altLang="en-US" sz="28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in</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the neighborhood</a:t>
            </a:r>
            <a:r>
              <a:rPr kumimoji="0" lang="en-US" altLang="en-US" sz="2800" b="0" i="0" u="none" strike="noStrike" cap="none" normalizeH="0" baseline="0" dirty="0">
                <a:ln>
                  <a:noFill/>
                </a:ln>
                <a:solidFill>
                  <a:srgbClr val="A31515"/>
                </a:solidFill>
                <a:effectLst/>
                <a:latin typeface="Times New Roman" panose="02020603050405020304" pitchFamily="18" charset="0"/>
                <a:cs typeface="Times New Roman" panose="02020603050405020304" pitchFamily="18" charset="0"/>
              </a:rPr>
              <a:t>')</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p:txBody>
          <a:bodyPr>
            <a:normAutofit fontScale="90000"/>
          </a:bodyPr>
          <a:lstStyle/>
          <a:p>
            <a:r>
              <a:rPr lang="en-CA" dirty="0">
                <a:latin typeface="Times New Roman" panose="02020603050405020304" pitchFamily="18" charset="0"/>
                <a:cs typeface="Times New Roman" panose="02020603050405020304" pitchFamily="18" charset="0"/>
              </a:rPr>
              <a:t>Does it matter if you use single or double quotes?</a:t>
            </a:r>
            <a:endParaRPr lang="en-US"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838198" y="4119066"/>
            <a:ext cx="10515601" cy="954107"/>
          </a:xfrm>
          <a:prstGeom prst="rect">
            <a:avLst/>
          </a:prstGeom>
          <a:noFill/>
        </p:spPr>
        <p:txBody>
          <a:bodyPr wrap="square" rtlCol="0">
            <a:spAutoFit/>
          </a:bodyPr>
          <a:lstStyle/>
          <a:p>
            <a:r>
              <a:rPr lang="en-CA" sz="2800" dirty="0">
                <a:latin typeface="Times New Roman" panose="02020603050405020304" pitchFamily="18" charset="0"/>
                <a:cs typeface="Times New Roman" panose="02020603050405020304" pitchFamily="18" charset="0"/>
              </a:rPr>
              <a:t>Only if the string you are displaying contains a single or double quote. </a:t>
            </a:r>
          </a:p>
          <a:p>
            <a:r>
              <a:rPr lang="en-CA" sz="2800" dirty="0">
                <a:latin typeface="Times New Roman" panose="02020603050405020304" pitchFamily="18" charset="0"/>
                <a:cs typeface="Times New Roman" panose="02020603050405020304" pitchFamily="18" charset="0"/>
              </a:rPr>
              <a:t>It’s a good habit to pick one and stick with it as much as possible.</a:t>
            </a:r>
            <a:endParaRPr lang="en-US" sz="2800" dirty="0">
              <a:latin typeface="Times New Roman" panose="02020603050405020304" pitchFamily="18" charset="0"/>
              <a:cs typeface="Times New Roman" panose="02020603050405020304" pitchFamily="18" charset="0"/>
            </a:endParaRPr>
          </a:p>
        </p:txBody>
      </p:sp>
      <p:sp>
        <p:nvSpPr>
          <p:cNvPr id="11" name="Oval 10"/>
          <p:cNvSpPr/>
          <p:nvPr/>
        </p:nvSpPr>
        <p:spPr>
          <a:xfrm>
            <a:off x="2451653" y="2972069"/>
            <a:ext cx="616226" cy="52322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5512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a:latin typeface="Times New Roman" panose="02020603050405020304" pitchFamily="18" charset="0"/>
                <a:cs typeface="Times New Roman" panose="02020603050405020304" pitchFamily="18" charset="0"/>
              </a:rPr>
              <a:t>What if I want my text to appear on multiple lines?</a:t>
            </a:r>
            <a:endParaRPr lang="en-US" dirty="0">
              <a:latin typeface="Times New Roman" panose="02020603050405020304" pitchFamily="18" charset="0"/>
              <a:cs typeface="Times New Roman" panose="02020603050405020304" pitchFamily="18" charset="0"/>
            </a:endParaRPr>
          </a:p>
        </p:txBody>
      </p:sp>
      <p:sp>
        <p:nvSpPr>
          <p:cNvPr id="6" name="Rectangle 1"/>
          <p:cNvSpPr txBox="1">
            <a:spLocks noChangeArrowheads="1"/>
          </p:cNvSpPr>
          <p:nvPr/>
        </p:nvSpPr>
        <p:spPr bwMode="auto">
          <a:xfrm>
            <a:off x="715106" y="3143043"/>
            <a:ext cx="5295039"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en-US" dirty="0">
                <a:solidFill>
                  <a:srgbClr val="0000FF"/>
                </a:solidFill>
                <a:latin typeface="Times New Roman" panose="02020603050405020304" pitchFamily="18" charset="0"/>
                <a:cs typeface="Times New Roman" panose="02020603050405020304" pitchFamily="18" charset="0"/>
              </a:rPr>
              <a:t>print</a:t>
            </a:r>
            <a:r>
              <a:rPr lang="en-US" altLang="en-US" dirty="0">
                <a:solidFill>
                  <a:srgbClr val="000000"/>
                </a:solidFill>
                <a:latin typeface="Times New Roman" panose="02020603050405020304" pitchFamily="18" charset="0"/>
                <a:cs typeface="Times New Roman" panose="02020603050405020304" pitchFamily="18" charset="0"/>
              </a:rPr>
              <a:t>(</a:t>
            </a:r>
            <a:r>
              <a:rPr lang="en-US" altLang="en-US" dirty="0">
                <a:solidFill>
                  <a:srgbClr val="A31515"/>
                </a:solidFill>
                <a:latin typeface="Times New Roman" panose="02020603050405020304" pitchFamily="18" charset="0"/>
                <a:cs typeface="Times New Roman" panose="02020603050405020304" pitchFamily="18" charset="0"/>
              </a:rPr>
              <a:t>'Hickory </a:t>
            </a:r>
            <a:r>
              <a:rPr lang="en-US" altLang="en-US" dirty="0" err="1">
                <a:solidFill>
                  <a:srgbClr val="A31515"/>
                </a:solidFill>
                <a:latin typeface="Times New Roman" panose="02020603050405020304" pitchFamily="18" charset="0"/>
                <a:cs typeface="Times New Roman" panose="02020603050405020304" pitchFamily="18" charset="0"/>
              </a:rPr>
              <a:t>Dickory</a:t>
            </a:r>
            <a:r>
              <a:rPr lang="en-US" altLang="en-US" dirty="0">
                <a:solidFill>
                  <a:srgbClr val="A31515"/>
                </a:solidFill>
                <a:latin typeface="Times New Roman" panose="02020603050405020304" pitchFamily="18" charset="0"/>
                <a:cs typeface="Times New Roman" panose="02020603050405020304" pitchFamily="18" charset="0"/>
              </a:rPr>
              <a:t> Dock!'</a:t>
            </a:r>
            <a:r>
              <a:rPr lang="en-US" altLang="en-US" dirty="0">
                <a:solidFill>
                  <a:srgbClr val="000000"/>
                </a:solidFill>
                <a:latin typeface="Times New Roman" panose="02020603050405020304" pitchFamily="18" charset="0"/>
                <a:cs typeface="Times New Roman" panose="02020603050405020304" pitchFamily="18" charset="0"/>
              </a:rPr>
              <a:t>)</a:t>
            </a:r>
          </a:p>
          <a:p>
            <a:pPr marL="0" indent="0" eaLnBrk="0" fontAlgn="base" hangingPunct="0">
              <a:lnSpc>
                <a:spcPct val="100000"/>
              </a:lnSpc>
              <a:spcBef>
                <a:spcPct val="0"/>
              </a:spcBef>
              <a:spcAft>
                <a:spcPct val="0"/>
              </a:spcAft>
              <a:buNone/>
            </a:pPr>
            <a:r>
              <a:rPr lang="en-US" altLang="en-US" dirty="0">
                <a:solidFill>
                  <a:srgbClr val="0000FF"/>
                </a:solidFill>
                <a:latin typeface="Times New Roman" panose="02020603050405020304" pitchFamily="18" charset="0"/>
                <a:cs typeface="Times New Roman" panose="02020603050405020304" pitchFamily="18" charset="0"/>
              </a:rPr>
              <a:t>print</a:t>
            </a:r>
            <a:r>
              <a:rPr lang="en-US" altLang="en-US" dirty="0">
                <a:solidFill>
                  <a:srgbClr val="000000"/>
                </a:solidFill>
                <a:latin typeface="Times New Roman" panose="02020603050405020304" pitchFamily="18" charset="0"/>
                <a:cs typeface="Times New Roman" panose="02020603050405020304" pitchFamily="18" charset="0"/>
              </a:rPr>
              <a:t>(</a:t>
            </a:r>
            <a:r>
              <a:rPr lang="en-US" altLang="en-US" dirty="0">
                <a:solidFill>
                  <a:srgbClr val="A31515"/>
                </a:solidFill>
                <a:latin typeface="Times New Roman" panose="02020603050405020304" pitchFamily="18" charset="0"/>
                <a:cs typeface="Times New Roman" panose="02020603050405020304" pitchFamily="18" charset="0"/>
              </a:rPr>
              <a:t>'The mouse ran up the clock'</a:t>
            </a:r>
            <a:r>
              <a:rPr lang="en-US" altLang="en-US" dirty="0">
                <a:solidFill>
                  <a:srgbClr val="000000"/>
                </a:solidFill>
                <a:latin typeface="Times New Roman" panose="02020603050405020304" pitchFamily="18" charset="0"/>
                <a:cs typeface="Times New Roman" panose="02020603050405020304" pitchFamily="18" charset="0"/>
              </a:rPr>
              <a:t>) </a:t>
            </a:r>
            <a:endParaRPr lang="en-US" altLang="en-US"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FontTx/>
              <a:buNone/>
            </a:pPr>
            <a:r>
              <a:rPr lang="en-US" altLang="en-US" dirty="0">
                <a:solidFill>
                  <a:srgbClr val="000000"/>
                </a:solidFill>
                <a:latin typeface="Times New Roman" panose="02020603050405020304" pitchFamily="18" charset="0"/>
                <a:cs typeface="Times New Roman" panose="02020603050405020304" pitchFamily="18" charset="0"/>
              </a:rPr>
              <a:t> </a:t>
            </a:r>
            <a:endParaRPr lang="en-US" altLang="en-US"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2039877" y="4528038"/>
            <a:ext cx="7690704" cy="2178733"/>
          </a:xfrm>
          <a:prstGeom prst="rect">
            <a:avLst/>
          </a:prstGeom>
        </p:spPr>
      </p:pic>
      <p:sp>
        <p:nvSpPr>
          <p:cNvPr id="5" name="TextBox 4"/>
          <p:cNvSpPr txBox="1"/>
          <p:nvPr/>
        </p:nvSpPr>
        <p:spPr>
          <a:xfrm>
            <a:off x="627428" y="2508388"/>
            <a:ext cx="10515601" cy="523220"/>
          </a:xfrm>
          <a:prstGeom prst="rect">
            <a:avLst/>
          </a:prstGeom>
          <a:noFill/>
        </p:spPr>
        <p:txBody>
          <a:bodyPr wrap="square" rtlCol="0">
            <a:spAutoFit/>
          </a:bodyPr>
          <a:lstStyle/>
          <a:p>
            <a:r>
              <a:rPr lang="en-CA" sz="2800" dirty="0">
                <a:latin typeface="Times New Roman" panose="02020603050405020304" pitchFamily="18" charset="0"/>
                <a:cs typeface="Times New Roman" panose="02020603050405020304" pitchFamily="18" charset="0"/>
              </a:rPr>
              <a:t>You can use multiple print statements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2397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52523" y="938499"/>
            <a:ext cx="9388829" cy="706964"/>
          </a:xfrm>
        </p:spPr>
        <p:txBody>
          <a:bodyPr/>
          <a:lstStyle/>
          <a:p>
            <a:r>
              <a:rPr lang="en-CA" dirty="0">
                <a:latin typeface="Times New Roman" panose="02020603050405020304" pitchFamily="18" charset="0"/>
                <a:cs typeface="Times New Roman" panose="02020603050405020304" pitchFamily="18" charset="0"/>
              </a:rPr>
              <a:t>You can also use “\n” to force a new line</a:t>
            </a:r>
            <a:endParaRPr lang="en-US" dirty="0">
              <a:latin typeface="Times New Roman" panose="02020603050405020304" pitchFamily="18" charset="0"/>
              <a:cs typeface="Times New Roman" panose="02020603050405020304" pitchFamily="18" charset="0"/>
            </a:endParaRPr>
          </a:p>
        </p:txBody>
      </p:sp>
      <p:sp>
        <p:nvSpPr>
          <p:cNvPr id="6" name="Rectangle 1"/>
          <p:cNvSpPr txBox="1">
            <a:spLocks noChangeArrowheads="1"/>
          </p:cNvSpPr>
          <p:nvPr/>
        </p:nvSpPr>
        <p:spPr bwMode="auto">
          <a:xfrm>
            <a:off x="374341" y="2700949"/>
            <a:ext cx="9004388"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en-US" dirty="0">
                <a:solidFill>
                  <a:srgbClr val="0000FF"/>
                </a:solidFill>
                <a:latin typeface="Times New Roman" panose="02020603050405020304" pitchFamily="18" charset="0"/>
                <a:cs typeface="Times New Roman" panose="02020603050405020304" pitchFamily="18" charset="0"/>
              </a:rPr>
              <a:t>print</a:t>
            </a:r>
            <a:r>
              <a:rPr lang="en-US" altLang="en-US" dirty="0">
                <a:solidFill>
                  <a:srgbClr val="000000"/>
                </a:solidFill>
                <a:latin typeface="Times New Roman" panose="02020603050405020304" pitchFamily="18" charset="0"/>
                <a:cs typeface="Times New Roman" panose="02020603050405020304" pitchFamily="18" charset="0"/>
              </a:rPr>
              <a:t>(</a:t>
            </a:r>
            <a:r>
              <a:rPr lang="en-US" altLang="en-US" dirty="0">
                <a:solidFill>
                  <a:srgbClr val="A31515"/>
                </a:solidFill>
                <a:latin typeface="Times New Roman" panose="02020603050405020304" pitchFamily="18" charset="0"/>
                <a:cs typeface="Times New Roman" panose="02020603050405020304" pitchFamily="18" charset="0"/>
              </a:rPr>
              <a:t>'Hickory </a:t>
            </a:r>
            <a:r>
              <a:rPr lang="en-US" altLang="en-US" dirty="0" err="1">
                <a:solidFill>
                  <a:srgbClr val="A31515"/>
                </a:solidFill>
                <a:latin typeface="Times New Roman" panose="02020603050405020304" pitchFamily="18" charset="0"/>
                <a:cs typeface="Times New Roman" panose="02020603050405020304" pitchFamily="18" charset="0"/>
              </a:rPr>
              <a:t>Dickory</a:t>
            </a:r>
            <a:r>
              <a:rPr lang="en-US" altLang="en-US" dirty="0">
                <a:solidFill>
                  <a:srgbClr val="A31515"/>
                </a:solidFill>
                <a:latin typeface="Times New Roman" panose="02020603050405020304" pitchFamily="18" charset="0"/>
                <a:cs typeface="Times New Roman" panose="02020603050405020304" pitchFamily="18" charset="0"/>
              </a:rPr>
              <a:t> Dock!\</a:t>
            </a:r>
            <a:r>
              <a:rPr lang="en-US" altLang="en-US" dirty="0" err="1">
                <a:solidFill>
                  <a:srgbClr val="A31515"/>
                </a:solidFill>
                <a:latin typeface="Times New Roman" panose="02020603050405020304" pitchFamily="18" charset="0"/>
                <a:cs typeface="Times New Roman" panose="02020603050405020304" pitchFamily="18" charset="0"/>
              </a:rPr>
              <a:t>nThe</a:t>
            </a:r>
            <a:r>
              <a:rPr lang="en-US" altLang="en-US" dirty="0">
                <a:solidFill>
                  <a:srgbClr val="A31515"/>
                </a:solidFill>
                <a:latin typeface="Times New Roman" panose="02020603050405020304" pitchFamily="18" charset="0"/>
                <a:cs typeface="Times New Roman" panose="02020603050405020304" pitchFamily="18" charset="0"/>
              </a:rPr>
              <a:t> mouse ran up the clock'</a:t>
            </a:r>
            <a:r>
              <a:rPr lang="en-US" altLang="en-US" dirty="0">
                <a:solidFill>
                  <a:srgbClr val="000000"/>
                </a:solidFill>
                <a:latin typeface="Times New Roman" panose="02020603050405020304" pitchFamily="18" charset="0"/>
                <a:cs typeface="Times New Roman" panose="02020603050405020304" pitchFamily="18" charset="0"/>
              </a:rPr>
              <a:t>) </a:t>
            </a:r>
            <a:endParaRPr lang="en-US" altLang="en-US"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2250648" y="3635179"/>
            <a:ext cx="7690704" cy="2667146"/>
          </a:xfrm>
          <a:prstGeom prst="rect">
            <a:avLst/>
          </a:prstGeom>
        </p:spPr>
      </p:pic>
    </p:spTree>
    <p:extLst>
      <p:ext uri="{BB962C8B-B14F-4D97-AF65-F5344CB8AC3E}">
        <p14:creationId xmlns:p14="http://schemas.microsoft.com/office/powerpoint/2010/main" val="4102959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599" cy="893832"/>
          </a:xfrm>
        </p:spPr>
        <p:txBody>
          <a:bodyPr/>
          <a:lstStyle/>
          <a:p>
            <a:r>
              <a:rPr lang="en-CA" dirty="0">
                <a:latin typeface="Times New Roman" panose="02020603050405020304" pitchFamily="18" charset="0"/>
                <a:cs typeface="Times New Roman" panose="02020603050405020304" pitchFamily="18" charset="0"/>
              </a:rPr>
              <a:t>Here’s a neat Python trick: triple quotes!</a:t>
            </a:r>
            <a:endParaRPr lang="en-US" dirty="0">
              <a:latin typeface="Times New Roman" panose="02020603050405020304" pitchFamily="18" charset="0"/>
              <a:cs typeface="Times New Roman" panose="02020603050405020304" pitchFamily="18" charset="0"/>
            </a:endParaRPr>
          </a:p>
        </p:txBody>
      </p:sp>
      <p:sp>
        <p:nvSpPr>
          <p:cNvPr id="6" name="Rectangle 1"/>
          <p:cNvSpPr>
            <a:spLocks noGrp="1" noChangeArrowheads="1"/>
          </p:cNvSpPr>
          <p:nvPr>
            <p:ph sz="quarter" idx="10"/>
          </p:nvPr>
        </p:nvSpPr>
        <p:spPr bwMode="auto">
          <a:xfrm>
            <a:off x="729762" y="2294137"/>
            <a:ext cx="10515600" cy="44012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print</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800" b="0" i="0" u="none" strike="noStrike" cap="none" normalizeH="0" baseline="0" dirty="0">
                <a:ln>
                  <a:noFill/>
                </a:ln>
                <a:solidFill>
                  <a:srgbClr val="A31515"/>
                </a:solidFill>
                <a:effectLst/>
                <a:latin typeface="Times New Roman" panose="02020603050405020304" pitchFamily="18" charset="0"/>
                <a:cs typeface="Times New Roman" panose="02020603050405020304" pitchFamily="18" charset="0"/>
              </a:rPr>
              <a:t>"""Hickory </a:t>
            </a:r>
            <a:r>
              <a:rPr kumimoji="0" lang="en-US" altLang="en-US" sz="2800" b="0" i="0" u="none" strike="noStrike" cap="none" normalizeH="0" baseline="0" dirty="0" err="1">
                <a:ln>
                  <a:noFill/>
                </a:ln>
                <a:solidFill>
                  <a:srgbClr val="A31515"/>
                </a:solidFill>
                <a:effectLst/>
                <a:latin typeface="Times New Roman" panose="02020603050405020304" pitchFamily="18" charset="0"/>
                <a:cs typeface="Times New Roman" panose="02020603050405020304" pitchFamily="18" charset="0"/>
              </a:rPr>
              <a:t>Dickory</a:t>
            </a:r>
            <a:r>
              <a:rPr kumimoji="0" lang="en-US" altLang="en-US" sz="2800" b="0" i="0" u="none" strike="noStrike" cap="none" normalizeH="0" baseline="0" dirty="0">
                <a:ln>
                  <a:noFill/>
                </a:ln>
                <a:solidFill>
                  <a:srgbClr val="A31515"/>
                </a:solidFill>
                <a:effectLst/>
                <a:latin typeface="Times New Roman" panose="02020603050405020304" pitchFamily="18" charset="0"/>
                <a:cs typeface="Times New Roman" panose="02020603050405020304" pitchFamily="18" charset="0"/>
              </a:rPr>
              <a:t> Dock!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A31515"/>
                </a:solidFill>
                <a:effectLst/>
                <a:latin typeface="Times New Roman" panose="02020603050405020304" pitchFamily="18" charset="0"/>
                <a:cs typeface="Times New Roman" panose="02020603050405020304" pitchFamily="18" charset="0"/>
              </a:rPr>
              <a:t>The mouse ran up the clock"""</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000000"/>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sz="2800" dirty="0">
                <a:solidFill>
                  <a:srgbClr val="0000FF"/>
                </a:solidFill>
                <a:latin typeface="Times New Roman" panose="02020603050405020304" pitchFamily="18" charset="0"/>
                <a:cs typeface="Times New Roman" panose="02020603050405020304" pitchFamily="18" charset="0"/>
              </a:rPr>
              <a:t>print</a:t>
            </a:r>
            <a:r>
              <a:rPr lang="en-US" altLang="en-US" sz="2800" dirty="0">
                <a:solidFill>
                  <a:srgbClr val="000000"/>
                </a:solidFill>
                <a:latin typeface="Times New Roman" panose="02020603050405020304" pitchFamily="18" charset="0"/>
                <a:cs typeface="Times New Roman" panose="02020603050405020304" pitchFamily="18" charset="0"/>
              </a:rPr>
              <a:t>(</a:t>
            </a:r>
            <a:r>
              <a:rPr lang="en-US" altLang="en-US" sz="2800" dirty="0">
                <a:solidFill>
                  <a:srgbClr val="A31515"/>
                </a:solidFill>
                <a:latin typeface="Times New Roman" panose="02020603050405020304" pitchFamily="18" charset="0"/>
                <a:cs typeface="Times New Roman" panose="02020603050405020304" pitchFamily="18" charset="0"/>
              </a:rPr>
              <a:t>'''Hickory Dickory Dock!</a:t>
            </a:r>
          </a:p>
          <a:p>
            <a:pPr marL="0" lvl="0" indent="0" defTabSz="914400" eaLnBrk="0" fontAlgn="base" hangingPunct="0">
              <a:spcBef>
                <a:spcPct val="0"/>
              </a:spcBef>
              <a:spcAft>
                <a:spcPct val="0"/>
              </a:spcAft>
              <a:buClrTx/>
              <a:buSzTx/>
              <a:buNone/>
            </a:pPr>
            <a:r>
              <a:rPr lang="en-US" altLang="en-US" sz="2800" dirty="0">
                <a:solidFill>
                  <a:srgbClr val="A31515"/>
                </a:solidFill>
                <a:latin typeface="Times New Roman" panose="02020603050405020304" pitchFamily="18" charset="0"/>
                <a:cs typeface="Times New Roman" panose="02020603050405020304" pitchFamily="18" charset="0"/>
              </a:rPr>
              <a:t>The mouse ran up the clock'‘’</a:t>
            </a:r>
            <a:r>
              <a:rPr lang="en-US" altLang="en-US" sz="2800" dirty="0">
                <a:solidFill>
                  <a:srgbClr val="000000"/>
                </a:solidFill>
                <a:latin typeface="Times New Roman" panose="02020603050405020304" pitchFamily="18" charset="0"/>
                <a:cs typeface="Times New Roman" panose="02020603050405020304" pitchFamily="18" charset="0"/>
              </a:rPr>
              <a:t>)</a:t>
            </a:r>
          </a:p>
          <a:p>
            <a:pPr marL="0" lvl="0" indent="0" defTabSz="914400" eaLnBrk="0" fontAlgn="base" hangingPunct="0">
              <a:spcBef>
                <a:spcPct val="0"/>
              </a:spcBef>
              <a:spcAft>
                <a:spcPct val="0"/>
              </a:spcAft>
              <a:buClrTx/>
              <a:buSzTx/>
              <a:buNone/>
            </a:pPr>
            <a:endParaRPr lang="en-US" altLang="en-US" sz="2800" dirty="0">
              <a:solidFill>
                <a:srgbClr val="000000"/>
              </a:solidFill>
              <a:latin typeface="Times New Roman" panose="02020603050405020304" pitchFamily="18" charset="0"/>
              <a:cs typeface="Times New Roman" panose="02020603050405020304" pitchFamily="18" charset="0"/>
            </a:endParaRPr>
          </a:p>
          <a:p>
            <a:pPr marL="0" indent="0" defTabSz="914400" eaLnBrk="0" fontAlgn="base" hangingPunct="0">
              <a:spcBef>
                <a:spcPct val="0"/>
              </a:spcBef>
              <a:spcAft>
                <a:spcPct val="0"/>
              </a:spcAft>
              <a:buClrTx/>
              <a:buSzTx/>
              <a:buNone/>
            </a:pPr>
            <a:r>
              <a:rPr lang="en-CA" sz="2800" dirty="0">
                <a:latin typeface="Times New Roman" panose="02020603050405020304" pitchFamily="18" charset="0"/>
                <a:cs typeface="Times New Roman" panose="02020603050405020304" pitchFamily="18" charset="0"/>
              </a:rPr>
              <a:t>When you put the string in triple quotes, it will be displayed the way you have the string in the text editor</a:t>
            </a:r>
            <a:endParaRPr lang="en-US" sz="2800" dirty="0">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endParaRPr lang="en-US" altLang="en-US" sz="28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0331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latin typeface="Times New Roman" panose="02020603050405020304" pitchFamily="18" charset="0"/>
                <a:cs typeface="Times New Roman" panose="02020603050405020304" pitchFamily="18" charset="0"/>
              </a:rPr>
              <a:t>Which do you think is better?</a:t>
            </a:r>
            <a:endParaRPr lang="en-US" dirty="0">
              <a:latin typeface="Times New Roman" panose="02020603050405020304" pitchFamily="18" charset="0"/>
              <a:cs typeface="Times New Roman" panose="02020603050405020304" pitchFamily="18" charset="0"/>
            </a:endParaRPr>
          </a:p>
        </p:txBody>
      </p:sp>
      <p:sp>
        <p:nvSpPr>
          <p:cNvPr id="4" name="Rectangle 1"/>
          <p:cNvSpPr txBox="1">
            <a:spLocks noChangeArrowheads="1"/>
          </p:cNvSpPr>
          <p:nvPr/>
        </p:nvSpPr>
        <p:spPr bwMode="auto">
          <a:xfrm>
            <a:off x="838199" y="2250184"/>
            <a:ext cx="5295039"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en-US" dirty="0">
                <a:solidFill>
                  <a:srgbClr val="0000FF"/>
                </a:solidFill>
                <a:latin typeface="Times New Roman" panose="02020603050405020304" pitchFamily="18" charset="0"/>
                <a:cs typeface="Times New Roman" panose="02020603050405020304" pitchFamily="18" charset="0"/>
              </a:rPr>
              <a:t>print</a:t>
            </a:r>
            <a:r>
              <a:rPr lang="en-US" altLang="en-US" dirty="0">
                <a:solidFill>
                  <a:srgbClr val="000000"/>
                </a:solidFill>
                <a:latin typeface="Times New Roman" panose="02020603050405020304" pitchFamily="18" charset="0"/>
                <a:cs typeface="Times New Roman" panose="02020603050405020304" pitchFamily="18" charset="0"/>
              </a:rPr>
              <a:t>(</a:t>
            </a:r>
            <a:r>
              <a:rPr lang="en-US" altLang="en-US" dirty="0">
                <a:solidFill>
                  <a:srgbClr val="A31515"/>
                </a:solidFill>
                <a:latin typeface="Times New Roman" panose="02020603050405020304" pitchFamily="18" charset="0"/>
                <a:cs typeface="Times New Roman" panose="02020603050405020304" pitchFamily="18" charset="0"/>
              </a:rPr>
              <a:t>'Hickory </a:t>
            </a:r>
            <a:r>
              <a:rPr lang="en-US" altLang="en-US" dirty="0" err="1">
                <a:solidFill>
                  <a:srgbClr val="A31515"/>
                </a:solidFill>
                <a:latin typeface="Times New Roman" panose="02020603050405020304" pitchFamily="18" charset="0"/>
                <a:cs typeface="Times New Roman" panose="02020603050405020304" pitchFamily="18" charset="0"/>
              </a:rPr>
              <a:t>Dickory</a:t>
            </a:r>
            <a:r>
              <a:rPr lang="en-US" altLang="en-US" dirty="0">
                <a:solidFill>
                  <a:srgbClr val="A31515"/>
                </a:solidFill>
                <a:latin typeface="Times New Roman" panose="02020603050405020304" pitchFamily="18" charset="0"/>
                <a:cs typeface="Times New Roman" panose="02020603050405020304" pitchFamily="18" charset="0"/>
              </a:rPr>
              <a:t> Dock!'</a:t>
            </a:r>
            <a:r>
              <a:rPr lang="en-US" altLang="en-US" dirty="0">
                <a:solidFill>
                  <a:srgbClr val="000000"/>
                </a:solidFill>
                <a:latin typeface="Times New Roman" panose="02020603050405020304" pitchFamily="18" charset="0"/>
                <a:cs typeface="Times New Roman" panose="02020603050405020304" pitchFamily="18" charset="0"/>
              </a:rPr>
              <a:t>)</a:t>
            </a:r>
          </a:p>
          <a:p>
            <a:pPr marL="0" indent="0" eaLnBrk="0" fontAlgn="base" hangingPunct="0">
              <a:lnSpc>
                <a:spcPct val="100000"/>
              </a:lnSpc>
              <a:spcBef>
                <a:spcPct val="0"/>
              </a:spcBef>
              <a:spcAft>
                <a:spcPct val="0"/>
              </a:spcAft>
              <a:buNone/>
            </a:pPr>
            <a:r>
              <a:rPr lang="en-US" altLang="en-US" dirty="0">
                <a:solidFill>
                  <a:srgbClr val="0000FF"/>
                </a:solidFill>
                <a:latin typeface="Times New Roman" panose="02020603050405020304" pitchFamily="18" charset="0"/>
                <a:cs typeface="Times New Roman" panose="02020603050405020304" pitchFamily="18" charset="0"/>
              </a:rPr>
              <a:t>print</a:t>
            </a:r>
            <a:r>
              <a:rPr lang="en-US" altLang="en-US" dirty="0">
                <a:solidFill>
                  <a:srgbClr val="000000"/>
                </a:solidFill>
                <a:latin typeface="Times New Roman" panose="02020603050405020304" pitchFamily="18" charset="0"/>
                <a:cs typeface="Times New Roman" panose="02020603050405020304" pitchFamily="18" charset="0"/>
              </a:rPr>
              <a:t>(</a:t>
            </a:r>
            <a:r>
              <a:rPr lang="en-US" altLang="en-US" dirty="0">
                <a:solidFill>
                  <a:srgbClr val="A31515"/>
                </a:solidFill>
                <a:latin typeface="Times New Roman" panose="02020603050405020304" pitchFamily="18" charset="0"/>
                <a:cs typeface="Times New Roman" panose="02020603050405020304" pitchFamily="18" charset="0"/>
              </a:rPr>
              <a:t>'The mouse ran up the clock'</a:t>
            </a:r>
            <a:r>
              <a:rPr lang="en-US" altLang="en-US" dirty="0">
                <a:solidFill>
                  <a:srgbClr val="000000"/>
                </a:solidFill>
                <a:latin typeface="Times New Roman" panose="02020603050405020304" pitchFamily="18" charset="0"/>
                <a:cs typeface="Times New Roman" panose="02020603050405020304" pitchFamily="18" charset="0"/>
              </a:rPr>
              <a:t>) </a:t>
            </a:r>
            <a:endParaRPr lang="en-US" altLang="en-US"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FontTx/>
              <a:buNone/>
            </a:pPr>
            <a:r>
              <a:rPr lang="en-US" altLang="en-US" dirty="0">
                <a:solidFill>
                  <a:srgbClr val="000000"/>
                </a:solidFill>
                <a:latin typeface="Consolas" panose="020B0609020204030204" pitchFamily="49" charset="0"/>
                <a:cs typeface="Consolas" panose="020B0609020204030204" pitchFamily="49" charset="0"/>
              </a:rPr>
              <a:t> </a:t>
            </a:r>
            <a:endParaRPr lang="en-US" altLang="en-US" dirty="0">
              <a:latin typeface="Arial" panose="020B0604020202020204" pitchFamily="34" charset="0"/>
            </a:endParaRPr>
          </a:p>
        </p:txBody>
      </p:sp>
      <p:sp>
        <p:nvSpPr>
          <p:cNvPr id="5" name="Rectangle 1"/>
          <p:cNvSpPr txBox="1">
            <a:spLocks noChangeArrowheads="1"/>
          </p:cNvSpPr>
          <p:nvPr/>
        </p:nvSpPr>
        <p:spPr bwMode="auto">
          <a:xfrm>
            <a:off x="374341" y="3452544"/>
            <a:ext cx="9004388"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en-US" dirty="0">
                <a:solidFill>
                  <a:srgbClr val="0000FF"/>
                </a:solidFill>
                <a:latin typeface="Times New Roman" panose="02020603050405020304" pitchFamily="18" charset="0"/>
                <a:cs typeface="Times New Roman" panose="02020603050405020304" pitchFamily="18" charset="0"/>
              </a:rPr>
              <a:t>print</a:t>
            </a:r>
            <a:r>
              <a:rPr lang="en-US" altLang="en-US" dirty="0">
                <a:solidFill>
                  <a:srgbClr val="000000"/>
                </a:solidFill>
                <a:latin typeface="Times New Roman" panose="02020603050405020304" pitchFamily="18" charset="0"/>
                <a:cs typeface="Times New Roman" panose="02020603050405020304" pitchFamily="18" charset="0"/>
              </a:rPr>
              <a:t>(</a:t>
            </a:r>
            <a:r>
              <a:rPr lang="en-US" altLang="en-US" dirty="0">
                <a:solidFill>
                  <a:srgbClr val="A31515"/>
                </a:solidFill>
                <a:latin typeface="Times New Roman" panose="02020603050405020304" pitchFamily="18" charset="0"/>
                <a:cs typeface="Times New Roman" panose="02020603050405020304" pitchFamily="18" charset="0"/>
              </a:rPr>
              <a:t>'Hickory </a:t>
            </a:r>
            <a:r>
              <a:rPr lang="en-US" altLang="en-US" dirty="0" err="1">
                <a:solidFill>
                  <a:srgbClr val="A31515"/>
                </a:solidFill>
                <a:latin typeface="Times New Roman" panose="02020603050405020304" pitchFamily="18" charset="0"/>
                <a:cs typeface="Times New Roman" panose="02020603050405020304" pitchFamily="18" charset="0"/>
              </a:rPr>
              <a:t>Dickory</a:t>
            </a:r>
            <a:r>
              <a:rPr lang="en-US" altLang="en-US" dirty="0">
                <a:solidFill>
                  <a:srgbClr val="A31515"/>
                </a:solidFill>
                <a:latin typeface="Times New Roman" panose="02020603050405020304" pitchFamily="18" charset="0"/>
                <a:cs typeface="Times New Roman" panose="02020603050405020304" pitchFamily="18" charset="0"/>
              </a:rPr>
              <a:t> Dock!\</a:t>
            </a:r>
            <a:r>
              <a:rPr lang="en-US" altLang="en-US" dirty="0" err="1">
                <a:solidFill>
                  <a:srgbClr val="A31515"/>
                </a:solidFill>
                <a:latin typeface="Times New Roman" panose="02020603050405020304" pitchFamily="18" charset="0"/>
                <a:cs typeface="Times New Roman" panose="02020603050405020304" pitchFamily="18" charset="0"/>
              </a:rPr>
              <a:t>nThe</a:t>
            </a:r>
            <a:r>
              <a:rPr lang="en-US" altLang="en-US" dirty="0">
                <a:solidFill>
                  <a:srgbClr val="A31515"/>
                </a:solidFill>
                <a:latin typeface="Times New Roman" panose="02020603050405020304" pitchFamily="18" charset="0"/>
                <a:cs typeface="Times New Roman" panose="02020603050405020304" pitchFamily="18" charset="0"/>
              </a:rPr>
              <a:t> mouse ran up the clock'</a:t>
            </a:r>
            <a:r>
              <a:rPr lang="en-US" altLang="en-US" dirty="0">
                <a:solidFill>
                  <a:srgbClr val="000000"/>
                </a:solidFill>
                <a:latin typeface="Times New Roman" panose="02020603050405020304" pitchFamily="18" charset="0"/>
                <a:cs typeface="Times New Roman" panose="02020603050405020304" pitchFamily="18" charset="0"/>
              </a:rPr>
              <a:t>) </a:t>
            </a:r>
            <a:endParaRPr lang="en-US" altLang="en-US" dirty="0">
              <a:latin typeface="Times New Roman" panose="02020603050405020304" pitchFamily="18" charset="0"/>
              <a:cs typeface="Times New Roman" panose="02020603050405020304" pitchFamily="18" charset="0"/>
            </a:endParaRPr>
          </a:p>
        </p:txBody>
      </p:sp>
      <p:sp>
        <p:nvSpPr>
          <p:cNvPr id="7" name="Rectangle 2"/>
          <p:cNvSpPr>
            <a:spLocks noChangeArrowheads="1"/>
          </p:cNvSpPr>
          <p:nvPr/>
        </p:nvSpPr>
        <p:spPr bwMode="auto">
          <a:xfrm>
            <a:off x="281355" y="4575928"/>
            <a:ext cx="11910646"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'''Hickory Dickory </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Dock!The</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 mouse ran up the clock'''</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64A144F1-BA3D-4352-880B-37CD79F2C716}"/>
              </a:ext>
            </a:extLst>
          </p:cNvPr>
          <p:cNvSpPr>
            <a:spLocks noChangeArrowheads="1"/>
          </p:cNvSpPr>
          <p:nvPr/>
        </p:nvSpPr>
        <p:spPr bwMode="auto">
          <a:xfrm>
            <a:off x="140677" y="4575928"/>
            <a:ext cx="11910646"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'''Hickory Dickory </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Dock!The</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 mouse ran up the clock'''</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E365C7E8-123A-4145-8318-5D03DBC40901}"/>
              </a:ext>
            </a:extLst>
          </p:cNvPr>
          <p:cNvSpPr>
            <a:spLocks noChangeArrowheads="1"/>
          </p:cNvSpPr>
          <p:nvPr/>
        </p:nvSpPr>
        <p:spPr bwMode="auto">
          <a:xfrm>
            <a:off x="211016" y="4630296"/>
            <a:ext cx="11910646"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'''Hickory Dickory </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Dock!The</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 mouse ran up the clock'''</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438C00B9-CBAD-4649-A767-4995697AC1FA}"/>
              </a:ext>
            </a:extLst>
          </p:cNvPr>
          <p:cNvSpPr>
            <a:spLocks noChangeArrowheads="1"/>
          </p:cNvSpPr>
          <p:nvPr/>
        </p:nvSpPr>
        <p:spPr bwMode="auto">
          <a:xfrm>
            <a:off x="181708" y="4630296"/>
            <a:ext cx="11910646"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'''Hickory Dickory </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Dock!The</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 mouse ran up the clock'''</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D743BD7B-F1DD-431C-A9FA-E70EA8A89AC2}"/>
              </a:ext>
            </a:extLst>
          </p:cNvPr>
          <p:cNvSpPr>
            <a:spLocks noChangeArrowheads="1"/>
          </p:cNvSpPr>
          <p:nvPr/>
        </p:nvSpPr>
        <p:spPr bwMode="auto">
          <a:xfrm>
            <a:off x="137745" y="4630296"/>
            <a:ext cx="11910646"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'''Hickory Dickory </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Dock!The</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 mouse ran up the clock'''</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11" name="Rectangle 2">
            <a:extLst>
              <a:ext uri="{FF2B5EF4-FFF2-40B4-BE49-F238E27FC236}">
                <a16:creationId xmlns:a16="http://schemas.microsoft.com/office/drawing/2014/main" id="{8A2CCB4F-6025-4637-9802-64CB347DACB2}"/>
              </a:ext>
            </a:extLst>
          </p:cNvPr>
          <p:cNvSpPr>
            <a:spLocks noChangeArrowheads="1"/>
          </p:cNvSpPr>
          <p:nvPr/>
        </p:nvSpPr>
        <p:spPr bwMode="auto">
          <a:xfrm>
            <a:off x="246186" y="4544142"/>
            <a:ext cx="11910646"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print</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800" b="0" i="0" u="none" strike="noStrike" cap="none" normalizeH="0" baseline="0" dirty="0">
                <a:ln>
                  <a:noFill/>
                </a:ln>
                <a:solidFill>
                  <a:srgbClr val="A31515"/>
                </a:solidFill>
                <a:effectLst/>
                <a:latin typeface="Times New Roman" panose="02020603050405020304" pitchFamily="18" charset="0"/>
                <a:cs typeface="Times New Roman" panose="02020603050405020304" pitchFamily="18" charset="0"/>
              </a:rPr>
              <a:t>'''Hickory Dickory </a:t>
            </a:r>
            <a:r>
              <a:rPr kumimoji="0" lang="en-US" altLang="en-US" sz="2800" b="0" i="0" u="none" strike="noStrike" cap="none" normalizeH="0" baseline="0" dirty="0" err="1">
                <a:ln>
                  <a:noFill/>
                </a:ln>
                <a:solidFill>
                  <a:srgbClr val="A31515"/>
                </a:solidFill>
                <a:effectLst/>
                <a:latin typeface="Times New Roman" panose="02020603050405020304" pitchFamily="18" charset="0"/>
                <a:cs typeface="Times New Roman" panose="02020603050405020304" pitchFamily="18" charset="0"/>
              </a:rPr>
              <a:t>Dock!The</a:t>
            </a:r>
            <a:r>
              <a:rPr kumimoji="0" lang="en-US" altLang="en-US" sz="2800" b="0" i="0" u="none" strike="noStrike" cap="none" normalizeH="0" baseline="0" dirty="0">
                <a:ln>
                  <a:noFill/>
                </a:ln>
                <a:solidFill>
                  <a:srgbClr val="A31515"/>
                </a:solidFill>
                <a:effectLst/>
                <a:latin typeface="Times New Roman" panose="02020603050405020304" pitchFamily="18" charset="0"/>
                <a:cs typeface="Times New Roman" panose="02020603050405020304" pitchFamily="18" charset="0"/>
              </a:rPr>
              <a:t> mouse ran up the clock'''</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2529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713618" y="2385644"/>
            <a:ext cx="5616915" cy="3176956"/>
          </a:xfrm>
        </p:spPr>
        <p:txBody>
          <a:bodyPr>
            <a:normAutofit/>
          </a:bodyPr>
          <a:lstStyle/>
          <a:p>
            <a:r>
              <a:rPr lang="en-CA" sz="2800" b="0" dirty="0">
                <a:latin typeface="Times New Roman" panose="02020603050405020304" pitchFamily="18" charset="0"/>
                <a:cs typeface="Times New Roman" panose="02020603050405020304" pitchFamily="18" charset="0"/>
              </a:rPr>
              <a:t>It’s okay to make mistakes in your code</a:t>
            </a:r>
          </a:p>
          <a:p>
            <a:r>
              <a:rPr lang="en-CA" sz="2800" dirty="0">
                <a:latin typeface="Times New Roman" panose="02020603050405020304" pitchFamily="18" charset="0"/>
                <a:cs typeface="Times New Roman" panose="02020603050405020304" pitchFamily="18" charset="0"/>
              </a:rPr>
              <a:t>All </a:t>
            </a:r>
            <a:r>
              <a:rPr lang="en-CA" sz="2800" b="0" dirty="0">
                <a:latin typeface="Times New Roman" panose="02020603050405020304" pitchFamily="18" charset="0"/>
                <a:cs typeface="Times New Roman" panose="02020603050405020304" pitchFamily="18" charset="0"/>
              </a:rPr>
              <a:t>programmers make typing mistakes and coding mistakes</a:t>
            </a:r>
          </a:p>
        </p:txBody>
      </p:sp>
      <p:pic>
        <p:nvPicPr>
          <p:cNvPr id="5" name="Content Placeholder 4"/>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7328063" y="2512646"/>
            <a:ext cx="3618201" cy="3797300"/>
          </a:xfrm>
        </p:spPr>
      </p:pic>
      <p:sp>
        <p:nvSpPr>
          <p:cNvPr id="4" name="Title 3"/>
          <p:cNvSpPr>
            <a:spLocks noGrp="1"/>
          </p:cNvSpPr>
          <p:nvPr>
            <p:ph type="title"/>
          </p:nvPr>
        </p:nvSpPr>
        <p:spPr/>
        <p:txBody>
          <a:bodyPr>
            <a:normAutofit fontScale="90000"/>
          </a:bodyPr>
          <a:lstStyle/>
          <a:p>
            <a:r>
              <a:rPr lang="en-CA" dirty="0">
                <a:latin typeface="Times New Roman" panose="02020603050405020304" pitchFamily="18" charset="0"/>
                <a:cs typeface="Times New Roman" panose="02020603050405020304" pitchFamily="18" charset="0"/>
              </a:rPr>
              <a:t>There is another important programming concept you need to learn as well</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3721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theme/_rels/theme2.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MVA</Template>
  <TotalTime>5716</TotalTime>
  <Words>452</Words>
  <Application>Microsoft Office PowerPoint</Application>
  <PresentationFormat>Widescreen</PresentationFormat>
  <Paragraphs>61</Paragraphs>
  <Slides>10</Slides>
  <Notes>10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10</vt:i4>
      </vt:variant>
    </vt:vector>
  </HeadingPairs>
  <TitlesOfParts>
    <vt:vector size="20" baseType="lpstr">
      <vt:lpstr>Arial</vt:lpstr>
      <vt:lpstr>Calibri</vt:lpstr>
      <vt:lpstr>Century Gothic</vt:lpstr>
      <vt:lpstr>Consolas</vt:lpstr>
      <vt:lpstr>Segoe UI</vt:lpstr>
      <vt:lpstr>Segoe UI Light</vt:lpstr>
      <vt:lpstr>Times New Roman</vt:lpstr>
      <vt:lpstr>Wingdings 3</vt:lpstr>
      <vt:lpstr>MVA</vt:lpstr>
      <vt:lpstr>Ion Boardroom</vt:lpstr>
      <vt:lpstr>PowerPoint Presentation</vt:lpstr>
      <vt:lpstr>Many computer programs provide information</vt:lpstr>
      <vt:lpstr>The print statement is used to display text</vt:lpstr>
      <vt:lpstr>Does it matter if you use single or double quotes?</vt:lpstr>
      <vt:lpstr>What if I want my text to appear on multiple lines?</vt:lpstr>
      <vt:lpstr>You can also use “\n” to force a new line</vt:lpstr>
      <vt:lpstr>Here’s a neat Python trick: triple quotes!</vt:lpstr>
      <vt:lpstr>Which do you think is better?</vt:lpstr>
      <vt:lpstr>There is another important programming concept you need to learn as well</vt:lpstr>
      <vt:lpstr>So it might be useful to practice finding our mistakes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code with Python!</dc:title>
  <dc:creator>Susan Ibach</dc:creator>
  <cp:lastModifiedBy>Pranay Dattani</cp:lastModifiedBy>
  <cp:revision>132</cp:revision>
  <dcterms:created xsi:type="dcterms:W3CDTF">2014-06-11T19:38:55Z</dcterms:created>
  <dcterms:modified xsi:type="dcterms:W3CDTF">2020-06-02T10:35:08Z</dcterms:modified>
</cp:coreProperties>
</file>