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77" r:id="rId2"/>
  </p:sldMasterIdLst>
  <p:notesMasterIdLst>
    <p:notesMasterId r:id="rId23"/>
  </p:notesMasterIdLst>
  <p:sldIdLst>
    <p:sldId id="346" r:id="rId3"/>
    <p:sldId id="357" r:id="rId4"/>
    <p:sldId id="261" r:id="rId5"/>
    <p:sldId id="350" r:id="rId6"/>
    <p:sldId id="348" r:id="rId7"/>
    <p:sldId id="262" r:id="rId8"/>
    <p:sldId id="356" r:id="rId9"/>
    <p:sldId id="355" r:id="rId10"/>
    <p:sldId id="351" r:id="rId11"/>
    <p:sldId id="352" r:id="rId12"/>
    <p:sldId id="353" r:id="rId13"/>
    <p:sldId id="263" r:id="rId14"/>
    <p:sldId id="330" r:id="rId15"/>
    <p:sldId id="264" r:id="rId16"/>
    <p:sldId id="266" r:id="rId17"/>
    <p:sldId id="303" r:id="rId18"/>
    <p:sldId id="305" r:id="rId19"/>
    <p:sldId id="304" r:id="rId20"/>
    <p:sldId id="267" r:id="rId21"/>
    <p:sldId id="3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50"/>
            <p14:sldId id="348"/>
            <p14:sldId id="262"/>
            <p14:sldId id="356"/>
            <p14:sldId id="355"/>
            <p14:sldId id="351"/>
            <p14:sldId id="352"/>
            <p14:sldId id="353"/>
            <p14:sldId id="263"/>
            <p14:sldId id="330"/>
            <p14:sldId id="264"/>
            <p14:sldId id="266"/>
            <p14:sldId id="303"/>
            <p14:sldId id="305"/>
            <p14:sldId id="304"/>
            <p14:sldId id="267"/>
            <p14:sldId id="359"/>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71" d="100"/>
          <a:sy n="71" d="100"/>
        </p:scale>
        <p:origin x="907"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3117982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012903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891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71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49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63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1559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151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0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778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236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353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361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722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3260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6448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7328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5799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993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2418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5353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100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35612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89978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345759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3427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6412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5045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61429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8382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4057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84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24816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9177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5416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788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246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68519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55434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99199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1507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524787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899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75055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1601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753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2329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156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7025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8037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86778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561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7401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58851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0993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0605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9563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37833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109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22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image" Target="../media/image4.jpeg"/><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5454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dirty="0">
                <a:solidFill>
                  <a:schemeClr val="tx1"/>
                </a:solidFill>
                <a:latin typeface="Times New Roman" panose="02020603050405020304" pitchFamily="18" charset="0"/>
                <a:cs typeface="Times New Roman" panose="02020603050405020304" pitchFamily="18" charset="0"/>
              </a:rPr>
              <a:t>String variables and asking a user to enter a value</a:t>
            </a:r>
          </a:p>
          <a:p>
            <a:r>
              <a:rPr lang="en-CA" sz="2600" dirty="0">
                <a:solidFill>
                  <a:schemeClr val="tx1"/>
                </a:solidFill>
                <a:latin typeface="Times New Roman" panose="02020603050405020304" pitchFamily="18" charset="0"/>
                <a:cs typeface="Times New Roman" panose="02020603050405020304" pitchFamily="18" charset="0"/>
              </a:rPr>
              <a:t>input</a:t>
            </a:r>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r>
              <a:rPr lang="en-CA" dirty="0">
                <a:latin typeface="Times New Roman" panose="02020603050405020304" pitchFamily="18" charset="0"/>
                <a:cs typeface="Times New Roman" panose="02020603050405020304" pitchFamily="18" charset="0"/>
              </a:rPr>
              <a:t>Pranay Dattani | Electrical engineer</a:t>
            </a:r>
          </a:p>
        </p:txBody>
      </p:sp>
    </p:spTree>
    <p:extLst>
      <p:ext uri="{BB962C8B-B14F-4D97-AF65-F5344CB8AC3E}">
        <p14:creationId xmlns:p14="http://schemas.microsoft.com/office/powerpoint/2010/main" val="265976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Often you need to add punctuation or spaces to format the output correctly</a:t>
            </a:r>
            <a:endParaRPr lang="en-US"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690605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firstName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first name?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lastName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last name?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firstName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lastName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905487"/>
            <a:ext cx="7367984" cy="1952513"/>
          </a:xfrm>
          <a:prstGeom prst="rect">
            <a:avLst/>
          </a:prstGeom>
        </p:spPr>
      </p:pic>
      <p:sp>
        <p:nvSpPr>
          <p:cNvPr id="2" name="Title 1"/>
          <p:cNvSpPr>
            <a:spLocks noGrp="1"/>
          </p:cNvSpPr>
          <p:nvPr>
            <p:ph type="title"/>
          </p:nvPr>
        </p:nvSpPr>
        <p:spPr/>
        <p:txBody>
          <a:bodyPr>
            <a:normAutofit/>
          </a:bodyPr>
          <a:lstStyle/>
          <a:p>
            <a:r>
              <a:rPr lang="en-CA" dirty="0">
                <a:latin typeface="Times New Roman" panose="02020603050405020304" pitchFamily="18" charset="0"/>
                <a:cs typeface="Times New Roman" panose="02020603050405020304" pitchFamily="18" charset="0"/>
              </a:rPr>
              <a:t>Now you can create a story teller program!</a:t>
            </a:r>
            <a:endParaRPr lang="en-US"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709108" y="2305615"/>
            <a:ext cx="824777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animal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favorite animal?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building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"Name a famous building: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color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favorite color?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 </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Dock!"</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"The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+color+</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+animal+</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ran up the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+building)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Variables also allow you to manipulate the contents of the variable</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message.lower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message.upper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message.swapcase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856642" y="2671284"/>
            <a:ext cx="5826163" cy="362193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Did you notice the pop up list?</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38400" y="2346905"/>
            <a:ext cx="52644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You can also use CTRL+J or CTRL+SPACE to launch IntelliSense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102626" y="2539694"/>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What do you think these functions will do?</a:t>
            </a:r>
            <a:endParaRPr lang="en-US"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214257" y="2417782"/>
            <a:ext cx="727306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message.find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message.count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'o'</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message.capitalize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message.replace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Hello'</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'Hi</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370423" y="2886333"/>
            <a:ext cx="4721172"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Programmers do not memorize all these functions!!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33375" y="2560320"/>
            <a:ext cx="11525250" cy="2662518"/>
          </a:xfrm>
        </p:spPr>
        <p:txBody>
          <a:bodyPr/>
          <a:lstStyle/>
          <a:p>
            <a:pPr marL="0" lvl="0" indent="0" defTabSz="914400" eaLnBrk="0" fontAlgn="base" hangingPunct="0">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So how do programmers find them when they need them?</a:t>
            </a:r>
          </a:p>
          <a:p>
            <a:pPr marL="457200" lvl="0"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IntelliSense</a:t>
            </a:r>
            <a:endParaRPr lang="en-CA" altLang="en-US" dirty="0">
              <a:solidFill>
                <a:srgbClr val="000000"/>
              </a:solidFill>
              <a:latin typeface="Times New Roman" panose="02020603050405020304" pitchFamily="18" charset="0"/>
              <a:cs typeface="Times New Roman" panose="02020603050405020304" pitchFamily="18" charset="0"/>
            </a:endParaRPr>
          </a:p>
          <a:p>
            <a:pPr marL="457200" lvl="0" indent="-457200" defTabSz="914400" eaLnBrk="0" fontAlgn="base" hangingPunct="0">
              <a:spcBef>
                <a:spcPct val="0"/>
              </a:spcBef>
              <a:spcAft>
                <a:spcPct val="0"/>
              </a:spcAft>
            </a:pPr>
            <a:r>
              <a:rPr lang="en-CA" altLang="en-US" dirty="0">
                <a:solidFill>
                  <a:srgbClr val="000000"/>
                </a:solidFill>
                <a:latin typeface="Times New Roman" panose="02020603050405020304" pitchFamily="18" charset="0"/>
                <a:cs typeface="Times New Roman" panose="02020603050405020304" pitchFamily="18" charset="0"/>
              </a:rPr>
              <a:t>Documentation</a:t>
            </a:r>
          </a:p>
          <a:p>
            <a:pPr marL="457200" lvl="0" indent="-457200" defTabSz="914400" eaLnBrk="0" fontAlgn="base" hangingPunct="0">
              <a:spcBef>
                <a:spcPct val="0"/>
              </a:spcBef>
              <a:spcAft>
                <a:spcPct val="0"/>
              </a:spcAft>
            </a:pPr>
            <a:r>
              <a:rPr lang="en-CA" altLang="en-US" dirty="0">
                <a:solidFill>
                  <a:srgbClr val="000000"/>
                </a:solidFill>
                <a:latin typeface="Times New Roman" panose="02020603050405020304" pitchFamily="18" charset="0"/>
                <a:cs typeface="Times New Roman" panose="02020603050405020304" pitchFamily="18" charset="0"/>
              </a:rPr>
              <a:t>Internet searches</a:t>
            </a: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How could we…</a:t>
            </a:r>
            <a:endParaRPr lang="en-US"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a:solidFill>
                  <a:srgbClr val="000000"/>
                </a:solidFill>
                <a:latin typeface="Times New Roman" panose="02020603050405020304" pitchFamily="18" charset="0"/>
                <a:cs typeface="Times New Roman" panose="02020603050405020304" pitchFamily="18" charset="0"/>
              </a:rPr>
              <a:t>Have a user enter their postal code and then display that postal code in upper case letters even if the user typed it in lowercase?</a:t>
            </a:r>
            <a:endParaRPr lang="en-US" alt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0" y="3617430"/>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postalCode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"Please enter your postal code: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postalCode.upper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47743" y="251549"/>
            <a:ext cx="977959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 </a:t>
            </a:r>
            <a:r>
              <a:rPr lang="en-CA" altLang="en-US" sz="2800" dirty="0">
                <a:solidFill>
                  <a:srgbClr val="000000"/>
                </a:solidFill>
                <a:latin typeface="Times New Roman" panose="02020603050405020304" pitchFamily="18" charset="0"/>
                <a:cs typeface="Times New Roman" panose="02020603050405020304" pitchFamily="18" charset="0"/>
              </a:rPr>
              <a:t>The intelligence didn’t appear to help us select the </a:t>
            </a:r>
            <a:r>
              <a:rPr lang="en-CA" altLang="en-US" sz="2800" b="1" dirty="0">
                <a:solidFill>
                  <a:srgbClr val="000000"/>
                </a:solidFill>
                <a:latin typeface="Times New Roman" panose="02020603050405020304" pitchFamily="18" charset="0"/>
                <a:cs typeface="Times New Roman" panose="02020603050405020304" pitchFamily="18" charset="0"/>
              </a:rPr>
              <a:t>upper() </a:t>
            </a:r>
            <a:r>
              <a:rPr lang="en-CA" altLang="en-US" sz="2800" dirty="0">
                <a:solidFill>
                  <a:srgbClr val="000000"/>
                </a:solidFill>
                <a:latin typeface="Times New Roman" panose="02020603050405020304" pitchFamily="18" charset="0"/>
                <a:cs typeface="Times New Roman" panose="02020603050405020304" pitchFamily="18" charset="0"/>
              </a:rPr>
              <a:t>function.</a:t>
            </a:r>
          </a:p>
          <a:p>
            <a:pPr lvl="0" eaLnBrk="0" fontAlgn="base" hangingPunct="0">
              <a:spcBef>
                <a:spcPct val="0"/>
              </a:spcBef>
              <a:spcAft>
                <a:spcPct val="0"/>
              </a:spcAft>
            </a:pPr>
            <a:endParaRPr lang="en-CA" altLang="en-US" sz="2800" dirty="0">
              <a:solidFill>
                <a:srgbClr val="000000"/>
              </a:solidFill>
              <a:latin typeface="Calibri" panose="020F05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a:ln>
                <a:noFill/>
              </a:ln>
              <a:effectLst/>
              <a:latin typeface="Calibri" panose="020F0502020204030204" pitchFamily="34" charset="0"/>
              <a:cs typeface="Consolas" panose="020B0609020204030204" pitchFamily="49" charset="0"/>
            </a:endParaRPr>
          </a:p>
        </p:txBody>
      </p:sp>
      <p:sp>
        <p:nvSpPr>
          <p:cNvPr id="3" name="TextBox 2"/>
          <p:cNvSpPr txBox="1"/>
          <p:nvPr/>
        </p:nvSpPr>
        <p:spPr>
          <a:xfrm>
            <a:off x="547743" y="2804550"/>
            <a:ext cx="10810461" cy="3385542"/>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Times New Roman" panose="02020603050405020304" pitchFamily="18" charset="0"/>
                <a:cs typeface="Times New Roman" panose="02020603050405020304" pitchFamily="18" charset="0"/>
              </a:rPr>
              <a:t>That’s because our program didn’t know we were going to store a string value in the </a:t>
            </a:r>
            <a:r>
              <a:rPr lang="en-CA" altLang="en-US" sz="2800" dirty="0" err="1">
                <a:solidFill>
                  <a:srgbClr val="000000"/>
                </a:solidFill>
                <a:latin typeface="Times New Roman" panose="02020603050405020304" pitchFamily="18" charset="0"/>
                <a:cs typeface="Times New Roman" panose="02020603050405020304" pitchFamily="18" charset="0"/>
              </a:rPr>
              <a:t>postalCode</a:t>
            </a:r>
            <a:r>
              <a:rPr lang="en-CA" altLang="en-US" sz="2800" dirty="0">
                <a:solidFill>
                  <a:srgbClr val="000000"/>
                </a:solidFill>
                <a:latin typeface="Times New Roman" panose="02020603050405020304" pitchFamily="18" charset="0"/>
                <a:cs typeface="Times New Roman" panose="02020603050405020304" pitchFamily="18" charset="0"/>
              </a:rPr>
              <a:t> variable. The </a:t>
            </a:r>
            <a:r>
              <a:rPr lang="en-CA" altLang="en-US" sz="2800" b="1" dirty="0">
                <a:solidFill>
                  <a:srgbClr val="000000"/>
                </a:solidFill>
                <a:latin typeface="Times New Roman" panose="02020603050405020304" pitchFamily="18" charset="0"/>
                <a:cs typeface="Times New Roman" panose="02020603050405020304" pitchFamily="18" charset="0"/>
              </a:rPr>
              <a:t>upper() </a:t>
            </a:r>
            <a:r>
              <a:rPr lang="en-CA" altLang="en-US" sz="2800" dirty="0">
                <a:solidFill>
                  <a:srgbClr val="000000"/>
                </a:solidFill>
                <a:latin typeface="Times New Roman" panose="02020603050405020304" pitchFamily="18" charset="0"/>
                <a:cs typeface="Times New Roman" panose="02020603050405020304" pitchFamily="18" charset="0"/>
              </a:rPr>
              <a:t>function is only for strings.</a:t>
            </a:r>
          </a:p>
          <a:p>
            <a:pPr lvl="0" eaLnBrk="0" fontAlgn="base" hangingPunct="0">
              <a:spcBef>
                <a:spcPct val="0"/>
              </a:spcBef>
              <a:spcAft>
                <a:spcPct val="0"/>
              </a:spcAft>
            </a:pPr>
            <a:r>
              <a:rPr lang="en-CA" altLang="en-US" sz="2800" dirty="0">
                <a:solidFill>
                  <a:srgbClr val="000000"/>
                </a:solidFill>
                <a:latin typeface="Times New Roman" panose="02020603050405020304" pitchFamily="18" charset="0"/>
                <a:cs typeface="Times New Roman" panose="02020603050405020304" pitchFamily="18" charset="0"/>
              </a:rPr>
              <a:t>A good habit when coding in any language is to initialize your variables. That means when you create them you give them an initial value.</a:t>
            </a:r>
            <a:endParaRPr lang="en-US" altLang="en-US" sz="28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800" dirty="0" err="1">
                <a:solidFill>
                  <a:srgbClr val="000000"/>
                </a:solidFill>
                <a:latin typeface="Times New Roman" panose="02020603050405020304" pitchFamily="18" charset="0"/>
                <a:cs typeface="Times New Roman" panose="02020603050405020304" pitchFamily="18" charset="0"/>
              </a:rPr>
              <a:t>postalCode</a:t>
            </a:r>
            <a:r>
              <a:rPr lang="en-US" altLang="en-US" sz="2800" dirty="0">
                <a:solidFill>
                  <a:srgbClr val="000000"/>
                </a:solidFill>
                <a:latin typeface="Times New Roman" panose="02020603050405020304" pitchFamily="18" charset="0"/>
                <a:cs typeface="Times New Roman" panose="02020603050405020304" pitchFamily="18" charset="0"/>
              </a:rPr>
              <a:t> = </a:t>
            </a:r>
            <a:r>
              <a:rPr lang="en-US" altLang="en-US" sz="2800" dirty="0">
                <a:solidFill>
                  <a:srgbClr val="A31515"/>
                </a:solidFill>
                <a:latin typeface="Times New Roman" panose="02020603050405020304" pitchFamily="18" charset="0"/>
                <a:cs typeface="Times New Roman" panose="02020603050405020304" pitchFamily="18" charset="0"/>
              </a:rPr>
              <a:t>" "</a:t>
            </a:r>
            <a:endParaRPr lang="en-US" altLang="en-US" sz="28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800" dirty="0" err="1">
                <a:solidFill>
                  <a:srgbClr val="000000"/>
                </a:solidFill>
                <a:latin typeface="Times New Roman" panose="02020603050405020304" pitchFamily="18" charset="0"/>
                <a:cs typeface="Times New Roman" panose="02020603050405020304" pitchFamily="18" charset="0"/>
              </a:rPr>
              <a:t>postalCode</a:t>
            </a:r>
            <a:r>
              <a:rPr lang="en-US" altLang="en-US" sz="2800" dirty="0">
                <a:solidFill>
                  <a:srgbClr val="000000"/>
                </a:solidFill>
                <a:latin typeface="Times New Roman" panose="02020603050405020304" pitchFamily="18" charset="0"/>
                <a:cs typeface="Times New Roman" panose="02020603050405020304" pitchFamily="18" charset="0"/>
              </a:rPr>
              <a:t> = input(</a:t>
            </a:r>
            <a:r>
              <a:rPr lang="en-US" altLang="en-US" sz="2800" dirty="0">
                <a:solidFill>
                  <a:srgbClr val="A31515"/>
                </a:solidFill>
                <a:latin typeface="Times New Roman" panose="02020603050405020304" pitchFamily="18" charset="0"/>
                <a:cs typeface="Times New Roman" panose="02020603050405020304" pitchFamily="18" charset="0"/>
              </a:rPr>
              <a:t>"Please enter your postal code: "</a:t>
            </a:r>
            <a:r>
              <a:rPr lang="en-US" altLang="en-US" sz="28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800" dirty="0">
                <a:solidFill>
                  <a:srgbClr val="0000FF"/>
                </a:solidFill>
                <a:latin typeface="Times New Roman" panose="02020603050405020304" pitchFamily="18" charset="0"/>
                <a:cs typeface="Times New Roman" panose="02020603050405020304" pitchFamily="18" charset="0"/>
              </a:rPr>
              <a:t>print</a:t>
            </a:r>
            <a:r>
              <a:rPr lang="en-US" altLang="en-US" sz="2800" dirty="0">
                <a:solidFill>
                  <a:srgbClr val="000000"/>
                </a:solidFill>
                <a:latin typeface="Times New Roman" panose="02020603050405020304" pitchFamily="18" charset="0"/>
                <a:cs typeface="Times New Roman" panose="02020603050405020304" pitchFamily="18" charset="0"/>
              </a:rPr>
              <a:t>(</a:t>
            </a:r>
            <a:r>
              <a:rPr lang="en-US" altLang="en-US" sz="2800" dirty="0" err="1">
                <a:solidFill>
                  <a:srgbClr val="000000"/>
                </a:solidFill>
                <a:latin typeface="Times New Roman" panose="02020603050405020304" pitchFamily="18" charset="0"/>
                <a:cs typeface="Times New Roman" panose="02020603050405020304" pitchFamily="18" charset="0"/>
              </a:rPr>
              <a:t>postalCode.upper</a:t>
            </a:r>
            <a:r>
              <a:rPr lang="en-US" altLang="en-US" sz="2800" dirty="0">
                <a:solidFill>
                  <a:srgbClr val="000000"/>
                </a:solidFill>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How could we…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314187"/>
            <a:ext cx="8902148" cy="1815882"/>
          </a:xfrm>
          <a:prstGeom prst="rect">
            <a:avLst/>
          </a:prstGeom>
          <a:noFill/>
        </p:spPr>
        <p:txBody>
          <a:bodyPr wrap="square" rtlCol="0">
            <a:spAutoFit/>
          </a:bodyPr>
          <a:lstStyle/>
          <a:p>
            <a:pPr lvl="0"/>
            <a:r>
              <a:rPr lang="en-CA" altLang="en-US" sz="2800" dirty="0">
                <a:solidFill>
                  <a:srgbClr val="000000"/>
                </a:solidFill>
                <a:latin typeface="Times New Roman" panose="02020603050405020304" pitchFamily="18" charset="0"/>
                <a:cs typeface="Times New Roman" panose="02020603050405020304" pitchFamily="18" charset="0"/>
              </a:rPr>
              <a:t>Ask someone for their name and then display the name someone with 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"Please enter your name: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name.capitalize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Functions and variables allow us to make new mistakes in our code…</a:t>
            </a:r>
            <a:endParaRPr lang="en-US"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398963" y="2395233"/>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23message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 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 there'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message.upper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mesage.lower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message.count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6272377" y="2967961"/>
            <a:ext cx="4799814" cy="2747595"/>
            <a:chOff x="6272377" y="2967961"/>
            <a:chExt cx="4799814" cy="2747595"/>
          </a:xfrm>
        </p:grpSpPr>
        <p:sp>
          <p:nvSpPr>
            <p:cNvPr id="4" name="Rectangle 2"/>
            <p:cNvSpPr>
              <a:spLocks noChangeArrowheads="1"/>
            </p:cNvSpPr>
            <p:nvPr/>
          </p:nvSpPr>
          <p:spPr bwMode="auto">
            <a:xfrm>
              <a:off x="6272377" y="3037900"/>
              <a:ext cx="408156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23</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 message =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 there'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message.upper</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a:t>
              </a:r>
              <a:r>
                <a:rPr kumimoji="0" lang="en-US" altLang="en-US" sz="28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ss</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age.lower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message.count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Two way conversations allow you to do more with computers</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0"/>
          </p:nvPr>
        </p:nvSpPr>
        <p:spPr>
          <a:xfrm>
            <a:off x="519262" y="2528536"/>
            <a:ext cx="11525250" cy="5290388"/>
          </a:xfrm>
        </p:spPr>
        <p:txBody>
          <a:bodyPr/>
          <a:lstStyle/>
          <a:p>
            <a:r>
              <a:rPr lang="en-CA" dirty="0">
                <a:latin typeface="Times New Roman" panose="02020603050405020304" pitchFamily="18" charset="0"/>
                <a:cs typeface="Times New Roman" panose="02020603050405020304" pitchFamily="18" charset="0"/>
              </a:rPr>
              <a:t>Websites need your address and payment information so they can ship you products</a:t>
            </a:r>
          </a:p>
          <a:p>
            <a:r>
              <a:rPr lang="en-CA" dirty="0">
                <a:latin typeface="Times New Roman" panose="02020603050405020304" pitchFamily="18" charset="0"/>
                <a:cs typeface="Times New Roman" panose="02020603050405020304" pitchFamily="18" charset="0"/>
              </a:rPr>
              <a:t>Insurance companies need information to calculate how much you would pay for car insurance</a:t>
            </a:r>
          </a:p>
          <a:p>
            <a:r>
              <a:rPr lang="en-CA" dirty="0">
                <a:latin typeface="Times New Roman" panose="02020603050405020304" pitchFamily="18" charset="0"/>
                <a:cs typeface="Times New Roman" panose="02020603050405020304" pitchFamily="18" charset="0"/>
              </a:rPr>
              <a:t>Even calculators need you to enter the numbers before they can tell you the answer</a:t>
            </a:r>
          </a:p>
          <a:p>
            <a:r>
              <a:rPr lang="en-CA" dirty="0">
                <a:latin typeface="Times New Roman" panose="02020603050405020304" pitchFamily="18" charset="0"/>
                <a:cs typeface="Times New Roman" panose="02020603050405020304" pitchFamily="18" charset="0"/>
              </a:rPr>
              <a:t>Cortana will tell you a joke if you ask 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Your challenge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33375" y="2721684"/>
            <a:ext cx="11525250" cy="3644957"/>
          </a:xfrm>
        </p:spPr>
        <p:txBody>
          <a:bodyPr/>
          <a:lstStyle/>
          <a:p>
            <a:r>
              <a:rPr lang="en-CA" dirty="0">
                <a:latin typeface="Times New Roman" panose="02020603050405020304" pitchFamily="18" charset="0"/>
                <a:cs typeface="Times New Roman" panose="02020603050405020304" pitchFamily="18" charset="0"/>
              </a:rPr>
              <a:t>Write a program that allows a person to personalize a story</a:t>
            </a:r>
          </a:p>
          <a:p>
            <a:r>
              <a:rPr lang="en-CA" dirty="0">
                <a:latin typeface="Times New Roman" panose="02020603050405020304" pitchFamily="18" charset="0"/>
                <a:cs typeface="Times New Roman" panose="02020603050405020304" pitchFamily="18" charset="0"/>
              </a:rPr>
              <a:t>Take a page from a book or make up a story. Ask the user to enter information you can replace in the story such as their name, a place, or insert adjectives or adverbs into the story. Then display the personalized story to the user</a:t>
            </a:r>
          </a:p>
          <a:p>
            <a:r>
              <a:rPr lang="en-CA" dirty="0">
                <a:latin typeface="Times New Roman" panose="02020603050405020304" pitchFamily="18" charset="0"/>
                <a:cs typeface="Times New Roman" panose="02020603050405020304" pitchFamily="18" charset="0"/>
              </a:rPr>
              <a:t>For extra credit make sure you correct anything they type in with the incorrect case (e.g. if they type an adjective in uppercase you may want to display it in lowercase)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How can we ask a user for information?</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838200" y="3790942"/>
            <a:ext cx="10515600" cy="2800358"/>
          </a:xfrm>
        </p:spPr>
        <p:txBody>
          <a:bodyPr>
            <a:normAutofit/>
          </a:bodyPr>
          <a:lstStyle/>
          <a:p>
            <a:pPr marL="0" indent="0">
              <a:buNone/>
            </a:pPr>
            <a:r>
              <a:rPr lang="en-CA" dirty="0">
                <a:latin typeface="Times New Roman" panose="02020603050405020304" pitchFamily="18" charset="0"/>
                <a:cs typeface="Times New Roman" panose="02020603050405020304" pitchFamily="18" charset="0"/>
              </a:rPr>
              <a:t>The </a:t>
            </a:r>
            <a:r>
              <a:rPr lang="en-CA" b="1" dirty="0">
                <a:latin typeface="Times New Roman" panose="02020603050405020304" pitchFamily="18" charset="0"/>
                <a:cs typeface="Times New Roman" panose="02020603050405020304" pitchFamily="18" charset="0"/>
              </a:rPr>
              <a:t>input</a:t>
            </a:r>
            <a:r>
              <a:rPr lang="en-CA" dirty="0">
                <a:latin typeface="Times New Roman" panose="02020603050405020304" pitchFamily="18" charset="0"/>
                <a:cs typeface="Times New Roman" panose="02020603050405020304" pitchFamily="18" charset="0"/>
              </a:rPr>
              <a:t> function allows you to specify a message to display and returns the value typed in by the user.</a:t>
            </a:r>
          </a:p>
          <a:p>
            <a:pPr marL="0" indent="0">
              <a:buNone/>
            </a:pPr>
            <a:r>
              <a:rPr lang="en-CA" dirty="0">
                <a:latin typeface="Times New Roman" panose="02020603050405020304" pitchFamily="18" charset="0"/>
                <a:cs typeface="Times New Roman" panose="02020603050405020304" pitchFamily="18" charset="0"/>
              </a:rPr>
              <a:t>We use a variable to remember the value entered by the user.</a:t>
            </a:r>
          </a:p>
          <a:p>
            <a:pPr marL="0" indent="0">
              <a:buNone/>
            </a:pPr>
            <a:r>
              <a:rPr lang="en-CA" dirty="0">
                <a:latin typeface="Times New Roman" panose="02020603050405020304" pitchFamily="18" charset="0"/>
                <a:cs typeface="Times New Roman" panose="02020603050405020304" pitchFamily="18" charset="0"/>
              </a:rPr>
              <a:t>We called our variable “name” but you can call it just about anything as long the variable name doesn’t contain spaces</a:t>
            </a:r>
          </a:p>
        </p:txBody>
      </p:sp>
      <p:sp>
        <p:nvSpPr>
          <p:cNvPr id="3" name="Rectangle 1"/>
          <p:cNvSpPr>
            <a:spLocks noChangeArrowheads="1"/>
          </p:cNvSpPr>
          <p:nvPr/>
        </p:nvSpPr>
        <p:spPr bwMode="auto">
          <a:xfrm>
            <a:off x="838200" y="2345855"/>
            <a:ext cx="566853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n</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ame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name?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If you need to remember more than one value, just create more variables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a:t>city</a:t>
            </a:r>
            <a:endParaRPr lang="en-US" sz="3600" dirty="0"/>
          </a:p>
        </p:txBody>
      </p:sp>
      <p:sp>
        <p:nvSpPr>
          <p:cNvPr id="8" name="Rectangle 7"/>
          <p:cNvSpPr/>
          <p:nvPr/>
        </p:nvSpPr>
        <p:spPr>
          <a:xfrm>
            <a:off x="5201184" y="3126338"/>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Real Genius</a:t>
            </a:r>
            <a:endParaRPr lang="en-US" sz="4000" dirty="0">
              <a:solidFill>
                <a:schemeClr val="tx1"/>
              </a:solidFill>
            </a:endParaRPr>
          </a:p>
        </p:txBody>
      </p:sp>
      <p:sp>
        <p:nvSpPr>
          <p:cNvPr id="9" name="TextBox 8"/>
          <p:cNvSpPr txBox="1"/>
          <p:nvPr/>
        </p:nvSpPr>
        <p:spPr>
          <a:xfrm>
            <a:off x="5129466" y="2328666"/>
            <a:ext cx="3398687" cy="646331"/>
          </a:xfrm>
          <a:prstGeom prst="rect">
            <a:avLst/>
          </a:prstGeom>
          <a:noFill/>
        </p:spPr>
        <p:txBody>
          <a:bodyPr wrap="none" rtlCol="0">
            <a:spAutoFit/>
          </a:bodyPr>
          <a:lstStyle/>
          <a:p>
            <a:r>
              <a:rPr lang="en-CA" sz="3600" dirty="0"/>
              <a:t>favorite Movie</a:t>
            </a:r>
            <a:endParaRPr lang="en-US" sz="3600" dirty="0"/>
          </a:p>
        </p:txBody>
      </p:sp>
    </p:spTree>
    <p:extLst>
      <p:ext uri="{BB962C8B-B14F-4D97-AF65-F5344CB8AC3E}">
        <p14:creationId xmlns:p14="http://schemas.microsoft.com/office/powerpoint/2010/main" val="307484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You can access the value you stored later in your code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quarter" idx="10"/>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57583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 input(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"What is your name</a:t>
            </a:r>
            <a:r>
              <a:rPr lang="en-US" altLang="en-US" sz="2800" dirty="0">
                <a:solidFill>
                  <a:srgbClr val="A31515"/>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You can also change the value of a variable  later in the code</a:t>
            </a:r>
            <a:endParaRPr lang="en-US"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838200" y="2072275"/>
            <a:ext cx="575830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 </a:t>
            </a:r>
            <a:r>
              <a:rPr lang="en-US" altLang="en-US" sz="2800" dirty="0">
                <a:solidFill>
                  <a:srgbClr val="000000"/>
                </a:solidFill>
                <a:latin typeface="Times New Roman" panose="02020603050405020304" pitchFamily="18" charset="0"/>
                <a:cs typeface="Times New Roman" panose="02020603050405020304" pitchFamily="18" charset="0"/>
              </a:rPr>
              <a:t>input(</a:t>
            </a:r>
            <a:r>
              <a:rPr lang="en-US" altLang="en-US" sz="2800" dirty="0">
                <a:solidFill>
                  <a:srgbClr val="A31515"/>
                </a:solidFill>
                <a:latin typeface="Times New Roman" panose="02020603050405020304" pitchFamily="18" charset="0"/>
                <a:cs typeface="Times New Roman" panose="02020603050405020304" pitchFamily="18" charset="0"/>
              </a:rPr>
              <a:t>"What is your name? "</a:t>
            </a:r>
            <a:r>
              <a:rPr lang="en-US" altLang="en-US" sz="2800" dirty="0">
                <a:solidFill>
                  <a:srgbClr val="000000"/>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a:t>
            </a:r>
          </a:p>
          <a:p>
            <a:pPr lvl="0" eaLnBrk="0" fontAlgn="base" hangingPunct="0">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name = </a:t>
            </a:r>
            <a:r>
              <a:rPr lang="en-US" altLang="en-US" sz="2800" dirty="0">
                <a:solidFill>
                  <a:srgbClr val="A31515"/>
                </a:solidFill>
                <a:latin typeface="Times New Roman" panose="02020603050405020304" pitchFamily="18" charset="0"/>
                <a:cs typeface="Times New Roman" panose="02020603050405020304" pitchFamily="18" charset="0"/>
              </a:rPr>
              <a:t>"Mary"</a:t>
            </a:r>
            <a:r>
              <a:rPr lang="en-US" altLang="en-US" sz="2800" dirty="0">
                <a:solidFill>
                  <a:srgbClr val="000000"/>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altLang="en-US" sz="2800" dirty="0">
                <a:solidFill>
                  <a:srgbClr val="0000FF"/>
                </a:solidFill>
                <a:latin typeface="Times New Roman" panose="02020603050405020304" pitchFamily="18" charset="0"/>
                <a:cs typeface="Times New Roman" panose="02020603050405020304" pitchFamily="18" charset="0"/>
              </a:rPr>
              <a:t>print</a:t>
            </a:r>
            <a:r>
              <a:rPr lang="en-US" altLang="en-US" sz="2800" dirty="0">
                <a:solidFill>
                  <a:srgbClr val="000000"/>
                </a:solidFill>
                <a:latin typeface="Times New Roman" panose="02020603050405020304" pitchFamily="18" charset="0"/>
                <a:cs typeface="Times New Roman" panose="02020603050405020304" pitchFamily="18" charset="0"/>
              </a:rPr>
              <a: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Variable names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411686" y="2667896"/>
            <a:ext cx="11525250" cy="3462077"/>
          </a:xfrm>
        </p:spPr>
        <p:txBody>
          <a:bodyPr/>
          <a:lstStyle/>
          <a:p>
            <a:r>
              <a:rPr lang="en-CA" dirty="0">
                <a:latin typeface="Times New Roman" panose="02020603050405020304" pitchFamily="18" charset="0"/>
                <a:cs typeface="Times New Roman" panose="02020603050405020304" pitchFamily="18" charset="0"/>
              </a:rPr>
              <a:t>Rules</a:t>
            </a:r>
          </a:p>
          <a:p>
            <a:pPr lvl="1"/>
            <a:r>
              <a:rPr lang="en-CA" dirty="0">
                <a:latin typeface="Times New Roman" panose="02020603050405020304" pitchFamily="18" charset="0"/>
                <a:cs typeface="Times New Roman" panose="02020603050405020304" pitchFamily="18" charset="0"/>
              </a:rPr>
              <a:t>Can not contain spaces</a:t>
            </a:r>
          </a:p>
          <a:p>
            <a:pPr lvl="1"/>
            <a:r>
              <a:rPr lang="en-CA" dirty="0">
                <a:latin typeface="Times New Roman" panose="02020603050405020304" pitchFamily="18" charset="0"/>
                <a:cs typeface="Times New Roman" panose="02020603050405020304" pitchFamily="18" charset="0"/>
              </a:rPr>
              <a:t>Are case sensitive</a:t>
            </a:r>
          </a:p>
          <a:p>
            <a:pPr lvl="2"/>
            <a:r>
              <a:rPr lang="en-CA" dirty="0" err="1">
                <a:latin typeface="Times New Roman" panose="02020603050405020304" pitchFamily="18" charset="0"/>
                <a:cs typeface="Times New Roman" panose="02020603050405020304" pitchFamily="18" charset="0"/>
              </a:rPr>
              <a:t>firstName</a:t>
            </a:r>
            <a:r>
              <a:rPr lang="en-CA" dirty="0">
                <a:latin typeface="Times New Roman" panose="02020603050405020304" pitchFamily="18" charset="0"/>
                <a:cs typeface="Times New Roman" panose="02020603050405020304" pitchFamily="18" charset="0"/>
              </a:rPr>
              <a:t> and </a:t>
            </a:r>
            <a:r>
              <a:rPr lang="en-CA" dirty="0" err="1">
                <a:latin typeface="Times New Roman" panose="02020603050405020304" pitchFamily="18" charset="0"/>
                <a:cs typeface="Times New Roman" panose="02020603050405020304" pitchFamily="18" charset="0"/>
              </a:rPr>
              <a:t>firstname</a:t>
            </a:r>
            <a:r>
              <a:rPr lang="en-CA" dirty="0">
                <a:latin typeface="Times New Roman" panose="02020603050405020304" pitchFamily="18" charset="0"/>
                <a:cs typeface="Times New Roman" panose="02020603050405020304" pitchFamily="18" charset="0"/>
              </a:rPr>
              <a:t> would be two different variables</a:t>
            </a:r>
          </a:p>
          <a:p>
            <a:pPr lvl="1"/>
            <a:r>
              <a:rPr lang="en-CA" dirty="0">
                <a:latin typeface="Times New Roman" panose="02020603050405020304" pitchFamily="18" charset="0"/>
                <a:cs typeface="Times New Roman" panose="02020603050405020304" pitchFamily="18" charset="0"/>
              </a:rPr>
              <a:t>Cannot start with a number</a:t>
            </a:r>
          </a:p>
          <a:p>
            <a:r>
              <a:rPr lang="en-CA" dirty="0">
                <a:latin typeface="Times New Roman" panose="02020603050405020304" pitchFamily="18" charset="0"/>
                <a:cs typeface="Times New Roman" panose="02020603050405020304" pitchFamily="18" charset="0"/>
              </a:rPr>
              <a:t>Guidelines</a:t>
            </a:r>
          </a:p>
          <a:p>
            <a:pPr lvl="1"/>
            <a:r>
              <a:rPr lang="en-CA" dirty="0">
                <a:latin typeface="Times New Roman" panose="02020603050405020304" pitchFamily="18" charset="0"/>
                <a:cs typeface="Times New Roman" panose="02020603050405020304" pitchFamily="18" charset="0"/>
              </a:rPr>
              <a:t>Should be descriptive but not too long (</a:t>
            </a:r>
            <a:r>
              <a:rPr lang="en-CA" dirty="0" err="1">
                <a:latin typeface="Times New Roman" panose="02020603050405020304" pitchFamily="18" charset="0"/>
                <a:cs typeface="Times New Roman" panose="02020603050405020304" pitchFamily="18" charset="0"/>
              </a:rPr>
              <a:t>favoriteSign</a:t>
            </a:r>
            <a:r>
              <a:rPr lang="en-CA" dirty="0">
                <a:latin typeface="Times New Roman" panose="02020603050405020304" pitchFamily="18" charset="0"/>
                <a:cs typeface="Times New Roman" panose="02020603050405020304" pitchFamily="18" charset="0"/>
              </a:rPr>
              <a:t> not </a:t>
            </a:r>
            <a:r>
              <a:rPr lang="en-CA" dirty="0" err="1">
                <a:latin typeface="Times New Roman" panose="02020603050405020304" pitchFamily="18" charset="0"/>
                <a:cs typeface="Times New Roman" panose="02020603050405020304" pitchFamily="18" charset="0"/>
              </a:rPr>
              <a:t>yourFavoriteSignInTheHoroscope</a:t>
            </a:r>
            <a:r>
              <a:rPr lang="en-CA" dirty="0">
                <a:latin typeface="Times New Roman" panose="02020603050405020304" pitchFamily="18" charset="0"/>
                <a:cs typeface="Times New Roman" panose="02020603050405020304" pitchFamily="18" charset="0"/>
              </a:rPr>
              <a:t>)</a:t>
            </a:r>
          </a:p>
          <a:p>
            <a:pPr lvl="1"/>
            <a:r>
              <a:rPr lang="en-CA" dirty="0">
                <a:latin typeface="Times New Roman" panose="02020603050405020304" pitchFamily="18" charset="0"/>
                <a:cs typeface="Times New Roman" panose="02020603050405020304" pitchFamily="18" charset="0"/>
              </a:rPr>
              <a:t>Use a casing "scheme"</a:t>
            </a:r>
          </a:p>
          <a:p>
            <a:pPr lvl="2"/>
            <a:r>
              <a:rPr lang="en-CA" dirty="0" err="1">
                <a:latin typeface="Times New Roman" panose="02020603050405020304" pitchFamily="18" charset="0"/>
                <a:cs typeface="Times New Roman" panose="02020603050405020304" pitchFamily="18" charset="0"/>
              </a:rPr>
              <a:t>camelCasing</a:t>
            </a:r>
            <a:r>
              <a:rPr lang="en-CA" dirty="0">
                <a:latin typeface="Times New Roman" panose="02020603050405020304" pitchFamily="18" charset="0"/>
                <a:cs typeface="Times New Roman" panose="02020603050405020304" pitchFamily="18" charset="0"/>
              </a:rPr>
              <a:t> or </a:t>
            </a:r>
            <a:r>
              <a:rPr lang="en-CA" dirty="0" err="1">
                <a:latin typeface="Times New Roman" panose="02020603050405020304" pitchFamily="18" charset="0"/>
                <a:cs typeface="Times New Roman" panose="02020603050405020304" pitchFamily="18" charset="0"/>
              </a:rPr>
              <a:t>PascalCasing</a:t>
            </a:r>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227" y="1048972"/>
            <a:ext cx="8761413" cy="706964"/>
          </a:xfrm>
        </p:spPr>
        <p:txBody>
          <a:bodyPr>
            <a:normAutofit fontScale="90000"/>
          </a:bodyPr>
          <a:lstStyle/>
          <a:p>
            <a:r>
              <a:rPr lang="en-CA" dirty="0">
                <a:latin typeface="Times New Roman" panose="02020603050405020304" pitchFamily="18" charset="0"/>
                <a:cs typeface="Times New Roman" panose="02020603050405020304" pitchFamily="18" charset="0"/>
              </a:rPr>
              <a:t>Which of the following do you think would be good names for variables?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454717" y="2375347"/>
            <a:ext cx="11525250" cy="3237562"/>
          </a:xfrm>
        </p:spPr>
        <p:txBody>
          <a:bodyPr/>
          <a:lstStyle/>
          <a:p>
            <a:r>
              <a:rPr lang="en-CA" dirty="0">
                <a:latin typeface="Times New Roman" panose="02020603050405020304" pitchFamily="18" charset="0"/>
                <a:cs typeface="Times New Roman" panose="02020603050405020304" pitchFamily="18" charset="0"/>
              </a:rPr>
              <a:t>Variable1</a:t>
            </a:r>
          </a:p>
          <a:p>
            <a:r>
              <a:rPr lang="en-CA" dirty="0">
                <a:latin typeface="Times New Roman" panose="02020603050405020304" pitchFamily="18" charset="0"/>
                <a:cs typeface="Times New Roman" panose="02020603050405020304" pitchFamily="18" charset="0"/>
              </a:rPr>
              <a:t>First Name</a:t>
            </a:r>
          </a:p>
          <a:p>
            <a:r>
              <a:rPr lang="en-CA" dirty="0">
                <a:latin typeface="Times New Roman" panose="02020603050405020304" pitchFamily="18" charset="0"/>
                <a:cs typeface="Times New Roman" panose="02020603050405020304" pitchFamily="18" charset="0"/>
              </a:rPr>
              <a:t>Date</a:t>
            </a:r>
          </a:p>
          <a:p>
            <a:r>
              <a:rPr lang="en-CA" dirty="0">
                <a:latin typeface="Times New Roman" panose="02020603050405020304" pitchFamily="18" charset="0"/>
                <a:cs typeface="Times New Roman" panose="02020603050405020304" pitchFamily="18" charset="0"/>
              </a:rPr>
              <a:t>3Name</a:t>
            </a:r>
          </a:p>
          <a:p>
            <a:r>
              <a:rPr lang="en-CA" dirty="0">
                <a:latin typeface="Times New Roman" panose="02020603050405020304" pitchFamily="18" charset="0"/>
                <a:cs typeface="Times New Roman" panose="02020603050405020304" pitchFamily="18" charset="0"/>
              </a:rPr>
              <a:t>DOB</a:t>
            </a:r>
          </a:p>
          <a:p>
            <a:r>
              <a:rPr lang="en-CA" dirty="0">
                <a:latin typeface="Times New Roman" panose="02020603050405020304" pitchFamily="18" charset="0"/>
                <a:cs typeface="Times New Roman" panose="02020603050405020304" pitchFamily="18" charset="0"/>
              </a:rPr>
              <a:t>Date Of Birth</a:t>
            </a:r>
          </a:p>
          <a:p>
            <a:r>
              <a:rPr lang="en-CA" dirty="0">
                <a:latin typeface="Times New Roman" panose="02020603050405020304" pitchFamily="18" charset="0"/>
                <a:cs typeface="Times New Roman" panose="02020603050405020304" pitchFamily="18" charset="0"/>
              </a:rPr>
              <a:t>Your Favorite Sign In The Horoscope</a:t>
            </a:r>
          </a:p>
          <a:p>
            <a:pPr marL="0" indent="0">
              <a:buNone/>
            </a:pPr>
            <a:endParaRPr lang="en-CA" dirty="0"/>
          </a:p>
        </p:txBody>
      </p:sp>
    </p:spTree>
    <p:extLst>
      <p:ext uri="{BB962C8B-B14F-4D97-AF65-F5344CB8AC3E}">
        <p14:creationId xmlns:p14="http://schemas.microsoft.com/office/powerpoint/2010/main" val="15270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Times New Roman" panose="02020603050405020304" pitchFamily="18"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Times New Roman" panose="02020603050405020304" pitchFamily="18" charset="0"/>
              </a:rPr>
              <a:t>"What is your first name? "</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Times New Roman" panose="02020603050405020304" pitchFamily="18"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Times New Roman" panose="02020603050405020304" pitchFamily="18" charset="0"/>
              </a:rPr>
              <a:t>"What is your last name? "</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Times New Roman" panose="02020603050405020304" pitchFamily="18"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Times New Roman" panose="02020603050405020304" pitchFamily="18"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Times New Roman" panose="02020603050405020304" pitchFamily="18"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6052</TotalTime>
  <Words>1012</Words>
  <Application>Microsoft Office PowerPoint</Application>
  <PresentationFormat>Widescreen</PresentationFormat>
  <Paragraphs>139</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Century Gothic</vt:lpstr>
      <vt:lpstr>Consolas</vt:lpstr>
      <vt:lpstr>Segoe UI</vt:lpstr>
      <vt:lpstr>Segoe UI Light</vt:lpstr>
      <vt:lpstr>Times New Roman</vt:lpstr>
      <vt:lpstr>Wingdings 3</vt:lpstr>
      <vt:lpstr>MVA</vt:lpstr>
      <vt:lpstr>Ion Boardroom</vt:lpstr>
      <vt:lpstr>PowerPoint Presentation</vt:lpstr>
      <vt:lpstr>Two way conversations allow you to do more with computers</vt:lpstr>
      <vt:lpstr>How can we ask a user for information?</vt:lpstr>
      <vt:lpstr>If you need to remember more than one value, just create more variables </vt:lpstr>
      <vt:lpstr>You can access the value you stored later in your code</vt:lpstr>
      <vt:lpstr>You can also change the value of a variable  later in the code</vt:lpstr>
      <vt:lpstr>Variable names</vt:lpstr>
      <vt:lpstr>Which of the following do you think would be good names for variables?</vt:lpstr>
      <vt:lpstr>You can combine variables and strings with the + symbol</vt:lpstr>
      <vt:lpstr>Often you need to add punctuation or spaces to format the output correctly</vt:lpstr>
      <vt:lpstr>Now you can create a story teller program!</vt:lpstr>
      <vt:lpstr>Variables also allow you to manipulate the contents of the variable</vt:lpstr>
      <vt:lpstr>Did you notice the pop up list?</vt:lpstr>
      <vt:lpstr>What do you think these functions will do?</vt:lpstr>
      <vt:lpstr>Programmers do not memorize all these functions!! </vt:lpstr>
      <vt:lpstr>How could we…</vt:lpstr>
      <vt:lpstr>PowerPoint Presentation</vt:lpstr>
      <vt:lpstr>How could we…</vt:lpstr>
      <vt:lpstr>Functions and variables allow us to make new mistakes in our code…</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135</cp:revision>
  <dcterms:created xsi:type="dcterms:W3CDTF">2014-06-11T19:38:55Z</dcterms:created>
  <dcterms:modified xsi:type="dcterms:W3CDTF">2020-06-02T10:39:40Z</dcterms:modified>
</cp:coreProperties>
</file>