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1"/>
  </p:notesMasterIdLst>
  <p:sldIdLst>
    <p:sldId id="357" r:id="rId3"/>
    <p:sldId id="358" r:id="rId4"/>
    <p:sldId id="269" r:id="rId5"/>
    <p:sldId id="268" r:id="rId6"/>
    <p:sldId id="359" r:id="rId7"/>
    <p:sldId id="271" r:id="rId8"/>
    <p:sldId id="363" r:id="rId9"/>
    <p:sldId id="371" r:id="rId10"/>
    <p:sldId id="366" r:id="rId11"/>
    <p:sldId id="361" r:id="rId12"/>
    <p:sldId id="335" r:id="rId13"/>
    <p:sldId id="275" r:id="rId14"/>
    <p:sldId id="334" r:id="rId15"/>
    <p:sldId id="336" r:id="rId16"/>
    <p:sldId id="333" r:id="rId17"/>
    <p:sldId id="337" r:id="rId18"/>
    <p:sldId id="368" r:id="rId19"/>
    <p:sldId id="3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7"/>
            <p14:sldId id="358"/>
            <p14:sldId id="269"/>
            <p14:sldId id="268"/>
            <p14:sldId id="359"/>
            <p14:sldId id="271"/>
            <p14:sldId id="363"/>
            <p14:sldId id="371"/>
            <p14:sldId id="366"/>
            <p14:sldId id="361"/>
            <p14:sldId id="335"/>
            <p14:sldId id="275"/>
            <p14:sldId id="334"/>
            <p14:sldId id="336"/>
            <p14:sldId id="333"/>
            <p14:sldId id="337"/>
            <p14:sldId id="368"/>
            <p14:sldId id="36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71" d="100"/>
          <a:sy n="71" d="100"/>
        </p:scale>
        <p:origin x="907" y="62"/>
      </p:cViewPr>
      <p:guideLst/>
    </p:cSldViewPr>
  </p:slideViewPr>
  <p:notesTextViewPr>
    <p:cViewPr>
      <p:scale>
        <a:sx n="1" d="1"/>
        <a:sy n="1" d="1"/>
      </p:scale>
      <p:origin x="0" y="0"/>
    </p:cViewPr>
  </p:notesTextViewPr>
  <p:sorterViewPr>
    <p:cViewPr>
      <p:scale>
        <a:sx n="100" d="100"/>
        <a:sy n="100" d="100"/>
      </p:scale>
      <p:origin x="0" y="-615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13430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26098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54305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side</a:t>
            </a:r>
            <a:br>
              <a:rPr lang="en-US"/>
            </a:br>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85009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414294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51717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41607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41221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46891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2976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167935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212909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good demo - add numbers correctly</a:t>
            </a:r>
          </a:p>
          <a:p>
            <a:r>
              <a:rPr lang="en-US" dirty="0"/>
              <a:t>Show bad demo - use string literals</a:t>
            </a:r>
            <a:br>
              <a:rPr lang="en-US" dirty="0"/>
            </a:b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070980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19584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9589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850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2918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2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5569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649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2336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6775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92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960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6827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0154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3096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690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19131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87087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1942225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327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06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64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6872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32111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449553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2842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7583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5077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68204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4627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284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853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44427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2416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413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image" Target="../media/image4.jpeg"/><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36">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709312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a:solidFill>
                  <a:schemeClr val="tx1"/>
                </a:solidFill>
              </a:rPr>
              <a:t>Storing numbers</a:t>
            </a:r>
            <a:endParaRPr lang="en-US" dirty="0">
              <a:solidFill>
                <a:schemeClr val="tx1"/>
              </a:solidFill>
            </a:endParaRPr>
          </a:p>
        </p:txBody>
      </p:sp>
      <p:sp>
        <p:nvSpPr>
          <p:cNvPr id="2" name="Subtitle 1"/>
          <p:cNvSpPr>
            <a:spLocks noGrp="1"/>
          </p:cNvSpPr>
          <p:nvPr>
            <p:ph type="subTitle" idx="1"/>
          </p:nvPr>
        </p:nvSpPr>
        <p:spPr/>
        <p:txBody>
          <a:bodyPr/>
          <a:lstStyle/>
          <a:p>
            <a:r>
              <a:rPr lang="en-CA" dirty="0"/>
              <a:t>Pranay Dattani | Electrical Engineer</a:t>
            </a:r>
            <a:endParaRPr lang="en-US" dirty="0"/>
          </a:p>
        </p:txBody>
      </p:sp>
    </p:spTree>
    <p:extLst>
      <p:ext uri="{BB962C8B-B14F-4D97-AF65-F5344CB8AC3E}">
        <p14:creationId xmlns:p14="http://schemas.microsoft.com/office/powerpoint/2010/main" val="154229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275742" y="2441986"/>
            <a:ext cx="5619121" cy="3882616"/>
          </a:xfrm>
        </p:spPr>
        <p:txBody>
          <a:bodyPr>
            <a:normAutofit fontScale="92500" lnSpcReduction="20000"/>
          </a:bodyPr>
          <a:lstStyle/>
          <a:p>
            <a:r>
              <a:rPr lang="en-CA" dirty="0"/>
              <a:t>Sometimes commands are too long to fit on a single line</a:t>
            </a:r>
          </a:p>
          <a:p>
            <a:r>
              <a:rPr lang="en-CA" dirty="0"/>
              <a:t>You can use a “\” to indicate a command continues on the next line</a:t>
            </a:r>
          </a:p>
          <a:p>
            <a:pPr marL="0" lvl="0" indent="0">
              <a:buNone/>
            </a:pPr>
            <a:endParaRPr lang="en-US" altLang="en-US" b="0" dirty="0">
              <a:solidFill>
                <a:srgbClr val="000000"/>
              </a:solidFill>
              <a:latin typeface="Consolas" panose="020B0609020204030204" pitchFamily="49" charset="0"/>
              <a:cs typeface="Consolas" panose="020B0609020204030204" pitchFamily="49" charset="0"/>
            </a:endParaRPr>
          </a:p>
          <a:p>
            <a:pPr marL="0" lvl="0" indent="0">
              <a:buNone/>
            </a:pPr>
            <a:r>
              <a:rPr lang="en-US" altLang="en-US" b="0" dirty="0">
                <a:solidFill>
                  <a:srgbClr val="000000"/>
                </a:solidFill>
                <a:latin typeface="Consolas" panose="020B0609020204030204" pitchFamily="49" charset="0"/>
                <a:cs typeface="Consolas" panose="020B0609020204030204" pitchFamily="49" charset="0"/>
              </a:rPr>
              <a:t>total = 5 + 6 + 8 \     	+ 6 + 2</a:t>
            </a:r>
            <a:endParaRPr lang="en-US" altLang="en-US" sz="6600" b="0" dirty="0">
              <a:latin typeface="Arial" panose="020B0604020202020204" pitchFamily="34" charset="0"/>
            </a:endParaRPr>
          </a:p>
          <a:p>
            <a:endParaRPr lang="en-US" dirty="0"/>
          </a:p>
        </p:txBody>
      </p:sp>
      <p:sp>
        <p:nvSpPr>
          <p:cNvPr id="4" name="Title 3"/>
          <p:cNvSpPr>
            <a:spLocks noGrp="1"/>
          </p:cNvSpPr>
          <p:nvPr>
            <p:ph type="title"/>
          </p:nvPr>
        </p:nvSpPr>
        <p:spPr/>
        <p:txBody>
          <a:bodyPr/>
          <a:lstStyle/>
          <a:p>
            <a:r>
              <a:rPr lang="en-CA" dirty="0"/>
              <a:t>Geek Tip!</a:t>
            </a:r>
            <a:endParaRPr lang="en-US" dirty="0"/>
          </a:p>
        </p:txBody>
      </p:sp>
    </p:spTree>
    <p:extLst>
      <p:ext uri="{BB962C8B-B14F-4D97-AF65-F5344CB8AC3E}">
        <p14:creationId xmlns:p14="http://schemas.microsoft.com/office/powerpoint/2010/main" val="23714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Why did we get the wrong answer when we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199" y="2262387"/>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Here is a hint: The input statement returns strings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930565" y="2205163"/>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a:bodyPr>
          <a:lstStyle/>
          <a:p>
            <a:r>
              <a:rPr lang="en-CA" dirty="0"/>
              <a:t>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269285"/>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930565" y="3248769"/>
            <a:ext cx="9505369" cy="1200329"/>
          </a:xfrm>
          <a:prstGeom prst="rect">
            <a:avLst/>
          </a:prstGeom>
          <a:noFill/>
        </p:spPr>
        <p:txBody>
          <a:bodyPr wrap="square" rtlCol="0">
            <a:spAutoFit/>
          </a:bodyPr>
          <a:lstStyle/>
          <a:p>
            <a:r>
              <a:rPr lang="en-CA" sz="3600" dirty="0">
                <a:latin typeface="Segoe UI Light" panose="020B0502040204020203" pitchFamily="34" charset="0"/>
                <a:cs typeface="Segoe UI Light" panose="020B0502040204020203" pitchFamily="34" charset="0"/>
              </a:rPr>
              <a:t>We need a way to tell our program we want to treat values as a number instead of a string</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There are functions to convert from one datatype to another.</a:t>
            </a:r>
            <a:endParaRPr lang="en-US" dirty="0"/>
          </a:p>
        </p:txBody>
      </p:sp>
      <p:sp>
        <p:nvSpPr>
          <p:cNvPr id="11" name="TextBox 10"/>
          <p:cNvSpPr txBox="1"/>
          <p:nvPr/>
        </p:nvSpPr>
        <p:spPr>
          <a:xfrm>
            <a:off x="838200" y="2435820"/>
            <a:ext cx="10989364" cy="1200329"/>
          </a:xfrm>
          <a:prstGeom prst="rect">
            <a:avLst/>
          </a:prstGeom>
          <a:noFill/>
        </p:spPr>
        <p:txBody>
          <a:bodyPr wrap="square" rtlCol="0">
            <a:spAutoFit/>
          </a:bodyPr>
          <a:lstStyle/>
          <a:p>
            <a:r>
              <a:rPr lang="en-CA" sz="3600" dirty="0">
                <a:latin typeface="Segoe UI Light" panose="020B0502040204020203" pitchFamily="34" charset="0"/>
                <a:cs typeface="Segoe UI Light" panose="020B0502040204020203" pitchFamily="34" charset="0"/>
              </a:rPr>
              <a:t>Which function should we use to fix our code?</a:t>
            </a:r>
          </a:p>
          <a:p>
            <a:endParaRPr lang="en-CA" sz="3600" dirty="0"/>
          </a:p>
        </p:txBody>
      </p:sp>
      <p:sp>
        <p:nvSpPr>
          <p:cNvPr id="2" name="Rectangle 1"/>
          <p:cNvSpPr>
            <a:spLocks noChangeArrowheads="1"/>
          </p:cNvSpPr>
          <p:nvPr/>
        </p:nvSpPr>
        <p:spPr bwMode="auto">
          <a:xfrm>
            <a:off x="838200" y="3267952"/>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int</a:t>
            </a:r>
            <a:r>
              <a:rPr lang="en-US" altLang="en-US" sz="2800" dirty="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a:ln>
                  <a:noFill/>
                </a:ln>
                <a:solidFill>
                  <a:srgbClr val="000000"/>
                </a:solidFill>
                <a:effectLst/>
                <a:latin typeface="Consolas" panose="020B0609020204030204" pitchFamily="49" charset="0"/>
                <a:cs typeface="Consolas" panose="020B0609020204030204" pitchFamily="49" charset="0"/>
              </a:rPr>
              <a:t> to a floating number </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	</a:t>
            </a:r>
            <a:r>
              <a:rPr kumimoji="0" lang="en-CA" altLang="en-US" sz="2800" b="0" i="0" u="none" strike="noStrike" cap="none" normalizeH="0" dirty="0">
                <a:ln>
                  <a:noFill/>
                </a:ln>
                <a:solidFill>
                  <a:srgbClr val="000000"/>
                </a:solidFill>
                <a:effectLst/>
                <a:latin typeface="Consolas" panose="020B0609020204030204" pitchFamily="49" charset="0"/>
                <a:cs typeface="Consolas" panose="020B0609020204030204" pitchFamily="49" charset="0"/>
              </a:rPr>
              <a:t>(i.e. a number that can hold decimal places)</a:t>
            </a:r>
          </a:p>
          <a:p>
            <a:pPr lvl="0" eaLnBrk="0" fontAlgn="base" hangingPunct="0">
              <a:spcBef>
                <a:spcPct val="0"/>
              </a:spcBef>
              <a:spcAft>
                <a:spcPct val="0"/>
              </a:spcAft>
            </a:pPr>
            <a:r>
              <a:rPr lang="en-CA" altLang="en-US" sz="2800" baseline="0" dirty="0" err="1">
                <a:solidFill>
                  <a:srgbClr val="000000"/>
                </a:solidFill>
                <a:latin typeface="Consolas" panose="020B0609020204030204" pitchFamily="49" charset="0"/>
                <a:cs typeface="Consolas" panose="020B0609020204030204" pitchFamily="49" charset="0"/>
              </a:rPr>
              <a:t>str</a:t>
            </a:r>
            <a:r>
              <a:rPr lang="en-CA" altLang="en-US" sz="2800" baseline="0" dirty="0">
                <a:solidFill>
                  <a:srgbClr val="000000"/>
                </a:solidFill>
                <a:latin typeface="Consolas" panose="020B0609020204030204" pitchFamily="49" charset="0"/>
                <a:cs typeface="Consolas" panose="020B0609020204030204" pitchFamily="49" charset="0"/>
              </a:rPr>
              <a:t>(value) 	converts</a:t>
            </a:r>
            <a:r>
              <a:rPr lang="en-CA" altLang="en-US" sz="2800" dirty="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If we convert the string to a float we get the desired result</a:t>
            </a:r>
            <a:endParaRPr lang="en-US" dirty="0"/>
          </a:p>
        </p:txBody>
      </p:sp>
      <p:sp>
        <p:nvSpPr>
          <p:cNvPr id="11" name="TextBox 10"/>
          <p:cNvSpPr txBox="1"/>
          <p:nvPr/>
        </p:nvSpPr>
        <p:spPr>
          <a:xfrm>
            <a:off x="838200" y="3884621"/>
            <a:ext cx="10989364" cy="3416320"/>
          </a:xfrm>
          <a:prstGeom prst="rect">
            <a:avLst/>
          </a:prstGeom>
          <a:noFill/>
        </p:spPr>
        <p:txBody>
          <a:bodyPr wrap="square" rtlCol="0">
            <a:spAutoFit/>
          </a:bodyPr>
          <a:lstStyle/>
          <a:p>
            <a:r>
              <a:rPr lang="en-CA" sz="3600" dirty="0"/>
              <a:t>What do you think will happen if someone types “BOB” as their salary?</a:t>
            </a:r>
          </a:p>
          <a:p>
            <a:r>
              <a:rPr lang="en-CA" sz="3600" dirty="0"/>
              <a:t>The code crashes because we can’t convert the string “BOB” into a numeric value. We will learn how to handle errors later!</a:t>
            </a:r>
          </a:p>
          <a:p>
            <a:endParaRPr lang="en-CA" sz="3600" dirty="0"/>
          </a:p>
        </p:txBody>
      </p:sp>
      <p:sp>
        <p:nvSpPr>
          <p:cNvPr id="2" name="Rectangle 1"/>
          <p:cNvSpPr>
            <a:spLocks noChangeArrowheads="1"/>
          </p:cNvSpPr>
          <p:nvPr/>
        </p:nvSpPr>
        <p:spPr bwMode="auto">
          <a:xfrm>
            <a:off x="838200" y="1849994"/>
            <a:ext cx="107707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salary + bonus</a:t>
            </a: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float(salary) + float(bonus)</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9" presetClass="emph" presetSubtype="0" fill="hold" nodeType="withEffect">
                                  <p:stCondLst>
                                    <p:cond delay="0"/>
                                  </p:stCondLst>
                                  <p:childTnLst>
                                    <p:animClr clrSpc="rgb" dir="cw">
                                      <p:cBhvr override="childStyle">
                                        <p:cTn id="9" dur="500" fill="hold"/>
                                        <p:tgtEl>
                                          <p:spTgt spid="2">
                                            <p:txEl>
                                              <p:pRg st="2" end="2"/>
                                            </p:txEl>
                                          </p:spTgt>
                                        </p:tgtEl>
                                        <p:attrNameLst>
                                          <p:attrName>style.color</p:attrName>
                                        </p:attrNameLst>
                                      </p:cBhvr>
                                      <p:to>
                                        <a:srgbClr val="C0C0C0"/>
                                      </p:to>
                                    </p:animClr>
                                    <p:animClr clrSpc="rgb" dir="cw">
                                      <p:cBhvr>
                                        <p:cTn id="10" dur="500" fill="hold"/>
                                        <p:tgtEl>
                                          <p:spTgt spid="2">
                                            <p:txEl>
                                              <p:pRg st="2" end="2"/>
                                            </p:txEl>
                                          </p:spTgt>
                                        </p:tgtEl>
                                        <p:attrNameLst>
                                          <p:attrName>fillcolor</p:attrName>
                                        </p:attrNameLst>
                                      </p:cBhvr>
                                      <p:to>
                                        <a:srgbClr val="C0C0C0"/>
                                      </p:to>
                                    </p:animClr>
                                    <p:set>
                                      <p:cBhvr>
                                        <p:cTn id="11" dur="500" fill="hold"/>
                                        <p:tgtEl>
                                          <p:spTgt spid="2">
                                            <p:txEl>
                                              <p:pRg st="2" end="2"/>
                                            </p:txEl>
                                          </p:spTgt>
                                        </p:tgtEl>
                                        <p:attrNameLst>
                                          <p:attrName>fill.type</p:attrName>
                                        </p:attrNameLst>
                                      </p:cBhvr>
                                      <p:to>
                                        <p:strVal val="solid"/>
                                      </p:to>
                                    </p:set>
                                    <p:set>
                                      <p:cBhvr>
                                        <p:cTn id="12" dur="500" fill="hold"/>
                                        <p:tgtEl>
                                          <p:spTgt spid="2">
                                            <p:txEl>
                                              <p:pRg st="2" end="2"/>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Changing the datatype</a:t>
            </a:r>
            <a:endParaRPr lang="en-US" dirty="0">
              <a:solidFill>
                <a:schemeClr val="tx1"/>
              </a:solidFill>
            </a:endParaRPr>
          </a:p>
        </p:txBody>
      </p:sp>
    </p:spTree>
    <p:extLst>
      <p:ext uri="{BB962C8B-B14F-4D97-AF65-F5344CB8AC3E}">
        <p14:creationId xmlns:p14="http://schemas.microsoft.com/office/powerpoint/2010/main" val="7767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Your Challenge – create a loan calculator</a:t>
            </a:r>
            <a:endParaRPr lang="en-US" dirty="0"/>
          </a:p>
        </p:txBody>
      </p:sp>
      <p:sp>
        <p:nvSpPr>
          <p:cNvPr id="3" name="Content Placeholder 2"/>
          <p:cNvSpPr>
            <a:spLocks noGrp="1"/>
          </p:cNvSpPr>
          <p:nvPr>
            <p:ph sz="quarter" idx="10"/>
          </p:nvPr>
        </p:nvSpPr>
        <p:spPr>
          <a:xfrm>
            <a:off x="583809" y="2401996"/>
            <a:ext cx="11525250" cy="3569654"/>
          </a:xfrm>
        </p:spPr>
        <p:txBody>
          <a:bodyPr/>
          <a:lstStyle/>
          <a:p>
            <a:r>
              <a:rPr lang="en-CA" dirty="0"/>
              <a:t>Have the user enter the cost of the loan, the interest rate, and the number of years for the loan</a:t>
            </a:r>
          </a:p>
          <a:p>
            <a:r>
              <a:rPr lang="en-CA" dirty="0"/>
              <a:t>Calculate monthly payments with the following formula</a:t>
            </a:r>
          </a:p>
          <a:p>
            <a:pPr marL="0" indent="0" algn="ctr">
              <a:buNone/>
            </a:pPr>
            <a:r>
              <a:rPr lang="en-CA" dirty="0"/>
              <a:t>M = L[</a:t>
            </a:r>
            <a:r>
              <a:rPr lang="en-CA" dirty="0" err="1"/>
              <a:t>i</a:t>
            </a:r>
            <a:r>
              <a:rPr lang="en-CA" dirty="0"/>
              <a:t>(1+i)n] / [(1+i)n-1]</a:t>
            </a:r>
          </a:p>
          <a:p>
            <a:r>
              <a:rPr lang="en-CA" dirty="0"/>
              <a:t>M = monthly payment</a:t>
            </a:r>
          </a:p>
          <a:p>
            <a:r>
              <a:rPr lang="en-CA" dirty="0"/>
              <a:t>L = Loan amount </a:t>
            </a:r>
          </a:p>
          <a:p>
            <a:r>
              <a:rPr lang="en-CA" dirty="0" err="1"/>
              <a:t>i</a:t>
            </a:r>
            <a:r>
              <a:rPr lang="en-CA" dirty="0"/>
              <a:t> = interest rate (for an interest rate of 5%, </a:t>
            </a:r>
            <a:r>
              <a:rPr lang="en-CA" dirty="0" err="1"/>
              <a:t>i</a:t>
            </a:r>
            <a:r>
              <a:rPr lang="en-CA" dirty="0"/>
              <a:t> = 0.05)</a:t>
            </a:r>
          </a:p>
          <a:p>
            <a:r>
              <a:rPr lang="en-CA" dirty="0"/>
              <a:t>n = number of payments</a:t>
            </a:r>
            <a:endParaRPr lang="en-US" dirty="0"/>
          </a:p>
        </p:txBody>
      </p:sp>
    </p:spTree>
    <p:extLst>
      <p:ext uri="{BB962C8B-B14F-4D97-AF65-F5344CB8AC3E}">
        <p14:creationId xmlns:p14="http://schemas.microsoft.com/office/powerpoint/2010/main" val="3303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Many problems we have to solve involve math</a:t>
            </a:r>
            <a:endParaRPr lang="en-US" dirty="0"/>
          </a:p>
        </p:txBody>
      </p:sp>
      <p:sp>
        <p:nvSpPr>
          <p:cNvPr id="5" name="Content Placeholder 4"/>
          <p:cNvSpPr>
            <a:spLocks noGrp="1"/>
          </p:cNvSpPr>
          <p:nvPr>
            <p:ph sz="quarter" idx="10"/>
          </p:nvPr>
        </p:nvSpPr>
        <p:spPr>
          <a:xfrm>
            <a:off x="333375" y="2367172"/>
            <a:ext cx="11525250" cy="1441035"/>
          </a:xfrm>
        </p:spPr>
        <p:txBody>
          <a:bodyPr/>
          <a:lstStyle/>
          <a:p>
            <a:r>
              <a:rPr lang="en-CA" dirty="0"/>
              <a:t>How much will I pay monthly on a mortgage?</a:t>
            </a:r>
          </a:p>
          <a:p>
            <a:r>
              <a:rPr lang="en-CA" dirty="0"/>
              <a:t>How much will this cost when I add taxes?</a:t>
            </a:r>
          </a:p>
          <a:p>
            <a:r>
              <a:rPr lang="en-CA" dirty="0"/>
              <a:t>How much milk do I need to use in this recipe if I want to double the recipe?</a:t>
            </a:r>
          </a:p>
          <a:p>
            <a:pPr marL="0" indent="0">
              <a:buNone/>
            </a:pPr>
            <a:endParaRPr lang="en-US" dirty="0"/>
          </a:p>
        </p:txBody>
      </p:sp>
    </p:spTree>
    <p:extLst>
      <p:ext uri="{BB962C8B-B14F-4D97-AF65-F5344CB8AC3E}">
        <p14:creationId xmlns:p14="http://schemas.microsoft.com/office/powerpoint/2010/main" val="24492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So it’s important to be able to store and manipulate numbers as well as strings</a:t>
            </a:r>
            <a:endParaRPr lang="en-US" dirty="0"/>
          </a:p>
        </p:txBody>
      </p:sp>
      <p:sp>
        <p:nvSpPr>
          <p:cNvPr id="4" name="Rectangle 1"/>
          <p:cNvSpPr>
            <a:spLocks noChangeArrowheads="1"/>
          </p:cNvSpPr>
          <p:nvPr/>
        </p:nvSpPr>
        <p:spPr bwMode="auto">
          <a:xfrm>
            <a:off x="1021080" y="2381699"/>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You can perform math operations on numeric values or on variables containing numeric values</a:t>
            </a:r>
            <a:endParaRPr lang="en-US" dirty="0"/>
          </a:p>
        </p:txBody>
      </p:sp>
      <p:sp>
        <p:nvSpPr>
          <p:cNvPr id="5" name="Rectangle 2"/>
          <p:cNvSpPr>
            <a:spLocks noGrp="1" noChangeArrowheads="1"/>
          </p:cNvSpPr>
          <p:nvPr>
            <p:ph sz="quarter" idx="10"/>
          </p:nvPr>
        </p:nvSpPr>
        <p:spPr bwMode="auto">
          <a:xfrm>
            <a:off x="838200" y="2090797"/>
            <a:ext cx="719139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47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These are the most common math operations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998329675"/>
              </p:ext>
            </p:extLst>
          </p:nvPr>
        </p:nvGraphicFramePr>
        <p:xfrm>
          <a:off x="2096396" y="2683932"/>
          <a:ext cx="7150099" cy="3200400"/>
        </p:xfrm>
        <a:graphic>
          <a:graphicData uri="http://schemas.openxmlformats.org/drawingml/2006/table">
            <a:tbl>
              <a:tblPr firstRow="1" bandRow="1">
                <a:tableStyleId>{5C22544A-7EE6-4342-B048-85BDC9FD1C3A}</a:tableStyleId>
              </a:tblPr>
              <a:tblGrid>
                <a:gridCol w="1463147">
                  <a:extLst>
                    <a:ext uri="{9D8B030D-6E8A-4147-A177-3AD203B41FA5}">
                      <a16:colId xmlns:a16="http://schemas.microsoft.com/office/drawing/2014/main" val="3302812797"/>
                    </a:ext>
                  </a:extLst>
                </a:gridCol>
                <a:gridCol w="3078131">
                  <a:extLst>
                    <a:ext uri="{9D8B030D-6E8A-4147-A177-3AD203B41FA5}">
                      <a16:colId xmlns:a16="http://schemas.microsoft.com/office/drawing/2014/main" val="726788657"/>
                    </a:ext>
                  </a:extLst>
                </a:gridCol>
                <a:gridCol w="2608821">
                  <a:extLst>
                    <a:ext uri="{9D8B030D-6E8A-4147-A177-3AD203B41FA5}">
                      <a16:colId xmlns:a16="http://schemas.microsoft.com/office/drawing/2014/main" val="479426941"/>
                    </a:ext>
                  </a:extLst>
                </a:gridCol>
              </a:tblGrid>
              <a:tr h="370840">
                <a:tc>
                  <a:txBody>
                    <a:bodyPr/>
                    <a:lstStyle/>
                    <a:p>
                      <a:pPr algn="ctr"/>
                      <a:r>
                        <a:rPr lang="en-CA" sz="2400" dirty="0"/>
                        <a:t>Symbol</a:t>
                      </a:r>
                      <a:endParaRPr lang="en-US" sz="2400" dirty="0"/>
                    </a:p>
                  </a:txBody>
                  <a:tcPr/>
                </a:tc>
                <a:tc>
                  <a:txBody>
                    <a:bodyPr/>
                    <a:lstStyle/>
                    <a:p>
                      <a:pPr algn="ctr"/>
                      <a:r>
                        <a:rPr lang="en-CA" sz="2400" dirty="0"/>
                        <a:t>Operation</a:t>
                      </a:r>
                      <a:endParaRPr lang="en-US" sz="2400" dirty="0"/>
                    </a:p>
                  </a:txBody>
                  <a:tcPr/>
                </a:tc>
                <a:tc>
                  <a:txBody>
                    <a:bodyPr/>
                    <a:lstStyle/>
                    <a:p>
                      <a:pPr algn="ctr"/>
                      <a:r>
                        <a:rPr lang="en-CA" sz="2400" dirty="0"/>
                        <a:t>Example</a:t>
                      </a:r>
                      <a:endParaRPr lang="en-US" sz="2400" dirty="0"/>
                    </a:p>
                  </a:txBody>
                  <a:tcPr/>
                </a:tc>
                <a:extLst>
                  <a:ext uri="{0D108BD9-81ED-4DB2-BD59-A6C34878D82A}">
                    <a16:rowId xmlns:a16="http://schemas.microsoft.com/office/drawing/2014/main" val="1522480120"/>
                  </a:ext>
                </a:extLst>
              </a:tr>
              <a:tr h="370840">
                <a:tc>
                  <a:txBody>
                    <a:bodyPr/>
                    <a:lstStyle/>
                    <a:p>
                      <a:r>
                        <a:rPr lang="en-CA" sz="2400" dirty="0"/>
                        <a:t>+</a:t>
                      </a:r>
                      <a:endParaRPr lang="en-US" sz="2400" dirty="0"/>
                    </a:p>
                  </a:txBody>
                  <a:tcPr/>
                </a:tc>
                <a:tc>
                  <a:txBody>
                    <a:bodyPr/>
                    <a:lstStyle/>
                    <a:p>
                      <a:r>
                        <a:rPr lang="en-CA" sz="2400" dirty="0"/>
                        <a:t>Addition</a:t>
                      </a:r>
                      <a:endParaRPr lang="en-US" sz="2400" dirty="0"/>
                    </a:p>
                  </a:txBody>
                  <a:tcPr/>
                </a:tc>
                <a:tc>
                  <a:txBody>
                    <a:bodyPr/>
                    <a:lstStyle/>
                    <a:p>
                      <a:r>
                        <a:rPr lang="en-CA" sz="2400" dirty="0"/>
                        <a:t>5+2 =</a:t>
                      </a:r>
                      <a:r>
                        <a:rPr lang="en-CA" sz="2400" baseline="0" dirty="0"/>
                        <a:t> 7</a:t>
                      </a:r>
                      <a:endParaRPr lang="en-US" sz="2400" dirty="0"/>
                    </a:p>
                  </a:txBody>
                  <a:tcPr/>
                </a:tc>
                <a:extLst>
                  <a:ext uri="{0D108BD9-81ED-4DB2-BD59-A6C34878D82A}">
                    <a16:rowId xmlns:a16="http://schemas.microsoft.com/office/drawing/2014/main" val="3206670584"/>
                  </a:ext>
                </a:extLst>
              </a:tr>
              <a:tr h="370840">
                <a:tc>
                  <a:txBody>
                    <a:bodyPr/>
                    <a:lstStyle/>
                    <a:p>
                      <a:r>
                        <a:rPr lang="en-CA" sz="2400" dirty="0"/>
                        <a:t>-</a:t>
                      </a:r>
                      <a:endParaRPr lang="en-US" sz="2400" dirty="0"/>
                    </a:p>
                  </a:txBody>
                  <a:tcPr/>
                </a:tc>
                <a:tc>
                  <a:txBody>
                    <a:bodyPr/>
                    <a:lstStyle/>
                    <a:p>
                      <a:r>
                        <a:rPr lang="en-CA" sz="2400" dirty="0"/>
                        <a:t>Subtraction</a:t>
                      </a:r>
                      <a:endParaRPr lang="en-US" sz="2400" dirty="0"/>
                    </a:p>
                  </a:txBody>
                  <a:tcPr/>
                </a:tc>
                <a:tc>
                  <a:txBody>
                    <a:bodyPr/>
                    <a:lstStyle/>
                    <a:p>
                      <a:r>
                        <a:rPr lang="en-CA" sz="2400" dirty="0"/>
                        <a:t>5-2</a:t>
                      </a:r>
                      <a:r>
                        <a:rPr lang="en-CA" sz="2400" baseline="0" dirty="0"/>
                        <a:t> = 3</a:t>
                      </a:r>
                      <a:endParaRPr lang="en-US" sz="2400" dirty="0"/>
                    </a:p>
                  </a:txBody>
                  <a:tcPr/>
                </a:tc>
                <a:extLst>
                  <a:ext uri="{0D108BD9-81ED-4DB2-BD59-A6C34878D82A}">
                    <a16:rowId xmlns:a16="http://schemas.microsoft.com/office/drawing/2014/main" val="1688054447"/>
                  </a:ext>
                </a:extLst>
              </a:tr>
              <a:tr h="370840">
                <a:tc>
                  <a:txBody>
                    <a:bodyPr/>
                    <a:lstStyle/>
                    <a:p>
                      <a:r>
                        <a:rPr lang="en-CA" sz="2400" dirty="0"/>
                        <a:t>*</a:t>
                      </a:r>
                      <a:endParaRPr lang="en-US" sz="2400" dirty="0"/>
                    </a:p>
                  </a:txBody>
                  <a:tcPr/>
                </a:tc>
                <a:tc>
                  <a:txBody>
                    <a:bodyPr/>
                    <a:lstStyle/>
                    <a:p>
                      <a:r>
                        <a:rPr lang="en-CA" sz="2400" dirty="0"/>
                        <a:t>Multiplication</a:t>
                      </a:r>
                      <a:endParaRPr lang="en-US" sz="2400" dirty="0"/>
                    </a:p>
                  </a:txBody>
                  <a:tcPr/>
                </a:tc>
                <a:tc>
                  <a:txBody>
                    <a:bodyPr/>
                    <a:lstStyle/>
                    <a:p>
                      <a:r>
                        <a:rPr lang="en-CA" sz="2400" dirty="0"/>
                        <a:t>5*2 = 10</a:t>
                      </a:r>
                      <a:endParaRPr lang="en-US" sz="2400" dirty="0"/>
                    </a:p>
                  </a:txBody>
                  <a:tcPr/>
                </a:tc>
                <a:extLst>
                  <a:ext uri="{0D108BD9-81ED-4DB2-BD59-A6C34878D82A}">
                    <a16:rowId xmlns:a16="http://schemas.microsoft.com/office/drawing/2014/main" val="549480022"/>
                  </a:ext>
                </a:extLst>
              </a:tr>
              <a:tr h="370840">
                <a:tc>
                  <a:txBody>
                    <a:bodyPr/>
                    <a:lstStyle/>
                    <a:p>
                      <a:r>
                        <a:rPr lang="en-CA" sz="2400" dirty="0"/>
                        <a:t>/</a:t>
                      </a:r>
                      <a:endParaRPr lang="en-US" sz="2400" dirty="0"/>
                    </a:p>
                  </a:txBody>
                  <a:tcPr/>
                </a:tc>
                <a:tc>
                  <a:txBody>
                    <a:bodyPr/>
                    <a:lstStyle/>
                    <a:p>
                      <a:r>
                        <a:rPr lang="en-CA" sz="2400" dirty="0"/>
                        <a:t>Division</a:t>
                      </a:r>
                      <a:endParaRPr lang="en-US" sz="2400" dirty="0"/>
                    </a:p>
                  </a:txBody>
                  <a:tcPr/>
                </a:tc>
                <a:tc>
                  <a:txBody>
                    <a:bodyPr/>
                    <a:lstStyle/>
                    <a:p>
                      <a:r>
                        <a:rPr lang="en-CA" sz="2400" dirty="0"/>
                        <a:t>5/2 = 2.5</a:t>
                      </a:r>
                      <a:endParaRPr lang="en-US" sz="2400" dirty="0"/>
                    </a:p>
                  </a:txBody>
                  <a:tcPr/>
                </a:tc>
                <a:extLst>
                  <a:ext uri="{0D108BD9-81ED-4DB2-BD59-A6C34878D82A}">
                    <a16:rowId xmlns:a16="http://schemas.microsoft.com/office/drawing/2014/main" val="3885486608"/>
                  </a:ext>
                </a:extLst>
              </a:tr>
              <a:tr h="370840">
                <a:tc>
                  <a:txBody>
                    <a:bodyPr/>
                    <a:lstStyle/>
                    <a:p>
                      <a:r>
                        <a:rPr lang="en-CA" sz="2400" dirty="0"/>
                        <a:t>**</a:t>
                      </a:r>
                      <a:endParaRPr lang="en-US" sz="2400" dirty="0"/>
                    </a:p>
                  </a:txBody>
                  <a:tcPr/>
                </a:tc>
                <a:tc>
                  <a:txBody>
                    <a:bodyPr/>
                    <a:lstStyle/>
                    <a:p>
                      <a:r>
                        <a:rPr lang="en-CA" sz="2400" dirty="0"/>
                        <a:t>Exponent</a:t>
                      </a:r>
                      <a:endParaRPr lang="en-US" sz="2400" dirty="0"/>
                    </a:p>
                  </a:txBody>
                  <a:tcPr/>
                </a:tc>
                <a:tc>
                  <a:txBody>
                    <a:bodyPr/>
                    <a:lstStyle/>
                    <a:p>
                      <a:r>
                        <a:rPr lang="en-CA" sz="2400" dirty="0"/>
                        <a:t>5**2 = 25</a:t>
                      </a:r>
                      <a:endParaRPr lang="en-US" sz="2400" dirty="0"/>
                    </a:p>
                  </a:txBody>
                  <a:tcPr/>
                </a:tc>
                <a:extLst>
                  <a:ext uri="{0D108BD9-81ED-4DB2-BD59-A6C34878D82A}">
                    <a16:rowId xmlns:a16="http://schemas.microsoft.com/office/drawing/2014/main" val="4020642671"/>
                  </a:ext>
                </a:extLst>
              </a:tr>
              <a:tr h="0">
                <a:tc>
                  <a:txBody>
                    <a:bodyPr/>
                    <a:lstStyle/>
                    <a:p>
                      <a:r>
                        <a:rPr lang="en-CA" sz="2400" dirty="0"/>
                        <a:t>%</a:t>
                      </a:r>
                      <a:endParaRPr lang="en-US" sz="2400" dirty="0"/>
                    </a:p>
                  </a:txBody>
                  <a:tcPr/>
                </a:tc>
                <a:tc>
                  <a:txBody>
                    <a:bodyPr/>
                    <a:lstStyle/>
                    <a:p>
                      <a:r>
                        <a:rPr lang="en-CA" sz="2400" dirty="0"/>
                        <a:t>Modulo</a:t>
                      </a:r>
                      <a:endParaRPr lang="en-US" sz="2400" dirty="0"/>
                    </a:p>
                  </a:txBody>
                  <a:tcPr/>
                </a:tc>
                <a:tc>
                  <a:txBody>
                    <a:bodyPr/>
                    <a:lstStyle/>
                    <a:p>
                      <a:r>
                        <a:rPr lang="en-CA" sz="2400" dirty="0"/>
                        <a:t>5%2 = 1</a:t>
                      </a:r>
                      <a:endParaRPr lang="en-US" sz="2400" dirty="0"/>
                    </a:p>
                  </a:txBody>
                  <a:tcPr/>
                </a:tc>
                <a:extLst>
                  <a:ext uri="{0D108BD9-81ED-4DB2-BD59-A6C34878D82A}">
                    <a16:rowId xmlns:a16="http://schemas.microsoft.com/office/drawing/2014/main" val="2247788632"/>
                  </a:ext>
                </a:extLst>
              </a:tr>
            </a:tbl>
          </a:graphicData>
        </a:graphic>
      </p:graphicFrame>
    </p:spTree>
    <p:extLst>
      <p:ext uri="{BB962C8B-B14F-4D97-AF65-F5344CB8AC3E}">
        <p14:creationId xmlns:p14="http://schemas.microsoft.com/office/powerpoint/2010/main" val="393816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Math rules haven’t changed since school</a:t>
            </a:r>
            <a:endParaRPr lang="en-US" dirty="0"/>
          </a:p>
        </p:txBody>
      </p:sp>
      <p:sp>
        <p:nvSpPr>
          <p:cNvPr id="5" name="Rectangle 2"/>
          <p:cNvSpPr>
            <a:spLocks noGrp="1" noChangeArrowheads="1"/>
          </p:cNvSpPr>
          <p:nvPr>
            <p:ph sz="quarter" idx="10"/>
          </p:nvPr>
        </p:nvSpPr>
        <p:spPr bwMode="auto">
          <a:xfrm>
            <a:off x="691485" y="3001043"/>
            <a:ext cx="947086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O</a:t>
            </a:r>
            <a:r>
              <a:rPr kumimoji="0" lang="en-US" altLang="en-US" b="0" i="0" u="none" strike="noStrike" cap="none" normalizeH="0" baseline="0" dirty="0">
                <a:ln>
                  <a:noFill/>
                </a:ln>
                <a:solidFill>
                  <a:srgbClr val="000000"/>
                </a:solidFill>
                <a:effectLst/>
              </a:rPr>
              <a:t>rder of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93308448"/>
              </p:ext>
            </p:extLst>
          </p:nvPr>
        </p:nvGraphicFramePr>
        <p:xfrm>
          <a:off x="1485900" y="2411901"/>
          <a:ext cx="8904726" cy="2743200"/>
        </p:xfrm>
        <a:graphic>
          <a:graphicData uri="http://schemas.openxmlformats.org/drawingml/2006/table">
            <a:tbl>
              <a:tblPr firstRow="1" bandRow="1">
                <a:tableStyleId>{5C22544A-7EE6-4342-B048-85BDC9FD1C3A}</a:tableStyleId>
              </a:tblPr>
              <a:tblGrid>
                <a:gridCol w="5702300">
                  <a:extLst>
                    <a:ext uri="{9D8B030D-6E8A-4147-A177-3AD203B41FA5}">
                      <a16:colId xmlns:a16="http://schemas.microsoft.com/office/drawing/2014/main" val="961687235"/>
                    </a:ext>
                  </a:extLst>
                </a:gridCol>
                <a:gridCol w="3202426">
                  <a:extLst>
                    <a:ext uri="{9D8B030D-6E8A-4147-A177-3AD203B41FA5}">
                      <a16:colId xmlns:a16="http://schemas.microsoft.com/office/drawing/2014/main" val="1769846214"/>
                    </a:ext>
                  </a:extLst>
                </a:gridCol>
              </a:tblGrid>
              <a:tr h="239606">
                <a:tc>
                  <a:txBody>
                    <a:bodyPr/>
                    <a:lstStyle/>
                    <a:p>
                      <a:pPr algn="ctr"/>
                      <a:r>
                        <a:rPr lang="en-CA" sz="2400" dirty="0"/>
                        <a:t>Syntax</a:t>
                      </a:r>
                      <a:endParaRPr lang="en-US" sz="2400" dirty="0"/>
                    </a:p>
                  </a:txBody>
                  <a:tcPr/>
                </a:tc>
                <a:tc>
                  <a:txBody>
                    <a:bodyPr/>
                    <a:lstStyle/>
                    <a:p>
                      <a:pPr algn="ctr"/>
                      <a:r>
                        <a:rPr lang="en-CA" sz="2400" dirty="0"/>
                        <a:t>Output</a:t>
                      </a:r>
                      <a:endParaRPr lang="en-US" sz="2400" dirty="0"/>
                    </a:p>
                  </a:txBody>
                  <a:tcPr/>
                </a:tc>
                <a:extLst>
                  <a:ext uri="{0D108BD9-81ED-4DB2-BD59-A6C34878D82A}">
                    <a16:rowId xmlns:a16="http://schemas.microsoft.com/office/drawing/2014/main" val="4236792033"/>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nsolas" panose="020B0609020204030204" pitchFamily="49" charset="0"/>
                          <a:cs typeface="Consolas" panose="020B0609020204030204" pitchFamily="49" charset="0"/>
                        </a:rPr>
                        <a:t>print(</a:t>
                      </a:r>
                      <a:r>
                        <a:rPr lang="en-US" altLang="en-US" sz="2400" b="0" dirty="0">
                          <a:solidFill>
                            <a:srgbClr val="A31515"/>
                          </a:solidFill>
                          <a:latin typeface="Consolas" panose="020B0609020204030204" pitchFamily="49" charset="0"/>
                          <a:cs typeface="Consolas" panose="020B0609020204030204" pitchFamily="49" charset="0"/>
                        </a:rPr>
                        <a:t>'I have %d cats'</a:t>
                      </a:r>
                      <a:r>
                        <a:rPr lang="en-US" altLang="en-US" sz="2400" b="0" dirty="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 cats</a:t>
                      </a:r>
                    </a:p>
                  </a:txBody>
                  <a:tcPr/>
                </a:tc>
                <a:extLst>
                  <a:ext uri="{0D108BD9-81ED-4DB2-BD59-A6C34878D82A}">
                    <a16:rowId xmlns:a16="http://schemas.microsoft.com/office/drawing/2014/main" val="173323767"/>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nsolas" panose="020B0609020204030204" pitchFamily="49" charset="0"/>
                          <a:cs typeface="Consolas" panose="020B0609020204030204" pitchFamily="49" charset="0"/>
                        </a:rPr>
                        <a:t>print(</a:t>
                      </a:r>
                      <a:r>
                        <a:rPr lang="en-US" altLang="en-US" sz="2400" b="0" dirty="0">
                          <a:solidFill>
                            <a:srgbClr val="A31515"/>
                          </a:solidFill>
                          <a:latin typeface="Consolas" panose="020B0609020204030204" pitchFamily="49" charset="0"/>
                          <a:cs typeface="Consolas" panose="020B0609020204030204" pitchFamily="49" charset="0"/>
                        </a:rPr>
                        <a:t>'I have %3d cats'</a:t>
                      </a:r>
                      <a:r>
                        <a:rPr lang="en-US" altLang="en-US" sz="2400" b="0" dirty="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 cats</a:t>
                      </a:r>
                    </a:p>
                  </a:txBody>
                  <a:tcPr/>
                </a:tc>
                <a:extLst>
                  <a:ext uri="{0D108BD9-81ED-4DB2-BD59-A6C34878D82A}">
                    <a16:rowId xmlns:a16="http://schemas.microsoft.com/office/drawing/2014/main" val="3917988680"/>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nsolas" panose="020B0609020204030204" pitchFamily="49" charset="0"/>
                          <a:cs typeface="Consolas" panose="020B0609020204030204" pitchFamily="49" charset="0"/>
                        </a:rPr>
                        <a:t>print(</a:t>
                      </a:r>
                      <a:r>
                        <a:rPr lang="en-US" altLang="en-US" sz="2400" b="0" dirty="0">
                          <a:solidFill>
                            <a:srgbClr val="A31515"/>
                          </a:solidFill>
                          <a:latin typeface="Consolas" panose="020B0609020204030204" pitchFamily="49" charset="0"/>
                          <a:cs typeface="Consolas" panose="020B0609020204030204" pitchFamily="49" charset="0"/>
                        </a:rPr>
                        <a:t>'I have %03d cats'</a:t>
                      </a:r>
                      <a:r>
                        <a:rPr lang="en-US" altLang="en-US" sz="2400" b="0" dirty="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006 cats</a:t>
                      </a:r>
                    </a:p>
                  </a:txBody>
                  <a:tcPr/>
                </a:tc>
                <a:extLst>
                  <a:ext uri="{0D108BD9-81ED-4DB2-BD59-A6C34878D82A}">
                    <a16:rowId xmlns:a16="http://schemas.microsoft.com/office/drawing/2014/main" val="3659282646"/>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nsolas" panose="020B0609020204030204" pitchFamily="49" charset="0"/>
                          <a:cs typeface="Consolas" panose="020B0609020204030204" pitchFamily="49" charset="0"/>
                        </a:rPr>
                        <a:t>print(</a:t>
                      </a:r>
                      <a:r>
                        <a:rPr lang="en-US" altLang="en-US" sz="2400" b="0" dirty="0">
                          <a:solidFill>
                            <a:srgbClr val="A31515"/>
                          </a:solidFill>
                          <a:latin typeface="Consolas" panose="020B0609020204030204" pitchFamily="49" charset="0"/>
                          <a:cs typeface="Consolas" panose="020B0609020204030204" pitchFamily="49" charset="0"/>
                        </a:rPr>
                        <a:t>'I have %f cats'</a:t>
                      </a:r>
                      <a:r>
                        <a:rPr lang="en-US" altLang="en-US" sz="2400" b="0" dirty="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6.000000 cats</a:t>
                      </a:r>
                    </a:p>
                  </a:txBody>
                  <a:tcPr/>
                </a:tc>
                <a:extLst>
                  <a:ext uri="{0D108BD9-81ED-4DB2-BD59-A6C34878D82A}">
                    <a16:rowId xmlns:a16="http://schemas.microsoft.com/office/drawing/2014/main" val="3087695988"/>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a:solidFill>
                            <a:srgbClr val="000000"/>
                          </a:solidFill>
                          <a:latin typeface="Consolas" panose="020B0609020204030204" pitchFamily="49" charset="0"/>
                          <a:cs typeface="Consolas" panose="020B0609020204030204" pitchFamily="49" charset="0"/>
                        </a:rPr>
                        <a:t>print(</a:t>
                      </a:r>
                      <a:r>
                        <a:rPr lang="en-US" altLang="en-US" sz="2400" b="0" dirty="0">
                          <a:solidFill>
                            <a:srgbClr val="A31515"/>
                          </a:solidFill>
                          <a:latin typeface="Consolas" panose="020B0609020204030204" pitchFamily="49" charset="0"/>
                          <a:cs typeface="Consolas" panose="020B0609020204030204" pitchFamily="49" charset="0"/>
                        </a:rPr>
                        <a:t>'I have %.2f cats'</a:t>
                      </a:r>
                      <a:r>
                        <a:rPr lang="en-US" altLang="en-US" sz="2400" b="0" dirty="0">
                          <a:solidFill>
                            <a:srgbClr val="000000"/>
                          </a:solidFill>
                          <a:latin typeface="Consolas" panose="020B0609020204030204" pitchFamily="49" charset="0"/>
                          <a:cs typeface="Consolas" panose="020B0609020204030204" pitchFamily="49" charset="0"/>
                        </a:rPr>
                        <a:t> % 6)</a:t>
                      </a:r>
                      <a:endParaRPr lang="en-US" altLang="en-US" sz="5400" b="0" dirty="0">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6.00 cats</a:t>
                      </a:r>
                    </a:p>
                  </a:txBody>
                  <a:tcPr/>
                </a:tc>
                <a:extLst>
                  <a:ext uri="{0D108BD9-81ED-4DB2-BD59-A6C34878D82A}">
                    <a16:rowId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a:t>Sometimes you will need to format the numbers when you display them to users</a:t>
            </a:r>
            <a:endParaRPr lang="en-US" dirty="0"/>
          </a:p>
        </p:txBody>
      </p:sp>
    </p:spTree>
    <p:extLst>
      <p:ext uri="{BB962C8B-B14F-4D97-AF65-F5344CB8AC3E}">
        <p14:creationId xmlns:p14="http://schemas.microsoft.com/office/powerpoint/2010/main" val="251991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58549136"/>
              </p:ext>
            </p:extLst>
          </p:nvPr>
        </p:nvGraphicFramePr>
        <p:xfrm>
          <a:off x="652780" y="2411901"/>
          <a:ext cx="10418046" cy="3108960"/>
        </p:xfrm>
        <a:graphic>
          <a:graphicData uri="http://schemas.openxmlformats.org/drawingml/2006/table">
            <a:tbl>
              <a:tblPr firstRow="1" bandRow="1">
                <a:tableStyleId>{5C22544A-7EE6-4342-B048-85BDC9FD1C3A}</a:tableStyleId>
              </a:tblPr>
              <a:tblGrid>
                <a:gridCol w="7580710">
                  <a:extLst>
                    <a:ext uri="{9D8B030D-6E8A-4147-A177-3AD203B41FA5}">
                      <a16:colId xmlns:a16="http://schemas.microsoft.com/office/drawing/2014/main" val="961687235"/>
                    </a:ext>
                  </a:extLst>
                </a:gridCol>
                <a:gridCol w="2837336">
                  <a:extLst>
                    <a:ext uri="{9D8B030D-6E8A-4147-A177-3AD203B41FA5}">
                      <a16:colId xmlns:a16="http://schemas.microsoft.com/office/drawing/2014/main" val="1769846214"/>
                    </a:ext>
                  </a:extLst>
                </a:gridCol>
              </a:tblGrid>
              <a:tr h="239606">
                <a:tc>
                  <a:txBody>
                    <a:bodyPr/>
                    <a:lstStyle/>
                    <a:p>
                      <a:pPr algn="ctr"/>
                      <a:r>
                        <a:rPr lang="en-CA" sz="2400" dirty="0"/>
                        <a:t>Syntax</a:t>
                      </a:r>
                      <a:endParaRPr lang="en-US" sz="2400" dirty="0"/>
                    </a:p>
                  </a:txBody>
                  <a:tcPr/>
                </a:tc>
                <a:tc>
                  <a:txBody>
                    <a:bodyPr/>
                    <a:lstStyle/>
                    <a:p>
                      <a:pPr algn="ctr"/>
                      <a:r>
                        <a:rPr lang="en-CA" sz="2400" dirty="0"/>
                        <a:t>Output</a:t>
                      </a:r>
                      <a:endParaRPr lang="en-US" sz="2400" dirty="0"/>
                    </a:p>
                  </a:txBody>
                  <a:tcPr/>
                </a:tc>
                <a:extLst>
                  <a:ext uri="{0D108BD9-81ED-4DB2-BD59-A6C34878D82A}">
                    <a16:rowId xmlns:a16="http://schemas.microsoft.com/office/drawing/2014/main" val="4236792033"/>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 have {0:d} </a:t>
                      </a:r>
                      <a:r>
                        <a:rPr kumimoji="0" lang="en-US" altLang="en-US" sz="24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 cats</a:t>
                      </a:r>
                    </a:p>
                  </a:txBody>
                  <a:tcPr/>
                </a:tc>
                <a:extLst>
                  <a:ext uri="{0D108BD9-81ED-4DB2-BD59-A6C34878D82A}">
                    <a16:rowId xmlns:a16="http://schemas.microsoft.com/office/drawing/2014/main" val="173323767"/>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 have {0:3d} </a:t>
                      </a:r>
                      <a:r>
                        <a:rPr kumimoji="0" lang="en-US" altLang="en-US" sz="24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 cats</a:t>
                      </a:r>
                    </a:p>
                  </a:txBody>
                  <a:tcPr/>
                </a:tc>
                <a:extLst>
                  <a:ext uri="{0D108BD9-81ED-4DB2-BD59-A6C34878D82A}">
                    <a16:rowId xmlns:a16="http://schemas.microsoft.com/office/drawing/2014/main" val="3917988680"/>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 have {0:03d} </a:t>
                      </a:r>
                      <a:r>
                        <a:rPr kumimoji="0" lang="en-US" altLang="en-US" sz="24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006 cats</a:t>
                      </a:r>
                    </a:p>
                  </a:txBody>
                  <a:tcPr/>
                </a:tc>
                <a:extLst>
                  <a:ext uri="{0D108BD9-81ED-4DB2-BD59-A6C34878D82A}">
                    <a16:rowId xmlns:a16="http://schemas.microsoft.com/office/drawing/2014/main" val="365928264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 have {0:f} </a:t>
                      </a:r>
                      <a:r>
                        <a:rPr kumimoji="0" lang="en-US" altLang="en-US" sz="24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6.000000 cats</a:t>
                      </a:r>
                    </a:p>
                  </a:txBody>
                  <a:tcPr/>
                </a:tc>
                <a:extLst>
                  <a:ext uri="{0D108BD9-81ED-4DB2-BD59-A6C34878D82A}">
                    <a16:rowId xmlns:a16="http://schemas.microsoft.com/office/drawing/2014/main" val="3087695988"/>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 have {0:.2f} </a:t>
                      </a:r>
                      <a:r>
                        <a:rPr kumimoji="0" lang="en-US" altLang="en-US" sz="24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a:t>I have 6.00 cats</a:t>
                      </a:r>
                    </a:p>
                  </a:txBody>
                  <a:tcPr/>
                </a:tc>
                <a:extLst>
                  <a:ext uri="{0D108BD9-81ED-4DB2-BD59-A6C34878D82A}">
                    <a16:rowId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a:t>You can also use a format method to format numeric values</a:t>
            </a:r>
            <a:endParaRPr lang="en-US" dirty="0"/>
          </a:p>
        </p:txBody>
      </p:sp>
    </p:spTree>
    <p:extLst>
      <p:ext uri="{BB962C8B-B14F-4D97-AF65-F5344CB8AC3E}">
        <p14:creationId xmlns:p14="http://schemas.microsoft.com/office/powerpoint/2010/main" val="268147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Formatting numeric values</a:t>
            </a:r>
          </a:p>
        </p:txBody>
      </p:sp>
    </p:spTree>
    <p:extLst>
      <p:ext uri="{BB962C8B-B14F-4D97-AF65-F5344CB8AC3E}">
        <p14:creationId xmlns:p14="http://schemas.microsoft.com/office/powerpoint/2010/main" val="200218873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5815</TotalTime>
  <Words>855</Words>
  <Application>Microsoft Office PowerPoint</Application>
  <PresentationFormat>Widescreen</PresentationFormat>
  <Paragraphs>140</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Century Gothic</vt:lpstr>
      <vt:lpstr>Consolas</vt:lpstr>
      <vt:lpstr>Segoe UI</vt:lpstr>
      <vt:lpstr>Segoe UI Light</vt:lpstr>
      <vt:lpstr>Wingdings 3</vt:lpstr>
      <vt:lpstr>MVA</vt:lpstr>
      <vt:lpstr>Ion Boardroom</vt:lpstr>
      <vt:lpstr>PowerPoint Presentation</vt:lpstr>
      <vt:lpstr>Many problems we have to solve involve math</vt:lpstr>
      <vt:lpstr>So it’s important to be able to store and manipulate numbers as well as strings</vt:lpstr>
      <vt:lpstr>You can perform math operations on numeric values or on variables containing numeric values</vt:lpstr>
      <vt:lpstr>These are the most common math operations</vt:lpstr>
      <vt:lpstr>Math rules haven’t changed since school</vt:lpstr>
      <vt:lpstr>Sometimes you will need to format the numbers when you display them to users</vt:lpstr>
      <vt:lpstr>You can also use a format method to format numeric values</vt:lpstr>
      <vt:lpstr>Formatting numeric values</vt:lpstr>
      <vt:lpstr>Geek Tip!</vt:lpstr>
      <vt:lpstr>Why did we get the wrong answer when we ask the user to enter their bonus and salary values?</vt:lpstr>
      <vt:lpstr>Here is a hint: The input statement returns strings</vt:lpstr>
      <vt:lpstr>The program thought salary and bonus were strings so it concatenated instead of adding</vt:lpstr>
      <vt:lpstr>PowerPoint Presentation</vt:lpstr>
      <vt:lpstr>There are functions to convert from one datatype to another.</vt:lpstr>
      <vt:lpstr>If we convert the string to a float we get the desired result</vt:lpstr>
      <vt:lpstr>Changing the datatype</vt:lpstr>
      <vt:lpstr>Your Challenge – create a loan 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135</cp:revision>
  <dcterms:created xsi:type="dcterms:W3CDTF">2014-06-11T19:38:55Z</dcterms:created>
  <dcterms:modified xsi:type="dcterms:W3CDTF">2020-06-02T10:40:05Z</dcterms:modified>
</cp:coreProperties>
</file>