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Lst>
  <p:notesMasterIdLst>
    <p:notesMasterId r:id="rId26"/>
  </p:notesMasterIdLst>
  <p:sldIdLst>
    <p:sldId id="377" r:id="rId3"/>
    <p:sldId id="378" r:id="rId4"/>
    <p:sldId id="394" r:id="rId5"/>
    <p:sldId id="395" r:id="rId6"/>
    <p:sldId id="396" r:id="rId7"/>
    <p:sldId id="379" r:id="rId8"/>
    <p:sldId id="380" r:id="rId9"/>
    <p:sldId id="386" r:id="rId10"/>
    <p:sldId id="388" r:id="rId11"/>
    <p:sldId id="389" r:id="rId12"/>
    <p:sldId id="397" r:id="rId13"/>
    <p:sldId id="387" r:id="rId14"/>
    <p:sldId id="390" r:id="rId15"/>
    <p:sldId id="398" r:id="rId16"/>
    <p:sldId id="399" r:id="rId17"/>
    <p:sldId id="402" r:id="rId18"/>
    <p:sldId id="403" r:id="rId19"/>
    <p:sldId id="404" r:id="rId20"/>
    <p:sldId id="401" r:id="rId21"/>
    <p:sldId id="391" r:id="rId22"/>
    <p:sldId id="392" r:id="rId23"/>
    <p:sldId id="405" r:id="rId24"/>
    <p:sldId id="40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77"/>
            <p14:sldId id="378"/>
            <p14:sldId id="394"/>
            <p14:sldId id="395"/>
            <p14:sldId id="396"/>
            <p14:sldId id="379"/>
            <p14:sldId id="380"/>
            <p14:sldId id="386"/>
            <p14:sldId id="388"/>
            <p14:sldId id="389"/>
            <p14:sldId id="397"/>
            <p14:sldId id="387"/>
            <p14:sldId id="390"/>
            <p14:sldId id="398"/>
            <p14:sldId id="399"/>
            <p14:sldId id="402"/>
            <p14:sldId id="403"/>
            <p14:sldId id="404"/>
            <p14:sldId id="401"/>
            <p14:sldId id="391"/>
            <p14:sldId id="392"/>
            <p14:sldId id="405"/>
            <p14:sldId id="406"/>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81713" autoAdjust="0"/>
  </p:normalViewPr>
  <p:slideViewPr>
    <p:cSldViewPr snapToGrid="0">
      <p:cViewPr varScale="1">
        <p:scale>
          <a:sx n="71" d="100"/>
          <a:sy n="71" d="100"/>
        </p:scale>
        <p:origin x="907"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6/2/2020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5</a:t>
            </a:fld>
            <a:endParaRPr lang="en-US"/>
          </a:p>
        </p:txBody>
      </p:sp>
    </p:spTree>
    <p:extLst>
      <p:ext uri="{BB962C8B-B14F-4D97-AF65-F5344CB8AC3E}">
        <p14:creationId xmlns:p14="http://schemas.microsoft.com/office/powerpoint/2010/main" val="3113397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869F24F-79D1-498A-9650-DDD01EAD51AF}" type="datetimeFigureOut">
              <a:rPr lang="en-US" smtClean="0"/>
              <a:t>6/2/2020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4E00861-C438-42BA-8B4B-9D61200C9D71}" type="slidenum">
              <a:rPr lang="en-US" smtClean="0"/>
              <a:t>‹#›</a:t>
            </a:fld>
            <a:endParaRPr lang="en-US"/>
          </a:p>
        </p:txBody>
      </p:sp>
    </p:spTree>
    <p:extLst>
      <p:ext uri="{BB962C8B-B14F-4D97-AF65-F5344CB8AC3E}">
        <p14:creationId xmlns:p14="http://schemas.microsoft.com/office/powerpoint/2010/main" val="68524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D8DCF-4758-4B8F-ABFA-C447139946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A87100-EA5F-43CB-80C2-BB0F3B4532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6ECD8F-1814-4AC5-80CD-EEC2E5753C34}"/>
              </a:ext>
            </a:extLst>
          </p:cNvPr>
          <p:cNvSpPr>
            <a:spLocks noGrp="1"/>
          </p:cNvSpPr>
          <p:nvPr>
            <p:ph type="dt" sz="half" idx="10"/>
          </p:nvPr>
        </p:nvSpPr>
        <p:spPr/>
        <p:txBody>
          <a:bodyPr/>
          <a:lstStyle/>
          <a:p>
            <a:fld id="{AD821FFC-3CC3-4E04-BC96-BCE74D55C03C}" type="datetimeFigureOut">
              <a:rPr lang="en-IN" smtClean="0"/>
              <a:t>02-06-2020</a:t>
            </a:fld>
            <a:endParaRPr lang="en-IN"/>
          </a:p>
        </p:txBody>
      </p:sp>
      <p:sp>
        <p:nvSpPr>
          <p:cNvPr id="5" name="Footer Placeholder 4">
            <a:extLst>
              <a:ext uri="{FF2B5EF4-FFF2-40B4-BE49-F238E27FC236}">
                <a16:creationId xmlns:a16="http://schemas.microsoft.com/office/drawing/2014/main" id="{058F1976-72DB-4D82-B6F5-4AA3930FD7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C07F5D-08F2-492A-935F-D5D641609C53}"/>
              </a:ext>
            </a:extLst>
          </p:cNvPr>
          <p:cNvSpPr>
            <a:spLocks noGrp="1"/>
          </p:cNvSpPr>
          <p:nvPr>
            <p:ph type="sldNum" sz="quarter" idx="12"/>
          </p:nvPr>
        </p:nvSpPr>
        <p:spPr/>
        <p:txBody>
          <a:bodyPr/>
          <a:lstStyle/>
          <a:p>
            <a:fld id="{60D935E7-12F2-4287-9CB2-C11AB9D44989}" type="slidenum">
              <a:rPr lang="en-IN" smtClean="0"/>
              <a:t>‹#›</a:t>
            </a:fld>
            <a:endParaRPr lang="en-IN"/>
          </a:p>
        </p:txBody>
      </p:sp>
    </p:spTree>
    <p:extLst>
      <p:ext uri="{BB962C8B-B14F-4D97-AF65-F5344CB8AC3E}">
        <p14:creationId xmlns:p14="http://schemas.microsoft.com/office/powerpoint/2010/main" val="4191441213"/>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51E6F-DEFC-4360-B0D9-0A6727ACD6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B15E27-CAB4-421C-A73E-D3DDA865EA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1D74CC-0857-4154-B1E4-F1440D712BA5}"/>
              </a:ext>
            </a:extLst>
          </p:cNvPr>
          <p:cNvSpPr>
            <a:spLocks noGrp="1"/>
          </p:cNvSpPr>
          <p:nvPr>
            <p:ph type="dt" sz="half" idx="10"/>
          </p:nvPr>
        </p:nvSpPr>
        <p:spPr/>
        <p:txBody>
          <a:bodyPr/>
          <a:lstStyle/>
          <a:p>
            <a:fld id="{AD821FFC-3CC3-4E04-BC96-BCE74D55C03C}" type="datetimeFigureOut">
              <a:rPr lang="en-IN" smtClean="0"/>
              <a:t>02-06-2020</a:t>
            </a:fld>
            <a:endParaRPr lang="en-IN"/>
          </a:p>
        </p:txBody>
      </p:sp>
      <p:sp>
        <p:nvSpPr>
          <p:cNvPr id="5" name="Footer Placeholder 4">
            <a:extLst>
              <a:ext uri="{FF2B5EF4-FFF2-40B4-BE49-F238E27FC236}">
                <a16:creationId xmlns:a16="http://schemas.microsoft.com/office/drawing/2014/main" id="{77555889-204E-41EB-84F8-239C8542AD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F056CA-670C-4405-ADF8-274B483A335D}"/>
              </a:ext>
            </a:extLst>
          </p:cNvPr>
          <p:cNvSpPr>
            <a:spLocks noGrp="1"/>
          </p:cNvSpPr>
          <p:nvPr>
            <p:ph type="sldNum" sz="quarter" idx="12"/>
          </p:nvPr>
        </p:nvSpPr>
        <p:spPr/>
        <p:txBody>
          <a:bodyPr/>
          <a:lstStyle/>
          <a:p>
            <a:fld id="{60D935E7-12F2-4287-9CB2-C11AB9D44989}" type="slidenum">
              <a:rPr lang="en-IN" smtClean="0"/>
              <a:t>‹#›</a:t>
            </a:fld>
            <a:endParaRPr lang="en-IN"/>
          </a:p>
        </p:txBody>
      </p:sp>
    </p:spTree>
    <p:extLst>
      <p:ext uri="{BB962C8B-B14F-4D97-AF65-F5344CB8AC3E}">
        <p14:creationId xmlns:p14="http://schemas.microsoft.com/office/powerpoint/2010/main" val="809736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AFF1E-89A6-4636-BD55-21A86A91FC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848EA2-CA08-4CBD-B6D3-D805EACBF5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B5347C-9E68-41A9-A1D7-DD54016B0BB8}"/>
              </a:ext>
            </a:extLst>
          </p:cNvPr>
          <p:cNvSpPr>
            <a:spLocks noGrp="1"/>
          </p:cNvSpPr>
          <p:nvPr>
            <p:ph type="dt" sz="half" idx="10"/>
          </p:nvPr>
        </p:nvSpPr>
        <p:spPr/>
        <p:txBody>
          <a:bodyPr/>
          <a:lstStyle/>
          <a:p>
            <a:fld id="{8869F24F-79D1-498A-9650-DDD01EAD51AF}" type="datetimeFigureOut">
              <a:rPr lang="en-US" smtClean="0"/>
              <a:t>6/2/2020</a:t>
            </a:fld>
            <a:endParaRPr lang="en-US"/>
          </a:p>
        </p:txBody>
      </p:sp>
      <p:sp>
        <p:nvSpPr>
          <p:cNvPr id="5" name="Footer Placeholder 4">
            <a:extLst>
              <a:ext uri="{FF2B5EF4-FFF2-40B4-BE49-F238E27FC236}">
                <a16:creationId xmlns:a16="http://schemas.microsoft.com/office/drawing/2014/main" id="{8A620783-AB60-4F35-B836-19DC964D0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1107EB-641B-4158-8F88-383C9A6CC5C2}"/>
              </a:ext>
            </a:extLst>
          </p:cNvPr>
          <p:cNvSpPr>
            <a:spLocks noGrp="1"/>
          </p:cNvSpPr>
          <p:nvPr>
            <p:ph type="sldNum" sz="quarter" idx="12"/>
          </p:nvPr>
        </p:nvSpPr>
        <p:spPr/>
        <p:txBody>
          <a:bodyPr/>
          <a:lstStyle/>
          <a:p>
            <a:fld id="{E4E00861-C438-42BA-8B4B-9D61200C9D71}" type="slidenum">
              <a:rPr lang="en-US" smtClean="0"/>
              <a:t>‹#›</a:t>
            </a:fld>
            <a:endParaRPr lang="en-US"/>
          </a:p>
        </p:txBody>
      </p:sp>
    </p:spTree>
    <p:extLst>
      <p:ext uri="{BB962C8B-B14F-4D97-AF65-F5344CB8AC3E}">
        <p14:creationId xmlns:p14="http://schemas.microsoft.com/office/powerpoint/2010/main" val="3697488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1269-BCB6-4B6B-8392-76EDD59E6A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888BCE-5241-42AE-AAB2-03AC81A693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5AFEF7-7ADB-4017-8FC7-759142BF64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7205B8-347A-45EA-B83B-6AEFA08395FD}"/>
              </a:ext>
            </a:extLst>
          </p:cNvPr>
          <p:cNvSpPr>
            <a:spLocks noGrp="1"/>
          </p:cNvSpPr>
          <p:nvPr>
            <p:ph type="dt" sz="half" idx="10"/>
          </p:nvPr>
        </p:nvSpPr>
        <p:spPr/>
        <p:txBody>
          <a:bodyPr/>
          <a:lstStyle/>
          <a:p>
            <a:fld id="{AD821FFC-3CC3-4E04-BC96-BCE74D55C03C}" type="datetimeFigureOut">
              <a:rPr lang="en-IN" smtClean="0"/>
              <a:t>02-06-2020</a:t>
            </a:fld>
            <a:endParaRPr lang="en-IN"/>
          </a:p>
        </p:txBody>
      </p:sp>
      <p:sp>
        <p:nvSpPr>
          <p:cNvPr id="6" name="Footer Placeholder 5">
            <a:extLst>
              <a:ext uri="{FF2B5EF4-FFF2-40B4-BE49-F238E27FC236}">
                <a16:creationId xmlns:a16="http://schemas.microsoft.com/office/drawing/2014/main" id="{04A81652-3B72-4DC3-BF98-2AFE9BDF43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CC6937-8830-4871-A33A-15665D4CF38C}"/>
              </a:ext>
            </a:extLst>
          </p:cNvPr>
          <p:cNvSpPr>
            <a:spLocks noGrp="1"/>
          </p:cNvSpPr>
          <p:nvPr>
            <p:ph type="sldNum" sz="quarter" idx="12"/>
          </p:nvPr>
        </p:nvSpPr>
        <p:spPr/>
        <p:txBody>
          <a:bodyPr/>
          <a:lstStyle/>
          <a:p>
            <a:fld id="{60D935E7-12F2-4287-9CB2-C11AB9D44989}" type="slidenum">
              <a:rPr lang="en-IN" smtClean="0"/>
              <a:t>‹#›</a:t>
            </a:fld>
            <a:endParaRPr lang="en-IN"/>
          </a:p>
        </p:txBody>
      </p:sp>
    </p:spTree>
    <p:extLst>
      <p:ext uri="{BB962C8B-B14F-4D97-AF65-F5344CB8AC3E}">
        <p14:creationId xmlns:p14="http://schemas.microsoft.com/office/powerpoint/2010/main" val="1424500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8E46-2A9B-4939-8A6B-7F71C4B01E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9042F8-D5F2-4218-80CA-80A97E10CE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3ADA9D-A541-43A2-98E5-81E3081DBA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6CB0CE-D9E5-491C-8B06-4A1B4E8A37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BA0EEB-3085-4108-ADC4-08A04FE1E4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58475E-0EFD-4883-83A2-8DF9BFCDD73D}"/>
              </a:ext>
            </a:extLst>
          </p:cNvPr>
          <p:cNvSpPr>
            <a:spLocks noGrp="1"/>
          </p:cNvSpPr>
          <p:nvPr>
            <p:ph type="dt" sz="half" idx="10"/>
          </p:nvPr>
        </p:nvSpPr>
        <p:spPr/>
        <p:txBody>
          <a:bodyPr/>
          <a:lstStyle/>
          <a:p>
            <a:fld id="{AD821FFC-3CC3-4E04-BC96-BCE74D55C03C}" type="datetimeFigureOut">
              <a:rPr lang="en-IN" smtClean="0"/>
              <a:t>02-06-2020</a:t>
            </a:fld>
            <a:endParaRPr lang="en-IN"/>
          </a:p>
        </p:txBody>
      </p:sp>
      <p:sp>
        <p:nvSpPr>
          <p:cNvPr id="8" name="Footer Placeholder 7">
            <a:extLst>
              <a:ext uri="{FF2B5EF4-FFF2-40B4-BE49-F238E27FC236}">
                <a16:creationId xmlns:a16="http://schemas.microsoft.com/office/drawing/2014/main" id="{60553614-3AB9-4022-A8FF-AA30F89FBC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8AADFC-803C-4341-91B2-40E1E15078B6}"/>
              </a:ext>
            </a:extLst>
          </p:cNvPr>
          <p:cNvSpPr>
            <a:spLocks noGrp="1"/>
          </p:cNvSpPr>
          <p:nvPr>
            <p:ph type="sldNum" sz="quarter" idx="12"/>
          </p:nvPr>
        </p:nvSpPr>
        <p:spPr/>
        <p:txBody>
          <a:bodyPr/>
          <a:lstStyle/>
          <a:p>
            <a:fld id="{60D935E7-12F2-4287-9CB2-C11AB9D44989}" type="slidenum">
              <a:rPr lang="en-IN" smtClean="0"/>
              <a:t>‹#›</a:t>
            </a:fld>
            <a:endParaRPr lang="en-IN"/>
          </a:p>
        </p:txBody>
      </p:sp>
    </p:spTree>
    <p:extLst>
      <p:ext uri="{BB962C8B-B14F-4D97-AF65-F5344CB8AC3E}">
        <p14:creationId xmlns:p14="http://schemas.microsoft.com/office/powerpoint/2010/main" val="3567421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E8934-708F-4CA3-9337-80DF2F9384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469A15-E87E-4FE7-A2B3-EB0775E5443D}"/>
              </a:ext>
            </a:extLst>
          </p:cNvPr>
          <p:cNvSpPr>
            <a:spLocks noGrp="1"/>
          </p:cNvSpPr>
          <p:nvPr>
            <p:ph type="dt" sz="half" idx="10"/>
          </p:nvPr>
        </p:nvSpPr>
        <p:spPr/>
        <p:txBody>
          <a:bodyPr/>
          <a:lstStyle/>
          <a:p>
            <a:fld id="{AD821FFC-3CC3-4E04-BC96-BCE74D55C03C}" type="datetimeFigureOut">
              <a:rPr lang="en-IN" smtClean="0"/>
              <a:t>02-06-2020</a:t>
            </a:fld>
            <a:endParaRPr lang="en-IN"/>
          </a:p>
        </p:txBody>
      </p:sp>
      <p:sp>
        <p:nvSpPr>
          <p:cNvPr id="4" name="Footer Placeholder 3">
            <a:extLst>
              <a:ext uri="{FF2B5EF4-FFF2-40B4-BE49-F238E27FC236}">
                <a16:creationId xmlns:a16="http://schemas.microsoft.com/office/drawing/2014/main" id="{F1F96DA7-BA6A-4069-82F5-BB61023B99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E5E08C-AD40-48C9-96D2-B211A4EB1F7B}"/>
              </a:ext>
            </a:extLst>
          </p:cNvPr>
          <p:cNvSpPr>
            <a:spLocks noGrp="1"/>
          </p:cNvSpPr>
          <p:nvPr>
            <p:ph type="sldNum" sz="quarter" idx="12"/>
          </p:nvPr>
        </p:nvSpPr>
        <p:spPr/>
        <p:txBody>
          <a:bodyPr/>
          <a:lstStyle/>
          <a:p>
            <a:fld id="{60D935E7-12F2-4287-9CB2-C11AB9D44989}" type="slidenum">
              <a:rPr lang="en-IN" smtClean="0"/>
              <a:t>‹#›</a:t>
            </a:fld>
            <a:endParaRPr lang="en-IN"/>
          </a:p>
        </p:txBody>
      </p:sp>
    </p:spTree>
    <p:extLst>
      <p:ext uri="{BB962C8B-B14F-4D97-AF65-F5344CB8AC3E}">
        <p14:creationId xmlns:p14="http://schemas.microsoft.com/office/powerpoint/2010/main" val="844600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BC46DB-5D70-4ED8-9225-59EF80C8E3AD}"/>
              </a:ext>
            </a:extLst>
          </p:cNvPr>
          <p:cNvSpPr>
            <a:spLocks noGrp="1"/>
          </p:cNvSpPr>
          <p:nvPr>
            <p:ph type="dt" sz="half" idx="10"/>
          </p:nvPr>
        </p:nvSpPr>
        <p:spPr/>
        <p:txBody>
          <a:bodyPr/>
          <a:lstStyle/>
          <a:p>
            <a:fld id="{AD821FFC-3CC3-4E04-BC96-BCE74D55C03C}" type="datetimeFigureOut">
              <a:rPr lang="en-IN" smtClean="0"/>
              <a:t>02-06-2020</a:t>
            </a:fld>
            <a:endParaRPr lang="en-IN"/>
          </a:p>
        </p:txBody>
      </p:sp>
      <p:sp>
        <p:nvSpPr>
          <p:cNvPr id="3" name="Footer Placeholder 2">
            <a:extLst>
              <a:ext uri="{FF2B5EF4-FFF2-40B4-BE49-F238E27FC236}">
                <a16:creationId xmlns:a16="http://schemas.microsoft.com/office/drawing/2014/main" id="{610FC431-A468-4E1A-9B52-FEF4E660B2C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245F27-6CB0-4841-8230-DB799F9F440E}"/>
              </a:ext>
            </a:extLst>
          </p:cNvPr>
          <p:cNvSpPr>
            <a:spLocks noGrp="1"/>
          </p:cNvSpPr>
          <p:nvPr>
            <p:ph type="sldNum" sz="quarter" idx="12"/>
          </p:nvPr>
        </p:nvSpPr>
        <p:spPr/>
        <p:txBody>
          <a:bodyPr/>
          <a:lstStyle/>
          <a:p>
            <a:fld id="{60D935E7-12F2-4287-9CB2-C11AB9D44989}" type="slidenum">
              <a:rPr lang="en-IN" smtClean="0"/>
              <a:t>‹#›</a:t>
            </a:fld>
            <a:endParaRPr lang="en-IN"/>
          </a:p>
        </p:txBody>
      </p:sp>
    </p:spTree>
    <p:extLst>
      <p:ext uri="{BB962C8B-B14F-4D97-AF65-F5344CB8AC3E}">
        <p14:creationId xmlns:p14="http://schemas.microsoft.com/office/powerpoint/2010/main" val="10117675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821E2-FFE1-451A-A5CB-21DFDE801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751D6C0-2C65-413F-AFC8-67BB5A7831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95698E-D165-442D-B350-843EE44057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38D738-1261-4D3E-BDD9-C78C0DCAAC4D}"/>
              </a:ext>
            </a:extLst>
          </p:cNvPr>
          <p:cNvSpPr>
            <a:spLocks noGrp="1"/>
          </p:cNvSpPr>
          <p:nvPr>
            <p:ph type="dt" sz="half" idx="10"/>
          </p:nvPr>
        </p:nvSpPr>
        <p:spPr/>
        <p:txBody>
          <a:bodyPr/>
          <a:lstStyle/>
          <a:p>
            <a:fld id="{AD821FFC-3CC3-4E04-BC96-BCE74D55C03C}" type="datetimeFigureOut">
              <a:rPr lang="en-IN" smtClean="0"/>
              <a:t>02-06-2020</a:t>
            </a:fld>
            <a:endParaRPr lang="en-IN"/>
          </a:p>
        </p:txBody>
      </p:sp>
      <p:sp>
        <p:nvSpPr>
          <p:cNvPr id="6" name="Footer Placeholder 5">
            <a:extLst>
              <a:ext uri="{FF2B5EF4-FFF2-40B4-BE49-F238E27FC236}">
                <a16:creationId xmlns:a16="http://schemas.microsoft.com/office/drawing/2014/main" id="{1B83CDD5-0E57-45F7-821E-CC040DD46E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06F151-7F1F-4AD1-B10C-6999DC598738}"/>
              </a:ext>
            </a:extLst>
          </p:cNvPr>
          <p:cNvSpPr>
            <a:spLocks noGrp="1"/>
          </p:cNvSpPr>
          <p:nvPr>
            <p:ph type="sldNum" sz="quarter" idx="12"/>
          </p:nvPr>
        </p:nvSpPr>
        <p:spPr/>
        <p:txBody>
          <a:bodyPr/>
          <a:lstStyle/>
          <a:p>
            <a:fld id="{60D935E7-12F2-4287-9CB2-C11AB9D44989}" type="slidenum">
              <a:rPr lang="en-IN" smtClean="0"/>
              <a:t>‹#›</a:t>
            </a:fld>
            <a:endParaRPr lang="en-IN"/>
          </a:p>
        </p:txBody>
      </p:sp>
    </p:spTree>
    <p:extLst>
      <p:ext uri="{BB962C8B-B14F-4D97-AF65-F5344CB8AC3E}">
        <p14:creationId xmlns:p14="http://schemas.microsoft.com/office/powerpoint/2010/main" val="28048730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6B5C-2E27-4159-9497-EFF9578C4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8073C4-BBD4-4437-8A91-A135AB0C40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A968E8-5223-4602-9C10-6A47AD22C1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9884B-6A60-4217-9337-8A177FED07A6}"/>
              </a:ext>
            </a:extLst>
          </p:cNvPr>
          <p:cNvSpPr>
            <a:spLocks noGrp="1"/>
          </p:cNvSpPr>
          <p:nvPr>
            <p:ph type="dt" sz="half" idx="10"/>
          </p:nvPr>
        </p:nvSpPr>
        <p:spPr/>
        <p:txBody>
          <a:bodyPr/>
          <a:lstStyle/>
          <a:p>
            <a:fld id="{AD821FFC-3CC3-4E04-BC96-BCE74D55C03C}" type="datetimeFigureOut">
              <a:rPr lang="en-IN" smtClean="0"/>
              <a:t>02-06-2020</a:t>
            </a:fld>
            <a:endParaRPr lang="en-IN"/>
          </a:p>
        </p:txBody>
      </p:sp>
      <p:sp>
        <p:nvSpPr>
          <p:cNvPr id="6" name="Footer Placeholder 5">
            <a:extLst>
              <a:ext uri="{FF2B5EF4-FFF2-40B4-BE49-F238E27FC236}">
                <a16:creationId xmlns:a16="http://schemas.microsoft.com/office/drawing/2014/main" id="{30172119-1D78-411F-9B97-8FB0E8699C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F77F06-657D-40EC-8197-D1437B60F4AE}"/>
              </a:ext>
            </a:extLst>
          </p:cNvPr>
          <p:cNvSpPr>
            <a:spLocks noGrp="1"/>
          </p:cNvSpPr>
          <p:nvPr>
            <p:ph type="sldNum" sz="quarter" idx="12"/>
          </p:nvPr>
        </p:nvSpPr>
        <p:spPr/>
        <p:txBody>
          <a:bodyPr/>
          <a:lstStyle/>
          <a:p>
            <a:fld id="{60D935E7-12F2-4287-9CB2-C11AB9D44989}" type="slidenum">
              <a:rPr lang="en-IN" smtClean="0"/>
              <a:t>‹#›</a:t>
            </a:fld>
            <a:endParaRPr lang="en-IN"/>
          </a:p>
        </p:txBody>
      </p:sp>
    </p:spTree>
    <p:extLst>
      <p:ext uri="{BB962C8B-B14F-4D97-AF65-F5344CB8AC3E}">
        <p14:creationId xmlns:p14="http://schemas.microsoft.com/office/powerpoint/2010/main" val="3173977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79C74-978B-43B5-9CBF-432D18F003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98B52C-56C3-4CAC-A7DE-E6B3045E35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2A2604-BAC3-4688-BB39-9CA1F6139594}"/>
              </a:ext>
            </a:extLst>
          </p:cNvPr>
          <p:cNvSpPr>
            <a:spLocks noGrp="1"/>
          </p:cNvSpPr>
          <p:nvPr>
            <p:ph type="dt" sz="half" idx="10"/>
          </p:nvPr>
        </p:nvSpPr>
        <p:spPr/>
        <p:txBody>
          <a:bodyPr/>
          <a:lstStyle/>
          <a:p>
            <a:fld id="{AD821FFC-3CC3-4E04-BC96-BCE74D55C03C}" type="datetimeFigureOut">
              <a:rPr lang="en-IN" smtClean="0"/>
              <a:t>02-06-2020</a:t>
            </a:fld>
            <a:endParaRPr lang="en-IN"/>
          </a:p>
        </p:txBody>
      </p:sp>
      <p:sp>
        <p:nvSpPr>
          <p:cNvPr id="5" name="Footer Placeholder 4">
            <a:extLst>
              <a:ext uri="{FF2B5EF4-FFF2-40B4-BE49-F238E27FC236}">
                <a16:creationId xmlns:a16="http://schemas.microsoft.com/office/drawing/2014/main" id="{1C1015DD-60A5-4A8A-93D7-E5EE6F3A2F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84A459-AB74-4D15-BC0E-5564D79CD988}"/>
              </a:ext>
            </a:extLst>
          </p:cNvPr>
          <p:cNvSpPr>
            <a:spLocks noGrp="1"/>
          </p:cNvSpPr>
          <p:nvPr>
            <p:ph type="sldNum" sz="quarter" idx="12"/>
          </p:nvPr>
        </p:nvSpPr>
        <p:spPr/>
        <p:txBody>
          <a:bodyPr/>
          <a:lstStyle/>
          <a:p>
            <a:fld id="{60D935E7-12F2-4287-9CB2-C11AB9D44989}" type="slidenum">
              <a:rPr lang="en-IN" smtClean="0"/>
              <a:t>‹#›</a:t>
            </a:fld>
            <a:endParaRPr lang="en-IN"/>
          </a:p>
        </p:txBody>
      </p:sp>
    </p:spTree>
    <p:extLst>
      <p:ext uri="{BB962C8B-B14F-4D97-AF65-F5344CB8AC3E}">
        <p14:creationId xmlns:p14="http://schemas.microsoft.com/office/powerpoint/2010/main" val="2057638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D82012-AC1C-45A4-B08E-C5C440F9D5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493EFD-AFEB-41ED-8C09-714AB5DF64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5797C5-B0CF-4141-AF43-5F311CA90AD7}"/>
              </a:ext>
            </a:extLst>
          </p:cNvPr>
          <p:cNvSpPr>
            <a:spLocks noGrp="1"/>
          </p:cNvSpPr>
          <p:nvPr>
            <p:ph type="dt" sz="half" idx="10"/>
          </p:nvPr>
        </p:nvSpPr>
        <p:spPr/>
        <p:txBody>
          <a:bodyPr/>
          <a:lstStyle/>
          <a:p>
            <a:fld id="{AD821FFC-3CC3-4E04-BC96-BCE74D55C03C}" type="datetimeFigureOut">
              <a:rPr lang="en-IN" smtClean="0"/>
              <a:t>02-06-2020</a:t>
            </a:fld>
            <a:endParaRPr lang="en-IN"/>
          </a:p>
        </p:txBody>
      </p:sp>
      <p:sp>
        <p:nvSpPr>
          <p:cNvPr id="5" name="Footer Placeholder 4">
            <a:extLst>
              <a:ext uri="{FF2B5EF4-FFF2-40B4-BE49-F238E27FC236}">
                <a16:creationId xmlns:a16="http://schemas.microsoft.com/office/drawing/2014/main" id="{8A00E27F-584B-4E27-8189-3A77A206E3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9763ED-4622-4940-B586-5FBE3AD40953}"/>
              </a:ext>
            </a:extLst>
          </p:cNvPr>
          <p:cNvSpPr>
            <a:spLocks noGrp="1"/>
          </p:cNvSpPr>
          <p:nvPr>
            <p:ph type="sldNum" sz="quarter" idx="12"/>
          </p:nvPr>
        </p:nvSpPr>
        <p:spPr/>
        <p:txBody>
          <a:bodyPr/>
          <a:lstStyle/>
          <a:p>
            <a:fld id="{60D935E7-12F2-4287-9CB2-C11AB9D44989}" type="slidenum">
              <a:rPr lang="en-IN" smtClean="0"/>
              <a:t>‹#›</a:t>
            </a:fld>
            <a:endParaRPr lang="en-IN"/>
          </a:p>
        </p:txBody>
      </p:sp>
    </p:spTree>
    <p:extLst>
      <p:ext uri="{BB962C8B-B14F-4D97-AF65-F5344CB8AC3E}">
        <p14:creationId xmlns:p14="http://schemas.microsoft.com/office/powerpoint/2010/main" val="23861698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490336921"/>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83758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25019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2615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56964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11698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542885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0586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17492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59318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159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91440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6906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0829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66541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1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53029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74229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8309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40823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7364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4523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2060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76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slideLayout" Target="../slideLayouts/slideLayout36.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29" Type="http://schemas.openxmlformats.org/officeDocument/2006/relationships/slideLayout" Target="../slideLayouts/slideLayout39.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28" Type="http://schemas.openxmlformats.org/officeDocument/2006/relationships/slideLayout" Target="../slideLayouts/slideLayout38.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31"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slideLayout" Target="../slideLayouts/slideLayout37.xml"/><Relationship Id="rId30"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7766FE-245C-4E5E-834C-FB5967B56D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382891-1724-42F2-AF37-ED02598588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E1E677-78D5-46A4-AF79-4166927685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21FFC-3CC3-4E04-BC96-BCE74D55C03C}" type="datetimeFigureOut">
              <a:rPr lang="en-IN" smtClean="0"/>
              <a:t>02-06-2020</a:t>
            </a:fld>
            <a:endParaRPr lang="en-IN"/>
          </a:p>
        </p:txBody>
      </p:sp>
      <p:sp>
        <p:nvSpPr>
          <p:cNvPr id="5" name="Footer Placeholder 4">
            <a:extLst>
              <a:ext uri="{FF2B5EF4-FFF2-40B4-BE49-F238E27FC236}">
                <a16:creationId xmlns:a16="http://schemas.microsoft.com/office/drawing/2014/main" id="{DD1925C6-73B0-4807-AFAA-2A6404F31A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B12816-FE6D-46A7-969C-4CA10E6569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D935E7-12F2-4287-9CB2-C11AB9D44989}" type="slidenum">
              <a:rPr lang="en-IN" smtClean="0"/>
              <a:t>‹#›</a:t>
            </a:fld>
            <a:endParaRPr lang="en-IN"/>
          </a:p>
        </p:txBody>
      </p:sp>
    </p:spTree>
    <p:extLst>
      <p:ext uri="{BB962C8B-B14F-4D97-AF65-F5344CB8AC3E}">
        <p14:creationId xmlns:p14="http://schemas.microsoft.com/office/powerpoint/2010/main" val="286533788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76949" y="3326558"/>
            <a:ext cx="8215796" cy="1485524"/>
          </a:xfrm>
        </p:spPr>
        <p:txBody>
          <a:bodyPr/>
          <a:lstStyle/>
          <a:p>
            <a:r>
              <a:rPr lang="en-CA" dirty="0">
                <a:solidFill>
                  <a:schemeClr val="tx1"/>
                </a:solidFill>
              </a:rPr>
              <a:t>Complex decisions with code</a:t>
            </a:r>
            <a:endParaRPr lang="en-US" sz="2400" dirty="0">
              <a:solidFill>
                <a:schemeClr val="tx1"/>
              </a:solidFill>
            </a:endParaRPr>
          </a:p>
        </p:txBody>
      </p:sp>
      <p:sp>
        <p:nvSpPr>
          <p:cNvPr id="4" name="Subtitle 3"/>
          <p:cNvSpPr>
            <a:spLocks noGrp="1"/>
          </p:cNvSpPr>
          <p:nvPr>
            <p:ph type="subTitle" idx="1"/>
          </p:nvPr>
        </p:nvSpPr>
        <p:spPr/>
        <p:txBody>
          <a:bodyPr/>
          <a:lstStyle/>
          <a:p>
            <a:r>
              <a:rPr lang="en-CA" dirty="0"/>
              <a:t>Pranay Dattani | Electrical engineer</a:t>
            </a:r>
          </a:p>
        </p:txBody>
      </p:sp>
    </p:spTree>
    <p:extLst>
      <p:ext uri="{BB962C8B-B14F-4D97-AF65-F5344CB8AC3E}">
        <p14:creationId xmlns:p14="http://schemas.microsoft.com/office/powerpoint/2010/main" val="1151408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Sometimes we want to do something if either condition is true</a:t>
            </a:r>
            <a:endParaRPr lang="en-US" dirty="0"/>
          </a:p>
        </p:txBody>
      </p:sp>
      <p:sp>
        <p:nvSpPr>
          <p:cNvPr id="3" name="Content Placeholder 2"/>
          <p:cNvSpPr>
            <a:spLocks noGrp="1"/>
          </p:cNvSpPr>
          <p:nvPr>
            <p:ph sz="quarter" idx="10"/>
          </p:nvPr>
        </p:nvSpPr>
        <p:spPr/>
        <p:txBody>
          <a:bodyPr/>
          <a:lstStyle/>
          <a:p>
            <a:r>
              <a:rPr lang="en-CA" dirty="0"/>
              <a:t>If it is Saturday </a:t>
            </a:r>
            <a:r>
              <a:rPr lang="en-CA" sz="4000" b="1" dirty="0"/>
              <a:t>or</a:t>
            </a:r>
            <a:r>
              <a:rPr lang="en-CA" dirty="0"/>
              <a:t> Sunday I can sleep in</a:t>
            </a:r>
          </a:p>
          <a:p>
            <a:r>
              <a:rPr lang="en-CA" dirty="0"/>
              <a:t>If it is raining </a:t>
            </a:r>
            <a:r>
              <a:rPr lang="en-CA" sz="4000" b="1" dirty="0"/>
              <a:t>or</a:t>
            </a:r>
            <a:r>
              <a:rPr lang="en-CA" dirty="0"/>
              <a:t> snowing don’t bike to work</a:t>
            </a:r>
            <a:endParaRPr lang="en-US" dirty="0"/>
          </a:p>
        </p:txBody>
      </p:sp>
    </p:spTree>
    <p:extLst>
      <p:ext uri="{BB962C8B-B14F-4D97-AF65-F5344CB8AC3E}">
        <p14:creationId xmlns:p14="http://schemas.microsoft.com/office/powerpoint/2010/main" val="276223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When you use “or” you are saying please do the following if either condition is true </a:t>
            </a:r>
            <a:br>
              <a:rPr lang="en-CA" dirty="0"/>
            </a:br>
            <a:endParaRPr lang="en-US" dirty="0"/>
          </a:p>
        </p:txBody>
      </p:sp>
      <p:sp>
        <p:nvSpPr>
          <p:cNvPr id="3" name="Conten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8537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The “or” is evaluated as True if either of the conditions is True.</a:t>
            </a:r>
            <a:endParaRPr lang="en-US" dirty="0"/>
          </a:p>
        </p:txBody>
      </p:sp>
      <p:sp>
        <p:nvSpPr>
          <p:cNvPr id="3" name="Rectangle 1"/>
          <p:cNvSpPr>
            <a:spLocks noGrp="1" noChangeArrowheads="1"/>
          </p:cNvSpPr>
          <p:nvPr>
            <p:ph sz="quarter" idx="10"/>
          </p:nvPr>
        </p:nvSpPr>
        <p:spPr bwMode="auto">
          <a:xfrm>
            <a:off x="379413" y="1840262"/>
            <a:ext cx="10831811"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#Imagine you have code that ran earlier which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#set these two variables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saturday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sunday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False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#print statement executes if either condition is true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saturday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sunday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"you can sleep 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5378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Here are all the possible combinations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018466916"/>
              </p:ext>
            </p:extLst>
          </p:nvPr>
        </p:nvGraphicFramePr>
        <p:xfrm>
          <a:off x="1318661" y="2629134"/>
          <a:ext cx="9269129" cy="2590800"/>
        </p:xfrm>
        <a:graphic>
          <a:graphicData uri="http://schemas.openxmlformats.org/drawingml/2006/table">
            <a:tbl>
              <a:tblPr firstRow="1" bandRow="1">
                <a:tableStyleId>{5C22544A-7EE6-4342-B048-85BDC9FD1C3A}</a:tableStyleId>
              </a:tblPr>
              <a:tblGrid>
                <a:gridCol w="2742621">
                  <a:extLst>
                    <a:ext uri="{9D8B030D-6E8A-4147-A177-3AD203B41FA5}">
                      <a16:colId xmlns:a16="http://schemas.microsoft.com/office/drawing/2014/main" val="20000"/>
                    </a:ext>
                  </a:extLst>
                </a:gridCol>
                <a:gridCol w="3142393">
                  <a:extLst>
                    <a:ext uri="{9D8B030D-6E8A-4147-A177-3AD203B41FA5}">
                      <a16:colId xmlns:a16="http://schemas.microsoft.com/office/drawing/2014/main" val="20001"/>
                    </a:ext>
                  </a:extLst>
                </a:gridCol>
                <a:gridCol w="3384115">
                  <a:extLst>
                    <a:ext uri="{9D8B030D-6E8A-4147-A177-3AD203B41FA5}">
                      <a16:colId xmlns:a16="http://schemas.microsoft.com/office/drawing/2014/main" val="20002"/>
                    </a:ext>
                  </a:extLst>
                </a:gridCol>
              </a:tblGrid>
              <a:tr h="370840">
                <a:tc>
                  <a:txBody>
                    <a:bodyPr/>
                    <a:lstStyle/>
                    <a:p>
                      <a:r>
                        <a:rPr lang="en-CA" sz="2800" dirty="0"/>
                        <a:t>First Condition is</a:t>
                      </a:r>
                      <a:endParaRPr lang="en-US" sz="2800" dirty="0"/>
                    </a:p>
                  </a:txBody>
                  <a:tcPr/>
                </a:tc>
                <a:tc>
                  <a:txBody>
                    <a:bodyPr/>
                    <a:lstStyle/>
                    <a:p>
                      <a:r>
                        <a:rPr lang="en-CA" sz="2800" dirty="0"/>
                        <a:t>Second Condition is</a:t>
                      </a:r>
                      <a:endParaRPr lang="en-US" sz="2800" dirty="0"/>
                    </a:p>
                  </a:txBody>
                  <a:tcPr/>
                </a:tc>
                <a:tc>
                  <a:txBody>
                    <a:bodyPr/>
                    <a:lstStyle/>
                    <a:p>
                      <a:r>
                        <a:rPr lang="en-CA" sz="2800" dirty="0"/>
                        <a:t>Statement</a:t>
                      </a:r>
                      <a:r>
                        <a:rPr lang="en-CA" sz="2800" baseline="0" dirty="0"/>
                        <a:t> is </a:t>
                      </a:r>
                      <a:endParaRPr lang="en-US" sz="2800" dirty="0"/>
                    </a:p>
                  </a:txBody>
                  <a:tcPr/>
                </a:tc>
                <a:extLst>
                  <a:ext uri="{0D108BD9-81ED-4DB2-BD59-A6C34878D82A}">
                    <a16:rowId xmlns:a16="http://schemas.microsoft.com/office/drawing/2014/main" val="10000"/>
                  </a:ext>
                </a:extLst>
              </a:tr>
              <a:tr h="370840">
                <a:tc>
                  <a:txBody>
                    <a:bodyPr/>
                    <a:lstStyle/>
                    <a:p>
                      <a:r>
                        <a:rPr lang="en-CA" sz="2800" dirty="0"/>
                        <a:t>True</a:t>
                      </a:r>
                      <a:endParaRPr lang="en-US" sz="2800" dirty="0"/>
                    </a:p>
                  </a:txBody>
                  <a:tcPr/>
                </a:tc>
                <a:tc>
                  <a:txBody>
                    <a:bodyPr/>
                    <a:lstStyle/>
                    <a:p>
                      <a:r>
                        <a:rPr lang="en-CA" sz="2800" dirty="0"/>
                        <a:t>True</a:t>
                      </a:r>
                      <a:endParaRPr lang="en-US" sz="2800" dirty="0"/>
                    </a:p>
                  </a:txBody>
                  <a:tcPr/>
                </a:tc>
                <a:tc>
                  <a:txBody>
                    <a:bodyPr/>
                    <a:lstStyle/>
                    <a:p>
                      <a:r>
                        <a:rPr lang="en-CA" sz="2800" dirty="0"/>
                        <a:t>True</a:t>
                      </a:r>
                      <a:endParaRPr lang="en-US" sz="2800" dirty="0"/>
                    </a:p>
                  </a:txBody>
                  <a:tcPr/>
                </a:tc>
                <a:extLst>
                  <a:ext uri="{0D108BD9-81ED-4DB2-BD59-A6C34878D82A}">
                    <a16:rowId xmlns:a16="http://schemas.microsoft.com/office/drawing/2014/main" val="10001"/>
                  </a:ext>
                </a:extLst>
              </a:tr>
              <a:tr h="370840">
                <a:tc>
                  <a:txBody>
                    <a:bodyPr/>
                    <a:lstStyle/>
                    <a:p>
                      <a:r>
                        <a:rPr lang="en-CA" sz="2800" dirty="0"/>
                        <a:t>True</a:t>
                      </a:r>
                      <a:endParaRPr lang="en-US" sz="2800" dirty="0"/>
                    </a:p>
                  </a:txBody>
                  <a:tcPr/>
                </a:tc>
                <a:tc>
                  <a:txBody>
                    <a:bodyPr/>
                    <a:lstStyle/>
                    <a:p>
                      <a:r>
                        <a:rPr lang="en-CA" sz="2800" dirty="0"/>
                        <a:t>False</a:t>
                      </a:r>
                      <a:endParaRPr lang="en-US" sz="2800" dirty="0"/>
                    </a:p>
                  </a:txBody>
                  <a:tcPr/>
                </a:tc>
                <a:tc>
                  <a:txBody>
                    <a:bodyPr/>
                    <a:lstStyle/>
                    <a:p>
                      <a:r>
                        <a:rPr lang="en-CA" sz="2800" dirty="0"/>
                        <a:t>True</a:t>
                      </a:r>
                      <a:endParaRPr lang="en-US" sz="2800" dirty="0"/>
                    </a:p>
                  </a:txBody>
                  <a:tcPr/>
                </a:tc>
                <a:extLst>
                  <a:ext uri="{0D108BD9-81ED-4DB2-BD59-A6C34878D82A}">
                    <a16:rowId xmlns:a16="http://schemas.microsoft.com/office/drawing/2014/main" val="10002"/>
                  </a:ext>
                </a:extLst>
              </a:tr>
              <a:tr h="370840">
                <a:tc>
                  <a:txBody>
                    <a:bodyPr/>
                    <a:lstStyle/>
                    <a:p>
                      <a:r>
                        <a:rPr lang="en-CA" sz="2800" dirty="0"/>
                        <a:t>False</a:t>
                      </a:r>
                      <a:endParaRPr lang="en-US" sz="2800" dirty="0"/>
                    </a:p>
                  </a:txBody>
                  <a:tcPr/>
                </a:tc>
                <a:tc>
                  <a:txBody>
                    <a:bodyPr/>
                    <a:lstStyle/>
                    <a:p>
                      <a:r>
                        <a:rPr lang="en-CA" sz="2800" dirty="0"/>
                        <a:t>True</a:t>
                      </a:r>
                      <a:endParaRPr lang="en-US" sz="2800" dirty="0"/>
                    </a:p>
                  </a:txBody>
                  <a:tcPr/>
                </a:tc>
                <a:tc>
                  <a:txBody>
                    <a:bodyPr/>
                    <a:lstStyle/>
                    <a:p>
                      <a:r>
                        <a:rPr lang="en-CA" sz="2800" dirty="0"/>
                        <a:t>True</a:t>
                      </a:r>
                      <a:endParaRPr lang="en-US" sz="2800" dirty="0"/>
                    </a:p>
                  </a:txBody>
                  <a:tcPr/>
                </a:tc>
                <a:extLst>
                  <a:ext uri="{0D108BD9-81ED-4DB2-BD59-A6C34878D82A}">
                    <a16:rowId xmlns:a16="http://schemas.microsoft.com/office/drawing/2014/main" val="10003"/>
                  </a:ext>
                </a:extLst>
              </a:tr>
              <a:tr h="370840">
                <a:tc>
                  <a:txBody>
                    <a:bodyPr/>
                    <a:lstStyle/>
                    <a:p>
                      <a:r>
                        <a:rPr lang="en-CA" sz="2800" dirty="0"/>
                        <a:t>False</a:t>
                      </a:r>
                      <a:endParaRPr lang="en-US" sz="2800" dirty="0"/>
                    </a:p>
                  </a:txBody>
                  <a:tcPr/>
                </a:tc>
                <a:tc>
                  <a:txBody>
                    <a:bodyPr/>
                    <a:lstStyle/>
                    <a:p>
                      <a:r>
                        <a:rPr lang="en-CA" sz="2800" dirty="0"/>
                        <a:t>False</a:t>
                      </a:r>
                      <a:endParaRPr lang="en-US" sz="2800" dirty="0"/>
                    </a:p>
                  </a:txBody>
                  <a:tcPr/>
                </a:tc>
                <a:tc>
                  <a:txBody>
                    <a:bodyPr/>
                    <a:lstStyle/>
                    <a:p>
                      <a:r>
                        <a:rPr lang="en-CA" sz="2800" dirty="0"/>
                        <a:t>False</a:t>
                      </a:r>
                      <a:endParaRPr lang="en-US" sz="2800" dirty="0"/>
                    </a:p>
                  </a:txBody>
                  <a:tcPr/>
                </a:tc>
                <a:extLst>
                  <a:ext uri="{0D108BD9-81ED-4DB2-BD59-A6C34878D82A}">
                    <a16:rowId xmlns:a16="http://schemas.microsoft.com/office/drawing/2014/main" val="10004"/>
                  </a:ext>
                </a:extLst>
              </a:tr>
            </a:tbl>
          </a:graphicData>
        </a:graphic>
      </p:graphicFrame>
      <p:sp>
        <p:nvSpPr>
          <p:cNvPr id="5" name="Rectangle 4"/>
          <p:cNvSpPr/>
          <p:nvPr/>
        </p:nvSpPr>
        <p:spPr>
          <a:xfrm>
            <a:off x="1630882" y="1245702"/>
            <a:ext cx="7677102" cy="523220"/>
          </a:xfrm>
          <a:prstGeom prst="rect">
            <a:avLst/>
          </a:prstGeom>
        </p:spPr>
        <p:txBody>
          <a:bodyPr wrap="none">
            <a:spAutoFit/>
          </a:bodyPr>
          <a:lstStyle/>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err="1">
                <a:solidFill>
                  <a:srgbClr val="000000"/>
                </a:solidFill>
                <a:latin typeface="Consolas" panose="020B0609020204030204" pitchFamily="49" charset="0"/>
                <a:cs typeface="Consolas" panose="020B0609020204030204" pitchFamily="49" charset="0"/>
              </a:rPr>
              <a:t>firstCondition</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00FF"/>
                </a:solidFill>
                <a:latin typeface="Consolas" panose="020B0609020204030204" pitchFamily="49" charset="0"/>
                <a:cs typeface="Consolas" panose="020B0609020204030204" pitchFamily="49" charset="0"/>
              </a:rPr>
              <a:t>or</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err="1">
                <a:solidFill>
                  <a:srgbClr val="000000"/>
                </a:solidFill>
                <a:latin typeface="Consolas" panose="020B0609020204030204" pitchFamily="49" charset="0"/>
                <a:cs typeface="Consolas" panose="020B0609020204030204" pitchFamily="49" charset="0"/>
              </a:rPr>
              <a:t>secondCondition</a:t>
            </a:r>
            <a:r>
              <a:rPr lang="en-US" altLang="en-US" sz="2800" dirty="0">
                <a:solidFill>
                  <a:srgbClr val="00000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047878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You can combine multiple “and”/“or” in a single if statement</a:t>
            </a:r>
            <a:endParaRPr lang="en-US" dirty="0"/>
          </a:p>
        </p:txBody>
      </p:sp>
      <p:sp>
        <p:nvSpPr>
          <p:cNvPr id="4" name="Rectangle 1"/>
          <p:cNvSpPr>
            <a:spLocks noGrp="1" noChangeArrowheads="1"/>
          </p:cNvSpPr>
          <p:nvPr>
            <p:ph sz="quarter" idx="10"/>
          </p:nvPr>
        </p:nvSpPr>
        <p:spPr bwMode="auto">
          <a:xfrm>
            <a:off x="379514" y="1702623"/>
            <a:ext cx="9057288"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month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"Sep"</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month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"Apr"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	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month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"Jun"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month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"Nov"</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None/>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"There are 30 days in this month"</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p:txBody>
      </p:sp>
      <p:sp>
        <p:nvSpPr>
          <p:cNvPr id="5" name="Rectangle 2"/>
          <p:cNvSpPr>
            <a:spLocks noChangeArrowheads="1"/>
          </p:cNvSpPr>
          <p:nvPr/>
        </p:nvSpPr>
        <p:spPr bwMode="auto">
          <a:xfrm>
            <a:off x="379514" y="3410060"/>
            <a:ext cx="8797601"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favMovie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"Star Wars"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	and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favBook</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"Lord of the </a:t>
            </a:r>
            <a:r>
              <a:rPr lang="en-US" altLang="en-US" sz="2800" dirty="0">
                <a:solidFill>
                  <a:srgbClr val="A31515"/>
                </a:solidFill>
                <a:latin typeface="Consolas" panose="020B0609020204030204" pitchFamily="49" charset="0"/>
                <a:cs typeface="Consolas" panose="020B0609020204030204" pitchFamily="49" charset="0"/>
              </a:rPr>
              <a:t>Rings" </a:t>
            </a: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	and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favEvent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ComiCon</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eaLnBrk="0" fontAlgn="base" hangingPunct="0">
              <a:spcBef>
                <a:spcPct val="0"/>
              </a:spcBef>
              <a:spcAft>
                <a:spcPct val="0"/>
              </a:spcAf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"You and I should hang out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p:txBody>
      </p:sp>
    </p:spTree>
    <p:extLst>
      <p:ext uri="{BB962C8B-B14F-4D97-AF65-F5344CB8AC3E}">
        <p14:creationId xmlns:p14="http://schemas.microsoft.com/office/powerpoint/2010/main" val="159439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You can combine “and”/”or” in a single statement</a:t>
            </a:r>
            <a:endParaRPr lang="en-US" dirty="0"/>
          </a:p>
        </p:txBody>
      </p:sp>
      <p:sp>
        <p:nvSpPr>
          <p:cNvPr id="6" name="Content Placeholder 5"/>
          <p:cNvSpPr>
            <a:spLocks noGrp="1"/>
          </p:cNvSpPr>
          <p:nvPr>
            <p:ph sz="quarter" idx="10"/>
          </p:nvPr>
        </p:nvSpPr>
        <p:spPr>
          <a:xfrm>
            <a:off x="379413" y="3009900"/>
            <a:ext cx="11525250" cy="3668714"/>
          </a:xfrm>
        </p:spPr>
        <p:txBody>
          <a:bodyPr/>
          <a:lstStyle/>
          <a:p>
            <a:pPr marL="0" indent="0">
              <a:buNone/>
            </a:pPr>
            <a:r>
              <a:rPr lang="en-CA" dirty="0"/>
              <a:t>Make sure you test </a:t>
            </a:r>
            <a:r>
              <a:rPr lang="en-CA"/>
              <a:t>all the different </a:t>
            </a:r>
            <a:r>
              <a:rPr lang="en-CA" dirty="0"/>
              <a:t>combinations</a:t>
            </a:r>
          </a:p>
          <a:p>
            <a:r>
              <a:rPr lang="en-CA" dirty="0"/>
              <a:t>Country = CANADA, Pet = MOOSE</a:t>
            </a:r>
          </a:p>
          <a:p>
            <a:r>
              <a:rPr lang="en-CA" dirty="0"/>
              <a:t>Country = CANADA, Pet = BEAVER</a:t>
            </a:r>
          </a:p>
          <a:p>
            <a:r>
              <a:rPr lang="en-CA" dirty="0"/>
              <a:t>Country = VIETNAM, Pet = MOOSE</a:t>
            </a:r>
          </a:p>
          <a:p>
            <a:r>
              <a:rPr lang="en-CA" dirty="0"/>
              <a:t>Country = VIETNAM, Pet = BEAVER</a:t>
            </a:r>
            <a:endParaRPr lang="en-US" dirty="0"/>
          </a:p>
        </p:txBody>
      </p:sp>
      <p:sp>
        <p:nvSpPr>
          <p:cNvPr id="3" name="Rectangle 1"/>
          <p:cNvSpPr>
            <a:spLocks noChangeArrowheads="1"/>
          </p:cNvSpPr>
          <p:nvPr/>
        </p:nvSpPr>
        <p:spPr bwMode="auto">
          <a:xfrm>
            <a:off x="277914" y="1480165"/>
            <a:ext cx="820609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"CANADA"</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and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pet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"MOOSE"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 pet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"BEAVER"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"Do you play hockey too?"</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8" name="Rectangular Callout 7"/>
          <p:cNvSpPr/>
          <p:nvPr/>
        </p:nvSpPr>
        <p:spPr>
          <a:xfrm>
            <a:off x="7531100" y="5092700"/>
            <a:ext cx="3505200" cy="901700"/>
          </a:xfrm>
          <a:prstGeom prst="wedgeRectCallout">
            <a:avLst>
              <a:gd name="adj1" fmla="val -66059"/>
              <a:gd name="adj2" fmla="val 44190"/>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This one doesn’t seem to work the way you would expect!</a:t>
            </a:r>
            <a:endParaRPr lang="en-US" dirty="0">
              <a:solidFill>
                <a:schemeClr val="tx1"/>
              </a:solidFill>
            </a:endParaRPr>
          </a:p>
        </p:txBody>
      </p:sp>
    </p:spTree>
    <p:extLst>
      <p:ext uri="{BB962C8B-B14F-4D97-AF65-F5344CB8AC3E}">
        <p14:creationId xmlns:p14="http://schemas.microsoft.com/office/powerpoint/2010/main" val="334288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Do you remember learning order of operations for math in school?</a:t>
            </a:r>
            <a:endParaRPr lang="en-US" dirty="0"/>
          </a:p>
        </p:txBody>
      </p:sp>
      <p:sp>
        <p:nvSpPr>
          <p:cNvPr id="3" name="Content Placeholder 2"/>
          <p:cNvSpPr>
            <a:spLocks noGrp="1"/>
          </p:cNvSpPr>
          <p:nvPr>
            <p:ph sz="quarter" idx="10"/>
          </p:nvPr>
        </p:nvSpPr>
        <p:spPr/>
        <p:txBody>
          <a:bodyPr/>
          <a:lstStyle/>
          <a:p>
            <a:r>
              <a:rPr lang="en-CA" dirty="0"/>
              <a:t>8+5*2=?</a:t>
            </a:r>
          </a:p>
          <a:p>
            <a:r>
              <a:rPr lang="en-CA" dirty="0"/>
              <a:t>Multiplication and Division are done before addition and subtraction</a:t>
            </a:r>
          </a:p>
          <a:p>
            <a:r>
              <a:rPr lang="en-CA" dirty="0"/>
              <a:t>8+5*2 = 18</a:t>
            </a:r>
          </a:p>
        </p:txBody>
      </p:sp>
    </p:spTree>
    <p:extLst>
      <p:ext uri="{BB962C8B-B14F-4D97-AF65-F5344CB8AC3E}">
        <p14:creationId xmlns:p14="http://schemas.microsoft.com/office/powerpoint/2010/main" val="2838123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There is an order of operations for “and”/”or” </a:t>
            </a:r>
            <a:br>
              <a:rPr lang="en-CA" dirty="0"/>
            </a:br>
            <a:r>
              <a:rPr lang="en-CA" dirty="0"/>
              <a:t>“and” are evaluated first</a:t>
            </a:r>
            <a:endParaRPr lang="en-US" dirty="0"/>
          </a:p>
        </p:txBody>
      </p:sp>
      <p:sp>
        <p:nvSpPr>
          <p:cNvPr id="6" name="Rectangle 1"/>
          <p:cNvSpPr>
            <a:spLocks noChangeArrowheads="1"/>
          </p:cNvSpPr>
          <p:nvPr/>
        </p:nvSpPr>
        <p:spPr bwMode="auto">
          <a:xfrm>
            <a:off x="277914" y="1480165"/>
            <a:ext cx="9174094"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"CANADA"</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and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pet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MOOSE" </a:t>
            </a:r>
            <a:r>
              <a:rPr lang="en-US" altLang="en-US" sz="2800" dirty="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 pet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"BEAVER"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"Do you play hockey too?"</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892075" y="1525010"/>
            <a:ext cx="7683500" cy="4502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978125" y="2015005"/>
            <a:ext cx="3149600" cy="355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7120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In math, how can you specify that you want to do addition before multiplication?</a:t>
            </a:r>
            <a:endParaRPr lang="en-US" dirty="0"/>
          </a:p>
        </p:txBody>
      </p:sp>
      <p:sp>
        <p:nvSpPr>
          <p:cNvPr id="3" name="Content Placeholder 2"/>
          <p:cNvSpPr>
            <a:spLocks noGrp="1"/>
          </p:cNvSpPr>
          <p:nvPr>
            <p:ph sz="quarter" idx="10"/>
          </p:nvPr>
        </p:nvSpPr>
        <p:spPr/>
        <p:txBody>
          <a:bodyPr/>
          <a:lstStyle/>
          <a:p>
            <a:r>
              <a:rPr lang="en-CA" dirty="0"/>
              <a:t>Use parentheses!</a:t>
            </a:r>
          </a:p>
          <a:p>
            <a:r>
              <a:rPr lang="en-CA" dirty="0"/>
              <a:t>(8+5)*2 = 26</a:t>
            </a:r>
          </a:p>
        </p:txBody>
      </p:sp>
    </p:spTree>
    <p:extLst>
      <p:ext uri="{BB962C8B-B14F-4D97-AF65-F5344CB8AC3E}">
        <p14:creationId xmlns:p14="http://schemas.microsoft.com/office/powerpoint/2010/main" val="57879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We can use parentheses to execute “or” before “and”</a:t>
            </a:r>
            <a:endParaRPr lang="en-US" dirty="0"/>
          </a:p>
        </p:txBody>
      </p:sp>
      <p:sp>
        <p:nvSpPr>
          <p:cNvPr id="6" name="Rectangle 5"/>
          <p:cNvSpPr/>
          <p:nvPr/>
        </p:nvSpPr>
        <p:spPr>
          <a:xfrm>
            <a:off x="379514" y="1862435"/>
            <a:ext cx="9272486" cy="1384995"/>
          </a:xfrm>
          <a:prstGeom prst="rect">
            <a:avLst/>
          </a:prstGeom>
        </p:spPr>
        <p:txBody>
          <a:bodyPr wrap="square">
            <a:spAutoFit/>
          </a:bodyPr>
          <a:lstStyle/>
          <a:p>
            <a:pPr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country == </a:t>
            </a:r>
            <a:r>
              <a:rPr lang="en-US" altLang="en-US" sz="2800" dirty="0">
                <a:solidFill>
                  <a:srgbClr val="A31515"/>
                </a:solidFill>
                <a:latin typeface="Consolas" panose="020B0609020204030204" pitchFamily="49" charset="0"/>
                <a:cs typeface="Consolas" panose="020B0609020204030204" pitchFamily="49" charset="0"/>
              </a:rPr>
              <a:t>"CANADA"</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00FF"/>
                </a:solidFill>
                <a:latin typeface="Consolas" panose="020B0609020204030204" pitchFamily="49" charset="0"/>
                <a:cs typeface="Consolas" panose="020B0609020204030204" pitchFamily="49" charset="0"/>
              </a:rPr>
              <a:t>and </a:t>
            </a:r>
            <a:r>
              <a:rPr lang="en-US" altLang="en-US" sz="2800" dirty="0">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p>
          <a:p>
            <a:pPr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	(pet == </a:t>
            </a:r>
            <a:r>
              <a:rPr lang="en-US" altLang="en-US" sz="2800" dirty="0">
                <a:solidFill>
                  <a:srgbClr val="A31515"/>
                </a:solidFill>
                <a:latin typeface="Consolas" panose="020B0609020204030204" pitchFamily="49" charset="0"/>
                <a:cs typeface="Consolas" panose="020B0609020204030204" pitchFamily="49" charset="0"/>
              </a:rPr>
              <a:t>"MOOSE"</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00FF"/>
                </a:solidFill>
                <a:latin typeface="Consolas" panose="020B0609020204030204" pitchFamily="49" charset="0"/>
                <a:cs typeface="Consolas" panose="020B0609020204030204" pitchFamily="49" charset="0"/>
              </a:rPr>
              <a:t>or</a:t>
            </a:r>
            <a:r>
              <a:rPr lang="en-US" altLang="en-US" sz="2800" dirty="0">
                <a:solidFill>
                  <a:srgbClr val="000000"/>
                </a:solidFill>
                <a:latin typeface="Consolas" panose="020B0609020204030204" pitchFamily="49" charset="0"/>
                <a:cs typeface="Consolas" panose="020B0609020204030204" pitchFamily="49" charset="0"/>
              </a:rPr>
              <a:t>  pet == </a:t>
            </a:r>
            <a:r>
              <a:rPr lang="en-US" altLang="en-US" sz="2800" dirty="0">
                <a:solidFill>
                  <a:srgbClr val="A31515"/>
                </a:solidFill>
                <a:latin typeface="Consolas" panose="020B0609020204030204" pitchFamily="49" charset="0"/>
                <a:cs typeface="Consolas" panose="020B0609020204030204" pitchFamily="49" charset="0"/>
              </a:rPr>
              <a:t>"BEAVER"</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    	print(</a:t>
            </a:r>
            <a:r>
              <a:rPr lang="en-US" altLang="en-US" sz="2800" dirty="0">
                <a:solidFill>
                  <a:srgbClr val="A31515"/>
                </a:solidFill>
                <a:latin typeface="Consolas" panose="020B0609020204030204" pitchFamily="49" charset="0"/>
                <a:cs typeface="Consolas" panose="020B0609020204030204" pitchFamily="49" charset="0"/>
              </a:rPr>
              <a:t>"Do you play hockey too"</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p:txBody>
      </p:sp>
      <p:sp>
        <p:nvSpPr>
          <p:cNvPr id="7" name="TextBox 6"/>
          <p:cNvSpPr txBox="1"/>
          <p:nvPr/>
        </p:nvSpPr>
        <p:spPr>
          <a:xfrm>
            <a:off x="379514" y="3746500"/>
            <a:ext cx="10631386" cy="2246769"/>
          </a:xfrm>
          <a:prstGeom prst="rect">
            <a:avLst/>
          </a:prstGeom>
          <a:noFill/>
        </p:spPr>
        <p:txBody>
          <a:bodyPr wrap="square" rtlCol="0">
            <a:spAutoFit/>
          </a:bodyPr>
          <a:lstStyle/>
          <a:p>
            <a:r>
              <a:rPr lang="en-CA" sz="2800" dirty="0">
                <a:latin typeface="Segoe UI Light" panose="020B0502040204020203" pitchFamily="34" charset="0"/>
                <a:cs typeface="Segoe UI Light" panose="020B0502040204020203" pitchFamily="34" charset="0"/>
              </a:rPr>
              <a:t>When in doubt, just add parentheses whenever you combine and/or in a single if statement.</a:t>
            </a:r>
          </a:p>
          <a:p>
            <a:endParaRPr lang="en-CA" sz="2800" dirty="0"/>
          </a:p>
          <a:p>
            <a:r>
              <a:rPr lang="en-CA" sz="2800" dirty="0">
                <a:latin typeface="Segoe UI Light" panose="020B0502040204020203" pitchFamily="34" charset="0"/>
                <a:cs typeface="Segoe UI Light" panose="020B0502040204020203" pitchFamily="34" charset="0"/>
              </a:rPr>
              <a:t>It might be redundant, but it will be easier for someone to read your code and you are less likely to make mistakes.</a:t>
            </a:r>
          </a:p>
        </p:txBody>
      </p:sp>
    </p:spTree>
    <p:extLst>
      <p:ext uri="{BB962C8B-B14F-4D97-AF65-F5344CB8AC3E}">
        <p14:creationId xmlns:p14="http://schemas.microsoft.com/office/powerpoint/2010/main" val="411769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Sometimes there are multiple conditions that affect the outcome of a decision</a:t>
            </a:r>
            <a:endParaRPr lang="en-US" dirty="0"/>
          </a:p>
        </p:txBody>
      </p:sp>
      <p:sp>
        <p:nvSpPr>
          <p:cNvPr id="5" name="Content Placeholder 4"/>
          <p:cNvSpPr>
            <a:spLocks noGrp="1"/>
          </p:cNvSpPr>
          <p:nvPr>
            <p:ph sz="quarter" idx="10"/>
          </p:nvPr>
        </p:nvSpPr>
        <p:spPr>
          <a:xfrm>
            <a:off x="443959" y="2076715"/>
            <a:ext cx="11525250" cy="5290388"/>
          </a:xfrm>
        </p:spPr>
        <p:txBody>
          <a:bodyPr/>
          <a:lstStyle/>
          <a:p>
            <a:r>
              <a:rPr lang="en-CA" dirty="0"/>
              <a:t>If you are in England say hello, if you are in Germany say </a:t>
            </a:r>
            <a:r>
              <a:rPr lang="en-CA" dirty="0" err="1"/>
              <a:t>guten</a:t>
            </a:r>
            <a:r>
              <a:rPr lang="en-CA" dirty="0"/>
              <a:t> tag, if you are in France say bonjour, …</a:t>
            </a:r>
          </a:p>
          <a:p>
            <a:r>
              <a:rPr lang="en-CA" dirty="0"/>
              <a:t>If you win the lottery and the prize is over a million dollars then retire to a life of luxury</a:t>
            </a:r>
          </a:p>
          <a:p>
            <a:r>
              <a:rPr lang="en-CA" dirty="0"/>
              <a:t>If it is Monday, check to see if there is fresh coffee. If there is no fresh coffee go to the nearest café </a:t>
            </a:r>
            <a:endParaRPr lang="en-US" dirty="0"/>
          </a:p>
        </p:txBody>
      </p:sp>
    </p:spTree>
    <p:extLst>
      <p:ext uri="{BB962C8B-B14F-4D97-AF65-F5344CB8AC3E}">
        <p14:creationId xmlns:p14="http://schemas.microsoft.com/office/powerpoint/2010/main" val="30843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Sometimes we have multiple conditions but just using and “and”/”or” may not work</a:t>
            </a:r>
            <a:endParaRPr lang="en-US" dirty="0"/>
          </a:p>
        </p:txBody>
      </p:sp>
      <p:sp>
        <p:nvSpPr>
          <p:cNvPr id="3" name="Content Placeholder 2"/>
          <p:cNvSpPr>
            <a:spLocks noGrp="1"/>
          </p:cNvSpPr>
          <p:nvPr>
            <p:ph sz="quarter" idx="10"/>
          </p:nvPr>
        </p:nvSpPr>
        <p:spPr/>
        <p:txBody>
          <a:bodyPr/>
          <a:lstStyle/>
          <a:p>
            <a:r>
              <a:rPr lang="en-CA" dirty="0"/>
              <a:t>How could you handle this in code?</a:t>
            </a:r>
          </a:p>
          <a:p>
            <a:r>
              <a:rPr lang="en-CA" dirty="0"/>
              <a:t>If it is Monday, go check to see if there is fresh coffee. If there is no fresh coffee go to the nearest café </a:t>
            </a:r>
          </a:p>
          <a:p>
            <a:r>
              <a:rPr lang="en-CA" dirty="0"/>
              <a:t>In this situation you have to check a condition, if it is true you want to check another condition.</a:t>
            </a:r>
          </a:p>
          <a:p>
            <a:pPr marL="0" indent="0">
              <a:buNone/>
            </a:pPr>
            <a:endParaRPr lang="en-US" dirty="0"/>
          </a:p>
          <a:p>
            <a:endParaRPr lang="en-US" dirty="0"/>
          </a:p>
        </p:txBody>
      </p:sp>
    </p:spTree>
    <p:extLst>
      <p:ext uri="{BB962C8B-B14F-4D97-AF65-F5344CB8AC3E}">
        <p14:creationId xmlns:p14="http://schemas.microsoft.com/office/powerpoint/2010/main" val="618677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You can nest if statements inside each other </a:t>
            </a:r>
            <a:endParaRPr lang="en-US" dirty="0"/>
          </a:p>
        </p:txBody>
      </p:sp>
      <p:sp>
        <p:nvSpPr>
          <p:cNvPr id="3" name="Content Placeholder 2"/>
          <p:cNvSpPr>
            <a:spLocks noGrp="1"/>
          </p:cNvSpPr>
          <p:nvPr>
            <p:ph sz="quarter" idx="10"/>
          </p:nvPr>
        </p:nvSpPr>
        <p:spPr>
          <a:xfrm>
            <a:off x="379514" y="1329232"/>
            <a:ext cx="11525250" cy="4402974"/>
          </a:xfrm>
        </p:spPr>
        <p:txBody>
          <a:bodyPr/>
          <a:lstStyle/>
          <a:p>
            <a:pPr marL="0" indent="0">
              <a:buNone/>
            </a:pPr>
            <a:endParaRPr lang="en-US" dirty="0"/>
          </a:p>
          <a:p>
            <a:endParaRPr lang="en-US" dirty="0"/>
          </a:p>
        </p:txBody>
      </p:sp>
      <p:sp>
        <p:nvSpPr>
          <p:cNvPr id="4" name="Rectangle 1"/>
          <p:cNvSpPr>
            <a:spLocks noChangeArrowheads="1"/>
          </p:cNvSpPr>
          <p:nvPr/>
        </p:nvSpPr>
        <p:spPr bwMode="auto">
          <a:xfrm>
            <a:off x="528655" y="814816"/>
            <a:ext cx="11952311"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monday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freshCoffee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False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monday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	#you could have code here to check for fresh coffee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	# the if statement is nested, so this if statement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	# is only executed if the other if statement is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not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freshCoffee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"go buy a coffee!"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 	print(</a:t>
            </a:r>
            <a:r>
              <a:rPr lang="en-US" altLang="en-US" sz="2800" dirty="0">
                <a:solidFill>
                  <a:srgbClr val="A31515"/>
                </a:solidFill>
                <a:latin typeface="Consolas" panose="020B0609020204030204" pitchFamily="49" charset="0"/>
                <a:cs typeface="Consolas" panose="020B0609020204030204" pitchFamily="49" charset="0"/>
              </a:rPr>
              <a:t>"I hate Mondays"</a:t>
            </a:r>
            <a:r>
              <a:rPr lang="en-US" altLang="en-US" sz="2800" dirty="0">
                <a:solidFill>
                  <a:srgbClr val="000000"/>
                </a:solidFill>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"now you can start work"</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528655" y="5730438"/>
            <a:ext cx="10218003" cy="954107"/>
          </a:xfrm>
          <a:prstGeom prst="rect">
            <a:avLst/>
          </a:prstGeom>
          <a:noFill/>
        </p:spPr>
        <p:txBody>
          <a:bodyPr wrap="square" rtlCol="0">
            <a:spAutoFit/>
          </a:bodyPr>
          <a:lstStyle/>
          <a:p>
            <a:r>
              <a:rPr lang="en-CA" sz="2800" dirty="0">
                <a:latin typeface="Segoe UI Light" panose="020B0502040204020203" pitchFamily="34" charset="0"/>
                <a:cs typeface="Segoe UI Light" panose="020B0502040204020203" pitchFamily="34" charset="0"/>
              </a:rPr>
              <a:t>You have to be VERY careful with how the code is indented, because that determines which code goes with which if statement </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5175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Your challenge</a:t>
            </a:r>
            <a:endParaRPr lang="en-US" dirty="0"/>
          </a:p>
        </p:txBody>
      </p:sp>
      <p:sp>
        <p:nvSpPr>
          <p:cNvPr id="3" name="Content Placeholder 2"/>
          <p:cNvSpPr>
            <a:spLocks noGrp="1"/>
          </p:cNvSpPr>
          <p:nvPr>
            <p:ph sz="quarter" idx="10"/>
          </p:nvPr>
        </p:nvSpPr>
        <p:spPr/>
        <p:txBody>
          <a:bodyPr/>
          <a:lstStyle/>
          <a:p>
            <a:r>
              <a:rPr lang="en-CA" sz="2800" dirty="0"/>
              <a:t>Calculate the total to charge for an order from an online store in Canada</a:t>
            </a:r>
          </a:p>
          <a:p>
            <a:r>
              <a:rPr lang="en-CA" sz="2800" dirty="0"/>
              <a:t>Ask user what country they are from and their order total</a:t>
            </a:r>
          </a:p>
          <a:p>
            <a:r>
              <a:rPr lang="en-CA" sz="2800" dirty="0"/>
              <a:t>If the user is from Canada, ask which province</a:t>
            </a:r>
          </a:p>
          <a:p>
            <a:r>
              <a:rPr lang="en-CA" sz="2800" dirty="0"/>
              <a:t>If the order is from outside Canada do not charge any taxes</a:t>
            </a:r>
            <a:endParaRPr lang="en-US" sz="2800" dirty="0"/>
          </a:p>
          <a:p>
            <a:r>
              <a:rPr lang="en-CA" sz="2800" dirty="0"/>
              <a:t>If the order was placed in Canada calculate tax based on the province</a:t>
            </a:r>
          </a:p>
          <a:p>
            <a:pPr lvl="1"/>
            <a:r>
              <a:rPr lang="en-CA" sz="2400" dirty="0"/>
              <a:t>Alberta charge .05% General sales Tax (GST)</a:t>
            </a:r>
          </a:p>
          <a:p>
            <a:pPr lvl="1"/>
            <a:r>
              <a:rPr lang="en-CA" sz="2400" dirty="0"/>
              <a:t>Ontario, New Brunswick, Nova Scotia charge .13% Harmonized sales tax</a:t>
            </a:r>
          </a:p>
          <a:p>
            <a:pPr lvl="1"/>
            <a:r>
              <a:rPr lang="en-CA" sz="2400" dirty="0"/>
              <a:t>All other provinces charge .06% provincial sales tax + .05% GST tax</a:t>
            </a:r>
          </a:p>
          <a:p>
            <a:r>
              <a:rPr lang="en-CA" sz="2800" dirty="0"/>
              <a:t>Tell the user the total with taxes for their order</a:t>
            </a:r>
          </a:p>
        </p:txBody>
      </p:sp>
    </p:spTree>
    <p:extLst>
      <p:ext uri="{BB962C8B-B14F-4D97-AF65-F5344CB8AC3E}">
        <p14:creationId xmlns:p14="http://schemas.microsoft.com/office/powerpoint/2010/main" val="180166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Testing your challenge</a:t>
            </a:r>
            <a:endParaRPr lang="en-US" dirty="0"/>
          </a:p>
        </p:txBody>
      </p:sp>
      <p:sp>
        <p:nvSpPr>
          <p:cNvPr id="3" name="Content Placeholder 2"/>
          <p:cNvSpPr>
            <a:spLocks noGrp="1"/>
          </p:cNvSpPr>
          <p:nvPr>
            <p:ph sz="quarter" idx="10"/>
          </p:nvPr>
        </p:nvSpPr>
        <p:spPr/>
        <p:txBody>
          <a:bodyPr/>
          <a:lstStyle/>
          <a:p>
            <a:r>
              <a:rPr lang="en-CA" sz="2800" dirty="0"/>
              <a:t>What do you need to test to ensure your code works correctly?</a:t>
            </a:r>
          </a:p>
          <a:p>
            <a:pPr lvl="1"/>
            <a:r>
              <a:rPr lang="en-CA" sz="2400" dirty="0"/>
              <a:t>Someone who is from outside Canada (no tax)</a:t>
            </a:r>
          </a:p>
          <a:p>
            <a:pPr lvl="1"/>
            <a:r>
              <a:rPr lang="en-CA" sz="2400" dirty="0"/>
              <a:t>Someone from Alberta, Canada (5% tax)</a:t>
            </a:r>
          </a:p>
          <a:p>
            <a:pPr lvl="1"/>
            <a:r>
              <a:rPr lang="en-CA" sz="2400" dirty="0"/>
              <a:t>Someone from Ontario, Canada (13% tax)</a:t>
            </a:r>
          </a:p>
          <a:p>
            <a:pPr lvl="1"/>
            <a:r>
              <a:rPr lang="en-CA" sz="2400" dirty="0"/>
              <a:t>Someone from Canada from a different province (e.g. Quebec) (11% tax)</a:t>
            </a:r>
          </a:p>
        </p:txBody>
      </p:sp>
    </p:spTree>
    <p:extLst>
      <p:ext uri="{BB962C8B-B14F-4D97-AF65-F5344CB8AC3E}">
        <p14:creationId xmlns:p14="http://schemas.microsoft.com/office/powerpoint/2010/main" val="3728313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If you are in Canada say hello, if you are in Germany say </a:t>
            </a:r>
            <a:r>
              <a:rPr lang="en-CA" dirty="0" err="1"/>
              <a:t>guten</a:t>
            </a:r>
            <a:r>
              <a:rPr lang="en-CA" dirty="0"/>
              <a:t> tag, if you are in France say bonjour, …</a:t>
            </a:r>
            <a:br>
              <a:rPr lang="en-CA" dirty="0"/>
            </a:br>
            <a:endParaRPr lang="en-US" dirty="0"/>
          </a:p>
        </p:txBody>
      </p:sp>
      <p:sp>
        <p:nvSpPr>
          <p:cNvPr id="3" name="Content Placeholder 2"/>
          <p:cNvSpPr>
            <a:spLocks noGrp="1"/>
          </p:cNvSpPr>
          <p:nvPr>
            <p:ph sz="quarter" idx="10"/>
          </p:nvPr>
        </p:nvSpPr>
        <p:spPr>
          <a:xfrm>
            <a:off x="379413" y="2044700"/>
            <a:ext cx="11525250" cy="4633914"/>
          </a:xfrm>
        </p:spPr>
        <p:txBody>
          <a:bodyPr/>
          <a:lstStyle/>
          <a:p>
            <a:r>
              <a:rPr lang="en-CA" dirty="0"/>
              <a:t>This is an interesting situation because you really only have one condition to check, but that one condition could have many different values</a:t>
            </a:r>
            <a:endParaRPr lang="en-US" dirty="0"/>
          </a:p>
        </p:txBody>
      </p:sp>
    </p:spTree>
    <p:extLst>
      <p:ext uri="{BB962C8B-B14F-4D97-AF65-F5344CB8AC3E}">
        <p14:creationId xmlns:p14="http://schemas.microsoft.com/office/powerpoint/2010/main" val="177605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The “</a:t>
            </a:r>
            <a:r>
              <a:rPr lang="en-CA" dirty="0" err="1"/>
              <a:t>elif</a:t>
            </a:r>
            <a:r>
              <a:rPr lang="en-CA" dirty="0"/>
              <a:t>” allows you to check for different values</a:t>
            </a:r>
            <a:br>
              <a:rPr lang="en-CA" dirty="0"/>
            </a:br>
            <a:endParaRPr lang="en-US" dirty="0"/>
          </a:p>
        </p:txBody>
      </p:sp>
      <p:sp>
        <p:nvSpPr>
          <p:cNvPr id="4" name="Rectangle 1"/>
          <p:cNvSpPr>
            <a:spLocks noGrp="1" noChangeArrowheads="1"/>
          </p:cNvSpPr>
          <p:nvPr>
            <p:ph sz="quarter" idx="10"/>
          </p:nvPr>
        </p:nvSpPr>
        <p:spPr bwMode="auto">
          <a:xfrm>
            <a:off x="544513" y="1030259"/>
            <a:ext cx="8268610"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country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"Where are you from?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"CANADA"</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"Hello"</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elif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"GERMANY"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Guten</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Tag"</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elif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"FRANCE"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"Bonjour"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544513" y="4940679"/>
            <a:ext cx="6841938" cy="954107"/>
          </a:xfrm>
          <a:prstGeom prst="rect">
            <a:avLst/>
          </a:prstGeom>
          <a:noFill/>
        </p:spPr>
        <p:txBody>
          <a:bodyPr wrap="none" rtlCol="0">
            <a:spAutoFit/>
          </a:bodyPr>
          <a:lstStyle/>
          <a:p>
            <a:r>
              <a:rPr lang="en-CA" sz="2800" dirty="0">
                <a:latin typeface="Segoe UI Light" panose="020B0502040204020203" pitchFamily="34" charset="0"/>
                <a:cs typeface="Segoe UI Light" panose="020B0502040204020203" pitchFamily="34" charset="0"/>
              </a:rPr>
              <a:t>Note that the </a:t>
            </a:r>
            <a:r>
              <a:rPr lang="en-CA" sz="2800" dirty="0" err="1">
                <a:latin typeface="Segoe UI Light" panose="020B0502040204020203" pitchFamily="34" charset="0"/>
                <a:cs typeface="Segoe UI Light" panose="020B0502040204020203" pitchFamily="34" charset="0"/>
              </a:rPr>
              <a:t>elif</a:t>
            </a:r>
            <a:r>
              <a:rPr lang="en-CA" sz="2800" dirty="0">
                <a:latin typeface="Segoe UI Light" panose="020B0502040204020203" pitchFamily="34" charset="0"/>
                <a:cs typeface="Segoe UI Light" panose="020B0502040204020203" pitchFamily="34" charset="0"/>
              </a:rPr>
              <a:t> statement is not indented! </a:t>
            </a:r>
          </a:p>
          <a:p>
            <a:r>
              <a:rPr lang="en-CA" sz="2800" dirty="0">
                <a:latin typeface="Segoe UI Light" panose="020B0502040204020203" pitchFamily="34" charset="0"/>
                <a:cs typeface="Segoe UI Light" panose="020B0502040204020203" pitchFamily="34" charset="0"/>
              </a:rPr>
              <a:t>“</a:t>
            </a:r>
            <a:r>
              <a:rPr lang="en-CA" sz="2800" dirty="0" err="1">
                <a:latin typeface="Segoe UI Light" panose="020B0502040204020203" pitchFamily="34" charset="0"/>
                <a:cs typeface="Segoe UI Light" panose="020B0502040204020203" pitchFamily="34" charset="0"/>
              </a:rPr>
              <a:t>elif</a:t>
            </a:r>
            <a:r>
              <a:rPr lang="en-CA" sz="2800" dirty="0">
                <a:latin typeface="Segoe UI Light" panose="020B0502040204020203" pitchFamily="34" charset="0"/>
                <a:cs typeface="Segoe UI Light" panose="020B0502040204020203" pitchFamily="34" charset="0"/>
              </a:rPr>
              <a:t>” is short for Else if</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8370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What if someone enters Japan or Italy?</a:t>
            </a:r>
            <a:br>
              <a:rPr lang="en-CA" dirty="0"/>
            </a:br>
            <a:endParaRPr lang="en-US" dirty="0"/>
          </a:p>
        </p:txBody>
      </p:sp>
      <p:sp>
        <p:nvSpPr>
          <p:cNvPr id="4" name="Rectangle 1"/>
          <p:cNvSpPr>
            <a:spLocks noGrp="1" noChangeArrowheads="1"/>
          </p:cNvSpPr>
          <p:nvPr>
            <p:ph sz="quarter" idx="10"/>
          </p:nvPr>
        </p:nvSpPr>
        <p:spPr bwMode="auto">
          <a:xfrm>
            <a:off x="544513" y="2163044"/>
            <a:ext cx="8268610"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country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"Where are you from?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"CANADA"</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"Hello"</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elif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"GERMANY"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Guten</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Tag"</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elif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"FRANCE"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"Bonjour"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800" dirty="0">
                <a:solidFill>
                  <a:srgbClr val="0000FF"/>
                </a:solidFill>
                <a:latin typeface="Consolas" panose="020B0609020204030204" pitchFamily="49" charset="0"/>
                <a:cs typeface="Consolas" panose="020B0609020204030204" pitchFamily="49" charset="0"/>
              </a:rPr>
              <a:t>else</a:t>
            </a:r>
            <a:r>
              <a:rPr lang="en-US" altLang="en-US" sz="28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     print(</a:t>
            </a:r>
            <a:r>
              <a:rPr lang="en-US" altLang="en-US" sz="2800" dirty="0">
                <a:solidFill>
                  <a:srgbClr val="A31515"/>
                </a:solidFill>
                <a:latin typeface="Consolas" panose="020B0609020204030204" pitchFamily="49" charset="0"/>
                <a:cs typeface="Consolas" panose="020B0609020204030204" pitchFamily="49" charset="0"/>
              </a:rPr>
              <a:t>"Aloha/Ciao/</a:t>
            </a:r>
            <a:r>
              <a:rPr lang="en-US" altLang="en-US" sz="2800" dirty="0" err="1">
                <a:solidFill>
                  <a:srgbClr val="A31515"/>
                </a:solidFill>
                <a:latin typeface="Consolas" panose="020B0609020204030204" pitchFamily="49" charset="0"/>
                <a:cs typeface="Consolas" panose="020B0609020204030204" pitchFamily="49" charset="0"/>
              </a:rPr>
              <a:t>G’Day</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544513" y="1506365"/>
            <a:ext cx="10951909" cy="523220"/>
          </a:xfrm>
          <a:prstGeom prst="rect">
            <a:avLst/>
          </a:prstGeom>
          <a:noFill/>
        </p:spPr>
        <p:txBody>
          <a:bodyPr wrap="none" rtlCol="0">
            <a:spAutoFit/>
          </a:bodyPr>
          <a:lstStyle/>
          <a:p>
            <a:r>
              <a:rPr lang="en-CA" sz="2800" dirty="0">
                <a:latin typeface="Segoe UI Light" panose="020B0502040204020203" pitchFamily="34" charset="0"/>
                <a:cs typeface="Segoe UI Light" panose="020B0502040204020203" pitchFamily="34" charset="0"/>
              </a:rPr>
              <a:t>We should add an “</a:t>
            </a:r>
            <a:r>
              <a:rPr lang="en-CA" sz="2800" b="1" dirty="0">
                <a:latin typeface="Segoe UI Light" panose="020B0502040204020203" pitchFamily="34" charset="0"/>
                <a:cs typeface="Segoe UI Light" panose="020B0502040204020203" pitchFamily="34" charset="0"/>
              </a:rPr>
              <a:t>else</a:t>
            </a:r>
            <a:r>
              <a:rPr lang="en-CA" sz="2800" dirty="0">
                <a:latin typeface="Segoe UI Light" panose="020B0502040204020203" pitchFamily="34" charset="0"/>
                <a:cs typeface="Segoe UI Light" panose="020B0502040204020203" pitchFamily="34" charset="0"/>
              </a:rPr>
              <a:t>” statement to catch any conditions we didn’t list</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4610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If you win the lottery and the prize is over a million dollars then retire to a life of luxury</a:t>
            </a:r>
            <a:br>
              <a:rPr lang="en-CA" dirty="0"/>
            </a:br>
            <a:endParaRPr lang="en-US" dirty="0"/>
          </a:p>
        </p:txBody>
      </p:sp>
      <p:sp>
        <p:nvSpPr>
          <p:cNvPr id="3" name="Content Placeholder 2"/>
          <p:cNvSpPr>
            <a:spLocks noGrp="1"/>
          </p:cNvSpPr>
          <p:nvPr>
            <p:ph sz="quarter" idx="10"/>
          </p:nvPr>
        </p:nvSpPr>
        <p:spPr/>
        <p:txBody>
          <a:bodyPr/>
          <a:lstStyle/>
          <a:p>
            <a:r>
              <a:rPr lang="en-CA" dirty="0"/>
              <a:t>Sometimes the decision on whether to take the next step depends on a combination of factors</a:t>
            </a:r>
          </a:p>
          <a:p>
            <a:r>
              <a:rPr lang="en-CA" dirty="0"/>
              <a:t>If I win the lottery, but only win $5 I can’t retire</a:t>
            </a:r>
          </a:p>
          <a:p>
            <a:r>
              <a:rPr lang="en-CA" dirty="0"/>
              <a:t>If the lottery gives out a million dollars but I didn’t win, I can’t retire</a:t>
            </a:r>
          </a:p>
          <a:p>
            <a:r>
              <a:rPr lang="en-CA" dirty="0"/>
              <a:t>I can only retire if I win the lottery </a:t>
            </a:r>
            <a:r>
              <a:rPr lang="en-CA" sz="4000" b="1" dirty="0"/>
              <a:t>and</a:t>
            </a:r>
            <a:r>
              <a:rPr lang="en-CA" dirty="0"/>
              <a:t> the prize was over a million dollars</a:t>
            </a:r>
            <a:endParaRPr lang="en-US" dirty="0"/>
          </a:p>
        </p:txBody>
      </p:sp>
    </p:spTree>
    <p:extLst>
      <p:ext uri="{BB962C8B-B14F-4D97-AF65-F5344CB8AC3E}">
        <p14:creationId xmlns:p14="http://schemas.microsoft.com/office/powerpoint/2010/main" val="269313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When you use “and” you are saying all the conditions must be true</a:t>
            </a:r>
            <a:br>
              <a:rPr lang="en-CA" dirty="0"/>
            </a:br>
            <a:endParaRPr lang="en-US" dirty="0"/>
          </a:p>
        </p:txBody>
      </p:sp>
      <p:sp>
        <p:nvSpPr>
          <p:cNvPr id="3" name="Conten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5046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The “and” is only evaluated as True if both conditions are True.</a:t>
            </a:r>
            <a:endParaRPr lang="en-US" dirty="0"/>
          </a:p>
        </p:txBody>
      </p:sp>
      <p:sp>
        <p:nvSpPr>
          <p:cNvPr id="4" name="Rectangle 1"/>
          <p:cNvSpPr>
            <a:spLocks noGrp="1" noChangeArrowheads="1"/>
          </p:cNvSpPr>
          <p:nvPr>
            <p:ph sz="quarter" idx="10"/>
          </p:nvPr>
        </p:nvSpPr>
        <p:spPr bwMode="auto">
          <a:xfrm>
            <a:off x="379514" y="1840196"/>
            <a:ext cx="11817659"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#Imagine you have code that ran earlier which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#set these two variables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wonLottery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bigWin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#print statement only executes if both conditions are true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wonLottery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and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bigWin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"you can retire"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2952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Here are all the possible combinations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908632800"/>
              </p:ext>
            </p:extLst>
          </p:nvPr>
        </p:nvGraphicFramePr>
        <p:xfrm>
          <a:off x="1032428" y="2552132"/>
          <a:ext cx="9254571" cy="2590800"/>
        </p:xfrm>
        <a:graphic>
          <a:graphicData uri="http://schemas.openxmlformats.org/drawingml/2006/table">
            <a:tbl>
              <a:tblPr firstRow="1" bandRow="1">
                <a:tableStyleId>{5C22544A-7EE6-4342-B048-85BDC9FD1C3A}</a:tableStyleId>
              </a:tblPr>
              <a:tblGrid>
                <a:gridCol w="3084857">
                  <a:extLst>
                    <a:ext uri="{9D8B030D-6E8A-4147-A177-3AD203B41FA5}">
                      <a16:colId xmlns:a16="http://schemas.microsoft.com/office/drawing/2014/main" val="20000"/>
                    </a:ext>
                  </a:extLst>
                </a:gridCol>
                <a:gridCol w="3084857">
                  <a:extLst>
                    <a:ext uri="{9D8B030D-6E8A-4147-A177-3AD203B41FA5}">
                      <a16:colId xmlns:a16="http://schemas.microsoft.com/office/drawing/2014/main" val="20001"/>
                    </a:ext>
                  </a:extLst>
                </a:gridCol>
                <a:gridCol w="3084857">
                  <a:extLst>
                    <a:ext uri="{9D8B030D-6E8A-4147-A177-3AD203B41FA5}">
                      <a16:colId xmlns:a16="http://schemas.microsoft.com/office/drawing/2014/main" val="20002"/>
                    </a:ext>
                  </a:extLst>
                </a:gridCol>
              </a:tblGrid>
              <a:tr h="370840">
                <a:tc>
                  <a:txBody>
                    <a:bodyPr/>
                    <a:lstStyle/>
                    <a:p>
                      <a:r>
                        <a:rPr lang="en-CA" sz="2800" dirty="0"/>
                        <a:t>First Condition is</a:t>
                      </a:r>
                      <a:endParaRPr lang="en-US" sz="2800" dirty="0"/>
                    </a:p>
                  </a:txBody>
                  <a:tcPr/>
                </a:tc>
                <a:tc>
                  <a:txBody>
                    <a:bodyPr/>
                    <a:lstStyle/>
                    <a:p>
                      <a:r>
                        <a:rPr lang="en-CA" sz="2800" dirty="0"/>
                        <a:t>Second Condition is</a:t>
                      </a:r>
                      <a:endParaRPr lang="en-US" sz="2800" dirty="0"/>
                    </a:p>
                  </a:txBody>
                  <a:tcPr/>
                </a:tc>
                <a:tc>
                  <a:txBody>
                    <a:bodyPr/>
                    <a:lstStyle/>
                    <a:p>
                      <a:r>
                        <a:rPr lang="en-CA" sz="2800" dirty="0"/>
                        <a:t>Statement</a:t>
                      </a:r>
                      <a:r>
                        <a:rPr lang="en-CA" sz="2800" baseline="0" dirty="0"/>
                        <a:t> is </a:t>
                      </a:r>
                      <a:endParaRPr lang="en-US" sz="2800" dirty="0"/>
                    </a:p>
                  </a:txBody>
                  <a:tcPr/>
                </a:tc>
                <a:extLst>
                  <a:ext uri="{0D108BD9-81ED-4DB2-BD59-A6C34878D82A}">
                    <a16:rowId xmlns:a16="http://schemas.microsoft.com/office/drawing/2014/main" val="10000"/>
                  </a:ext>
                </a:extLst>
              </a:tr>
              <a:tr h="370840">
                <a:tc>
                  <a:txBody>
                    <a:bodyPr/>
                    <a:lstStyle/>
                    <a:p>
                      <a:r>
                        <a:rPr lang="en-CA" sz="2800" dirty="0"/>
                        <a:t>True</a:t>
                      </a:r>
                      <a:endParaRPr lang="en-US" sz="2800" dirty="0"/>
                    </a:p>
                  </a:txBody>
                  <a:tcPr/>
                </a:tc>
                <a:tc>
                  <a:txBody>
                    <a:bodyPr/>
                    <a:lstStyle/>
                    <a:p>
                      <a:r>
                        <a:rPr lang="en-CA" sz="2800" dirty="0"/>
                        <a:t>True</a:t>
                      </a:r>
                      <a:endParaRPr lang="en-US" sz="2800" dirty="0"/>
                    </a:p>
                  </a:txBody>
                  <a:tcPr/>
                </a:tc>
                <a:tc>
                  <a:txBody>
                    <a:bodyPr/>
                    <a:lstStyle/>
                    <a:p>
                      <a:r>
                        <a:rPr lang="en-CA" sz="2800" dirty="0"/>
                        <a:t>True</a:t>
                      </a:r>
                      <a:endParaRPr lang="en-US" sz="2800" dirty="0"/>
                    </a:p>
                  </a:txBody>
                  <a:tcPr/>
                </a:tc>
                <a:extLst>
                  <a:ext uri="{0D108BD9-81ED-4DB2-BD59-A6C34878D82A}">
                    <a16:rowId xmlns:a16="http://schemas.microsoft.com/office/drawing/2014/main" val="10001"/>
                  </a:ext>
                </a:extLst>
              </a:tr>
              <a:tr h="370840">
                <a:tc>
                  <a:txBody>
                    <a:bodyPr/>
                    <a:lstStyle/>
                    <a:p>
                      <a:r>
                        <a:rPr lang="en-CA" sz="2800" dirty="0"/>
                        <a:t>True</a:t>
                      </a:r>
                      <a:endParaRPr lang="en-US" sz="2800" dirty="0"/>
                    </a:p>
                  </a:txBody>
                  <a:tcPr/>
                </a:tc>
                <a:tc>
                  <a:txBody>
                    <a:bodyPr/>
                    <a:lstStyle/>
                    <a:p>
                      <a:r>
                        <a:rPr lang="en-CA" sz="2800" dirty="0"/>
                        <a:t>False</a:t>
                      </a:r>
                      <a:endParaRPr lang="en-US" sz="2800" dirty="0"/>
                    </a:p>
                  </a:txBody>
                  <a:tcPr/>
                </a:tc>
                <a:tc>
                  <a:txBody>
                    <a:bodyPr/>
                    <a:lstStyle/>
                    <a:p>
                      <a:r>
                        <a:rPr lang="en-CA" sz="2800" dirty="0"/>
                        <a:t>False</a:t>
                      </a:r>
                      <a:endParaRPr lang="en-US" sz="2800" dirty="0"/>
                    </a:p>
                  </a:txBody>
                  <a:tcPr/>
                </a:tc>
                <a:extLst>
                  <a:ext uri="{0D108BD9-81ED-4DB2-BD59-A6C34878D82A}">
                    <a16:rowId xmlns:a16="http://schemas.microsoft.com/office/drawing/2014/main" val="10002"/>
                  </a:ext>
                </a:extLst>
              </a:tr>
              <a:tr h="370840">
                <a:tc>
                  <a:txBody>
                    <a:bodyPr/>
                    <a:lstStyle/>
                    <a:p>
                      <a:r>
                        <a:rPr lang="en-CA" sz="2800" dirty="0"/>
                        <a:t>False</a:t>
                      </a:r>
                      <a:endParaRPr lang="en-US" sz="2800" dirty="0"/>
                    </a:p>
                  </a:txBody>
                  <a:tcPr/>
                </a:tc>
                <a:tc>
                  <a:txBody>
                    <a:bodyPr/>
                    <a:lstStyle/>
                    <a:p>
                      <a:r>
                        <a:rPr lang="en-CA" sz="2800" dirty="0"/>
                        <a:t>True</a:t>
                      </a:r>
                      <a:endParaRPr lang="en-US" sz="2800" dirty="0"/>
                    </a:p>
                  </a:txBody>
                  <a:tcPr/>
                </a:tc>
                <a:tc>
                  <a:txBody>
                    <a:bodyPr/>
                    <a:lstStyle/>
                    <a:p>
                      <a:r>
                        <a:rPr lang="en-CA" sz="2800" dirty="0"/>
                        <a:t>False</a:t>
                      </a:r>
                      <a:endParaRPr lang="en-US" sz="2800" dirty="0"/>
                    </a:p>
                  </a:txBody>
                  <a:tcPr/>
                </a:tc>
                <a:extLst>
                  <a:ext uri="{0D108BD9-81ED-4DB2-BD59-A6C34878D82A}">
                    <a16:rowId xmlns:a16="http://schemas.microsoft.com/office/drawing/2014/main" val="10003"/>
                  </a:ext>
                </a:extLst>
              </a:tr>
              <a:tr h="370840">
                <a:tc>
                  <a:txBody>
                    <a:bodyPr/>
                    <a:lstStyle/>
                    <a:p>
                      <a:r>
                        <a:rPr lang="en-CA" sz="2800" dirty="0"/>
                        <a:t>False</a:t>
                      </a:r>
                      <a:endParaRPr lang="en-US" sz="2800" dirty="0"/>
                    </a:p>
                  </a:txBody>
                  <a:tcPr/>
                </a:tc>
                <a:tc>
                  <a:txBody>
                    <a:bodyPr/>
                    <a:lstStyle/>
                    <a:p>
                      <a:r>
                        <a:rPr lang="en-CA" sz="2800" dirty="0"/>
                        <a:t>False</a:t>
                      </a:r>
                      <a:endParaRPr lang="en-US" sz="2800" dirty="0"/>
                    </a:p>
                  </a:txBody>
                  <a:tcPr/>
                </a:tc>
                <a:tc>
                  <a:txBody>
                    <a:bodyPr/>
                    <a:lstStyle/>
                    <a:p>
                      <a:r>
                        <a:rPr lang="en-CA" sz="2800" dirty="0"/>
                        <a:t>False</a:t>
                      </a:r>
                      <a:endParaRPr lang="en-US" sz="2800" dirty="0"/>
                    </a:p>
                  </a:txBody>
                  <a:tcPr/>
                </a:tc>
                <a:extLst>
                  <a:ext uri="{0D108BD9-81ED-4DB2-BD59-A6C34878D82A}">
                    <a16:rowId xmlns:a16="http://schemas.microsoft.com/office/drawing/2014/main" val="10004"/>
                  </a:ext>
                </a:extLst>
              </a:tr>
            </a:tbl>
          </a:graphicData>
        </a:graphic>
      </p:graphicFrame>
      <p:sp>
        <p:nvSpPr>
          <p:cNvPr id="5" name="Rectangle 4"/>
          <p:cNvSpPr/>
          <p:nvPr/>
        </p:nvSpPr>
        <p:spPr>
          <a:xfrm>
            <a:off x="1630882" y="1245702"/>
            <a:ext cx="7874271" cy="1077218"/>
          </a:xfrm>
          <a:prstGeom prst="rect">
            <a:avLst/>
          </a:prstGeom>
        </p:spPr>
        <p:txBody>
          <a:bodyPr wrap="none">
            <a:spAutoFit/>
          </a:bodyPr>
          <a:lstStyle/>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err="1">
                <a:solidFill>
                  <a:srgbClr val="000000"/>
                </a:solidFill>
                <a:latin typeface="Consolas" panose="020B0609020204030204" pitchFamily="49" charset="0"/>
                <a:cs typeface="Consolas" panose="020B0609020204030204" pitchFamily="49" charset="0"/>
              </a:rPr>
              <a:t>firstCondition</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00FF"/>
                </a:solidFill>
                <a:latin typeface="Consolas" panose="020B0609020204030204" pitchFamily="49" charset="0"/>
                <a:cs typeface="Consolas" panose="020B0609020204030204" pitchFamily="49" charset="0"/>
              </a:rPr>
              <a:t>and</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err="1">
                <a:solidFill>
                  <a:srgbClr val="000000"/>
                </a:solidFill>
                <a:latin typeface="Consolas" panose="020B0609020204030204" pitchFamily="49" charset="0"/>
                <a:cs typeface="Consolas" panose="020B0609020204030204" pitchFamily="49" charset="0"/>
              </a:rPr>
              <a:t>secondCondition</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endParaRPr lang="en-CA" altLang="en-US"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endParaRPr lang="en-US" altLang="en-US"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7255662"/>
      </p:ext>
    </p:extLst>
  </p:cSld>
  <p:clrMapOvr>
    <a:masterClrMapping/>
  </p:clrMapOvr>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5725</TotalTime>
  <Words>1359</Words>
  <Application>Microsoft Office PowerPoint</Application>
  <PresentationFormat>Widescreen</PresentationFormat>
  <Paragraphs>163</Paragraphs>
  <Slides>23</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Calibri</vt:lpstr>
      <vt:lpstr>Calibri Light</vt:lpstr>
      <vt:lpstr>Consolas</vt:lpstr>
      <vt:lpstr>Segoe UI</vt:lpstr>
      <vt:lpstr>Segoe UI Light</vt:lpstr>
      <vt:lpstr>MVA</vt:lpstr>
      <vt:lpstr>Office Theme</vt:lpstr>
      <vt:lpstr>PowerPoint Presentation</vt:lpstr>
      <vt:lpstr>Sometimes there are multiple conditions that affect the outcome of a decision</vt:lpstr>
      <vt:lpstr>If you are in Canada say hello, if you are in Germany say guten tag, if you are in France say bonjour, … </vt:lpstr>
      <vt:lpstr>The “elif” allows you to check for different values </vt:lpstr>
      <vt:lpstr>What if someone enters Japan or Italy? </vt:lpstr>
      <vt:lpstr>If you win the lottery and the prize is over a million dollars then retire to a life of luxury </vt:lpstr>
      <vt:lpstr>When you use “and” you are saying all the conditions must be true </vt:lpstr>
      <vt:lpstr>The “and” is only evaluated as True if both conditions are True.</vt:lpstr>
      <vt:lpstr>Here are all the possible combinations</vt:lpstr>
      <vt:lpstr>Sometimes we want to do something if either condition is true</vt:lpstr>
      <vt:lpstr>When you use “or” you are saying please do the following if either condition is true  </vt:lpstr>
      <vt:lpstr>The “or” is evaluated as True if either of the conditions is True.</vt:lpstr>
      <vt:lpstr>Here are all the possible combinations</vt:lpstr>
      <vt:lpstr>You can combine multiple “and”/“or” in a single if statement</vt:lpstr>
      <vt:lpstr>You can combine “and”/”or” in a single statement</vt:lpstr>
      <vt:lpstr>Do you remember learning order of operations for math in school?</vt:lpstr>
      <vt:lpstr>There is an order of operations for “and”/”or”  “and” are evaluated first</vt:lpstr>
      <vt:lpstr>In math, how can you specify that you want to do addition before multiplication?</vt:lpstr>
      <vt:lpstr>We can use parentheses to execute “or” before “and”</vt:lpstr>
      <vt:lpstr>Sometimes we have multiple conditions but just using and “and”/”or” may not work</vt:lpstr>
      <vt:lpstr>You can nest if statements inside each other </vt:lpstr>
      <vt:lpstr>Your challenge</vt:lpstr>
      <vt:lpstr>Testing your 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Pranay Dattani</cp:lastModifiedBy>
  <cp:revision>135</cp:revision>
  <dcterms:created xsi:type="dcterms:W3CDTF">2014-06-11T19:38:55Z</dcterms:created>
  <dcterms:modified xsi:type="dcterms:W3CDTF">2020-06-02T10:40:59Z</dcterms:modified>
</cp:coreProperties>
</file>