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7" r:id="rId2"/>
    <p:sldId id="259" r:id="rId3"/>
    <p:sldId id="258" r:id="rId4"/>
    <p:sldId id="260" r:id="rId5"/>
    <p:sldId id="268" r:id="rId6"/>
    <p:sldId id="261" r:id="rId7"/>
    <p:sldId id="267" r:id="rId8"/>
    <p:sldId id="270" r:id="rId9"/>
    <p:sldId id="262" r:id="rId10"/>
    <p:sldId id="271" r:id="rId11"/>
    <p:sldId id="281" r:id="rId12"/>
    <p:sldId id="283" r:id="rId13"/>
    <p:sldId id="284" r:id="rId14"/>
    <p:sldId id="275" r:id="rId15"/>
    <p:sldId id="276" r:id="rId16"/>
    <p:sldId id="277" r:id="rId17"/>
    <p:sldId id="294" r:id="rId18"/>
    <p:sldId id="285" r:id="rId19"/>
    <p:sldId id="286" r:id="rId20"/>
    <p:sldId id="287" r:id="rId21"/>
    <p:sldId id="288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289" r:id="rId46"/>
    <p:sldId id="320" r:id="rId47"/>
    <p:sldId id="318" r:id="rId48"/>
    <p:sldId id="319" r:id="rId49"/>
    <p:sldId id="321" r:id="rId50"/>
    <p:sldId id="322" r:id="rId51"/>
    <p:sldId id="324" r:id="rId52"/>
    <p:sldId id="323" r:id="rId53"/>
    <p:sldId id="325" r:id="rId54"/>
    <p:sldId id="326" r:id="rId55"/>
    <p:sldId id="327" r:id="rId56"/>
    <p:sldId id="290" r:id="rId57"/>
    <p:sldId id="292" r:id="rId58"/>
    <p:sldId id="291" r:id="rId59"/>
    <p:sldId id="293" r:id="rId60"/>
    <p:sldId id="269" r:id="rId61"/>
    <p:sldId id="264" r:id="rId62"/>
    <p:sldId id="265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364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BF6C8-414B-4FCB-805C-9000A3F263F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4E2-89EA-40E3-B4E6-0571FA7D6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7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78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82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53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42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16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641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57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1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91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10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7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1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44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05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D21541-49A0-4FFD-96F4-14EB3A7D5114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B477FF-0904-48D3-B31A-6C84F8C801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2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82E600-ED56-4A8E-F0B9-6863B288D6E9}"/>
              </a:ext>
            </a:extLst>
          </p:cNvPr>
          <p:cNvSpPr txBox="1"/>
          <p:nvPr/>
        </p:nvSpPr>
        <p:spPr>
          <a:xfrm>
            <a:off x="738094" y="2032000"/>
            <a:ext cx="106142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endParaRPr lang="en-IN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ctr">
              <a:lnSpc>
                <a:spcPct val="100000"/>
              </a:lnSpc>
            </a:pPr>
            <a:r>
              <a:rPr lang="en-I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Mini Project On</a:t>
            </a:r>
          </a:p>
          <a:p>
            <a:pPr algn="ctr">
              <a:lnSpc>
                <a:spcPct val="100000"/>
              </a:lnSpc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Price Negotiation Chatbot on e-commerce website</a:t>
            </a:r>
          </a:p>
          <a:p>
            <a:pPr algn="ctr">
              <a:lnSpc>
                <a:spcPct val="100000"/>
              </a:lnSpc>
            </a:pP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IN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83BA2-053C-A8A7-DEB0-DE4637F7B388}"/>
              </a:ext>
            </a:extLst>
          </p:cNvPr>
          <p:cNvSpPr txBox="1"/>
          <p:nvPr/>
        </p:nvSpPr>
        <p:spPr>
          <a:xfrm>
            <a:off x="791881" y="4605229"/>
            <a:ext cx="5253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 MEMBERS 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207R1A0562    Hariharan Ummadisetti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207R1A0597    Nikhila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Manthena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207R1A0579    Pranay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Gogurla</a:t>
            </a:r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D768B-D830-BBC9-ED54-29DA78BE5DCE}"/>
              </a:ext>
            </a:extLst>
          </p:cNvPr>
          <p:cNvSpPr txBox="1"/>
          <p:nvPr/>
        </p:nvSpPr>
        <p:spPr>
          <a:xfrm>
            <a:off x="8115300" y="4669851"/>
            <a:ext cx="347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 Krishna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(Assistant  Professor</a:t>
            </a:r>
            <a:r>
              <a:rPr lang="en-IN" dirty="0"/>
              <a:t>)</a:t>
            </a:r>
          </a:p>
        </p:txBody>
      </p:sp>
      <p:pic>
        <p:nvPicPr>
          <p:cNvPr id="11" name="Picture 10" descr="CMRGI Logo New2">
            <a:extLst>
              <a:ext uri="{FF2B5EF4-FFF2-40B4-BE49-F238E27FC236}">
                <a16:creationId xmlns:a16="http://schemas.microsoft.com/office/drawing/2014/main" id="{2D5AECA5-BF31-6618-F629-C2EAAAFDEF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104" y="866298"/>
            <a:ext cx="1425133" cy="99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119C35-54B6-0456-701A-13D5545F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99763" y="993267"/>
            <a:ext cx="1425133" cy="95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061DE854-4A3D-6C56-20A0-351376521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5129" y="713052"/>
            <a:ext cx="914400" cy="257175"/>
          </a:xfrm>
          <a:prstGeom prst="roundRect">
            <a:avLst>
              <a:gd name="adj" fmla="val 16667"/>
            </a:avLst>
          </a:prstGeom>
          <a:solidFill>
            <a:schemeClr val="bg2">
              <a:lumMod val="100000"/>
              <a:lumOff val="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90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ESTD: 2009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6F25A-BF90-36CA-4D29-7DF05FAA78ED}"/>
              </a:ext>
            </a:extLst>
          </p:cNvPr>
          <p:cNvSpPr txBox="1"/>
          <p:nvPr/>
        </p:nvSpPr>
        <p:spPr>
          <a:xfrm>
            <a:off x="2324100" y="731283"/>
            <a:ext cx="7467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CMR TECHNICAL CAMPUS</a:t>
            </a:r>
            <a:br>
              <a:rPr lang="en-IN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UGC (Autonomous)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Kandlakoya, Medchal Road, Hyd-501401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3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CDE5-747B-5161-338A-0E3D12F3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681" y="640983"/>
            <a:ext cx="8158688" cy="640970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ARCHITECHTURE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32D0C-A4EC-5202-4814-1FE57C23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31" y="1281952"/>
            <a:ext cx="8352738" cy="48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4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2475-F2BC-42AB-EE92-90803FF494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731652"/>
            <a:ext cx="9601200" cy="902276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2D76A-5D7D-D356-9CBF-BF033F7D8DDA}"/>
              </a:ext>
            </a:extLst>
          </p:cNvPr>
          <p:cNvSpPr txBox="1"/>
          <p:nvPr/>
        </p:nvSpPr>
        <p:spPr>
          <a:xfrm>
            <a:off x="1295400" y="1533465"/>
            <a:ext cx="918713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modules used in the provided project code are as follows: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Templates and using API’s to manage HTTP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and database connectivity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 and Data Preprocessing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Interacting with Operating System and Commands to run sub process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modules provide various functionalities and capabilities required for building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chatbot, handling user interactions, database connectivity, data preprocessing,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analysis, and more.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0AB2B-56A7-84B6-2A62-479CBBCF0F61}"/>
              </a:ext>
            </a:extLst>
          </p:cNvPr>
          <p:cNvSpPr txBox="1"/>
          <p:nvPr/>
        </p:nvSpPr>
        <p:spPr>
          <a:xfrm>
            <a:off x="909918" y="1391479"/>
            <a:ext cx="10372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Flask :-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web framework used for building the application and handling HTTP requests and responses.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ymysql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Python library for connecting and interacting with a MySQL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atetime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module for working with dates and times.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andas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data manipulation and analysis library used for reading and processing CSV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umpy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library for numerical computations and array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1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251EB7-DE33-5610-08AB-419B100A2DD0}"/>
              </a:ext>
            </a:extLst>
          </p:cNvPr>
          <p:cNvSpPr txBox="1"/>
          <p:nvPr/>
        </p:nvSpPr>
        <p:spPr>
          <a:xfrm>
            <a:off x="1290916" y="1290917"/>
            <a:ext cx="97446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sklearn.svm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A module from scikit-learn library for Support Vector Machines (SVM) related tasks, including SVR (Support Vector Regression).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A module from scikit-learn library for data preprocessing tasks, including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feature scaling.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sklearn.neighbors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A module from scikit-learn library for k-nearest neighbors related tasks, including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KNeighborsRegressor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vaderSentiment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A library for sentiment analysis using the VADER (Valence Aware Dictionary and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Reasoner) model.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81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F5DA-F2CA-A0AC-D202-4582BF0D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295402" y="887506"/>
            <a:ext cx="9609668" cy="55581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u="sng" dirty="0"/>
              <a:t>UML</a:t>
            </a:r>
            <a:r>
              <a:rPr lang="en-IN" sz="3200" b="1" u="sng" dirty="0"/>
              <a:t> </a:t>
            </a:r>
            <a:r>
              <a:rPr lang="en-IN" sz="3600" b="1" u="sng" dirty="0"/>
              <a:t>DIAGRAMS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9744F-EE03-E1F5-EF70-69FFEF36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674055"/>
            <a:ext cx="9609668" cy="3963726"/>
          </a:xfrm>
        </p:spPr>
        <p:txBody>
          <a:bodyPr/>
          <a:lstStyle/>
          <a:p>
            <a:r>
              <a:rPr lang="en-IN" b="1" dirty="0"/>
              <a:t>1. USECASE DIAGRAM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A6470-06A4-7819-5D0F-B7E3E3D3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657" y="1443319"/>
            <a:ext cx="5267472" cy="474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D415A-549A-2947-9795-1EC9C039F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195755"/>
            <a:ext cx="9609668" cy="4442026"/>
          </a:xfrm>
        </p:spPr>
        <p:txBody>
          <a:bodyPr/>
          <a:lstStyle/>
          <a:p>
            <a:endParaRPr lang="en-IN" b="1" dirty="0"/>
          </a:p>
          <a:p>
            <a:r>
              <a:rPr lang="en-IN" b="1" dirty="0"/>
              <a:t>2 . CLASS DIAGRAM</a:t>
            </a:r>
          </a:p>
          <a:p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2F5B7B-97EF-915F-5F53-997297D8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0" y="1747791"/>
            <a:ext cx="4485946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4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2F2F99-0468-5C06-A27B-1A8A6BBC87DA}"/>
              </a:ext>
            </a:extLst>
          </p:cNvPr>
          <p:cNvSpPr txBox="1"/>
          <p:nvPr/>
        </p:nvSpPr>
        <p:spPr>
          <a:xfrm>
            <a:off x="1245615" y="1648962"/>
            <a:ext cx="3442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3. SEQUENCE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32471-F3FD-CCC2-E44A-F73F7842E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766" y="847105"/>
            <a:ext cx="6020640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3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9389C1-ADDC-BD53-CF56-A79403CCA44A}"/>
              </a:ext>
            </a:extLst>
          </p:cNvPr>
          <p:cNvSpPr txBox="1"/>
          <p:nvPr/>
        </p:nvSpPr>
        <p:spPr>
          <a:xfrm>
            <a:off x="1463040" y="1716258"/>
            <a:ext cx="3024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Times New Roman" panose="02020603050405020304" pitchFamily="18" charset="0"/>
              </a:rPr>
              <a:t>4. ACTIVITY DIAGRAM</a:t>
            </a:r>
          </a:p>
          <a:p>
            <a:endParaRPr lang="en-IN" sz="2000" b="1" dirty="0"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82909-ECA5-57A9-BD3F-B1348CE3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032" y="707343"/>
            <a:ext cx="2588752" cy="54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7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0A4F-B072-E30E-BDAE-05304F79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Sample Code</a:t>
            </a:r>
            <a:endParaRPr lang="en-IN" sz="7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67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2DF95-3EF1-EA83-9C75-F1BC64C01E11}"/>
              </a:ext>
            </a:extLst>
          </p:cNvPr>
          <p:cNvSpPr txBox="1"/>
          <p:nvPr/>
        </p:nvSpPr>
        <p:spPr>
          <a:xfrm>
            <a:off x="1716258" y="1294227"/>
            <a:ext cx="8595360" cy="4339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flask import Flask,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request, redirect,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url_for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session,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make_response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datetime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sklearn.svm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SVR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sklearn.neighbors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KNeighborsRegressor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vaderSentiment.vaderSentiment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SentimentIntensityAnalyzer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subprocess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speech_recognition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4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44183-ED08-F178-BA1A-908A86EC495C}"/>
              </a:ext>
            </a:extLst>
          </p:cNvPr>
          <p:cNvSpPr txBox="1"/>
          <p:nvPr/>
        </p:nvSpPr>
        <p:spPr>
          <a:xfrm>
            <a:off x="1660861" y="1184760"/>
            <a:ext cx="71526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in Existing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Architechture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5C62E-EF77-CB51-B5DC-39304F9E604A}"/>
              </a:ext>
            </a:extLst>
          </p:cNvPr>
          <p:cNvSpPr txBox="1"/>
          <p:nvPr/>
        </p:nvSpPr>
        <p:spPr>
          <a:xfrm>
            <a:off x="632012" y="783831"/>
            <a:ext cx="1092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219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A9842-25C7-45F3-1685-4BDAF8A9EE0C}"/>
              </a:ext>
            </a:extLst>
          </p:cNvPr>
          <p:cNvSpPr txBox="1"/>
          <p:nvPr/>
        </p:nvSpPr>
        <p:spPr>
          <a:xfrm>
            <a:off x="1561514" y="787791"/>
            <a:ext cx="9383151" cy="508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= Flask(__name__)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app.secret_key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'welcome'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SentimentIntensityAnalyzer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recognizer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sr.Recognizer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@app.route('/ViewReview', methods=['GET', 'POST'])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ViewReview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'GET':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global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font = '&lt;font size="3" color="black"&gt;' 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= '&lt;table border="1" width="100%"&gt;'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'&lt;tr&gt;&lt;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62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574CE-05C6-F708-573F-A01F7FB1D412}"/>
              </a:ext>
            </a:extLst>
          </p:cNvPr>
          <p:cNvSpPr txBox="1"/>
          <p:nvPr/>
        </p:nvSpPr>
        <p:spPr>
          <a:xfrm>
            <a:off x="1406769" y="984738"/>
            <a:ext cx="9453489" cy="557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color="black"&gt;Username&lt;/font&gt;&lt;/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color="black"&gt;Review&lt;/font&gt;&lt;/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color="black"&gt;Sentiment&lt;/font&gt;&lt;/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&gt;&lt;/tr&gt;'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con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pymysql.connect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(host='127.0.0.1',port = 3306,user = 'root', password = '', database = '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negotiate',charset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='utf8')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index = 0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with con: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cur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con.cursor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ts val="1425"/>
              </a:lnSpc>
              <a:spcAft>
                <a:spcPts val="1000"/>
              </a:spcAft>
            </a:pPr>
            <a:endParaRPr lang="en-US" sz="18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cur.execute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("select * FROM reviews")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rows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cur.fetchall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for row in rows: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output += "&lt;tr&gt;&lt;td&gt;"+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font+str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(row[0])+"&lt;/td&gt;"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output += "&lt;td&gt;"+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font+str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(row[1])+"&lt;/td&gt;"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output += "&lt;td&gt;"+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font+str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(row[2])+"&lt;/td&gt;"               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return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('ViewReview.html', msg=output)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3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99E1E-5A8D-D82C-DDA1-25A10B784025}"/>
              </a:ext>
            </a:extLst>
          </p:cNvPr>
          <p:cNvSpPr txBox="1"/>
          <p:nvPr/>
        </p:nvSpPr>
        <p:spPr>
          <a:xfrm>
            <a:off x="1516966" y="1364565"/>
            <a:ext cx="9158067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@app.route('/ViewOrders', methods=['GET', 'POST'])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ViewOrders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'GET':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global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font = '&lt;font size="3" color="black"&gt;' 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= '&lt;table border="1" width="100%"&gt;'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'&lt;tr&gt;&lt;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color="black"&gt;Purchaser Name&lt;/font&gt;&lt;/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color="black"&gt;Product ID&lt;/font&gt;&lt;/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color="black"&gt;Product Name&lt;/font&gt;&lt;/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color="black"&gt;Amount&lt;/font&gt;&lt;/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color="black"&gt;Purchase Date&lt;/font&gt;&lt;/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&gt;&lt;/tr&gt;'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25922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3CD8D0-303B-4ACF-9C81-895E19A9D7E9}"/>
              </a:ext>
            </a:extLst>
          </p:cNvPr>
          <p:cNvSpPr txBox="1"/>
          <p:nvPr/>
        </p:nvSpPr>
        <p:spPr>
          <a:xfrm>
            <a:off x="1516966" y="1524753"/>
            <a:ext cx="9158068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@app.route('/ViewOrders', methods=['GET', 'POST'])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ViewOrders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'GET':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global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font = '&lt;font size="3" color="black"&gt;' 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= '&lt;table border="1" width="100%"&gt;'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'&lt;tr&gt;&lt;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color="black"&gt;Purchaser Name&lt;/font&gt;&lt;/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color="black"&gt;Product ID&lt;/font&gt;&lt;/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color="black"&gt;Product Name&lt;/font&gt;&lt;/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color="black"&gt;Amount&lt;/font&gt;&lt;/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color="black"&gt;Purchase Date&lt;/font&gt;&lt;/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&gt;&lt;/tr&gt;'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44792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B1E195-2287-A346-8E00-D8B075675372}"/>
              </a:ext>
            </a:extLst>
          </p:cNvPr>
          <p:cNvSpPr txBox="1"/>
          <p:nvPr/>
        </p:nvSpPr>
        <p:spPr>
          <a:xfrm>
            <a:off x="1453661" y="1237958"/>
            <a:ext cx="9284677" cy="464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pymysql.connect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(host='127.0.0.1',port = 3306,user = 'root', password = '', database = '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negotiate',charset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='utf8')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index = 0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with con: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cur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con.cursor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cur.execute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("select * FROM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purchaseorder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where username='"+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+"'")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rows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cur.fetchall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for row in rows: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output += "&lt;tr&gt;&lt;td&gt;"+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font+str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(row[0])+"&lt;/td&gt;"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output += "&lt;td&gt;"+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font+str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(row[1])+"&lt;/td&gt;"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output += "&lt;td&gt;"+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font+str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(row[2])+"&lt;/td&gt;"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output += "&lt;td&gt;"+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font+str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(row[3])+"&lt;/td&gt;"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output += "&lt;td&gt;"+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font+str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(row[4])+"&lt;/td&gt;"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return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('ViewOrders.html', msg=output)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941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E2B09-2D5D-10FE-DAD1-3A3F27375DC3}"/>
              </a:ext>
            </a:extLst>
          </p:cNvPr>
          <p:cNvSpPr txBox="1"/>
          <p:nvPr/>
        </p:nvSpPr>
        <p:spPr>
          <a:xfrm>
            <a:off x="1566203" y="1372026"/>
            <a:ext cx="9059594" cy="411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@app.route('/CompleteOrder', methods=['GET', 'POST'])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CompleteOrder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global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global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'POST':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0: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now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datetime.datetime.now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current_time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now.strftime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("%Y-%m-%d %H:%M:%S")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status = "Error in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cinfirming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db_connection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pymysql.connect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(host='127.0.0.1',port = 3306,user = 'root', password = '', database = '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negotiate',charset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='utf8')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db_cursor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db_connection.cursor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8962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13804-EDBE-4310-58D2-047602E379ED}"/>
              </a:ext>
            </a:extLst>
          </p:cNvPr>
          <p:cNvSpPr txBox="1"/>
          <p:nvPr/>
        </p:nvSpPr>
        <p:spPr>
          <a:xfrm>
            <a:off x="1763150" y="1474619"/>
            <a:ext cx="866569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student_sql_query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"INSERT INTO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purchaseorder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username,product_id,product_name,amount,transaction_date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VALUES('"+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+"','"+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+"','"+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+"','"+str(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)+"','"+str(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current_time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)+“’)”</a:t>
            </a:r>
            <a:b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db_cursor.execute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student_sql_query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db_connection.commit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db_cursor.rowcount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status = 'Your Order completed'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else: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status = "First negotiate price from chatbot then confirm order"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return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('UserScreen.html', msg=status)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33322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A2B8F-0B51-232B-5918-3DBB6C71F401}"/>
              </a:ext>
            </a:extLst>
          </p:cNvPr>
          <p:cNvSpPr txBox="1"/>
          <p:nvPr/>
        </p:nvSpPr>
        <p:spPr>
          <a:xfrm>
            <a:off x="1594338" y="1397674"/>
            <a:ext cx="900332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@app.route('/PostReviewAction', methods=['GET', 'POST'])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PostReviewAction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'POST':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global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review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request.form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['t1']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sentiment_dict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sid.polarity_scores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(review)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compound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sentiment_dict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['compound']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result = ''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if compound &gt;= 0.05 : 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result = 'Positive'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compound &lt;= - 0.05 : 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result = 'Negative'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92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39150-4B25-2155-B3C3-56657B3CFE6B}"/>
              </a:ext>
            </a:extLst>
          </p:cNvPr>
          <p:cNvSpPr txBox="1"/>
          <p:nvPr/>
        </p:nvSpPr>
        <p:spPr>
          <a:xfrm>
            <a:off x="1552135" y="1256610"/>
            <a:ext cx="9087729" cy="4344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result = 'Neutral'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db_connection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pymysql.connect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(host='127.0.0.1',port = 3306,user = 'root', password = '', database = '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negotiate',charset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='utf8')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db_cursor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db_connection.cursor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student_sql_query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"INSERT INTO reviews(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username,review,sentiment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VALUES('"+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+"','"+review+"','"+result+"')"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db_cursor.execute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student_sql_query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db_connection.commit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status = "Error in taking review"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db_cursor.rowcount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status = 'Your review accepted &amp; sentiment predicted : '+result           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return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('PostReview.html', msg=status)  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9523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680455-BDE5-EAB9-BD9B-646837CA3236}"/>
              </a:ext>
            </a:extLst>
          </p:cNvPr>
          <p:cNvSpPr txBox="1"/>
          <p:nvPr/>
        </p:nvSpPr>
        <p:spPr>
          <a:xfrm>
            <a:off x="1446627" y="1055077"/>
            <a:ext cx="929874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@app.route('/PostReview', methods=['GET', 'POST'])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PostReview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('PostReview.html', msg='')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2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@app.route('/UserScreen', methods=['GET', 'POST'])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UserScreen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global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('UserScreen.html', msg="Welcome 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2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@app.route('/index', methods=['GET', 'POST'])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index():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('index.html', msg='')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2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@app.route('/Login', methods=['GET', 'POST'])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Login():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return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('Login.html', msg='')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272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320AE-CA14-9A2F-2BE5-947F7944CB44}"/>
              </a:ext>
            </a:extLst>
          </p:cNvPr>
          <p:cNvSpPr txBox="1"/>
          <p:nvPr/>
        </p:nvSpPr>
        <p:spPr>
          <a:xfrm>
            <a:off x="632011" y="874806"/>
            <a:ext cx="1092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7C9F8-5742-462D-74B9-5EE1DC193EFE}"/>
              </a:ext>
            </a:extLst>
          </p:cNvPr>
          <p:cNvSpPr txBox="1"/>
          <p:nvPr/>
        </p:nvSpPr>
        <p:spPr>
          <a:xfrm>
            <a:off x="1106020" y="1893286"/>
            <a:ext cx="9979959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present a price negotiation chatbot for e-commerce websites to enhance the online shopping experience.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chatbot interacts with customers, allowing them to negotiate and obtain satisfactory prices for desired products.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Our system incorporates machine learning algorithms, specifically Support Vector Regression (SVR) and K-Nearest Neighbors (KNN), to predict prices based on historical data. The chatbot considers seller profitability and customer budget constraints to reach mutually agreeable prices.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9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B2345-92FE-CF5A-E91B-FB3693A2E065}"/>
              </a:ext>
            </a:extLst>
          </p:cNvPr>
          <p:cNvSpPr txBox="1"/>
          <p:nvPr/>
        </p:nvSpPr>
        <p:spPr>
          <a:xfrm>
            <a:off x="1524000" y="1243786"/>
            <a:ext cx="9144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@app.route('/Signup', methods=['GET', 'POST'])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Signup():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('Signup.html', msg='')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@app.route('/ChatData', methods=['GET', 'POST'])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ChatData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'GET':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global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query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request.args.get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mytext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query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query.strip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("\n").strip()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= "Sorry!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 not trained for given question"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if 'price' in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query.lower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output = "You can get product at $:"+str(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35162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C5E2A-3ADD-0F4F-5033-06EEAAEDB4EB}"/>
              </a:ext>
            </a:extLst>
          </p:cNvPr>
          <p:cNvSpPr txBox="1"/>
          <p:nvPr/>
        </p:nvSpPr>
        <p:spPr>
          <a:xfrm>
            <a:off x="1678744" y="2264898"/>
            <a:ext cx="8834511" cy="288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"final" in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query.lower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or "discount" in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query.lower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or "my" in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query.lower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discount = 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100) * 5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discount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output = "The final price you can get this product is $:"+str(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response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make_response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(output, 200)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response.mimetype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"text/plain"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return response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43414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D7933-40C7-809F-C445-7555DC35BF13}"/>
              </a:ext>
            </a:extLst>
          </p:cNvPr>
          <p:cNvSpPr txBox="1"/>
          <p:nvPr/>
        </p:nvSpPr>
        <p:spPr>
          <a:xfrm>
            <a:off x="1404424" y="1069144"/>
            <a:ext cx="9383151" cy="5165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@app.route('/record', methods=['GET', 'POST'])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record():   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'POST':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global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data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request.files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['data'].read()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os.path.exists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('static/audio/audio.wav'):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os.remove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('static/audio/audio.wav')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os.path.exists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('static/audio/audio1.wav'):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os.remove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('static/audio/audio1.wav')   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with open("static/audio/audio.wav", "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fh.write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fh.close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path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os.path.abspath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os.getcwd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())+'/static/audio/'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print("====================="+path)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res = subprocess.check_output(path+'ffmpeg.exe -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'+path+'audio.wav '+path+'audio1.wav', shell=True)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65409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DCDB9E-C2E5-080D-EFA4-9B0E21B228DB}"/>
              </a:ext>
            </a:extLst>
          </p:cNvPr>
          <p:cNvSpPr txBox="1"/>
          <p:nvPr/>
        </p:nvSpPr>
        <p:spPr>
          <a:xfrm>
            <a:off x="1629508" y="1083213"/>
            <a:ext cx="8932984" cy="565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sr.WavFile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(path+'audio1.wav') as source: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audio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recognizer.record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(source)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try: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text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recognizer.recognize_google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(audio, language="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-IN")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except Exception as ex: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text = "unable to recognize"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print(text)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query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text.strip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("\n").strip()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= "Sorry!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 not trained for given question"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if 'price' in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query.lower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output = "You can get product at $:"+str(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if "final" in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query.lower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or "discount" in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query.lower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or "my" in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query.lower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discount = 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100) * 5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discount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32136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4863D-2C19-80D7-CE95-DCFA45B5B9CD}"/>
              </a:ext>
            </a:extLst>
          </p:cNvPr>
          <p:cNvSpPr txBox="1"/>
          <p:nvPr/>
        </p:nvSpPr>
        <p:spPr>
          <a:xfrm>
            <a:off x="1495865" y="1055077"/>
            <a:ext cx="9200270" cy="537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= "The final price you can get this product is $:"+str(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response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make_response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("Your Query : "+query+"\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nChatbot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"+output, 200)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response.mimetype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"text/plain"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return response</a:t>
            </a:r>
          </a:p>
          <a:p>
            <a:pPr>
              <a:lnSpc>
                <a:spcPts val="1425"/>
              </a:lnSpc>
              <a:spcAft>
                <a:spcPts val="1000"/>
              </a:spcAft>
            </a:pPr>
            <a:endParaRPr lang="en-US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@app.route('/Chatbot', methods=['GET', 'POST'])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Chatbot():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'GET':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global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request.args.get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('t1') #user will select product for which he want negotiate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types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request.args.get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('t2')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dataset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("Dataset/model.csv") #read dataset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dataset.fillna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True) #replace missing values in dataset with 0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94343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D9796-B8A3-EB98-EFA6-09789341C158}"/>
              </a:ext>
            </a:extLst>
          </p:cNvPr>
          <p:cNvSpPr txBox="1"/>
          <p:nvPr/>
        </p:nvSpPr>
        <p:spPr>
          <a:xfrm>
            <a:off x="1531034" y="1218138"/>
            <a:ext cx="9129932" cy="442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dataset.loc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[dataset['index'] ==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#read all rows from dataset which is matches with user selected product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products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products.values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#convert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array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print(products)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products[0,5] #get original price from dataset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products[0,2] #get product name from dataset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X = products[:,5:6] #get original prices as X training data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Y = products[:,6:7] #get negotiating prices as Y data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feature_range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(0, 1)) #can be used to normalize dataset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X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sc.fit_transform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 #normalize the X values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Y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sc.fit_transform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(Y) #normalize the Y values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svr_regression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SVR(C=1.0, epsilon=0.2) #create SVM object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#training SVR with X and Y data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5052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EC3C6-BBA8-DA59-C915-35C0E710F6A9}"/>
              </a:ext>
            </a:extLst>
          </p:cNvPr>
          <p:cNvSpPr txBox="1"/>
          <p:nvPr/>
        </p:nvSpPr>
        <p:spPr>
          <a:xfrm>
            <a:off x="1453661" y="1039531"/>
            <a:ext cx="9284677" cy="477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svr_regression.fit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Y.ravel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#trained SVM with X and Y data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#performing prediction on test data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predict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svr_regression.predict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 #perform prediction to get best price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predict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predict.reshape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predict.shape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[0],1)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predict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sc.inverse_transform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(predict)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predict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predict.ravel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labels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sc.inverse_transform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labels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labels.ravel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KNeighborsRegressor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n_neighbors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=2) #here we are training with KNN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#training KNN with X and Y data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knn.fit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Y.ravel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#performing prediction on test data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predict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knn.predict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predict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predict.reshape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predict.shape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[0],1)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2356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132CDB-C959-819A-5C90-6AAEA944EDF6}"/>
              </a:ext>
            </a:extLst>
          </p:cNvPr>
          <p:cNvSpPr txBox="1"/>
          <p:nvPr/>
        </p:nvSpPr>
        <p:spPr>
          <a:xfrm>
            <a:off x="1545101" y="1282258"/>
            <a:ext cx="910179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sc.inverse_transform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(predict)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predict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predict.ravel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labels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sc.inverse_transform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(Y) #back to original values from normalization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labels.ravel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predict[0] #get best predicted price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= "Hi! this is Nego.&lt;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/&gt;Your selected Product : 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+".&lt;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/&gt;Its Current Price : "+str(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original_price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)+".&lt;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page = 'Chatbot.html'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if types == 'voice':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page = 'VoiceBot.html'           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return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(page, msg=output)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5105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B9CCD-FAC2-D286-3009-94186151E824}"/>
              </a:ext>
            </a:extLst>
          </p:cNvPr>
          <p:cNvSpPr txBox="1"/>
          <p:nvPr/>
        </p:nvSpPr>
        <p:spPr>
          <a:xfrm>
            <a:off x="1538068" y="1102722"/>
            <a:ext cx="9115864" cy="465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@app.route('/BrowseProducts', methods=['GET', 'POST'])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BrowseProducts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'GET':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font = '&lt;font size="3" color="black"&gt;' 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= '&lt;table border="1" width="100%"&gt;'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'&lt;tr&gt;&lt;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color="black"&gt;Product Type&lt;/font&gt;&lt;/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color="black"&gt;Product Name&lt;/font&gt;&lt;/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color="black"&gt;Description&lt;/font&gt;&lt;/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color="black"&gt;Product Image&lt;/font&gt;&lt;/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color="black"&gt;Price&lt;/font&gt;&lt;/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output += '&lt;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color="black"&gt;&lt;font size="3" color="black"&gt;Text Negotiate with Chatbot&lt;/font&gt;&lt;/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47386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9008C-F814-BAEA-6161-2A9FF9A54219}"/>
              </a:ext>
            </a:extLst>
          </p:cNvPr>
          <p:cNvSpPr txBox="1"/>
          <p:nvPr/>
        </p:nvSpPr>
        <p:spPr>
          <a:xfrm>
            <a:off x="1418492" y="1181685"/>
            <a:ext cx="9355016" cy="503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+= '&lt;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&gt;&lt;font size="3" color="black"&gt;&lt;font size="3" color="black"&gt;Voice Negotiate with Chatbot&lt;/font&gt;&lt;/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&gt;&lt;/tr&gt;'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dataset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("Dataset/ecommerce.csv")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dataset.fillna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dataset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dataset.values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for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(dataset)):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index = str(dataset[i,0])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types = str(dataset[i,1])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name = str(dataset[i,2])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desc = str(dataset[i,3])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price = str(dataset[i,5]) 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output+="&lt;tr&gt;&lt;td&gt;"+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font+types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+"&lt;/font&gt;&lt;/td&gt;"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output+="&lt;td&gt;"+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font+name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+"&lt;/font&gt;&lt;/td&gt;"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output+="&lt;td&gt;"+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font+desc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+"&lt;/font&gt;&lt;/td&gt;"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output+='&lt;td&gt;&lt;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="static/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/'+index+'.png" width="150" height="150"&gt;&lt;/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&gt;&lt;/td&gt;'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7195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320AE-CA14-9A2F-2BE5-947F7944CB44}"/>
              </a:ext>
            </a:extLst>
          </p:cNvPr>
          <p:cNvSpPr txBox="1"/>
          <p:nvPr/>
        </p:nvSpPr>
        <p:spPr>
          <a:xfrm>
            <a:off x="632012" y="649755"/>
            <a:ext cx="1092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81FAE-6E17-BADC-2A35-C7454F678E93}"/>
              </a:ext>
            </a:extLst>
          </p:cNvPr>
          <p:cNvSpPr txBox="1"/>
          <p:nvPr/>
        </p:nvSpPr>
        <p:spPr>
          <a:xfrm>
            <a:off x="1255058" y="1644186"/>
            <a:ext cx="96729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The existing system that can be taken over by the proposed system (price negotiation chatbot for an e-commerce website) is a traditional online shopping platform without price negotiation capabilities. The proposed system addresses the limitations of the existing system by introducing the following improvements: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Price Negotiation Capability. 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Personalized Pricing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Sentiment Analysis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Voice-Based Interaction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User Management and Order Tracking</a:t>
            </a:r>
          </a:p>
        </p:txBody>
      </p:sp>
    </p:spTree>
    <p:extLst>
      <p:ext uri="{BB962C8B-B14F-4D97-AF65-F5344CB8AC3E}">
        <p14:creationId xmlns:p14="http://schemas.microsoft.com/office/powerpoint/2010/main" val="393459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8D6D7-B8A4-B7EA-9807-A64080B3D8E0}"/>
              </a:ext>
            </a:extLst>
          </p:cNvPr>
          <p:cNvSpPr txBox="1"/>
          <p:nvPr/>
        </p:nvSpPr>
        <p:spPr>
          <a:xfrm>
            <a:off x="1397391" y="1195753"/>
            <a:ext cx="9397218" cy="493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output+="&lt;td&gt;"+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font+price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+"&lt;/font&gt;&lt;/td&gt;"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output+='&lt;td&gt;&lt;a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="Chatbot?t1='+index+'&amp;t2=text"&gt;Text Based Chatbot to Negotiate&lt;/a&gt;&lt;/td&gt;'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output+='&lt;td&gt;&lt;a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="Chatbot?t1='+index+'&amp;t2=voice"&gt;Voice Based Chatbot to Negotiate&lt;/a&gt;&lt;/td&gt;&lt;/tr&gt;'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return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('BrowseProducts.html', msg=output)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2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@app.route('/LoginAction', methods=['GET', 'POST'])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LoginAction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global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'POST':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user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request.form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['t1']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password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request.form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['t2']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con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pymysql.connect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(host='127.0.0.1',port = 3306,user = 'root', password = '', database = '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negotiate',charset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='utf8')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index = 0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49151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2FEF12-0B8E-4F2A-A90E-F60033988694}"/>
              </a:ext>
            </a:extLst>
          </p:cNvPr>
          <p:cNvSpPr txBox="1"/>
          <p:nvPr/>
        </p:nvSpPr>
        <p:spPr>
          <a:xfrm>
            <a:off x="1603717" y="1181686"/>
            <a:ext cx="9200271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con: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cur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con.cursor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cur.execute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("select * FROM users")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rows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cur.fetchall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for row in rows: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if row[0] == user and password == row[1]: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user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index = 1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break       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if index == 0: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return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('Login.html', msg="Invalid login details")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else: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return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('UserScreen.html', msg="Welcome "+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      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2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70084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E8D1D-526E-4EAD-D25E-D7AB1A9529CC}"/>
              </a:ext>
            </a:extLst>
          </p:cNvPr>
          <p:cNvSpPr txBox="1"/>
          <p:nvPr/>
        </p:nvSpPr>
        <p:spPr>
          <a:xfrm>
            <a:off x="1730326" y="1209822"/>
            <a:ext cx="8989256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@app.route('/SignupAction', methods=['GET', 'POST'])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SignupAction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'POST':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user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request.form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['t1']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password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request.form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['t2']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phone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request.form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['t3']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email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request.form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['t4']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address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request.form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['t5']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gender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request.form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['t6']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status = "none"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con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pymysql.connect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(host='127.0.0.1',port = 3306,user = 'root', password = '', database = '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negotiate',charset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='utf8')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32221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BA3A64-8A39-46C5-7741-A2624F0670DF}"/>
              </a:ext>
            </a:extLst>
          </p:cNvPr>
          <p:cNvSpPr txBox="1"/>
          <p:nvPr/>
        </p:nvSpPr>
        <p:spPr>
          <a:xfrm>
            <a:off x="1144172" y="1026939"/>
            <a:ext cx="9903655" cy="539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con: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cur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con.cursor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cur.execute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("select * FROM users")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rows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cur.fetchall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for row in rows: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if row[0] == user: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status = user+" Username already exists"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break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if status == 'none':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db_connection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pymysql.connect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(host='127.0.0.1',port = 3306,user = 'root', password = '', database = '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negotiate',charset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='utf8')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db_cursor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db_connection.cursor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student_sql_query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"INSERT INTO users(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username,password,contact_no,emailid,address,gender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VALUES('"+user+"','"+password+"','"+phone+"','"+email+"','"+address+"','"+gender+"')"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db_cursor.execute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student_sql_query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db_connection.commit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00070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1C29E6-0615-F40A-FD15-D66544BCA5A9}"/>
              </a:ext>
            </a:extLst>
          </p:cNvPr>
          <p:cNvSpPr txBox="1"/>
          <p:nvPr/>
        </p:nvSpPr>
        <p:spPr>
          <a:xfrm>
            <a:off x="1826455" y="1439180"/>
            <a:ext cx="8539089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db_cursor.rowcount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status = 'Signup process completed'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return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('Signup.html', msg=status)   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2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@app.route('/Logout')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Logout():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('index.html', msg='')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200"/>
              </a:spcAft>
            </a:pPr>
            <a:b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'__main__':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55251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4E58F-1E4B-8352-FDBC-ADA92E68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76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441694-8C05-722E-42B3-536A5DFF2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44" y="1008035"/>
            <a:ext cx="4301872" cy="242096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4879F8-6FE5-E431-FBFD-761E1D407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090" y="1008034"/>
            <a:ext cx="4504977" cy="242096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FB149-63F8-8792-8516-32ACD2DE6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45" y="3561521"/>
            <a:ext cx="4301872" cy="2420965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F8351-560E-B566-0D51-9AB66FCF2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091" y="3561521"/>
            <a:ext cx="4504977" cy="242096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DB1EB-8602-0D91-588C-ED641C690386}"/>
              </a:ext>
            </a:extLst>
          </p:cNvPr>
          <p:cNvSpPr txBox="1"/>
          <p:nvPr/>
        </p:nvSpPr>
        <p:spPr>
          <a:xfrm>
            <a:off x="2142092" y="638702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Login into website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5A1A9-AF3B-E6E3-024A-4CC2D5633F71}"/>
              </a:ext>
            </a:extLst>
          </p:cNvPr>
          <p:cNvSpPr txBox="1"/>
          <p:nvPr/>
        </p:nvSpPr>
        <p:spPr>
          <a:xfrm>
            <a:off x="6948916" y="638702"/>
            <a:ext cx="348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2.. Signup into website and login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96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864282-BC9E-9EB3-5125-184516A4A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38" y="968278"/>
            <a:ext cx="4959281" cy="2790935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B544A-A2E1-CC65-89DF-E000941F8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83" y="968277"/>
            <a:ext cx="4959281" cy="279093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D3ED88-22B3-A19D-00CE-8D3FBEBA2415}"/>
              </a:ext>
            </a:extLst>
          </p:cNvPr>
          <p:cNvSpPr txBox="1"/>
          <p:nvPr/>
        </p:nvSpPr>
        <p:spPr>
          <a:xfrm>
            <a:off x="1909400" y="4111056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Successfully logged 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92681-29A5-499A-4132-172476DED722}"/>
              </a:ext>
            </a:extLst>
          </p:cNvPr>
          <p:cNvSpPr txBox="1"/>
          <p:nvPr/>
        </p:nvSpPr>
        <p:spPr>
          <a:xfrm>
            <a:off x="7698427" y="4111056"/>
            <a:ext cx="215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View products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04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E9814C-D8C0-9030-1962-357BA926F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29" y="990600"/>
            <a:ext cx="4985786" cy="280585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7AEAB5-58B0-E66E-C9EA-F34F2DCC5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6" y="990600"/>
            <a:ext cx="4985786" cy="280585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780171-20C2-2E37-1296-CD09CF54F53C}"/>
              </a:ext>
            </a:extLst>
          </p:cNvPr>
          <p:cNvSpPr txBox="1"/>
          <p:nvPr/>
        </p:nvSpPr>
        <p:spPr>
          <a:xfrm>
            <a:off x="601492" y="4098363"/>
            <a:ext cx="4068417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Negotiation with chatbot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8AB0A-3573-2044-7767-179171184430}"/>
              </a:ext>
            </a:extLst>
          </p:cNvPr>
          <p:cNvSpPr txBox="1"/>
          <p:nvPr/>
        </p:nvSpPr>
        <p:spPr>
          <a:xfrm>
            <a:off x="7522092" y="4119715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Text based negotiation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78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DF41E1-0DE7-D4CB-BFAB-8FF8B5222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82" y="951711"/>
            <a:ext cx="5052047" cy="284314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F52771-57C4-5444-9558-B5DD2B2B1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2" y="951712"/>
            <a:ext cx="5052047" cy="284314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3D4FBF-B2FC-BE64-2AF2-65AAA7F39083}"/>
              </a:ext>
            </a:extLst>
          </p:cNvPr>
          <p:cNvSpPr txBox="1"/>
          <p:nvPr/>
        </p:nvSpPr>
        <p:spPr>
          <a:xfrm>
            <a:off x="2058489" y="4128053"/>
            <a:ext cx="273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Interaction with chatbot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1F8E1-FB08-DFE3-8CF4-B0698D43EF05}"/>
              </a:ext>
            </a:extLst>
          </p:cNvPr>
          <p:cNvSpPr txBox="1"/>
          <p:nvPr/>
        </p:nvSpPr>
        <p:spPr>
          <a:xfrm>
            <a:off x="7475710" y="4128053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Response from chatbot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320AE-CA14-9A2F-2BE5-947F7944CB44}"/>
              </a:ext>
            </a:extLst>
          </p:cNvPr>
          <p:cNvSpPr txBox="1"/>
          <p:nvPr/>
        </p:nvSpPr>
        <p:spPr>
          <a:xfrm>
            <a:off x="632012" y="762000"/>
            <a:ext cx="1092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IN EXISTING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E45A0-3C57-718A-8C40-1C6F3365C19F}"/>
              </a:ext>
            </a:extLst>
          </p:cNvPr>
          <p:cNvSpPr txBox="1"/>
          <p:nvPr/>
        </p:nvSpPr>
        <p:spPr>
          <a:xfrm>
            <a:off x="1727200" y="2238189"/>
            <a:ext cx="10464800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Price negotiation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Personalization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Understanding of Customer Sentiment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Interaction method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Comprehensive User Management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1CA9E5-647E-424B-ED8A-D98B399EA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53" y="1167060"/>
            <a:ext cx="4731627" cy="2662819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6CDD3B-5DDF-3D7A-DA37-29388227E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20" y="1167061"/>
            <a:ext cx="4731627" cy="266281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853A2B-7AD8-BCA2-B6D7-3A964B95DAA5}"/>
              </a:ext>
            </a:extLst>
          </p:cNvPr>
          <p:cNvSpPr txBox="1"/>
          <p:nvPr/>
        </p:nvSpPr>
        <p:spPr>
          <a:xfrm>
            <a:off x="7588845" y="4150533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View order details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4528D-BACA-E10D-32A9-9CFE52722C2F}"/>
              </a:ext>
            </a:extLst>
          </p:cNvPr>
          <p:cNvSpPr txBox="1"/>
          <p:nvPr/>
        </p:nvSpPr>
        <p:spPr>
          <a:xfrm>
            <a:off x="2018982" y="4150533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Ordering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279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DD3936-6306-2452-9EF4-504A40904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69" y="1233322"/>
            <a:ext cx="4476606" cy="25193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64E77A-FE76-A13F-D57A-A58CBE116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26" y="1233322"/>
            <a:ext cx="4476606" cy="25193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5AE558-CF7D-02F2-AC51-B3D67500538A}"/>
              </a:ext>
            </a:extLst>
          </p:cNvPr>
          <p:cNvSpPr txBox="1"/>
          <p:nvPr/>
        </p:nvSpPr>
        <p:spPr>
          <a:xfrm>
            <a:off x="2009537" y="4114801"/>
            <a:ext cx="27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Choose voice interaction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C7F96-65FF-3591-004C-9128E3526944}"/>
              </a:ext>
            </a:extLst>
          </p:cNvPr>
          <p:cNvSpPr txBox="1"/>
          <p:nvPr/>
        </p:nvSpPr>
        <p:spPr>
          <a:xfrm>
            <a:off x="7413796" y="4114801"/>
            <a:ext cx="297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Voice interaction web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6480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2E1106-9551-D97E-365B-2197A9302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0" y="1286331"/>
            <a:ext cx="4684529" cy="2636313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B3F3DB-6356-C899-41A6-1CFD4562C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753" y="1286331"/>
            <a:ext cx="4684529" cy="263631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3BF1DE-6AC1-6795-2D8E-3587EDF69C5B}"/>
              </a:ext>
            </a:extLst>
          </p:cNvPr>
          <p:cNvSpPr txBox="1"/>
          <p:nvPr/>
        </p:nvSpPr>
        <p:spPr>
          <a:xfrm>
            <a:off x="2560099" y="4154557"/>
            <a:ext cx="245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 Hit record for input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71062-C812-1785-32F0-DF054DF11121}"/>
              </a:ext>
            </a:extLst>
          </p:cNvPr>
          <p:cNvSpPr txBox="1"/>
          <p:nvPr/>
        </p:nvSpPr>
        <p:spPr>
          <a:xfrm>
            <a:off x="7173056" y="4154557"/>
            <a:ext cx="307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 Speech recognized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186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A3AE8C-75FA-F240-2F79-F141A10ED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59" y="1289890"/>
            <a:ext cx="5125277" cy="2884353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B7ED41-FFDF-4065-15FE-75FFD459C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7" y="1289891"/>
            <a:ext cx="5011654" cy="288435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7DBF19-49BC-624C-E109-BF4B34F148AB}"/>
              </a:ext>
            </a:extLst>
          </p:cNvPr>
          <p:cNvSpPr txBox="1"/>
          <p:nvPr/>
        </p:nvSpPr>
        <p:spPr>
          <a:xfrm>
            <a:off x="1003175" y="4318480"/>
            <a:ext cx="483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15. Responses should contain whitelisted keywords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D05C8-3014-D1BE-5723-90F76D0D1AD1}"/>
              </a:ext>
            </a:extLst>
          </p:cNvPr>
          <p:cNvSpPr txBox="1"/>
          <p:nvPr/>
        </p:nvSpPr>
        <p:spPr>
          <a:xfrm>
            <a:off x="7285208" y="4318480"/>
            <a:ext cx="308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16. Ordered using voice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427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55F94-FCF0-C952-77CF-65748205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35" y="1286330"/>
            <a:ext cx="5061301" cy="2848349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2F4FC1-1C11-6FA8-F552-4BA65E56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66" y="1286330"/>
            <a:ext cx="5061301" cy="2848349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C9A354-2FE1-906C-7CA2-466A53B634EA}"/>
              </a:ext>
            </a:extLst>
          </p:cNvPr>
          <p:cNvSpPr txBox="1"/>
          <p:nvPr/>
        </p:nvSpPr>
        <p:spPr>
          <a:xfrm>
            <a:off x="2176498" y="4326835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17. View order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5E551-539F-1083-50D2-2F0DB6531324}"/>
              </a:ext>
            </a:extLst>
          </p:cNvPr>
          <p:cNvSpPr txBox="1"/>
          <p:nvPr/>
        </p:nvSpPr>
        <p:spPr>
          <a:xfrm>
            <a:off x="7431329" y="4326835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18. Review the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0232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518B3E-11E4-433D-B46E-4660961D7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50" y="1310743"/>
            <a:ext cx="4711791" cy="265165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4EEE50-1B72-8898-CAF6-4E033AA08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659" y="1310745"/>
            <a:ext cx="4711791" cy="265165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208F4F-1C19-7457-90E2-332315D432DB}"/>
              </a:ext>
            </a:extLst>
          </p:cNvPr>
          <p:cNvSpPr txBox="1"/>
          <p:nvPr/>
        </p:nvSpPr>
        <p:spPr>
          <a:xfrm>
            <a:off x="2281311" y="4061792"/>
            <a:ext cx="189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19. Review saved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94B6F-F316-1A62-A720-1A617B68F91E}"/>
              </a:ext>
            </a:extLst>
          </p:cNvPr>
          <p:cNvSpPr txBox="1"/>
          <p:nvPr/>
        </p:nvSpPr>
        <p:spPr>
          <a:xfrm>
            <a:off x="7872419" y="4061792"/>
            <a:ext cx="203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20. View review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484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D5142F-9EC2-6020-DB5C-72ADAAF39A46}"/>
              </a:ext>
            </a:extLst>
          </p:cNvPr>
          <p:cNvSpPr txBox="1"/>
          <p:nvPr/>
        </p:nvSpPr>
        <p:spPr>
          <a:xfrm>
            <a:off x="1165860" y="1005840"/>
            <a:ext cx="98069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results and achievements of this project include: 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Price Negotiation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successfully negotiate prices with the chatbot, leading to a potential reduction in product costs.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chatbot effectively analyzes user feedback and sentiments to determine the final negotiated price.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chatbot engages users in interactive conversations, creating a dynamic shopping experience.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Reviews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leave reviews and receive sentiment predictions, contributing to product feedback.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69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FD3F-5538-8A6F-8A1C-B3F5B77D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645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97E51-4739-36C2-139B-C10386BD6838}"/>
              </a:ext>
            </a:extLst>
          </p:cNvPr>
          <p:cNvSpPr txBox="1"/>
          <p:nvPr/>
        </p:nvSpPr>
        <p:spPr>
          <a:xfrm>
            <a:off x="1352550" y="1028700"/>
            <a:ext cx="94869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project has achieved its core objectives, there is a wide range of potential future enhancements and features that can be added to further improve the user experience and functionality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recommendation system that suggests products based on user preferences and browsing history.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secure payment integration for a seamless checkout process.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Extend language support to cater to a broader user base.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user profiles to provide personalized product recommendations and shopping histories.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711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D2322-5595-ABC0-4E57-316F649C9942}"/>
              </a:ext>
            </a:extLst>
          </p:cNvPr>
          <p:cNvSpPr txBox="1"/>
          <p:nvPr/>
        </p:nvSpPr>
        <p:spPr>
          <a:xfrm>
            <a:off x="1371600" y="1188720"/>
            <a:ext cx="946404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real-time inventory tracking to prevent overselling and manage stock efficiently.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Enhancements: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improve the chatbot's natural language understanding and responses.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 mobile app version for users to shop on the go.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and Reporting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Incorporate analytics and reporting tools to monitor user behavior and sales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Improvements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 security measures to protect user data and transactions.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9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320AE-CA14-9A2F-2BE5-947F7944CB44}"/>
              </a:ext>
            </a:extLst>
          </p:cNvPr>
          <p:cNvSpPr txBox="1"/>
          <p:nvPr/>
        </p:nvSpPr>
        <p:spPr>
          <a:xfrm>
            <a:off x="643586" y="834738"/>
            <a:ext cx="1092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04797-1C7F-9CCF-8164-1F84B4CCF547}"/>
              </a:ext>
            </a:extLst>
          </p:cNvPr>
          <p:cNvSpPr txBox="1"/>
          <p:nvPr/>
        </p:nvSpPr>
        <p:spPr>
          <a:xfrm>
            <a:off x="1246436" y="2234262"/>
            <a:ext cx="9453282" cy="2580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The sentiment analysis is performed using the 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Sentiment_Intensity_Analyzer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from the 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vader_Sentiment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library. Our chatbot system provides an interactive platform for negotiation, ensuring fair outcomes and improving the online shopping experience.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Additionally, the system handles dynamic changes in data and updates models accordingly.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Web technologies, such as Flask, are used for API routing to enable functionalities like viewing, placing orders, and posting reviews.</a:t>
            </a:r>
            <a:endParaRPr lang="en-US" sz="24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A0E0C0-92CE-5E34-5D39-5F8E69AA6362}"/>
              </a:ext>
            </a:extLst>
          </p:cNvPr>
          <p:cNvSpPr txBox="1"/>
          <p:nvPr/>
        </p:nvSpPr>
        <p:spPr>
          <a:xfrm>
            <a:off x="632012" y="838199"/>
            <a:ext cx="1092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EBD53-A601-6B1F-C153-9B3DE55ED0F1}"/>
              </a:ext>
            </a:extLst>
          </p:cNvPr>
          <p:cNvSpPr txBox="1"/>
          <p:nvPr/>
        </p:nvSpPr>
        <p:spPr>
          <a:xfrm>
            <a:off x="891829" y="2187615"/>
            <a:ext cx="10454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price negotiation chatbot for an e-commerce website offers a novel and innovative solution to enhance the online shopping experience.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negotiation capabilities, real-time price prediction, sentiment analysis, and voice-based interaction, the project aims to provide personalized pricing, improved customer satisfaction, and a more engaging shopping environment.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07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320AE-CA14-9A2F-2BE5-947F7944CB44}"/>
              </a:ext>
            </a:extLst>
          </p:cNvPr>
          <p:cNvSpPr txBox="1"/>
          <p:nvPr/>
        </p:nvSpPr>
        <p:spPr>
          <a:xfrm>
            <a:off x="746312" y="2828835"/>
            <a:ext cx="10699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 ???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3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320AE-CA14-9A2F-2BE5-947F7944CB44}"/>
              </a:ext>
            </a:extLst>
          </p:cNvPr>
          <p:cNvSpPr txBox="1"/>
          <p:nvPr/>
        </p:nvSpPr>
        <p:spPr>
          <a:xfrm>
            <a:off x="430306" y="2828835"/>
            <a:ext cx="1133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320AE-CA14-9A2F-2BE5-947F7944CB44}"/>
              </a:ext>
            </a:extLst>
          </p:cNvPr>
          <p:cNvSpPr txBox="1"/>
          <p:nvPr/>
        </p:nvSpPr>
        <p:spPr>
          <a:xfrm>
            <a:off x="694765" y="905435"/>
            <a:ext cx="1092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CECDA-E067-D17D-C8CD-33AD38A684CE}"/>
              </a:ext>
            </a:extLst>
          </p:cNvPr>
          <p:cNvSpPr txBox="1"/>
          <p:nvPr/>
        </p:nvSpPr>
        <p:spPr>
          <a:xfrm>
            <a:off x="1201271" y="2126876"/>
            <a:ext cx="1052456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negotiating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Voice-Based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19014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0758" y="800100"/>
            <a:ext cx="2177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NOVELTY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301" y="1816100"/>
            <a:ext cx="10502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novelty of the project lies in the combination of price negotiation, real-time prediction, sentiment analysis, voice-based interaction, and user management features within an e-commerce context. </a:t>
            </a:r>
          </a:p>
          <a:p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these functionalities, the project aims to provide users with a unique and enhanced online shopping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improvement in Sentiment analysis than the existing models.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320AE-CA14-9A2F-2BE5-947F7944CB44}"/>
              </a:ext>
            </a:extLst>
          </p:cNvPr>
          <p:cNvSpPr txBox="1"/>
          <p:nvPr/>
        </p:nvSpPr>
        <p:spPr>
          <a:xfrm>
            <a:off x="632012" y="600635"/>
            <a:ext cx="1092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05F4-37AB-FDFA-2329-EEDFF82B32FE}"/>
              </a:ext>
            </a:extLst>
          </p:cNvPr>
          <p:cNvSpPr txBox="1"/>
          <p:nvPr/>
        </p:nvSpPr>
        <p:spPr>
          <a:xfrm>
            <a:off x="1417983" y="1771341"/>
            <a:ext cx="4041913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	:  Pentium IV 2.4 GHz.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 Disk	: 40 GB.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	: 15 inch VGA Color.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	: Logitech Mouse.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		: 512 MB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Keyboard	: Standard Keyboard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BABFC-7D7D-BBB1-1241-63B262589B93}"/>
              </a:ext>
            </a:extLst>
          </p:cNvPr>
          <p:cNvSpPr txBox="1"/>
          <p:nvPr/>
        </p:nvSpPr>
        <p:spPr>
          <a:xfrm>
            <a:off x="6518900" y="1771341"/>
            <a:ext cx="4639430" cy="2421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			:   Windows 8 or above.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			:   Spyder, Python 3.5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 End		:   HTML, CSS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 End		: Python anaconda script, Flask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1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4206</TotalTime>
  <Words>4868</Words>
  <Application>Microsoft Office PowerPoint</Application>
  <PresentationFormat>Widescreen</PresentationFormat>
  <Paragraphs>507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Bookman Old Style</vt:lpstr>
      <vt:lpstr>Calibri</vt:lpstr>
      <vt:lpstr>Consolas</vt:lpstr>
      <vt:lpstr>Garamond</vt:lpstr>
      <vt:lpstr>Symbol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ARCHITECHTURE</vt:lpstr>
      <vt:lpstr>MODULES</vt:lpstr>
      <vt:lpstr>PowerPoint Presentation</vt:lpstr>
      <vt:lpstr>PowerPoint Presentation</vt:lpstr>
      <vt:lpstr>UML DIAGRAMS</vt:lpstr>
      <vt:lpstr>PowerPoint Presentation</vt:lpstr>
      <vt:lpstr>PowerPoint Presentation</vt:lpstr>
      <vt:lpstr>PowerPoint Presentation</vt:lpstr>
      <vt:lpstr>Sample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N Aditya Kothapalli</dc:creator>
  <cp:lastModifiedBy>Hariharan Ummadisetti</cp:lastModifiedBy>
  <cp:revision>56</cp:revision>
  <dcterms:created xsi:type="dcterms:W3CDTF">2023-02-24T12:06:44Z</dcterms:created>
  <dcterms:modified xsi:type="dcterms:W3CDTF">2023-09-21T17:02:22Z</dcterms:modified>
</cp:coreProperties>
</file>