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32918400" cy="219456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2" autoAdjust="0"/>
  </p:normalViewPr>
  <p:slideViewPr>
    <p:cSldViewPr snapToGrid="0">
      <p:cViewPr varScale="1">
        <p:scale>
          <a:sx n="25" d="100"/>
          <a:sy n="25"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057275" y="754063"/>
            <a:ext cx="5657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11"/>
          <p:cNvSpPr txBox="1">
            <a:spLocks noGrp="1"/>
          </p:cNvSpPr>
          <p:nvPr>
            <p:ph type="body" idx="1"/>
          </p:nvPr>
        </p:nvSpPr>
        <p:spPr>
          <a:xfrm>
            <a:off x="1645920" y="5135040"/>
            <a:ext cx="29626199"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11"/>
          <p:cNvSpPr txBox="1">
            <a:spLocks noGrp="1"/>
          </p:cNvSpPr>
          <p:nvPr>
            <p:ph type="body" idx="2"/>
          </p:nvPr>
        </p:nvSpPr>
        <p:spPr>
          <a:xfrm>
            <a:off x="1645920" y="11783160"/>
            <a:ext cx="29626199"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12"/>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12"/>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Google Shape;48;p12"/>
          <p:cNvSpPr txBox="1">
            <a:spLocks noGrp="1"/>
          </p:cNvSpPr>
          <p:nvPr>
            <p:ph type="body" idx="3"/>
          </p:nvPr>
        </p:nvSpPr>
        <p:spPr>
          <a:xfrm>
            <a:off x="16826400" y="1178316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12"/>
          <p:cNvSpPr txBox="1">
            <a:spLocks noGrp="1"/>
          </p:cNvSpPr>
          <p:nvPr>
            <p:ph type="body" idx="4"/>
          </p:nvPr>
        </p:nvSpPr>
        <p:spPr>
          <a:xfrm>
            <a:off x="1645920" y="1178316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1645920" y="5135040"/>
            <a:ext cx="29626199"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body" idx="2"/>
          </p:nvPr>
        </p:nvSpPr>
        <p:spPr>
          <a:xfrm>
            <a:off x="1645920" y="5135040"/>
            <a:ext cx="29626199"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54" name="Google Shape;54;p13"/>
          <p:cNvPicPr preferRelativeResize="0"/>
          <p:nvPr/>
        </p:nvPicPr>
        <p:blipFill rotWithShape="1">
          <a:blip r:embed="rId2">
            <a:alphaModFix/>
          </a:blip>
          <a:srcRect/>
          <a:stretch/>
        </p:blipFill>
        <p:spPr>
          <a:xfrm>
            <a:off x="8482680" y="5134680"/>
            <a:ext cx="15951960" cy="12727800"/>
          </a:xfrm>
          <a:prstGeom prst="rect">
            <a:avLst/>
          </a:prstGeom>
          <a:noFill/>
          <a:ln>
            <a:noFill/>
          </a:ln>
        </p:spPr>
      </p:pic>
      <p:pic>
        <p:nvPicPr>
          <p:cNvPr id="55" name="Google Shape;55;p13"/>
          <p:cNvPicPr preferRelativeResize="0"/>
          <p:nvPr/>
        </p:nvPicPr>
        <p:blipFill rotWithShape="1">
          <a:blip r:embed="rId2">
            <a:alphaModFix/>
          </a:blip>
          <a:srcRect/>
          <a:stretch/>
        </p:blipFill>
        <p:spPr>
          <a:xfrm>
            <a:off x="8482680" y="5134680"/>
            <a:ext cx="15951960" cy="12727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subTitle" idx="1"/>
          </p:nvPr>
        </p:nvSpPr>
        <p:spPr>
          <a:xfrm>
            <a:off x="1645920" y="5135040"/>
            <a:ext cx="29626199" cy="12727800"/>
          </a:xfrm>
          <a:prstGeom prst="rect">
            <a:avLst/>
          </a:prstGeom>
          <a:no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4"/>
          <p:cNvSpPr txBox="1">
            <a:spLocks noGrp="1"/>
          </p:cNvSpPr>
          <p:nvPr>
            <p:ph type="body" idx="1"/>
          </p:nvPr>
        </p:nvSpPr>
        <p:spPr>
          <a:xfrm>
            <a:off x="1645920" y="5135040"/>
            <a:ext cx="29626199"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5"/>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5"/>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7"/>
          <p:cNvSpPr txBox="1">
            <a:spLocks noGrp="1"/>
          </p:cNvSpPr>
          <p:nvPr>
            <p:ph type="subTitle" idx="1"/>
          </p:nvPr>
        </p:nvSpPr>
        <p:spPr>
          <a:xfrm>
            <a:off x="1645920" y="875520"/>
            <a:ext cx="29626199" cy="16987319"/>
          </a:xfrm>
          <a:prstGeom prst="rect">
            <a:avLst/>
          </a:prstGeom>
          <a:no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8"/>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8"/>
          <p:cNvSpPr txBox="1">
            <a:spLocks noGrp="1"/>
          </p:cNvSpPr>
          <p:nvPr>
            <p:ph type="body" idx="2"/>
          </p:nvPr>
        </p:nvSpPr>
        <p:spPr>
          <a:xfrm>
            <a:off x="1645920" y="1178316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8"/>
          <p:cNvSpPr txBox="1">
            <a:spLocks noGrp="1"/>
          </p:cNvSpPr>
          <p:nvPr>
            <p:ph type="body" idx="3"/>
          </p:nvPr>
        </p:nvSpPr>
        <p:spPr>
          <a:xfrm>
            <a:off x="16826400" y="5135040"/>
            <a:ext cx="14457240"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9"/>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9"/>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9"/>
          <p:cNvSpPr txBox="1">
            <a:spLocks noGrp="1"/>
          </p:cNvSpPr>
          <p:nvPr>
            <p:ph type="body" idx="3"/>
          </p:nvPr>
        </p:nvSpPr>
        <p:spPr>
          <a:xfrm>
            <a:off x="16826400" y="1178316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645920" y="875520"/>
            <a:ext cx="29626199" cy="3664440"/>
          </a:xfrm>
          <a:prstGeom prst="rect">
            <a:avLst/>
          </a:prstGeom>
          <a:noFill/>
          <a:ln>
            <a:noFill/>
          </a:ln>
        </p:spPr>
        <p:txBody>
          <a:bodyPr spcFirstLastPara="1" wrap="square" lIns="0" tIns="0" rIns="0" bIns="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0"/>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8" name="Google Shape;38;p10"/>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9" name="Google Shape;39;p10"/>
          <p:cNvSpPr txBox="1">
            <a:spLocks noGrp="1"/>
          </p:cNvSpPr>
          <p:nvPr>
            <p:ph type="body" idx="3"/>
          </p:nvPr>
        </p:nvSpPr>
        <p:spPr>
          <a:xfrm>
            <a:off x="1645920" y="11783160"/>
            <a:ext cx="29626199" cy="6071040"/>
          </a:xfrm>
          <a:prstGeom prst="rect">
            <a:avLst/>
          </a:prstGeom>
          <a:noFill/>
          <a:ln>
            <a:noFill/>
          </a:ln>
        </p:spPr>
        <p:txBody>
          <a:bodyPr spcFirstLastPara="1" wrap="square" lIns="0" tIns="0" rIns="0" bIns="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32369759" y="0"/>
            <a:ext cx="547920" cy="21944880"/>
          </a:xfrm>
          <a:prstGeom prst="rect">
            <a:avLst/>
          </a:pr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0" y="0"/>
            <a:ext cx="547920" cy="21944880"/>
          </a:xfrm>
          <a:prstGeom prst="rect">
            <a:avLst/>
          </a:pr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0"/>
            <a:ext cx="32917680" cy="2742480"/>
          </a:xfrm>
          <a:prstGeom prst="rect">
            <a:avLst/>
          </a:prstGeom>
          <a:solidFill>
            <a:srgbClr val="FF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1305520"/>
            <a:ext cx="32917680" cy="639360"/>
          </a:xfrm>
          <a:prstGeom prst="rect">
            <a:avLst/>
          </a:pr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4146660" y="344520"/>
            <a:ext cx="24688079" cy="1221120"/>
          </a:xfrm>
          <a:prstGeom prst="rect">
            <a:avLst/>
          </a:prstGeom>
          <a:noFill/>
          <a:ln>
            <a:noFill/>
          </a:ln>
        </p:spPr>
        <p:txBody>
          <a:bodyPr spcFirstLastPara="1" wrap="square" lIns="97900" tIns="244800" rIns="97900" bIns="244800" anchor="ctr" anchorCtr="0">
            <a:noAutofit/>
          </a:bodyPr>
          <a:lstStyle/>
          <a:p>
            <a:pPr marL="0" marR="0" lvl="0" indent="0" algn="ctr" rtl="0">
              <a:lnSpc>
                <a:spcPct val="100000"/>
              </a:lnSpc>
              <a:spcBef>
                <a:spcPts val="0"/>
              </a:spcBef>
              <a:spcAft>
                <a:spcPts val="0"/>
              </a:spcAft>
              <a:buNone/>
            </a:pPr>
            <a:r>
              <a:rPr lang="en-US" sz="4800" b="1">
                <a:solidFill>
                  <a:srgbClr val="EBF1DE"/>
                </a:solidFill>
                <a:latin typeface="Calibri"/>
                <a:ea typeface="Calibri"/>
                <a:cs typeface="Calibri"/>
                <a:sym typeface="Calibri"/>
              </a:rPr>
              <a:t>An approach to find topics change using twitter data</a:t>
            </a:r>
            <a:endParaRPr sz="1800" b="0" i="0" u="none" strike="noStrike" cap="none">
              <a:solidFill>
                <a:srgbClr val="000000"/>
              </a:solidFill>
              <a:latin typeface="Arial"/>
              <a:ea typeface="Arial"/>
              <a:cs typeface="Arial"/>
              <a:sym typeface="Arial"/>
            </a:endParaRPr>
          </a:p>
        </p:txBody>
      </p:sp>
      <p:sp>
        <p:nvSpPr>
          <p:cNvPr id="61" name="Google Shape;61;p14"/>
          <p:cNvSpPr/>
          <p:nvPr/>
        </p:nvSpPr>
        <p:spPr>
          <a:xfrm>
            <a:off x="4114800" y="1469340"/>
            <a:ext cx="24688079" cy="1142280"/>
          </a:xfrm>
          <a:prstGeom prst="rect">
            <a:avLst/>
          </a:prstGeom>
          <a:noFill/>
          <a:ln>
            <a:noFill/>
          </a:ln>
        </p:spPr>
        <p:txBody>
          <a:bodyPr spcFirstLastPara="1" wrap="square" lIns="97900" tIns="97900" rIns="97900" bIns="97900" anchor="ctr" anchorCtr="0">
            <a:noAutofit/>
          </a:bodyPr>
          <a:lstStyle/>
          <a:p>
            <a:pPr marL="0" marR="0" lvl="0" indent="0" algn="ctr" rtl="0">
              <a:lnSpc>
                <a:spcPct val="100000"/>
              </a:lnSpc>
              <a:spcBef>
                <a:spcPts val="0"/>
              </a:spcBef>
              <a:spcAft>
                <a:spcPts val="0"/>
              </a:spcAft>
              <a:buNone/>
            </a:pPr>
            <a:r>
              <a:rPr lang="en-US" sz="3600" b="1">
                <a:solidFill>
                  <a:srgbClr val="EBF1DE"/>
                </a:solidFill>
                <a:latin typeface="Calibri"/>
                <a:ea typeface="Calibri"/>
                <a:cs typeface="Calibri"/>
                <a:sym typeface="Calibri"/>
              </a:rPr>
              <a:t>Pranay Gouru</a:t>
            </a:r>
            <a:endParaRPr sz="36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800">
                <a:solidFill>
                  <a:srgbClr val="EBF1DE"/>
                </a:solidFill>
                <a:latin typeface="Calibri"/>
                <a:ea typeface="Calibri"/>
                <a:cs typeface="Calibri"/>
                <a:sym typeface="Calibri"/>
              </a:rPr>
              <a:t>Dr. K M George(Advisor and chair)</a:t>
            </a:r>
            <a:r>
              <a:rPr lang="en-US" sz="2800" b="0" i="0" u="none" strike="noStrike" cap="none">
                <a:solidFill>
                  <a:srgbClr val="EBF1DE"/>
                </a:solidFill>
                <a:latin typeface="Calibri"/>
                <a:ea typeface="Calibri"/>
                <a:cs typeface="Calibri"/>
                <a:sym typeface="Calibri"/>
              </a:rPr>
              <a:t>,</a:t>
            </a:r>
            <a:r>
              <a:rPr lang="en-US" sz="2800">
                <a:solidFill>
                  <a:srgbClr val="EBF1DE"/>
                </a:solidFill>
                <a:latin typeface="Calibri"/>
                <a:ea typeface="Calibri"/>
                <a:cs typeface="Calibri"/>
                <a:sym typeface="Calibri"/>
              </a:rPr>
              <a:t>Dr. Johnson Thomas</a:t>
            </a:r>
            <a:r>
              <a:rPr lang="en-US" sz="2800" b="0" i="0" u="none" strike="noStrike" cap="none">
                <a:solidFill>
                  <a:srgbClr val="EBF1DE"/>
                </a:solidFill>
                <a:latin typeface="Calibri"/>
                <a:ea typeface="Calibri"/>
                <a:cs typeface="Calibri"/>
                <a:sym typeface="Calibri"/>
              </a:rPr>
              <a:t>, </a:t>
            </a:r>
            <a:r>
              <a:rPr lang="en-US" sz="2800">
                <a:solidFill>
                  <a:srgbClr val="EBF1DE"/>
                </a:solidFill>
                <a:latin typeface="Calibri"/>
                <a:ea typeface="Calibri"/>
                <a:cs typeface="Calibri"/>
                <a:sym typeface="Calibri"/>
              </a:rPr>
              <a:t>Dr. Christopher Crick</a:t>
            </a:r>
            <a:endParaRPr sz="1800" b="0" i="0" u="none" strike="noStrike" cap="none">
              <a:solidFill>
                <a:srgbClr val="000000"/>
              </a:solidFill>
              <a:latin typeface="Arial"/>
              <a:ea typeface="Arial"/>
              <a:cs typeface="Arial"/>
              <a:sym typeface="Arial"/>
            </a:endParaRPr>
          </a:p>
        </p:txBody>
      </p:sp>
      <p:sp>
        <p:nvSpPr>
          <p:cNvPr id="62" name="Google Shape;62;p14"/>
          <p:cNvSpPr/>
          <p:nvPr/>
        </p:nvSpPr>
        <p:spPr>
          <a:xfrm>
            <a:off x="11521450" y="8917551"/>
            <a:ext cx="9874800" cy="4464000"/>
          </a:xfrm>
          <a:prstGeom prst="rect">
            <a:avLst/>
          </a:prstGeom>
          <a:solidFill>
            <a:schemeClr val="lt1"/>
          </a:solidFill>
          <a:ln w="12600" cap="flat" cmpd="sng">
            <a:solidFill>
              <a:srgbClr val="366092"/>
            </a:solidFill>
            <a:prstDash val="solid"/>
            <a:round/>
            <a:headEnd type="none" w="sm" len="sm"/>
            <a:tailEnd type="none" w="sm" len="sm"/>
          </a:ln>
          <a:effectLst>
            <a:reflection endPos="30000" dist="38100" dir="5400000" fadeDir="5400012" sy="-100000" algn="bl" rotWithShape="0"/>
          </a:effectLst>
        </p:spPr>
        <p:txBody>
          <a:bodyPr spcFirstLastPara="1" wrap="square" lIns="97900" tIns="97900" rIns="97900" bIns="97900" anchor="t" anchorCtr="0">
            <a:noAutofit/>
          </a:bodyPr>
          <a:lstStyle/>
          <a:p>
            <a:pPr marL="0" marR="0" lvl="0" indent="0" algn="l" rtl="0">
              <a:lnSpc>
                <a:spcPct val="100000"/>
              </a:lnSpc>
              <a:spcBef>
                <a:spcPts val="0"/>
              </a:spcBef>
              <a:spcAft>
                <a:spcPts val="0"/>
              </a:spcAft>
              <a:buNone/>
            </a:pPr>
            <a:r>
              <a:rPr lang="en-US" sz="1800" dirty="0">
                <a:latin typeface="Calibri"/>
                <a:ea typeface="Calibri"/>
                <a:cs typeface="Calibri"/>
                <a:sym typeface="Calibri"/>
              </a:rPr>
              <a:t>We have used spectral clustering to see the hashtags spread throughout the network.</a:t>
            </a: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US" sz="1800" dirty="0">
                <a:latin typeface="Calibri"/>
                <a:ea typeface="Calibri"/>
                <a:cs typeface="Calibri"/>
                <a:sym typeface="Calibri"/>
              </a:rPr>
              <a:t>Spectral Clustering:</a:t>
            </a: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US" sz="1800" dirty="0">
                <a:latin typeface="Calibri"/>
                <a:ea typeface="Calibri"/>
                <a:cs typeface="Calibri"/>
                <a:sym typeface="Calibri"/>
              </a:rPr>
              <a:t>Input: A undirected graph with nodes and edges number k of clusters to construct.</a:t>
            </a:r>
            <a:endParaRPr sz="1800" dirty="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US" sz="1800" dirty="0">
                <a:latin typeface="Calibri"/>
                <a:ea typeface="Calibri"/>
                <a:cs typeface="Calibri"/>
                <a:sym typeface="Calibri"/>
              </a:rPr>
              <a:t>Let W be its weighted adjacency matrix.</a:t>
            </a:r>
            <a:endParaRPr sz="1800" dirty="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US" sz="1800" dirty="0">
                <a:latin typeface="Calibri"/>
                <a:ea typeface="Calibri"/>
                <a:cs typeface="Calibri"/>
                <a:sym typeface="Calibri"/>
              </a:rPr>
              <a:t>Compute the </a:t>
            </a:r>
            <a:r>
              <a:rPr lang="en-US" sz="1800" dirty="0" err="1" smtClean="0">
                <a:latin typeface="Calibri"/>
                <a:ea typeface="Calibri"/>
                <a:cs typeface="Calibri"/>
                <a:sym typeface="Calibri"/>
              </a:rPr>
              <a:t>unnormalized</a:t>
            </a:r>
            <a:r>
              <a:rPr lang="en-US" sz="1800" dirty="0" smtClean="0">
                <a:latin typeface="Calibri"/>
                <a:ea typeface="Calibri"/>
                <a:cs typeface="Calibri"/>
                <a:sym typeface="Calibri"/>
              </a:rPr>
              <a:t> </a:t>
            </a:r>
            <a:r>
              <a:rPr lang="en-US" sz="1800" dirty="0" err="1">
                <a:latin typeface="Calibri"/>
                <a:ea typeface="Calibri"/>
                <a:cs typeface="Calibri"/>
                <a:sym typeface="Calibri"/>
              </a:rPr>
              <a:t>laplacian</a:t>
            </a:r>
            <a:r>
              <a:rPr lang="en-US" sz="1800" dirty="0">
                <a:latin typeface="Calibri"/>
                <a:ea typeface="Calibri"/>
                <a:cs typeface="Calibri"/>
                <a:sym typeface="Calibri"/>
              </a:rPr>
              <a:t> L.</a:t>
            </a:r>
            <a:endParaRPr sz="1800" dirty="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US" sz="1800" dirty="0">
                <a:latin typeface="Calibri"/>
                <a:ea typeface="Calibri"/>
                <a:cs typeface="Calibri"/>
                <a:sym typeface="Calibri"/>
              </a:rPr>
              <a:t>Compute the first k eigenvectors v1,v2..vk of L.</a:t>
            </a:r>
            <a:endParaRPr sz="1800" dirty="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US" sz="1800" dirty="0">
                <a:latin typeface="Calibri"/>
                <a:ea typeface="Calibri"/>
                <a:cs typeface="Calibri"/>
                <a:sym typeface="Calibri"/>
              </a:rPr>
              <a:t>Let V belongs to R, N by K be the matrix containing the vectors v1,.....</a:t>
            </a:r>
            <a:r>
              <a:rPr lang="en-US" sz="1800" dirty="0" err="1">
                <a:latin typeface="Calibri"/>
                <a:ea typeface="Calibri"/>
                <a:cs typeface="Calibri"/>
                <a:sym typeface="Calibri"/>
              </a:rPr>
              <a:t>vk</a:t>
            </a:r>
            <a:r>
              <a:rPr lang="en-US" sz="1800" dirty="0">
                <a:latin typeface="Calibri"/>
                <a:ea typeface="Calibri"/>
                <a:cs typeface="Calibri"/>
                <a:sym typeface="Calibri"/>
              </a:rPr>
              <a:t> as columns.</a:t>
            </a:r>
            <a:endParaRPr sz="1800" dirty="0">
              <a:latin typeface="Calibri"/>
              <a:ea typeface="Calibri"/>
              <a:cs typeface="Calibri"/>
              <a:sym typeface="Calibri"/>
            </a:endParaRPr>
          </a:p>
          <a:p>
            <a:pPr marL="457200" marR="0" lvl="0" indent="-342900" algn="l" rtl="0">
              <a:lnSpc>
                <a:spcPct val="100000"/>
              </a:lnSpc>
              <a:spcBef>
                <a:spcPts val="0"/>
              </a:spcBef>
              <a:spcAft>
                <a:spcPts val="0"/>
              </a:spcAft>
              <a:buSzPts val="1800"/>
              <a:buChar char="●"/>
            </a:pPr>
            <a:r>
              <a:rPr lang="en-US" sz="1800" dirty="0">
                <a:latin typeface="Calibri"/>
                <a:ea typeface="Calibri"/>
                <a:cs typeface="Calibri"/>
                <a:sym typeface="Calibri"/>
              </a:rPr>
              <a:t>For </a:t>
            </a:r>
            <a:r>
              <a:rPr lang="en-US" sz="1800" dirty="0" err="1">
                <a:latin typeface="Calibri"/>
                <a:ea typeface="Calibri"/>
                <a:cs typeface="Calibri"/>
                <a:sym typeface="Calibri"/>
              </a:rPr>
              <a:t>i</a:t>
            </a:r>
            <a:r>
              <a:rPr lang="en-US" sz="1800" dirty="0">
                <a:latin typeface="Calibri"/>
                <a:ea typeface="Calibri"/>
                <a:cs typeface="Calibri"/>
                <a:sym typeface="Calibri"/>
              </a:rPr>
              <a:t> = 1,....,n, let </a:t>
            </a:r>
            <a:r>
              <a:rPr lang="en-US" sz="1800" dirty="0" err="1">
                <a:solidFill>
                  <a:schemeClr val="dk1"/>
                </a:solidFill>
                <a:latin typeface="Calibri"/>
                <a:ea typeface="Calibri"/>
                <a:cs typeface="Calibri"/>
                <a:sym typeface="Calibri"/>
              </a:rPr>
              <a:t>yi</a:t>
            </a:r>
            <a:r>
              <a:rPr lang="en-US" sz="1800" dirty="0">
                <a:solidFill>
                  <a:schemeClr val="dk1"/>
                </a:solidFill>
                <a:latin typeface="Calibri"/>
                <a:ea typeface="Calibri"/>
                <a:cs typeface="Calibri"/>
                <a:sym typeface="Calibri"/>
              </a:rPr>
              <a:t> ∈ R</a:t>
            </a:r>
            <a:r>
              <a:rPr lang="en-US" sz="11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k be the vector corresponding to the </a:t>
            </a:r>
            <a:r>
              <a:rPr lang="en-US" sz="1800" dirty="0" err="1" smtClean="0">
                <a:solidFill>
                  <a:schemeClr val="dk1"/>
                </a:solidFill>
                <a:latin typeface="Calibri"/>
                <a:ea typeface="Calibri"/>
                <a:cs typeface="Calibri"/>
                <a:sym typeface="Calibri"/>
              </a:rPr>
              <a:t>i</a:t>
            </a:r>
            <a:r>
              <a:rPr lang="en-US" sz="1800" dirty="0" err="1">
                <a:solidFill>
                  <a:schemeClr val="dk1"/>
                </a:solidFill>
                <a:latin typeface="Calibri"/>
                <a:ea typeface="Calibri"/>
                <a:cs typeface="Calibri"/>
                <a:sym typeface="Calibri"/>
              </a:rPr>
              <a:t>t</a:t>
            </a:r>
            <a:r>
              <a:rPr lang="en-US" sz="1800" dirty="0" err="1" smtClean="0">
                <a:solidFill>
                  <a:schemeClr val="dk1"/>
                </a:solidFill>
                <a:latin typeface="Calibri"/>
                <a:ea typeface="Calibri"/>
                <a:cs typeface="Calibri"/>
                <a:sym typeface="Calibri"/>
              </a:rPr>
              <a:t>h</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row of V.</a:t>
            </a:r>
            <a:endParaRPr sz="1800" dirty="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Cluster the Points (</a:t>
            </a:r>
            <a:r>
              <a:rPr lang="en-US" sz="1800" dirty="0" err="1">
                <a:solidFill>
                  <a:schemeClr val="dk1"/>
                </a:solidFill>
                <a:latin typeface="Calibri"/>
                <a:ea typeface="Calibri"/>
                <a:cs typeface="Calibri"/>
                <a:sym typeface="Calibri"/>
              </a:rPr>
              <a:t>yi</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 1,n in R k with the k-means algorithm into the clusters C1,.....CK.</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dirty="0" smtClean="0">
                <a:solidFill>
                  <a:schemeClr val="dk1"/>
                </a:solidFill>
                <a:latin typeface="Calibri"/>
                <a:ea typeface="Calibri"/>
                <a:cs typeface="Calibri"/>
                <a:sym typeface="Calibri"/>
              </a:rPr>
              <a:t>Output: Clusters </a:t>
            </a:r>
            <a:r>
              <a:rPr lang="en-US" sz="1800" dirty="0">
                <a:solidFill>
                  <a:schemeClr val="dk1"/>
                </a:solidFill>
                <a:latin typeface="Calibri"/>
                <a:ea typeface="Calibri"/>
                <a:cs typeface="Calibri"/>
                <a:sym typeface="Calibri"/>
              </a:rPr>
              <a:t>with A1,.....AK. </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dirty="0">
                <a:solidFill>
                  <a:schemeClr val="dk1"/>
                </a:solidFill>
                <a:latin typeface="Calibri"/>
                <a:ea typeface="Calibri"/>
                <a:cs typeface="Calibri"/>
                <a:sym typeface="Calibri"/>
              </a:rPr>
              <a:t>Laplacian Matrix : L = D- A where D is the degree matrix, which is the diagonal matrix from the vertex degrees and A is the adjacency matrix.</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dirty="0">
                <a:solidFill>
                  <a:schemeClr val="dk1"/>
                </a:solidFill>
                <a:latin typeface="Calibri"/>
                <a:ea typeface="Calibri"/>
                <a:cs typeface="Calibri"/>
                <a:sym typeface="Calibri"/>
              </a:rPr>
              <a:t>Eigenvalues and Eigenvectors:           </a:t>
            </a:r>
            <a:r>
              <a:rPr lang="en-US" sz="1800" b="1" dirty="0" err="1">
                <a:solidFill>
                  <a:srgbClr val="333333"/>
                </a:solidFill>
                <a:highlight>
                  <a:srgbClr val="FFFFFF"/>
                </a:highlight>
                <a:latin typeface="Calibri"/>
                <a:ea typeface="Calibri"/>
                <a:cs typeface="Calibri"/>
                <a:sym typeface="Calibri"/>
              </a:rPr>
              <a:t>A</a:t>
            </a:r>
            <a:r>
              <a:rPr lang="en-US" sz="1800" dirty="0" err="1">
                <a:solidFill>
                  <a:srgbClr val="333333"/>
                </a:solidFill>
                <a:highlight>
                  <a:srgbClr val="FFFFFF"/>
                </a:highlight>
                <a:latin typeface="Calibri"/>
                <a:ea typeface="Calibri"/>
                <a:cs typeface="Calibri"/>
                <a:sym typeface="Calibri"/>
              </a:rPr>
              <a:t>·</a:t>
            </a:r>
            <a:r>
              <a:rPr lang="en-US" sz="1800" b="1" dirty="0" err="1">
                <a:solidFill>
                  <a:srgbClr val="333333"/>
                </a:solidFill>
                <a:highlight>
                  <a:srgbClr val="FFFFFF"/>
                </a:highlight>
                <a:latin typeface="Calibri"/>
                <a:ea typeface="Calibri"/>
                <a:cs typeface="Calibri"/>
                <a:sym typeface="Calibri"/>
              </a:rPr>
              <a:t>v</a:t>
            </a:r>
            <a:r>
              <a:rPr lang="en-US" sz="1800" dirty="0">
                <a:solidFill>
                  <a:srgbClr val="333333"/>
                </a:solidFill>
                <a:highlight>
                  <a:srgbClr val="FFFFFF"/>
                </a:highlight>
                <a:latin typeface="Calibri"/>
                <a:ea typeface="Calibri"/>
                <a:cs typeface="Calibri"/>
                <a:sym typeface="Calibri"/>
              </a:rPr>
              <a:t>=</a:t>
            </a:r>
            <a:r>
              <a:rPr lang="en-US" sz="1800" dirty="0" err="1">
                <a:solidFill>
                  <a:srgbClr val="333333"/>
                </a:solidFill>
                <a:highlight>
                  <a:srgbClr val="FFFFFF"/>
                </a:highlight>
                <a:latin typeface="Calibri"/>
                <a:ea typeface="Calibri"/>
                <a:cs typeface="Calibri"/>
                <a:sym typeface="Calibri"/>
              </a:rPr>
              <a:t>λ·</a:t>
            </a:r>
            <a:r>
              <a:rPr lang="en-US" sz="1800" b="1" dirty="0" err="1">
                <a:solidFill>
                  <a:srgbClr val="333333"/>
                </a:solidFill>
                <a:highlight>
                  <a:srgbClr val="FFFFFF"/>
                </a:highlight>
                <a:latin typeface="Calibri"/>
                <a:ea typeface="Calibri"/>
                <a:cs typeface="Calibri"/>
                <a:sym typeface="Calibri"/>
              </a:rPr>
              <a:t>v</a:t>
            </a:r>
            <a:r>
              <a:rPr lang="en-US" sz="1800" b="1" dirty="0">
                <a:solidFill>
                  <a:srgbClr val="333333"/>
                </a:solidFill>
                <a:highlight>
                  <a:srgbClr val="FFFFFF"/>
                </a:highlight>
                <a:latin typeface="Calibri"/>
                <a:ea typeface="Calibri"/>
                <a:cs typeface="Calibri"/>
                <a:sym typeface="Calibri"/>
              </a:rPr>
              <a:t> </a:t>
            </a:r>
            <a:r>
              <a:rPr lang="en-US" sz="1800" dirty="0">
                <a:solidFill>
                  <a:srgbClr val="333333"/>
                </a:solidFill>
                <a:highlight>
                  <a:srgbClr val="FFFFFF"/>
                </a:highlight>
                <a:latin typeface="Calibri"/>
                <a:ea typeface="Calibri"/>
                <a:cs typeface="Calibri"/>
                <a:sym typeface="Calibri"/>
              </a:rPr>
              <a:t>where A be n by n </a:t>
            </a:r>
            <a:r>
              <a:rPr lang="en-US" sz="1800" dirty="0" smtClean="0">
                <a:solidFill>
                  <a:srgbClr val="333333"/>
                </a:solidFill>
                <a:highlight>
                  <a:srgbClr val="FFFFFF"/>
                </a:highlight>
                <a:latin typeface="Calibri"/>
                <a:ea typeface="Calibri"/>
                <a:cs typeface="Calibri"/>
                <a:sym typeface="Calibri"/>
              </a:rPr>
              <a:t>matrix V  </a:t>
            </a:r>
            <a:r>
              <a:rPr lang="en-US" sz="1800" dirty="0">
                <a:solidFill>
                  <a:srgbClr val="333333"/>
                </a:solidFill>
                <a:highlight>
                  <a:srgbClr val="FFFFFF"/>
                </a:highlight>
                <a:latin typeface="Calibri"/>
                <a:ea typeface="Calibri"/>
                <a:cs typeface="Calibri"/>
                <a:sym typeface="Calibri"/>
              </a:rPr>
              <a:t>is a non zero vector.</a:t>
            </a:r>
            <a:endParaRPr sz="1800" dirty="0">
              <a:solidFill>
                <a:schemeClr val="dk1"/>
              </a:solidFill>
              <a:latin typeface="Calibri"/>
              <a:ea typeface="Calibri"/>
              <a:cs typeface="Calibri"/>
              <a:sym typeface="Calibri"/>
            </a:endParaRPr>
          </a:p>
        </p:txBody>
      </p:sp>
      <p:sp>
        <p:nvSpPr>
          <p:cNvPr id="63" name="Google Shape;63;p14"/>
          <p:cNvSpPr/>
          <p:nvPr/>
        </p:nvSpPr>
        <p:spPr>
          <a:xfrm>
            <a:off x="1006200" y="3200400"/>
            <a:ext cx="9874800" cy="456480"/>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EBF1DE"/>
                </a:solidFill>
                <a:latin typeface="Calibri"/>
                <a:ea typeface="Calibri"/>
                <a:cs typeface="Calibri"/>
                <a:sym typeface="Calibri"/>
              </a:rPr>
              <a:t>Introduction</a:t>
            </a:r>
            <a:endParaRPr sz="1800" b="0" i="0" u="none" strike="noStrike" cap="none">
              <a:solidFill>
                <a:srgbClr val="000000"/>
              </a:solidFill>
              <a:latin typeface="Arial"/>
              <a:ea typeface="Arial"/>
              <a:cs typeface="Arial"/>
              <a:sym typeface="Arial"/>
            </a:endParaRPr>
          </a:p>
        </p:txBody>
      </p:sp>
      <p:sp>
        <p:nvSpPr>
          <p:cNvPr id="64" name="Google Shape;64;p14"/>
          <p:cNvSpPr/>
          <p:nvPr/>
        </p:nvSpPr>
        <p:spPr>
          <a:xfrm>
            <a:off x="914400" y="14756041"/>
            <a:ext cx="9874800" cy="3245040"/>
          </a:xfrm>
          <a:prstGeom prst="rect">
            <a:avLst/>
          </a:prstGeom>
          <a:solidFill>
            <a:schemeClr val="lt1"/>
          </a:solidFill>
          <a:ln w="12600" cap="flat" cmpd="sng">
            <a:solidFill>
              <a:srgbClr val="366092"/>
            </a:solidFill>
            <a:prstDash val="solid"/>
            <a:round/>
            <a:headEnd type="none" w="sm" len="sm"/>
            <a:tailEnd type="none" w="sm" len="sm"/>
          </a:ln>
        </p:spPr>
        <p:txBody>
          <a:bodyPr spcFirstLastPara="1" wrap="square" lIns="97900" tIns="97900" rIns="97900" bIns="97900" anchor="t" anchorCtr="0">
            <a:noAutofit/>
          </a:bodyPr>
          <a:lstStyle/>
          <a:p>
            <a:pPr marL="0" marR="0" lvl="0" indent="0" algn="l" rtl="0">
              <a:lnSpc>
                <a:spcPct val="100000"/>
              </a:lnSpc>
              <a:spcBef>
                <a:spcPts val="0"/>
              </a:spcBef>
              <a:spcAft>
                <a:spcPts val="0"/>
              </a:spcAft>
              <a:buNone/>
            </a:pPr>
            <a:r>
              <a:rPr lang="en-US" sz="2000" dirty="0">
                <a:latin typeface="Calibri"/>
                <a:ea typeface="Calibri"/>
                <a:cs typeface="Calibri"/>
                <a:sym typeface="Calibri"/>
              </a:rPr>
              <a:t>Earlier work has been done using usernames and hashtags relation where usernames are used as the nodes and hashtags for connections. Linear influence model is one such technique used where nodes be infected when they adopt the </a:t>
            </a:r>
            <a:r>
              <a:rPr lang="en-US" sz="2000" dirty="0" smtClean="0">
                <a:latin typeface="Calibri"/>
                <a:ea typeface="Calibri"/>
                <a:cs typeface="Calibri"/>
                <a:sym typeface="Calibri"/>
              </a:rPr>
              <a:t>information. Influence </a:t>
            </a:r>
            <a:r>
              <a:rPr lang="en-US" sz="2000" dirty="0">
                <a:latin typeface="Calibri"/>
                <a:ea typeface="Calibri"/>
                <a:cs typeface="Calibri"/>
                <a:sym typeface="Calibri"/>
              </a:rPr>
              <a:t>is calculated using a selected group of nodes and results are taken </a:t>
            </a:r>
            <a:r>
              <a:rPr lang="en-US" sz="2000" dirty="0" smtClean="0">
                <a:latin typeface="Calibri"/>
                <a:ea typeface="Calibri"/>
                <a:cs typeface="Calibri"/>
                <a:sym typeface="Calibri"/>
              </a:rPr>
              <a:t>accordingly. But, </a:t>
            </a:r>
            <a:r>
              <a:rPr lang="en-US" sz="2000" dirty="0">
                <a:latin typeface="Calibri"/>
                <a:ea typeface="Calibri"/>
                <a:cs typeface="Calibri"/>
                <a:sym typeface="Calibri"/>
              </a:rPr>
              <a:t>using this approach gives the relation between nodes without grouping. </a:t>
            </a:r>
            <a:endParaRPr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a:latin typeface="Calibri"/>
                <a:ea typeface="Calibri"/>
                <a:cs typeface="Calibri"/>
                <a:sym typeface="Calibri"/>
              </a:rPr>
              <a:t> </a:t>
            </a:r>
            <a:endParaRPr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a:latin typeface="Calibri"/>
                <a:ea typeface="Calibri"/>
                <a:cs typeface="Calibri"/>
                <a:sym typeface="Calibri"/>
              </a:rPr>
              <a:t> In this approach connected components explain the connected information over the network which explains how related topics are within the </a:t>
            </a:r>
            <a:r>
              <a:rPr lang="en-US" sz="2000" dirty="0" smtClean="0">
                <a:latin typeface="Calibri"/>
                <a:ea typeface="Calibri"/>
                <a:cs typeface="Calibri"/>
                <a:sym typeface="Calibri"/>
              </a:rPr>
              <a:t>cluster. From </a:t>
            </a:r>
            <a:r>
              <a:rPr lang="en-US" sz="2000" dirty="0">
                <a:latin typeface="Calibri"/>
                <a:ea typeface="Calibri"/>
                <a:cs typeface="Calibri"/>
                <a:sym typeface="Calibri"/>
              </a:rPr>
              <a:t>this we can explain how the information flow change can be changed over the time.</a:t>
            </a:r>
            <a:endParaRPr sz="2000" dirty="0">
              <a:latin typeface="Calibri"/>
              <a:ea typeface="Calibri"/>
              <a:cs typeface="Calibri"/>
              <a:sym typeface="Calibri"/>
            </a:endParaRPr>
          </a:p>
        </p:txBody>
      </p:sp>
      <p:sp>
        <p:nvSpPr>
          <p:cNvPr id="65" name="Google Shape;65;p14"/>
          <p:cNvSpPr/>
          <p:nvPr/>
        </p:nvSpPr>
        <p:spPr>
          <a:xfrm>
            <a:off x="914400" y="14303880"/>
            <a:ext cx="9874800" cy="396867"/>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dirty="0">
                <a:solidFill>
                  <a:srgbClr val="EBF1DE"/>
                </a:solidFill>
                <a:latin typeface="Calibri"/>
                <a:ea typeface="Calibri"/>
                <a:cs typeface="Calibri"/>
                <a:sym typeface="Calibri"/>
              </a:rPr>
              <a:t>Related Work</a:t>
            </a:r>
            <a:endParaRPr sz="1800" b="0" i="0" u="none" strike="noStrike" cap="none" dirty="0">
              <a:solidFill>
                <a:srgbClr val="000000"/>
              </a:solidFill>
              <a:latin typeface="Arial"/>
              <a:ea typeface="Arial"/>
              <a:cs typeface="Arial"/>
              <a:sym typeface="Arial"/>
            </a:endParaRPr>
          </a:p>
        </p:txBody>
      </p:sp>
      <p:sp>
        <p:nvSpPr>
          <p:cNvPr id="66" name="Google Shape;66;p14"/>
          <p:cNvSpPr/>
          <p:nvPr/>
        </p:nvSpPr>
        <p:spPr>
          <a:xfrm>
            <a:off x="21945600" y="8737549"/>
            <a:ext cx="9874800" cy="4047919"/>
          </a:xfrm>
          <a:prstGeom prst="rect">
            <a:avLst/>
          </a:prstGeom>
          <a:solidFill>
            <a:schemeClr val="lt1"/>
          </a:solidFill>
          <a:ln w="12600" cap="flat" cmpd="sng">
            <a:solidFill>
              <a:srgbClr val="366092"/>
            </a:solidFill>
            <a:prstDash val="solid"/>
            <a:round/>
            <a:headEnd type="none" w="sm" len="sm"/>
            <a:tailEnd type="none" w="sm" len="sm"/>
          </a:ln>
        </p:spPr>
        <p:txBody>
          <a:bodyPr spcFirstLastPara="1" wrap="square" lIns="97900" tIns="97900" rIns="97900" bIns="97900" anchor="t" anchorCtr="0">
            <a:noAutofit/>
          </a:bodyPr>
          <a:lstStyle/>
          <a:p>
            <a:pPr marL="0" marR="0" lvl="0" indent="0" algn="l" rtl="0">
              <a:lnSpc>
                <a:spcPct val="100000"/>
              </a:lnSpc>
              <a:spcBef>
                <a:spcPts val="0"/>
              </a:spcBef>
              <a:spcAft>
                <a:spcPts val="0"/>
              </a:spcAft>
              <a:buNone/>
            </a:pPr>
            <a:r>
              <a:rPr lang="en-US" sz="2000" dirty="0">
                <a:latin typeface="Calibri"/>
                <a:ea typeface="Calibri"/>
                <a:cs typeface="Calibri"/>
                <a:sym typeface="Calibri"/>
              </a:rPr>
              <a:t>I have used spectral clustering method to cluster the data and these clusters speak about the information diffused over a period of </a:t>
            </a:r>
            <a:r>
              <a:rPr lang="en-US" sz="2000" dirty="0" smtClean="0">
                <a:latin typeface="Calibri"/>
                <a:ea typeface="Calibri"/>
                <a:cs typeface="Calibri"/>
                <a:sym typeface="Calibri"/>
              </a:rPr>
              <a:t>time. As </a:t>
            </a:r>
            <a:r>
              <a:rPr lang="en-US" sz="2000" dirty="0">
                <a:latin typeface="Calibri"/>
                <a:ea typeface="Calibri"/>
                <a:cs typeface="Calibri"/>
                <a:sym typeface="Calibri"/>
              </a:rPr>
              <a:t>you can see from the clusters the week 17 has low number of clusters are reduced which implies that topics has been reduced from the previous weeks</a:t>
            </a:r>
            <a:r>
              <a:rPr lang="en-US" sz="2000" dirty="0" smtClean="0">
                <a:latin typeface="Calibri"/>
                <a:ea typeface="Calibri"/>
                <a:cs typeface="Calibri"/>
                <a:sym typeface="Calibri"/>
              </a:rPr>
              <a:t>.</a:t>
            </a:r>
            <a:endParaRPr sz="2000" dirty="0">
              <a:latin typeface="Calibri"/>
              <a:ea typeface="Calibri"/>
              <a:cs typeface="Calibri"/>
              <a:sym typeface="Calibri"/>
            </a:endParaRPr>
          </a:p>
          <a:p>
            <a:pPr marL="0" marR="0" lvl="0" indent="0" algn="l" rtl="0">
              <a:lnSpc>
                <a:spcPct val="100000"/>
              </a:lnSpc>
              <a:spcBef>
                <a:spcPts val="0"/>
              </a:spcBef>
              <a:spcAft>
                <a:spcPts val="0"/>
              </a:spcAft>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smtClean="0">
                <a:latin typeface="Calibri"/>
                <a:ea typeface="Calibri"/>
                <a:cs typeface="Calibri"/>
                <a:sym typeface="Calibri"/>
              </a:rPr>
              <a:t>The correlation coefficient for the clusters and hashtags is 0.74958.</a:t>
            </a:r>
            <a:endParaRPr sz="2000" dirty="0">
              <a:latin typeface="Calibri"/>
              <a:ea typeface="Calibri"/>
              <a:cs typeface="Calibri"/>
              <a:sym typeface="Calibri"/>
            </a:endParaRPr>
          </a:p>
          <a:p>
            <a:pPr marL="0" marR="0" lvl="0" indent="0" algn="l" rtl="0">
              <a:lnSpc>
                <a:spcPct val="100000"/>
              </a:lnSpc>
              <a:spcBef>
                <a:spcPts val="0"/>
              </a:spcBef>
              <a:spcAft>
                <a:spcPts val="0"/>
              </a:spcAft>
              <a:buNone/>
            </a:pPr>
            <a:endParaRPr lang="en-US" sz="2000" dirty="0" smtClean="0">
              <a:latin typeface="Calibri"/>
              <a:ea typeface="Calibri"/>
              <a:cs typeface="Calibri"/>
              <a:sym typeface="Calibri"/>
            </a:endParaRPr>
          </a:p>
          <a:p>
            <a:pPr marL="0" marR="0" lvl="0" indent="0" algn="l" rtl="0">
              <a:lnSpc>
                <a:spcPct val="100000"/>
              </a:lnSpc>
              <a:spcBef>
                <a:spcPts val="0"/>
              </a:spcBef>
              <a:spcAft>
                <a:spcPts val="0"/>
              </a:spcAft>
              <a:buNone/>
            </a:pPr>
            <a:r>
              <a:rPr lang="en-US" sz="2000" dirty="0" smtClean="0">
                <a:latin typeface="Calibri"/>
                <a:ea typeface="Calibri"/>
                <a:cs typeface="Calibri"/>
                <a:sym typeface="Calibri"/>
              </a:rPr>
              <a:t>The </a:t>
            </a:r>
            <a:r>
              <a:rPr lang="en-US" sz="2000" dirty="0">
                <a:latin typeface="Calibri"/>
                <a:ea typeface="Calibri"/>
                <a:cs typeface="Calibri"/>
                <a:sym typeface="Calibri"/>
              </a:rPr>
              <a:t>clusters formed are chosen from the eigenvalues plots for every week and the first k clusters should be chosen to calculate the </a:t>
            </a:r>
            <a:r>
              <a:rPr lang="en-US" sz="2000" dirty="0" smtClean="0">
                <a:latin typeface="Calibri"/>
                <a:ea typeface="Calibri"/>
                <a:cs typeface="Calibri"/>
                <a:sym typeface="Calibri"/>
              </a:rPr>
              <a:t>clusters.</a:t>
            </a:r>
            <a:endParaRPr sz="2000" dirty="0">
              <a:latin typeface="Calibri"/>
              <a:ea typeface="Calibri"/>
              <a:cs typeface="Calibri"/>
              <a:sym typeface="Calibri"/>
            </a:endParaRPr>
          </a:p>
          <a:p>
            <a:pPr marL="0" marR="0" lvl="0" indent="0" algn="l" rtl="0">
              <a:lnSpc>
                <a:spcPct val="100000"/>
              </a:lnSpc>
              <a:spcBef>
                <a:spcPts val="0"/>
              </a:spcBef>
              <a:spcAft>
                <a:spcPts val="0"/>
              </a:spcAft>
              <a:buNone/>
            </a:pPr>
            <a:endParaRPr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a:latin typeface="Calibri"/>
                <a:ea typeface="Calibri"/>
                <a:cs typeface="Calibri"/>
                <a:sym typeface="Calibri"/>
              </a:rPr>
              <a:t>Moreover, we can see the number of hashtags mentioned from each cluster which represents the mostly spoken topic over the period of </a:t>
            </a:r>
            <a:r>
              <a:rPr lang="en-US" sz="2000" dirty="0" smtClean="0">
                <a:latin typeface="Calibri"/>
                <a:ea typeface="Calibri"/>
                <a:cs typeface="Calibri"/>
                <a:sym typeface="Calibri"/>
              </a:rPr>
              <a:t>time. The </a:t>
            </a:r>
            <a:r>
              <a:rPr lang="en-US" sz="2000" dirty="0">
                <a:latin typeface="Calibri"/>
                <a:ea typeface="Calibri"/>
                <a:cs typeface="Calibri"/>
                <a:sym typeface="Calibri"/>
              </a:rPr>
              <a:t>articles present in that are also observed and found out why the information during the time.</a:t>
            </a:r>
            <a:endParaRPr sz="2000" dirty="0">
              <a:latin typeface="Calibri"/>
              <a:ea typeface="Calibri"/>
              <a:cs typeface="Calibri"/>
              <a:sym typeface="Calibri"/>
            </a:endParaRPr>
          </a:p>
        </p:txBody>
      </p:sp>
      <p:sp>
        <p:nvSpPr>
          <p:cNvPr id="67" name="Google Shape;67;p14"/>
          <p:cNvSpPr/>
          <p:nvPr/>
        </p:nvSpPr>
        <p:spPr>
          <a:xfrm>
            <a:off x="21945600" y="8280360"/>
            <a:ext cx="9874800" cy="456480"/>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EBF1DE"/>
                </a:solidFill>
                <a:latin typeface="Calibri"/>
                <a:ea typeface="Calibri"/>
                <a:cs typeface="Calibri"/>
                <a:sym typeface="Calibri"/>
              </a:rPr>
              <a:t>Results</a:t>
            </a:r>
            <a:endParaRPr sz="1800" b="0" i="0" u="none" strike="noStrike" cap="none">
              <a:solidFill>
                <a:srgbClr val="000000"/>
              </a:solidFill>
              <a:latin typeface="Arial"/>
              <a:ea typeface="Arial"/>
              <a:cs typeface="Arial"/>
              <a:sym typeface="Arial"/>
            </a:endParaRPr>
          </a:p>
        </p:txBody>
      </p:sp>
      <p:sp>
        <p:nvSpPr>
          <p:cNvPr id="68" name="Google Shape;68;p14"/>
          <p:cNvSpPr/>
          <p:nvPr/>
        </p:nvSpPr>
        <p:spPr>
          <a:xfrm>
            <a:off x="21945600" y="13716000"/>
            <a:ext cx="9874800" cy="456480"/>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EBF1DE"/>
                </a:solidFill>
                <a:latin typeface="Calibri"/>
                <a:ea typeface="Calibri"/>
                <a:cs typeface="Calibri"/>
                <a:sym typeface="Calibri"/>
              </a:rPr>
              <a:t>Conclusions</a:t>
            </a:r>
            <a:endParaRPr sz="1800" b="0" i="0" u="none" strike="noStrike" cap="none">
              <a:solidFill>
                <a:srgbClr val="000000"/>
              </a:solidFill>
              <a:latin typeface="Arial"/>
              <a:ea typeface="Arial"/>
              <a:cs typeface="Arial"/>
              <a:sym typeface="Arial"/>
            </a:endParaRPr>
          </a:p>
        </p:txBody>
      </p:sp>
      <p:sp>
        <p:nvSpPr>
          <p:cNvPr id="69" name="Google Shape;69;p14"/>
          <p:cNvSpPr/>
          <p:nvPr/>
        </p:nvSpPr>
        <p:spPr>
          <a:xfrm>
            <a:off x="1006200" y="3657600"/>
            <a:ext cx="9874800" cy="3689500"/>
          </a:xfrm>
          <a:prstGeom prst="rect">
            <a:avLst/>
          </a:prstGeom>
          <a:solidFill>
            <a:schemeClr val="lt1"/>
          </a:solidFill>
          <a:ln w="12600" cap="flat" cmpd="sng">
            <a:solidFill>
              <a:srgbClr val="366092"/>
            </a:solidFill>
            <a:prstDash val="solid"/>
            <a:round/>
            <a:headEnd type="none" w="sm" len="sm"/>
            <a:tailEnd type="none" w="sm" len="sm"/>
          </a:ln>
        </p:spPr>
        <p:txBody>
          <a:bodyPr spcFirstLastPara="1" wrap="square" lIns="97900" tIns="97900" rIns="97900" bIns="97900" anchor="t" anchorCtr="0">
            <a:noAutofit/>
          </a:bodyPr>
          <a:lstStyle/>
          <a:p>
            <a:pPr marL="0" marR="0" lvl="0" indent="0" algn="l" rtl="0">
              <a:lnSpc>
                <a:spcPct val="100000"/>
              </a:lnSpc>
              <a:spcBef>
                <a:spcPts val="0"/>
              </a:spcBef>
              <a:spcAft>
                <a:spcPts val="0"/>
              </a:spcAft>
              <a:buNone/>
            </a:pPr>
            <a:r>
              <a:rPr lang="en-US" sz="2000" dirty="0">
                <a:latin typeface="Calibri"/>
                <a:ea typeface="Calibri"/>
                <a:cs typeface="Calibri"/>
                <a:sym typeface="Calibri"/>
              </a:rPr>
              <a:t>                                             Social Media is a central domain for dissemination of real time information. To see the information flow change over social networks, we consider text of tweets and derive results, which is computationally intensive process for the large twitter data</a:t>
            </a:r>
            <a:r>
              <a:rPr lang="en-US" sz="2000" dirty="0" smtClean="0">
                <a:latin typeface="Calibri"/>
                <a:ea typeface="Calibri"/>
                <a:cs typeface="Calibri"/>
                <a:sym typeface="Calibri"/>
              </a:rPr>
              <a:t>.</a:t>
            </a:r>
            <a:endParaRPr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a:latin typeface="Calibri"/>
                <a:ea typeface="Calibri"/>
                <a:cs typeface="Calibri"/>
                <a:sym typeface="Calibri"/>
              </a:rPr>
              <a:t>		</a:t>
            </a:r>
            <a:r>
              <a:rPr lang="en-US" sz="2000" dirty="0" smtClean="0">
                <a:latin typeface="Calibri"/>
                <a:ea typeface="Calibri"/>
                <a:cs typeface="Calibri"/>
                <a:sym typeface="Calibri"/>
              </a:rPr>
              <a:t>            </a:t>
            </a:r>
            <a:r>
              <a:rPr lang="en-US" sz="2000" dirty="0">
                <a:latin typeface="Calibri"/>
                <a:ea typeface="Calibri"/>
                <a:cs typeface="Calibri"/>
                <a:sym typeface="Calibri"/>
              </a:rPr>
              <a:t>Objective of this Projects to find an efficient method to compute the information flow change  over  a period of time using hashtags and </a:t>
            </a:r>
            <a:r>
              <a:rPr lang="en-US" sz="2000" dirty="0" smtClean="0">
                <a:latin typeface="Calibri"/>
                <a:ea typeface="Calibri"/>
                <a:cs typeface="Calibri"/>
                <a:sym typeface="Calibri"/>
              </a:rPr>
              <a:t>retweets. For </a:t>
            </a:r>
            <a:r>
              <a:rPr lang="en-US" sz="2000" dirty="0">
                <a:latin typeface="Calibri"/>
                <a:ea typeface="Calibri"/>
                <a:cs typeface="Calibri"/>
                <a:sym typeface="Calibri"/>
              </a:rPr>
              <a:t>this,</a:t>
            </a:r>
            <a:endParaRPr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a:latin typeface="Calibri"/>
                <a:ea typeface="Calibri"/>
                <a:cs typeface="Calibri"/>
                <a:sym typeface="Calibri"/>
              </a:rPr>
              <a:t>text information of tweets is fetched and hashtags are collected among </a:t>
            </a:r>
            <a:r>
              <a:rPr lang="en-US" sz="2000" dirty="0" smtClean="0">
                <a:latin typeface="Calibri"/>
                <a:ea typeface="Calibri"/>
                <a:cs typeface="Calibri"/>
                <a:sym typeface="Calibri"/>
              </a:rPr>
              <a:t>them. Similarly, </a:t>
            </a:r>
            <a:r>
              <a:rPr lang="en-US" sz="2000" dirty="0">
                <a:latin typeface="Calibri"/>
                <a:ea typeface="Calibri"/>
                <a:cs typeface="Calibri"/>
                <a:sym typeface="Calibri"/>
              </a:rPr>
              <a:t>Retweets and usernames are also used to see the information flow change.</a:t>
            </a:r>
            <a:endParaRPr sz="2000" dirty="0">
              <a:latin typeface="Calibri"/>
              <a:ea typeface="Calibri"/>
              <a:cs typeface="Calibri"/>
              <a:sym typeface="Calibri"/>
            </a:endParaRPr>
          </a:p>
          <a:p>
            <a:pPr marL="0" marR="0" lvl="0" indent="0" algn="l" rtl="0">
              <a:lnSpc>
                <a:spcPct val="100000"/>
              </a:lnSpc>
              <a:spcBef>
                <a:spcPts val="0"/>
              </a:spcBef>
              <a:spcAft>
                <a:spcPts val="0"/>
              </a:spcAft>
              <a:buNone/>
            </a:pPr>
            <a:endParaRPr sz="2000" dirty="0">
              <a:latin typeface="Calibri"/>
              <a:ea typeface="Calibri"/>
              <a:cs typeface="Calibri"/>
              <a:sym typeface="Calibri"/>
            </a:endParaRPr>
          </a:p>
          <a:p>
            <a:pPr marL="0" marR="0" lvl="0" indent="0" algn="l" rtl="0">
              <a:lnSpc>
                <a:spcPct val="100000"/>
              </a:lnSpc>
              <a:spcBef>
                <a:spcPts val="0"/>
              </a:spcBef>
              <a:spcAft>
                <a:spcPts val="0"/>
              </a:spcAft>
              <a:buNone/>
            </a:pPr>
            <a:r>
              <a:rPr lang="en-US" sz="2000" dirty="0">
                <a:latin typeface="Calibri"/>
                <a:ea typeface="Calibri"/>
                <a:cs typeface="Calibri"/>
                <a:sym typeface="Calibri"/>
              </a:rPr>
              <a:t>                                             Twitter API is used to collect the data using the keyword “TRUMP” and the corresponding text is parsed to collect hashtags and retweets.</a:t>
            </a:r>
            <a:endParaRPr sz="2000" dirty="0">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70" name="Google Shape;70;p14"/>
          <p:cNvSpPr/>
          <p:nvPr/>
        </p:nvSpPr>
        <p:spPr>
          <a:xfrm>
            <a:off x="11521440" y="8460360"/>
            <a:ext cx="9874800" cy="456480"/>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EBF1DE"/>
                </a:solidFill>
                <a:latin typeface="Calibri"/>
                <a:ea typeface="Calibri"/>
                <a:cs typeface="Calibri"/>
                <a:sym typeface="Calibri"/>
              </a:rPr>
              <a:t>Technical Approach</a:t>
            </a:r>
            <a:endParaRPr sz="1800" b="0" i="0" u="none" strike="noStrike" cap="none">
              <a:solidFill>
                <a:srgbClr val="000000"/>
              </a:solidFill>
              <a:latin typeface="Arial"/>
              <a:ea typeface="Arial"/>
              <a:cs typeface="Arial"/>
              <a:sym typeface="Arial"/>
            </a:endParaRPr>
          </a:p>
        </p:txBody>
      </p:sp>
      <p:sp>
        <p:nvSpPr>
          <p:cNvPr id="71" name="Google Shape;71;p14"/>
          <p:cNvSpPr/>
          <p:nvPr/>
        </p:nvSpPr>
        <p:spPr>
          <a:xfrm>
            <a:off x="4206250" y="13096567"/>
            <a:ext cx="3288600" cy="509407"/>
          </a:xfrm>
          <a:prstGeom prst="rect">
            <a:avLst/>
          </a:prstGeom>
          <a:noFill/>
          <a:ln>
            <a:noFill/>
          </a:ln>
        </p:spPr>
        <p:txBody>
          <a:bodyPr spcFirstLastPara="1" wrap="square" lIns="48950" tIns="24475" rIns="48950" bIns="24475"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Calibri"/>
                <a:ea typeface="Calibri"/>
                <a:cs typeface="Calibri"/>
                <a:sym typeface="Calibri"/>
              </a:rPr>
              <a:t>Figure 1.</a:t>
            </a:r>
            <a:r>
              <a:rPr lang="en-US" sz="1600" b="0" i="0" u="none" strike="noStrike" cap="none" dirty="0">
                <a:solidFill>
                  <a:srgbClr val="000000"/>
                </a:solidFill>
                <a:latin typeface="Calibri"/>
                <a:ea typeface="Calibri"/>
                <a:cs typeface="Calibri"/>
                <a:sym typeface="Calibri"/>
              </a:rPr>
              <a:t> </a:t>
            </a:r>
            <a:r>
              <a:rPr lang="en-US" sz="1600" dirty="0">
                <a:latin typeface="Calibri"/>
                <a:ea typeface="Calibri"/>
                <a:cs typeface="Calibri"/>
                <a:sym typeface="Calibri"/>
              </a:rPr>
              <a:t>Network of hashtags</a:t>
            </a:r>
            <a:endParaRPr sz="1800" b="0" i="0" u="none" strike="noStrike" cap="none" dirty="0">
              <a:solidFill>
                <a:srgbClr val="000000"/>
              </a:solidFill>
              <a:latin typeface="Arial"/>
              <a:ea typeface="Arial"/>
              <a:cs typeface="Arial"/>
              <a:sym typeface="Arial"/>
            </a:endParaRPr>
          </a:p>
        </p:txBody>
      </p:sp>
      <p:sp>
        <p:nvSpPr>
          <p:cNvPr id="72" name="Google Shape;72;p14"/>
          <p:cNvSpPr/>
          <p:nvPr/>
        </p:nvSpPr>
        <p:spPr>
          <a:xfrm>
            <a:off x="6952320" y="19394539"/>
            <a:ext cx="3288600" cy="292320"/>
          </a:xfrm>
          <a:prstGeom prst="rect">
            <a:avLst/>
          </a:prstGeom>
          <a:noFill/>
          <a:ln>
            <a:noFill/>
          </a:ln>
        </p:spPr>
        <p:txBody>
          <a:bodyPr spcFirstLastPara="1" wrap="square" lIns="48950" tIns="24475" rIns="48950" bIns="24475"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Calibri"/>
                <a:ea typeface="Calibri"/>
                <a:cs typeface="Calibri"/>
                <a:sym typeface="Calibri"/>
              </a:rPr>
              <a:t>Figure 2.</a:t>
            </a:r>
            <a:r>
              <a:rPr lang="en-US" sz="1600" dirty="0">
                <a:latin typeface="Calibri"/>
                <a:ea typeface="Calibri"/>
                <a:cs typeface="Calibri"/>
                <a:sym typeface="Calibri"/>
              </a:rPr>
              <a:t> Example for spectral clustering</a:t>
            </a:r>
            <a:r>
              <a:rPr lang="en-US" sz="1600" b="0" i="0" u="none" strike="noStrike" cap="none" dirty="0">
                <a:solidFill>
                  <a:srgbClr val="000000"/>
                </a:solidFill>
                <a:latin typeface="Calibri"/>
                <a:ea typeface="Calibri"/>
                <a:cs typeface="Calibri"/>
                <a:sym typeface="Calibri"/>
              </a:rPr>
              <a:t>.</a:t>
            </a:r>
            <a:endParaRPr sz="1800" b="0" i="0" u="none" strike="noStrike" cap="none" dirty="0">
              <a:solidFill>
                <a:srgbClr val="000000"/>
              </a:solidFill>
              <a:latin typeface="Arial"/>
              <a:ea typeface="Arial"/>
              <a:cs typeface="Arial"/>
              <a:sym typeface="Arial"/>
            </a:endParaRPr>
          </a:p>
        </p:txBody>
      </p:sp>
      <p:sp>
        <p:nvSpPr>
          <p:cNvPr id="73" name="Google Shape;73;p14"/>
          <p:cNvSpPr/>
          <p:nvPr/>
        </p:nvSpPr>
        <p:spPr>
          <a:xfrm>
            <a:off x="11704320" y="16257959"/>
            <a:ext cx="3152880" cy="292320"/>
          </a:xfrm>
          <a:prstGeom prst="rect">
            <a:avLst/>
          </a:prstGeom>
          <a:noFill/>
          <a:ln>
            <a:noFill/>
          </a:ln>
        </p:spPr>
        <p:txBody>
          <a:bodyPr spcFirstLastPara="1" wrap="square" lIns="48950" tIns="24475" rIns="48950" bIns="24475" anchor="t" anchorCtr="0">
            <a:noAutofit/>
          </a:bodyPr>
          <a:lstStyle/>
          <a:p>
            <a:pPr marL="0" marR="0" lvl="0" indent="0" algn="ctr" rtl="0">
              <a:lnSpc>
                <a:spcPct val="100000"/>
              </a:lnSpc>
              <a:spcBef>
                <a:spcPts val="0"/>
              </a:spcBef>
              <a:spcAft>
                <a:spcPts val="0"/>
              </a:spcAft>
              <a:buNone/>
            </a:pPr>
            <a:r>
              <a:rPr lang="en-US" sz="1600" b="1">
                <a:latin typeface="Calibri"/>
                <a:ea typeface="Calibri"/>
                <a:cs typeface="Calibri"/>
                <a:sym typeface="Calibri"/>
              </a:rPr>
              <a:t>Figure </a:t>
            </a:r>
            <a:r>
              <a:rPr lang="en-US" sz="1600" b="1" i="0" u="none" strike="noStrike" cap="none">
                <a:solidFill>
                  <a:srgbClr val="000000"/>
                </a:solidFill>
                <a:latin typeface="Calibri"/>
                <a:ea typeface="Calibri"/>
                <a:cs typeface="Calibri"/>
                <a:sym typeface="Calibri"/>
              </a:rPr>
              <a:t> </a:t>
            </a:r>
            <a:r>
              <a:rPr lang="en-US" sz="1600" b="1">
                <a:latin typeface="Calibri"/>
                <a:ea typeface="Calibri"/>
                <a:cs typeface="Calibri"/>
                <a:sym typeface="Calibri"/>
              </a:rPr>
              <a:t>4</a:t>
            </a:r>
            <a:r>
              <a:rPr lang="en-US" sz="1600" b="1" i="0" u="none" strike="noStrike" cap="none">
                <a:solidFill>
                  <a:srgbClr val="000000"/>
                </a:solidFill>
                <a:latin typeface="Calibri"/>
                <a:ea typeface="Calibri"/>
                <a:cs typeface="Calibri"/>
                <a:sym typeface="Calibri"/>
              </a:rPr>
              <a:t>.</a:t>
            </a:r>
            <a:r>
              <a:rPr lang="en-US" sz="1600" b="0" i="0" u="none" strike="noStrike" cap="none">
                <a:solidFill>
                  <a:srgbClr val="000000"/>
                </a:solidFill>
                <a:latin typeface="Calibri"/>
                <a:ea typeface="Calibri"/>
                <a:cs typeface="Calibri"/>
                <a:sym typeface="Calibri"/>
              </a:rPr>
              <a:t> </a:t>
            </a:r>
            <a:r>
              <a:rPr lang="en-US" sz="1600">
                <a:latin typeface="Calibri"/>
                <a:ea typeface="Calibri"/>
                <a:cs typeface="Calibri"/>
                <a:sym typeface="Calibri"/>
              </a:rPr>
              <a:t>Eigen values plot</a:t>
            </a:r>
            <a:endParaRPr sz="1800" b="0" i="0" u="none" strike="noStrike" cap="none">
              <a:solidFill>
                <a:srgbClr val="000000"/>
              </a:solidFill>
              <a:latin typeface="Arial"/>
              <a:ea typeface="Arial"/>
              <a:cs typeface="Arial"/>
              <a:sym typeface="Arial"/>
            </a:endParaRPr>
          </a:p>
        </p:txBody>
      </p:sp>
      <p:sp>
        <p:nvSpPr>
          <p:cNvPr id="74" name="Google Shape;74;p14"/>
          <p:cNvSpPr/>
          <p:nvPr/>
        </p:nvSpPr>
        <p:spPr>
          <a:xfrm>
            <a:off x="22431241" y="7620120"/>
            <a:ext cx="3288600" cy="292320"/>
          </a:xfrm>
          <a:prstGeom prst="rect">
            <a:avLst/>
          </a:prstGeom>
          <a:noFill/>
          <a:ln>
            <a:noFill/>
          </a:ln>
        </p:spPr>
        <p:txBody>
          <a:bodyPr spcFirstLastPara="1" wrap="square" lIns="48950" tIns="24475" rIns="48950" bIns="24475" anchor="t" anchorCtr="0">
            <a:no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Calibri"/>
                <a:ea typeface="Calibri"/>
                <a:cs typeface="Calibri"/>
                <a:sym typeface="Calibri"/>
              </a:rPr>
              <a:t>Figure </a:t>
            </a:r>
            <a:r>
              <a:rPr lang="en-US" sz="1600" b="1">
                <a:latin typeface="Calibri"/>
                <a:ea typeface="Calibri"/>
                <a:cs typeface="Calibri"/>
                <a:sym typeface="Calibri"/>
              </a:rPr>
              <a:t>6. No of Clusters vs weeks</a:t>
            </a:r>
            <a:endParaRPr sz="1800" b="0" i="0" u="none" strike="noStrike" cap="none">
              <a:solidFill>
                <a:srgbClr val="000000"/>
              </a:solidFill>
              <a:latin typeface="Arial"/>
              <a:ea typeface="Arial"/>
              <a:cs typeface="Arial"/>
              <a:sym typeface="Arial"/>
            </a:endParaRPr>
          </a:p>
        </p:txBody>
      </p:sp>
      <p:pic>
        <p:nvPicPr>
          <p:cNvPr id="75" name="Google Shape;75;p14"/>
          <p:cNvPicPr preferRelativeResize="0"/>
          <p:nvPr/>
        </p:nvPicPr>
        <p:blipFill rotWithShape="1">
          <a:blip r:embed="rId3">
            <a:alphaModFix/>
          </a:blip>
          <a:srcRect/>
          <a:stretch/>
        </p:blipFill>
        <p:spPr>
          <a:xfrm>
            <a:off x="910800" y="182880"/>
            <a:ext cx="2380680" cy="2380680"/>
          </a:xfrm>
          <a:prstGeom prst="rect">
            <a:avLst/>
          </a:prstGeom>
          <a:noFill/>
          <a:ln>
            <a:noFill/>
          </a:ln>
        </p:spPr>
      </p:pic>
      <p:sp>
        <p:nvSpPr>
          <p:cNvPr id="76" name="Google Shape;76;p14"/>
          <p:cNvSpPr/>
          <p:nvPr/>
        </p:nvSpPr>
        <p:spPr>
          <a:xfrm>
            <a:off x="12400375" y="7798805"/>
            <a:ext cx="3288600" cy="292200"/>
          </a:xfrm>
          <a:prstGeom prst="rect">
            <a:avLst/>
          </a:prstGeom>
          <a:noFill/>
          <a:ln>
            <a:noFill/>
          </a:ln>
        </p:spPr>
        <p:txBody>
          <a:bodyPr spcFirstLastPara="1" wrap="square" lIns="48950" tIns="24475" rIns="48950" bIns="24475"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libri"/>
                <a:ea typeface="Calibri"/>
                <a:cs typeface="Calibri"/>
                <a:sym typeface="Calibri"/>
              </a:rPr>
              <a:t>Figure 3.</a:t>
            </a:r>
            <a:r>
              <a:rPr lang="en-US" sz="1600" b="0" i="0" u="none" strike="noStrike" cap="none">
                <a:solidFill>
                  <a:srgbClr val="000000"/>
                </a:solidFill>
                <a:latin typeface="Calibri"/>
                <a:ea typeface="Calibri"/>
                <a:cs typeface="Calibri"/>
                <a:sym typeface="Calibri"/>
              </a:rPr>
              <a:t> </a:t>
            </a:r>
            <a:r>
              <a:rPr lang="en-US" sz="1600">
                <a:latin typeface="Calibri"/>
                <a:ea typeface="Calibri"/>
                <a:cs typeface="Calibri"/>
                <a:sym typeface="Calibri"/>
              </a:rPr>
              <a:t>Overview of the Framework</a:t>
            </a:r>
            <a:endParaRPr sz="1800" b="0" i="0" u="none" strike="noStrike" cap="none">
              <a:solidFill>
                <a:srgbClr val="000000"/>
              </a:solidFill>
              <a:latin typeface="Arial"/>
              <a:ea typeface="Arial"/>
              <a:cs typeface="Arial"/>
              <a:sym typeface="Arial"/>
            </a:endParaRPr>
          </a:p>
        </p:txBody>
      </p:sp>
      <p:sp>
        <p:nvSpPr>
          <p:cNvPr id="77" name="Google Shape;77;p14"/>
          <p:cNvSpPr/>
          <p:nvPr/>
        </p:nvSpPr>
        <p:spPr>
          <a:xfrm>
            <a:off x="12049920" y="20465280"/>
            <a:ext cx="3288600" cy="292320"/>
          </a:xfrm>
          <a:prstGeom prst="rect">
            <a:avLst/>
          </a:prstGeom>
          <a:noFill/>
          <a:ln>
            <a:noFill/>
          </a:ln>
        </p:spPr>
        <p:txBody>
          <a:bodyPr spcFirstLastPara="1" wrap="square" lIns="48950" tIns="24475" rIns="48950" bIns="24475"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Calibri"/>
                <a:ea typeface="Calibri"/>
                <a:cs typeface="Calibri"/>
                <a:sym typeface="Calibri"/>
              </a:rPr>
              <a:t>Figure </a:t>
            </a:r>
            <a:r>
              <a:rPr lang="en-US" sz="1600" b="1">
                <a:latin typeface="Calibri"/>
                <a:ea typeface="Calibri"/>
                <a:cs typeface="Calibri"/>
                <a:sym typeface="Calibri"/>
              </a:rPr>
              <a:t>5. No of Hashtags collected</a:t>
            </a:r>
            <a:endParaRPr sz="1800" b="0" i="0" u="none" strike="noStrike" cap="none">
              <a:solidFill>
                <a:srgbClr val="000000"/>
              </a:solidFill>
              <a:latin typeface="Arial"/>
              <a:ea typeface="Arial"/>
              <a:cs typeface="Arial"/>
              <a:sym typeface="Arial"/>
            </a:endParaRPr>
          </a:p>
        </p:txBody>
      </p:sp>
      <p:sp>
        <p:nvSpPr>
          <p:cNvPr id="78" name="Google Shape;78;p14"/>
          <p:cNvSpPr/>
          <p:nvPr/>
        </p:nvSpPr>
        <p:spPr>
          <a:xfrm>
            <a:off x="21945600" y="16867200"/>
            <a:ext cx="9874800" cy="2213100"/>
          </a:xfrm>
          <a:prstGeom prst="rect">
            <a:avLst/>
          </a:prstGeom>
          <a:solidFill>
            <a:schemeClr val="lt1"/>
          </a:solidFill>
          <a:ln w="12600" cap="flat" cmpd="sng">
            <a:solidFill>
              <a:srgbClr val="366092"/>
            </a:solidFill>
            <a:prstDash val="solid"/>
            <a:round/>
            <a:headEnd type="none" w="sm" len="sm"/>
            <a:tailEnd type="none" w="sm" len="sm"/>
          </a:ln>
        </p:spPr>
        <p:txBody>
          <a:bodyPr spcFirstLastPara="1" wrap="square" lIns="97900" tIns="97900" rIns="97900" bIns="97900" anchor="t" anchorCtr="0">
            <a:noAutofit/>
          </a:bodyPr>
          <a:lstStyle/>
          <a:p>
            <a:pPr marL="0" marR="0" lvl="0" indent="0" algn="l" rtl="0">
              <a:lnSpc>
                <a:spcPct val="100000"/>
              </a:lnSpc>
              <a:spcBef>
                <a:spcPts val="0"/>
              </a:spcBef>
              <a:spcAft>
                <a:spcPts val="0"/>
              </a:spcAft>
              <a:buNone/>
            </a:pPr>
            <a:r>
              <a:rPr lang="en-US" sz="2400" b="0" i="0" u="none" strike="noStrike" cap="none" baseline="30000" dirty="0">
                <a:solidFill>
                  <a:srgbClr val="000000"/>
                </a:solidFill>
                <a:latin typeface="Calibri"/>
                <a:ea typeface="Calibri"/>
                <a:cs typeface="Calibri"/>
                <a:sym typeface="Calibri"/>
              </a:rPr>
              <a:t>1Jaewon </a:t>
            </a:r>
            <a:r>
              <a:rPr lang="en-US" sz="2400" b="0" i="0" u="none" strike="noStrike" cap="none" baseline="30000" dirty="0" err="1">
                <a:solidFill>
                  <a:srgbClr val="000000"/>
                </a:solidFill>
                <a:latin typeface="Calibri"/>
                <a:ea typeface="Calibri"/>
                <a:cs typeface="Calibri"/>
                <a:sym typeface="Calibri"/>
              </a:rPr>
              <a:t>Yang,Jure</a:t>
            </a:r>
            <a:r>
              <a:rPr lang="en-US" sz="2400" b="0" i="0" u="none" strike="noStrike" cap="none" baseline="30000" dirty="0">
                <a:solidFill>
                  <a:srgbClr val="000000"/>
                </a:solidFill>
                <a:latin typeface="Calibri"/>
                <a:ea typeface="Calibri"/>
                <a:cs typeface="Calibri"/>
                <a:sym typeface="Calibri"/>
              </a:rPr>
              <a:t> </a:t>
            </a:r>
            <a:r>
              <a:rPr lang="en-US" sz="2400" b="0" i="0" u="none" strike="noStrike" cap="none" baseline="30000" dirty="0" err="1">
                <a:solidFill>
                  <a:srgbClr val="000000"/>
                </a:solidFill>
                <a:latin typeface="Calibri"/>
                <a:ea typeface="Calibri"/>
                <a:cs typeface="Calibri"/>
                <a:sym typeface="Calibri"/>
              </a:rPr>
              <a:t>Leskovec</a:t>
            </a:r>
            <a:r>
              <a:rPr lang="en-US" sz="2400" b="0" i="0" u="none" strike="noStrike" cap="none" baseline="30000" dirty="0">
                <a:solidFill>
                  <a:srgbClr val="000000"/>
                </a:solidFill>
                <a:latin typeface="Calibri"/>
                <a:ea typeface="Calibri"/>
                <a:cs typeface="Calibri"/>
                <a:sym typeface="Calibri"/>
              </a:rPr>
              <a:t>, Modelling information diffusion in implicit </a:t>
            </a:r>
            <a:r>
              <a:rPr lang="en-US" sz="2400" baseline="30000" dirty="0">
                <a:latin typeface="Calibri"/>
                <a:ea typeface="Calibri"/>
                <a:cs typeface="Calibri"/>
                <a:sym typeface="Calibri"/>
              </a:rPr>
              <a:t>networks</a:t>
            </a:r>
            <a:endParaRPr sz="2400" baseline="30000" dirty="0">
              <a:latin typeface="Calibri"/>
              <a:ea typeface="Calibri"/>
              <a:cs typeface="Calibri"/>
              <a:sym typeface="Calibri"/>
            </a:endParaRPr>
          </a:p>
          <a:p>
            <a:pPr marL="0" marR="0" lvl="0" indent="0" algn="l" rtl="0">
              <a:lnSpc>
                <a:spcPct val="100000"/>
              </a:lnSpc>
              <a:spcBef>
                <a:spcPts val="0"/>
              </a:spcBef>
              <a:spcAft>
                <a:spcPts val="0"/>
              </a:spcAft>
              <a:buNone/>
            </a:pPr>
            <a:r>
              <a:rPr lang="en-US" sz="2400" baseline="30000" dirty="0">
                <a:latin typeface="Calibri"/>
                <a:ea typeface="Calibri"/>
                <a:cs typeface="Calibri"/>
                <a:sym typeface="Calibri"/>
              </a:rPr>
              <a:t>2Shushen </a:t>
            </a:r>
            <a:r>
              <a:rPr lang="en-US" sz="2400" baseline="30000" dirty="0" err="1">
                <a:latin typeface="Calibri"/>
                <a:ea typeface="Calibri"/>
                <a:cs typeface="Calibri"/>
                <a:sym typeface="Calibri"/>
              </a:rPr>
              <a:t>Fu,Chungjin</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Hu,Ying</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Hu,Bo</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Sun,Wenrui</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Ying,Peng</a:t>
            </a:r>
            <a:r>
              <a:rPr lang="en-US" sz="2400" baseline="30000" dirty="0">
                <a:latin typeface="Calibri"/>
                <a:ea typeface="Calibri"/>
                <a:cs typeface="Calibri"/>
                <a:sym typeface="Calibri"/>
              </a:rPr>
              <a:t> Shi ,Information Diffusion mechanisms in online social networks</a:t>
            </a:r>
            <a:endParaRPr sz="2400" baseline="30000" dirty="0">
              <a:latin typeface="Calibri"/>
              <a:ea typeface="Calibri"/>
              <a:cs typeface="Calibri"/>
              <a:sym typeface="Calibri"/>
            </a:endParaRPr>
          </a:p>
          <a:p>
            <a:pPr marL="0" marR="0" lvl="0" indent="0" algn="l" rtl="0">
              <a:lnSpc>
                <a:spcPct val="100000"/>
              </a:lnSpc>
              <a:spcBef>
                <a:spcPts val="0"/>
              </a:spcBef>
              <a:spcAft>
                <a:spcPts val="0"/>
              </a:spcAft>
              <a:buNone/>
            </a:pPr>
            <a:r>
              <a:rPr lang="en-US" sz="2400" baseline="30000" dirty="0">
                <a:latin typeface="Calibri"/>
                <a:ea typeface="Calibri"/>
                <a:cs typeface="Calibri"/>
                <a:sym typeface="Calibri"/>
              </a:rPr>
              <a:t>3,De </a:t>
            </a:r>
            <a:r>
              <a:rPr lang="en-US" sz="2400" baseline="30000" dirty="0" err="1">
                <a:latin typeface="Calibri"/>
                <a:ea typeface="Calibri"/>
                <a:cs typeface="Calibri"/>
                <a:sym typeface="Calibri"/>
              </a:rPr>
              <a:t>Wang,Aibek</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Musaev,Calton</a:t>
            </a:r>
            <a:r>
              <a:rPr lang="en-US" sz="2400" baseline="30000" dirty="0">
                <a:latin typeface="Calibri"/>
                <a:ea typeface="Calibri"/>
                <a:cs typeface="Calibri"/>
                <a:sym typeface="Calibri"/>
              </a:rPr>
              <a:t> Pu, Information Diffusion analysis over Rumor dynamics  over a social-interaction based model</a:t>
            </a:r>
            <a:endParaRPr sz="2400" baseline="30000" dirty="0">
              <a:latin typeface="Calibri"/>
              <a:ea typeface="Calibri"/>
              <a:cs typeface="Calibri"/>
              <a:sym typeface="Calibri"/>
            </a:endParaRPr>
          </a:p>
          <a:p>
            <a:pPr marL="0" marR="0" lvl="0" indent="0" algn="l" rtl="0">
              <a:lnSpc>
                <a:spcPct val="100000"/>
              </a:lnSpc>
              <a:spcBef>
                <a:spcPts val="0"/>
              </a:spcBef>
              <a:spcAft>
                <a:spcPts val="0"/>
              </a:spcAft>
              <a:buNone/>
            </a:pPr>
            <a:r>
              <a:rPr lang="en-US" sz="2400" baseline="30000" dirty="0">
                <a:latin typeface="Calibri"/>
                <a:ea typeface="Calibri"/>
                <a:cs typeface="Calibri"/>
                <a:sym typeface="Calibri"/>
              </a:rPr>
              <a:t>4,Nitin </a:t>
            </a:r>
            <a:r>
              <a:rPr lang="en-US" sz="2400" baseline="30000" dirty="0" err="1">
                <a:latin typeface="Calibri"/>
                <a:ea typeface="Calibri"/>
                <a:cs typeface="Calibri"/>
                <a:sym typeface="Calibri"/>
              </a:rPr>
              <a:t>Sukhija</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Mahidhar</a:t>
            </a:r>
            <a:r>
              <a:rPr lang="en-US" sz="2400" baseline="30000" dirty="0">
                <a:latin typeface="Calibri"/>
                <a:ea typeface="Calibri"/>
                <a:cs typeface="Calibri"/>
                <a:sym typeface="Calibri"/>
              </a:rPr>
              <a:t> </a:t>
            </a:r>
            <a:r>
              <a:rPr lang="en-US" sz="2400" baseline="30000" dirty="0" err="1">
                <a:latin typeface="Calibri"/>
                <a:ea typeface="Calibri"/>
                <a:cs typeface="Calibri"/>
                <a:sym typeface="Calibri"/>
              </a:rPr>
              <a:t>Tatineni</a:t>
            </a:r>
            <a:r>
              <a:rPr lang="en-US" sz="2400" baseline="30000" dirty="0">
                <a:latin typeface="Calibri"/>
                <a:ea typeface="Calibri"/>
                <a:cs typeface="Calibri"/>
                <a:sym typeface="Calibri"/>
              </a:rPr>
              <a:t>, Nicole Brown, Mark Van </a:t>
            </a:r>
            <a:r>
              <a:rPr lang="en-US" sz="2400" baseline="30000" dirty="0" err="1">
                <a:latin typeface="Calibri"/>
                <a:ea typeface="Calibri"/>
                <a:cs typeface="Calibri"/>
                <a:sym typeface="Calibri"/>
              </a:rPr>
              <a:t>Moer</a:t>
            </a:r>
            <a:r>
              <a:rPr lang="en-US" sz="2400" baseline="30000" dirty="0">
                <a:latin typeface="Calibri"/>
                <a:ea typeface="Calibri"/>
                <a:cs typeface="Calibri"/>
                <a:sym typeface="Calibri"/>
              </a:rPr>
              <a:t>, Paul Rodriguez, and Spencer </a:t>
            </a:r>
            <a:r>
              <a:rPr lang="en-US" sz="2400" baseline="30000" dirty="0" err="1">
                <a:latin typeface="Calibri"/>
                <a:ea typeface="Calibri"/>
                <a:cs typeface="Calibri"/>
                <a:sym typeface="Calibri"/>
              </a:rPr>
              <a:t>Callicott</a:t>
            </a:r>
            <a:r>
              <a:rPr lang="en-US" sz="2400" baseline="30000" dirty="0">
                <a:latin typeface="Calibri"/>
                <a:ea typeface="Calibri"/>
                <a:cs typeface="Calibri"/>
                <a:sym typeface="Calibri"/>
              </a:rPr>
              <a:t> Topic modelling and visualization for Big data in social sciences.</a:t>
            </a:r>
            <a:endParaRPr sz="2400" baseline="30000" dirty="0">
              <a:latin typeface="Calibri"/>
              <a:ea typeface="Calibri"/>
              <a:cs typeface="Calibri"/>
              <a:sym typeface="Calibri"/>
            </a:endParaRPr>
          </a:p>
          <a:p>
            <a:pPr marL="0" marR="0" lvl="0" indent="0" algn="l" rtl="0">
              <a:lnSpc>
                <a:spcPct val="100000"/>
              </a:lnSpc>
              <a:spcBef>
                <a:spcPts val="0"/>
              </a:spcBef>
              <a:spcAft>
                <a:spcPts val="0"/>
              </a:spcAft>
              <a:buNone/>
            </a:pPr>
            <a:endParaRPr sz="1800" baseline="30000" dirty="0">
              <a:latin typeface="Calibri"/>
              <a:ea typeface="Calibri"/>
              <a:cs typeface="Calibri"/>
              <a:sym typeface="Calibri"/>
            </a:endParaRPr>
          </a:p>
        </p:txBody>
      </p:sp>
      <p:sp>
        <p:nvSpPr>
          <p:cNvPr id="79" name="Google Shape;79;p14"/>
          <p:cNvSpPr/>
          <p:nvPr/>
        </p:nvSpPr>
        <p:spPr>
          <a:xfrm>
            <a:off x="21892250" y="16545840"/>
            <a:ext cx="9874800" cy="456600"/>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EBF1DE"/>
                </a:solidFill>
                <a:latin typeface="Calibri"/>
                <a:ea typeface="Calibri"/>
                <a:cs typeface="Calibri"/>
                <a:sym typeface="Calibri"/>
              </a:rPr>
              <a:t>References</a:t>
            </a:r>
            <a:endParaRPr sz="1800" b="0" i="0" u="none" strike="noStrike" cap="none">
              <a:solidFill>
                <a:srgbClr val="000000"/>
              </a:solidFill>
              <a:latin typeface="Arial"/>
              <a:ea typeface="Arial"/>
              <a:cs typeface="Arial"/>
              <a:sym typeface="Arial"/>
            </a:endParaRPr>
          </a:p>
        </p:txBody>
      </p:sp>
      <p:sp>
        <p:nvSpPr>
          <p:cNvPr id="80" name="Google Shape;80;p14"/>
          <p:cNvSpPr/>
          <p:nvPr/>
        </p:nvSpPr>
        <p:spPr>
          <a:xfrm>
            <a:off x="21945600" y="13716000"/>
            <a:ext cx="9874800" cy="456480"/>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EBF1DE"/>
                </a:solidFill>
                <a:latin typeface="Calibri"/>
                <a:ea typeface="Calibri"/>
                <a:cs typeface="Calibri"/>
                <a:sym typeface="Calibri"/>
              </a:rPr>
              <a:t>Conclusions</a:t>
            </a:r>
            <a:endParaRPr sz="1800" b="0" i="0" u="none" strike="noStrike" cap="none">
              <a:solidFill>
                <a:srgbClr val="000000"/>
              </a:solidFill>
              <a:latin typeface="Arial"/>
              <a:ea typeface="Arial"/>
              <a:cs typeface="Arial"/>
              <a:sym typeface="Arial"/>
            </a:endParaRPr>
          </a:p>
        </p:txBody>
      </p:sp>
      <p:sp>
        <p:nvSpPr>
          <p:cNvPr id="81" name="Google Shape;81;p14"/>
          <p:cNvSpPr/>
          <p:nvPr/>
        </p:nvSpPr>
        <p:spPr>
          <a:xfrm>
            <a:off x="21945950" y="13381550"/>
            <a:ext cx="9874800" cy="2761749"/>
          </a:xfrm>
          <a:prstGeom prst="rect">
            <a:avLst/>
          </a:prstGeom>
          <a:solidFill>
            <a:schemeClr val="lt1"/>
          </a:solidFill>
          <a:ln w="12600" cap="flat" cmpd="sng">
            <a:solidFill>
              <a:srgbClr val="366092"/>
            </a:solidFill>
            <a:prstDash val="solid"/>
            <a:round/>
            <a:headEnd type="none" w="sm" len="sm"/>
            <a:tailEnd type="none" w="sm" len="sm"/>
          </a:ln>
        </p:spPr>
        <p:txBody>
          <a:bodyPr spcFirstLastPara="1" wrap="square" lIns="97900" tIns="97900" rIns="97900" bIns="97900" anchor="t" anchorCtr="0">
            <a:noAutofit/>
          </a:bodyPr>
          <a:lstStyle/>
          <a:p>
            <a:pPr marL="0" marR="0" lvl="0" indent="0" algn="l" rtl="0">
              <a:lnSpc>
                <a:spcPct val="100000"/>
              </a:lnSpc>
              <a:spcBef>
                <a:spcPts val="0"/>
              </a:spcBef>
              <a:spcAft>
                <a:spcPts val="0"/>
              </a:spcAft>
              <a:buNone/>
            </a:pPr>
            <a:r>
              <a:rPr lang="en-US" sz="1800" dirty="0">
                <a:latin typeface="Calibri"/>
                <a:ea typeface="Calibri"/>
                <a:cs typeface="Calibri"/>
                <a:sym typeface="Calibri"/>
              </a:rPr>
              <a:t>I have found that the information flow change can be seen through various approaches but my way choosing the clustering algorithm will help find the related topics present in the clusters.</a:t>
            </a: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US" sz="1800" dirty="0">
                <a:latin typeface="Calibri"/>
                <a:ea typeface="Calibri"/>
                <a:cs typeface="Calibri"/>
                <a:sym typeface="Calibri"/>
              </a:rPr>
              <a:t>We can also find the relation between hashtags and the number of tweets.</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US" sz="1800" dirty="0">
                <a:latin typeface="Calibri"/>
                <a:ea typeface="Calibri"/>
                <a:cs typeface="Calibri"/>
                <a:sym typeface="Calibri"/>
              </a:rPr>
              <a:t>The choice of networks can be many ways like choosing hashtags and </a:t>
            </a:r>
            <a:r>
              <a:rPr lang="en-US" sz="1800" dirty="0" smtClean="0">
                <a:latin typeface="Calibri"/>
                <a:ea typeface="Calibri"/>
                <a:cs typeface="Calibri"/>
                <a:sym typeface="Calibri"/>
              </a:rPr>
              <a:t>users, users </a:t>
            </a:r>
            <a:r>
              <a:rPr lang="en-US" sz="1800" dirty="0">
                <a:latin typeface="Calibri"/>
                <a:ea typeface="Calibri"/>
                <a:cs typeface="Calibri"/>
                <a:sym typeface="Calibri"/>
              </a:rPr>
              <a:t>and </a:t>
            </a:r>
            <a:r>
              <a:rPr lang="en-US" sz="1800" dirty="0" smtClean="0">
                <a:latin typeface="Calibri"/>
                <a:ea typeface="Calibri"/>
                <a:cs typeface="Calibri"/>
                <a:sym typeface="Calibri"/>
              </a:rPr>
              <a:t>hashtags, retweets </a:t>
            </a:r>
            <a:r>
              <a:rPr lang="en-US" sz="1800" dirty="0">
                <a:latin typeface="Calibri"/>
                <a:ea typeface="Calibri"/>
                <a:cs typeface="Calibri"/>
                <a:sym typeface="Calibri"/>
              </a:rPr>
              <a:t>and </a:t>
            </a:r>
            <a:r>
              <a:rPr lang="en-US" sz="1800" dirty="0" smtClean="0">
                <a:latin typeface="Calibri"/>
                <a:ea typeface="Calibri"/>
                <a:cs typeface="Calibri"/>
                <a:sym typeface="Calibri"/>
              </a:rPr>
              <a:t>users, followers </a:t>
            </a:r>
            <a:r>
              <a:rPr lang="en-US" sz="1800" dirty="0">
                <a:latin typeface="Calibri"/>
                <a:ea typeface="Calibri"/>
                <a:cs typeface="Calibri"/>
                <a:sym typeface="Calibri"/>
              </a:rPr>
              <a:t>count can be used to see the flow of information.</a:t>
            </a:r>
            <a:endParaRPr sz="1800" dirty="0">
              <a:latin typeface="Calibri"/>
              <a:ea typeface="Calibri"/>
              <a:cs typeface="Calibri"/>
              <a:sym typeface="Calibri"/>
            </a:endParaRPr>
          </a:p>
          <a:p>
            <a:pPr marL="0" marR="0" lvl="0" indent="0" algn="l" rtl="0">
              <a:lnSpc>
                <a:spcPct val="100000"/>
              </a:lnSpc>
              <a:spcBef>
                <a:spcPts val="0"/>
              </a:spcBef>
              <a:spcAft>
                <a:spcPts val="0"/>
              </a:spcAft>
              <a:buNone/>
            </a:pPr>
            <a:endParaRPr sz="1800" dirty="0">
              <a:latin typeface="Calibri"/>
              <a:ea typeface="Calibri"/>
              <a:cs typeface="Calibri"/>
              <a:sym typeface="Calibri"/>
            </a:endParaRPr>
          </a:p>
          <a:p>
            <a:pPr marL="0" marR="0" lvl="0" indent="0" algn="l" rtl="0">
              <a:lnSpc>
                <a:spcPct val="100000"/>
              </a:lnSpc>
              <a:spcBef>
                <a:spcPts val="0"/>
              </a:spcBef>
              <a:spcAft>
                <a:spcPts val="0"/>
              </a:spcAft>
              <a:buNone/>
            </a:pPr>
            <a:r>
              <a:rPr lang="en-US" sz="1800" dirty="0">
                <a:latin typeface="Calibri"/>
                <a:ea typeface="Calibri"/>
                <a:cs typeface="Calibri"/>
                <a:sym typeface="Calibri"/>
              </a:rPr>
              <a:t>This approach  can handled using the large sets of data but having followers in twitter data would have helped us to build another network to observe the relations of another choice.</a:t>
            </a:r>
            <a:endParaRPr sz="1800" dirty="0">
              <a:latin typeface="Calibri"/>
              <a:ea typeface="Calibri"/>
              <a:cs typeface="Calibri"/>
              <a:sym typeface="Calibri"/>
            </a:endParaRPr>
          </a:p>
        </p:txBody>
      </p:sp>
      <p:sp>
        <p:nvSpPr>
          <p:cNvPr id="82" name="Google Shape;82;p14"/>
          <p:cNvSpPr/>
          <p:nvPr/>
        </p:nvSpPr>
        <p:spPr>
          <a:xfrm>
            <a:off x="21945600" y="12852808"/>
            <a:ext cx="9874800" cy="589221"/>
          </a:xfrm>
          <a:prstGeom prst="rect">
            <a:avLst/>
          </a:prstGeom>
          <a:solidFill>
            <a:srgbClr val="366092"/>
          </a:solidFill>
          <a:ln w="126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lnSpc>
                <a:spcPct val="100000"/>
              </a:lnSpc>
              <a:spcBef>
                <a:spcPts val="0"/>
              </a:spcBef>
              <a:spcAft>
                <a:spcPts val="0"/>
              </a:spcAft>
              <a:buNone/>
            </a:pPr>
            <a:r>
              <a:rPr lang="en-US" sz="3200" b="1" i="0" u="none" strike="noStrike" cap="none" dirty="0">
                <a:solidFill>
                  <a:srgbClr val="EBF1DE"/>
                </a:solidFill>
                <a:latin typeface="Calibri"/>
                <a:ea typeface="Calibri"/>
                <a:cs typeface="Calibri"/>
                <a:sym typeface="Calibri"/>
              </a:rPr>
              <a:t>Conclusions</a:t>
            </a:r>
            <a:endParaRPr sz="1800" b="0" i="0" u="none" strike="noStrike" cap="none" dirty="0">
              <a:solidFill>
                <a:srgbClr val="000000"/>
              </a:solidFill>
              <a:latin typeface="Arial"/>
              <a:ea typeface="Arial"/>
              <a:cs typeface="Arial"/>
              <a:sym typeface="Arial"/>
            </a:endParaRPr>
          </a:p>
        </p:txBody>
      </p:sp>
      <p:pic>
        <p:nvPicPr>
          <p:cNvPr id="84" name="Google Shape;84;p14"/>
          <p:cNvPicPr preferRelativeResize="0"/>
          <p:nvPr/>
        </p:nvPicPr>
        <p:blipFill>
          <a:blip r:embed="rId4">
            <a:alphaModFix/>
          </a:blip>
          <a:stretch>
            <a:fillRect/>
          </a:stretch>
        </p:blipFill>
        <p:spPr>
          <a:xfrm>
            <a:off x="3074282" y="18065636"/>
            <a:ext cx="3420475" cy="2950125"/>
          </a:xfrm>
          <a:prstGeom prst="rect">
            <a:avLst/>
          </a:prstGeom>
          <a:noFill/>
          <a:ln>
            <a:noFill/>
          </a:ln>
        </p:spPr>
      </p:pic>
      <p:pic>
        <p:nvPicPr>
          <p:cNvPr id="85" name="Google Shape;85;p14"/>
          <p:cNvPicPr preferRelativeResize="0"/>
          <p:nvPr/>
        </p:nvPicPr>
        <p:blipFill>
          <a:blip r:embed="rId5">
            <a:alphaModFix/>
          </a:blip>
          <a:stretch>
            <a:fillRect/>
          </a:stretch>
        </p:blipFill>
        <p:spPr>
          <a:xfrm>
            <a:off x="11521450" y="13605975"/>
            <a:ext cx="9874800" cy="2607475"/>
          </a:xfrm>
          <a:prstGeom prst="rect">
            <a:avLst/>
          </a:prstGeom>
          <a:noFill/>
          <a:ln>
            <a:noFill/>
          </a:ln>
        </p:spPr>
      </p:pic>
      <p:pic>
        <p:nvPicPr>
          <p:cNvPr id="86" name="Google Shape;86;p14"/>
          <p:cNvPicPr preferRelativeResize="0"/>
          <p:nvPr/>
        </p:nvPicPr>
        <p:blipFill>
          <a:blip r:embed="rId6">
            <a:alphaModFix/>
          </a:blip>
          <a:stretch>
            <a:fillRect/>
          </a:stretch>
        </p:blipFill>
        <p:spPr>
          <a:xfrm>
            <a:off x="11704325" y="16707550"/>
            <a:ext cx="9010650" cy="3600450"/>
          </a:xfrm>
          <a:prstGeom prst="rect">
            <a:avLst/>
          </a:prstGeom>
          <a:noFill/>
          <a:ln>
            <a:noFill/>
          </a:ln>
        </p:spPr>
      </p:pic>
      <p:pic>
        <p:nvPicPr>
          <p:cNvPr id="87" name="Google Shape;87;p14"/>
          <p:cNvPicPr preferRelativeResize="0"/>
          <p:nvPr/>
        </p:nvPicPr>
        <p:blipFill>
          <a:blip r:embed="rId7">
            <a:alphaModFix/>
          </a:blip>
          <a:stretch>
            <a:fillRect/>
          </a:stretch>
        </p:blipFill>
        <p:spPr>
          <a:xfrm>
            <a:off x="22884925" y="2956075"/>
            <a:ext cx="7219950" cy="4391025"/>
          </a:xfrm>
          <a:prstGeom prst="rect">
            <a:avLst/>
          </a:prstGeom>
          <a:noFill/>
          <a:ln>
            <a:noFill/>
          </a:ln>
        </p:spPr>
      </p:pic>
      <p:pic>
        <p:nvPicPr>
          <p:cNvPr id="88" name="Google Shape;88;p14"/>
          <p:cNvPicPr preferRelativeResize="0"/>
          <p:nvPr/>
        </p:nvPicPr>
        <p:blipFill>
          <a:blip r:embed="rId8">
            <a:alphaModFix/>
          </a:blip>
          <a:stretch>
            <a:fillRect/>
          </a:stretch>
        </p:blipFill>
        <p:spPr>
          <a:xfrm>
            <a:off x="11297037" y="2956070"/>
            <a:ext cx="5934446" cy="4929060"/>
          </a:xfrm>
          <a:prstGeom prst="rect">
            <a:avLst/>
          </a:prstGeom>
          <a:noFill/>
          <a:ln>
            <a:noFill/>
          </a:ln>
        </p:spPr>
      </p:pic>
      <p:pic>
        <p:nvPicPr>
          <p:cNvPr id="89" name="Google Shape;89;p14"/>
          <p:cNvPicPr preferRelativeResize="0"/>
          <p:nvPr/>
        </p:nvPicPr>
        <p:blipFill>
          <a:blip r:embed="rId9">
            <a:alphaModFix/>
          </a:blip>
          <a:stretch>
            <a:fillRect/>
          </a:stretch>
        </p:blipFill>
        <p:spPr>
          <a:xfrm>
            <a:off x="17383875" y="2983400"/>
            <a:ext cx="4409325" cy="4636725"/>
          </a:xfrm>
          <a:prstGeom prst="rect">
            <a:avLst/>
          </a:prstGeom>
          <a:noFill/>
          <a:ln>
            <a:noFill/>
          </a:ln>
        </p:spPr>
      </p:pic>
      <p:sp>
        <p:nvSpPr>
          <p:cNvPr id="90" name="Google Shape;90;p14"/>
          <p:cNvSpPr txBox="1"/>
          <p:nvPr/>
        </p:nvSpPr>
        <p:spPr>
          <a:xfrm>
            <a:off x="18169125" y="7840975"/>
            <a:ext cx="2545800" cy="1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Statistics for clusters</a:t>
            </a:r>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29988" y="8045006"/>
            <a:ext cx="5486875" cy="48654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731</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pranay gouru</dc:creator>
  <cp:lastModifiedBy>pranay gouru</cp:lastModifiedBy>
  <cp:revision>7</cp:revision>
  <dcterms:modified xsi:type="dcterms:W3CDTF">2019-05-14T04:42:55Z</dcterms:modified>
</cp:coreProperties>
</file>