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60" r:id="rId3"/>
    <p:sldId id="257" r:id="rId4"/>
    <p:sldId id="264" r:id="rId5"/>
    <p:sldId id="282" r:id="rId6"/>
    <p:sldId id="281" r:id="rId7"/>
    <p:sldId id="258" r:id="rId8"/>
    <p:sldId id="265" r:id="rId9"/>
    <p:sldId id="262" r:id="rId10"/>
    <p:sldId id="267" r:id="rId11"/>
    <p:sldId id="268" r:id="rId12"/>
    <p:sldId id="269" r:id="rId13"/>
    <p:sldId id="270" r:id="rId14"/>
    <p:sldId id="271" r:id="rId15"/>
    <p:sldId id="272" r:id="rId16"/>
    <p:sldId id="273" r:id="rId17"/>
    <p:sldId id="274" r:id="rId18"/>
    <p:sldId id="276" r:id="rId19"/>
    <p:sldId id="286" r:id="rId20"/>
    <p:sldId id="280" r:id="rId21"/>
    <p:sldId id="279" r:id="rId22"/>
    <p:sldId id="285" r:id="rId23"/>
    <p:sldId id="287" r:id="rId24"/>
    <p:sldId id="288"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94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799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4799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98431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65852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975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09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2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91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5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02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69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34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884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04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2/20/2020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6286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86DD-378F-4210-AB83-8EAC50DB6654}"/>
              </a:ext>
            </a:extLst>
          </p:cNvPr>
          <p:cNvSpPr>
            <a:spLocks noGrp="1"/>
          </p:cNvSpPr>
          <p:nvPr>
            <p:ph type="ctrTitle"/>
          </p:nvPr>
        </p:nvSpPr>
        <p:spPr>
          <a:xfrm>
            <a:off x="929668" y="751352"/>
            <a:ext cx="8825658" cy="2677648"/>
          </a:xfrm>
        </p:spPr>
        <p:txBody>
          <a:bodyPr/>
          <a:lstStyle/>
          <a:p>
            <a:r>
              <a:rPr lang="en-IN" dirty="0">
                <a:latin typeface="Times New Roman" panose="02020603050405020304" pitchFamily="18" charset="0"/>
                <a:cs typeface="Times New Roman" panose="02020603050405020304" pitchFamily="18" charset="0"/>
              </a:rPr>
              <a:t>Defect Detection  Using Active contour method</a:t>
            </a:r>
          </a:p>
        </p:txBody>
      </p:sp>
      <p:sp>
        <p:nvSpPr>
          <p:cNvPr id="3" name="Subtitle 2">
            <a:extLst>
              <a:ext uri="{FF2B5EF4-FFF2-40B4-BE49-F238E27FC236}">
                <a16:creationId xmlns:a16="http://schemas.microsoft.com/office/drawing/2014/main" id="{88494411-A605-47F5-B90A-9D04E6DB21EF}"/>
              </a:ext>
            </a:extLst>
          </p:cNvPr>
          <p:cNvSpPr>
            <a:spLocks noGrp="1"/>
          </p:cNvSpPr>
          <p:nvPr>
            <p:ph type="subTitle" idx="1"/>
          </p:nvPr>
        </p:nvSpPr>
        <p:spPr>
          <a:xfrm>
            <a:off x="1936833" y="4167780"/>
            <a:ext cx="8825658" cy="861420"/>
          </a:xfrm>
        </p:spPr>
        <p:txBody>
          <a:bodyPr>
            <a:normAutofit/>
          </a:bodyPr>
          <a:lstStyle/>
          <a:p>
            <a:r>
              <a:rPr lang="en-IN" b="1" dirty="0">
                <a:latin typeface="Times New Roman" panose="02020603050405020304" pitchFamily="18" charset="0"/>
                <a:cs typeface="Times New Roman" panose="02020603050405020304" pitchFamily="18" charset="0"/>
              </a:rPr>
              <a:t>N. Pranay manikanta 160040613</a:t>
            </a:r>
          </a:p>
          <a:p>
            <a:r>
              <a:rPr lang="en-IN" b="1" dirty="0" err="1">
                <a:latin typeface="Times New Roman" panose="02020603050405020304" pitchFamily="18" charset="0"/>
                <a:cs typeface="Times New Roman" panose="02020603050405020304" pitchFamily="18" charset="0"/>
              </a:rPr>
              <a:t>Salaka</a:t>
            </a:r>
            <a:r>
              <a:rPr lang="en-IN" b="1" dirty="0">
                <a:latin typeface="Times New Roman" panose="02020603050405020304" pitchFamily="18" charset="0"/>
                <a:cs typeface="Times New Roman" panose="02020603050405020304" pitchFamily="18" charset="0"/>
              </a:rPr>
              <a:t> Mukesh Kumar 160040794	</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10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1E78-8D14-4EEF-97ED-D87AF0E0FF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Image segmentation techniques</a:t>
            </a:r>
          </a:p>
        </p:txBody>
      </p:sp>
      <p:sp>
        <p:nvSpPr>
          <p:cNvPr id="3" name="Content Placeholder 2">
            <a:extLst>
              <a:ext uri="{FF2B5EF4-FFF2-40B4-BE49-F238E27FC236}">
                <a16:creationId xmlns:a16="http://schemas.microsoft.com/office/drawing/2014/main" id="{9EE792FC-3B75-4043-ADB2-689FA051BA28}"/>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 There exist several image segmentation techniques, which partition the image into several parts based on certain image features like pixel intensity value,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texture, etc.</a:t>
            </a:r>
          </a:p>
          <a:p>
            <a:pPr algn="just"/>
            <a:r>
              <a:rPr lang="en-IN" dirty="0">
                <a:latin typeface="Times New Roman" panose="02020603050405020304" pitchFamily="18" charset="0"/>
                <a:cs typeface="Times New Roman" panose="02020603050405020304" pitchFamily="18" charset="0"/>
              </a:rPr>
              <a:t> some of the segmentation method  that we referred:-</a:t>
            </a:r>
          </a:p>
          <a:p>
            <a:pPr algn="just"/>
            <a:r>
              <a:rPr lang="en-IN" dirty="0">
                <a:latin typeface="Times New Roman" panose="02020603050405020304" pitchFamily="18" charset="0"/>
                <a:cs typeface="Times New Roman" panose="02020603050405020304" pitchFamily="18" charset="0"/>
              </a:rPr>
              <a:t>1. Thresholding Method </a:t>
            </a:r>
          </a:p>
          <a:p>
            <a:pPr algn="just"/>
            <a:r>
              <a:rPr lang="en-IN" dirty="0">
                <a:latin typeface="Times New Roman" panose="02020603050405020304" pitchFamily="18" charset="0"/>
                <a:cs typeface="Times New Roman" panose="02020603050405020304" pitchFamily="18" charset="0"/>
              </a:rPr>
              <a:t>2. Edge Based Segmentation Method </a:t>
            </a:r>
          </a:p>
          <a:p>
            <a:pPr algn="just"/>
            <a:r>
              <a:rPr lang="en-IN" dirty="0">
                <a:latin typeface="Times New Roman" panose="02020603050405020304" pitchFamily="18" charset="0"/>
                <a:cs typeface="Times New Roman" panose="02020603050405020304" pitchFamily="18" charset="0"/>
              </a:rPr>
              <a:t>3. Region Based Segmentation Method </a:t>
            </a:r>
          </a:p>
          <a:p>
            <a:pPr algn="just"/>
            <a:r>
              <a:rPr lang="en-IN" dirty="0">
                <a:latin typeface="Times New Roman" panose="02020603050405020304" pitchFamily="18" charset="0"/>
                <a:cs typeface="Times New Roman" panose="02020603050405020304" pitchFamily="18" charset="0"/>
              </a:rPr>
              <a:t>4. Active contour segmentation</a:t>
            </a:r>
          </a:p>
        </p:txBody>
      </p:sp>
    </p:spTree>
    <p:extLst>
      <p:ext uri="{BB962C8B-B14F-4D97-AF65-F5344CB8AC3E}">
        <p14:creationId xmlns:p14="http://schemas.microsoft.com/office/powerpoint/2010/main" val="328120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3ADC-BDAB-48A4-A7A8-06130EF658ED}"/>
              </a:ext>
            </a:extLst>
          </p:cNvPr>
          <p:cNvSpPr>
            <a:spLocks noGrp="1"/>
          </p:cNvSpPr>
          <p:nvPr>
            <p:ph type="title"/>
          </p:nvPr>
        </p:nvSpPr>
        <p:spPr/>
        <p:txBody>
          <a:bodyPr/>
          <a:lstStyle/>
          <a:p>
            <a:r>
              <a:rPr lang="en-IN" dirty="0"/>
              <a:t>Examples:</a:t>
            </a:r>
          </a:p>
        </p:txBody>
      </p:sp>
      <p:pic>
        <p:nvPicPr>
          <p:cNvPr id="4" name="Content Placeholder 3">
            <a:extLst>
              <a:ext uri="{FF2B5EF4-FFF2-40B4-BE49-F238E27FC236}">
                <a16:creationId xmlns:a16="http://schemas.microsoft.com/office/drawing/2014/main" id="{657C92D9-86C6-4442-8FF8-E35B7C9227D7}"/>
              </a:ext>
            </a:extLst>
          </p:cNvPr>
          <p:cNvPicPr>
            <a:picLocks noGrp="1" noChangeAspect="1"/>
          </p:cNvPicPr>
          <p:nvPr>
            <p:ph idx="1"/>
          </p:nvPr>
        </p:nvPicPr>
        <p:blipFill>
          <a:blip r:embed="rId2"/>
          <a:stretch>
            <a:fillRect/>
          </a:stretch>
        </p:blipFill>
        <p:spPr>
          <a:xfrm>
            <a:off x="402008" y="2676939"/>
            <a:ext cx="4010967" cy="2729948"/>
          </a:xfrm>
          <a:prstGeom prst="rect">
            <a:avLst/>
          </a:prstGeom>
        </p:spPr>
      </p:pic>
      <p:pic>
        <p:nvPicPr>
          <p:cNvPr id="6" name="Picture 5">
            <a:extLst>
              <a:ext uri="{FF2B5EF4-FFF2-40B4-BE49-F238E27FC236}">
                <a16:creationId xmlns:a16="http://schemas.microsoft.com/office/drawing/2014/main" id="{604B65D2-AE36-4586-8F9A-F17ACFED034C}"/>
              </a:ext>
            </a:extLst>
          </p:cNvPr>
          <p:cNvPicPr>
            <a:picLocks noChangeAspect="1"/>
          </p:cNvPicPr>
          <p:nvPr/>
        </p:nvPicPr>
        <p:blipFill>
          <a:blip r:embed="rId3"/>
          <a:stretch>
            <a:fillRect/>
          </a:stretch>
        </p:blipFill>
        <p:spPr>
          <a:xfrm>
            <a:off x="4581525" y="2671762"/>
            <a:ext cx="3396284" cy="2729948"/>
          </a:xfrm>
          <a:prstGeom prst="rect">
            <a:avLst/>
          </a:prstGeom>
        </p:spPr>
      </p:pic>
      <p:pic>
        <p:nvPicPr>
          <p:cNvPr id="8" name="Picture 7">
            <a:extLst>
              <a:ext uri="{FF2B5EF4-FFF2-40B4-BE49-F238E27FC236}">
                <a16:creationId xmlns:a16="http://schemas.microsoft.com/office/drawing/2014/main" id="{6D215FB9-1C1B-4835-AFD8-6F9EF05B3417}"/>
              </a:ext>
            </a:extLst>
          </p:cNvPr>
          <p:cNvPicPr>
            <a:picLocks noChangeAspect="1"/>
          </p:cNvPicPr>
          <p:nvPr/>
        </p:nvPicPr>
        <p:blipFill>
          <a:blip r:embed="rId4"/>
          <a:stretch>
            <a:fillRect/>
          </a:stretch>
        </p:blipFill>
        <p:spPr>
          <a:xfrm>
            <a:off x="8218225" y="2671761"/>
            <a:ext cx="3396284" cy="2602603"/>
          </a:xfrm>
          <a:prstGeom prst="rect">
            <a:avLst/>
          </a:prstGeom>
        </p:spPr>
      </p:pic>
    </p:spTree>
    <p:extLst>
      <p:ext uri="{BB962C8B-B14F-4D97-AF65-F5344CB8AC3E}">
        <p14:creationId xmlns:p14="http://schemas.microsoft.com/office/powerpoint/2010/main" val="164504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CC60-6C22-49CC-96D9-E9FAF0FCC7B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Thresholding segmentation method</a:t>
            </a:r>
          </a:p>
        </p:txBody>
      </p:sp>
      <p:sp>
        <p:nvSpPr>
          <p:cNvPr id="3" name="Content Placeholder 2">
            <a:extLst>
              <a:ext uri="{FF2B5EF4-FFF2-40B4-BE49-F238E27FC236}">
                <a16:creationId xmlns:a16="http://schemas.microsoft.com/office/drawing/2014/main" id="{E2F6F448-2A5F-41FE-8B2B-3682AEC44505}"/>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Thresholding methods are the simplest methods for image segmentation. These methods divide the image pixels with respect to their intensity level. These methods are used over images having lighter objects than background. </a:t>
            </a:r>
          </a:p>
          <a:p>
            <a:r>
              <a:rPr lang="en-IN" dirty="0">
                <a:latin typeface="Times New Roman" panose="02020603050405020304" pitchFamily="18" charset="0"/>
                <a:cs typeface="Times New Roman" panose="02020603050405020304" pitchFamily="18" charset="0"/>
              </a:rPr>
              <a:t>The selection of these methods can be manual or automatic i.e. can be based on prior knowledge or information of image features. There are basically three types of thresholding </a:t>
            </a:r>
          </a:p>
          <a:p>
            <a:r>
              <a:rPr lang="en-IN" dirty="0">
                <a:latin typeface="Times New Roman" panose="02020603050405020304" pitchFamily="18" charset="0"/>
                <a:cs typeface="Times New Roman" panose="02020603050405020304" pitchFamily="18" charset="0"/>
              </a:rPr>
              <a:t>1. Global Thresholding</a:t>
            </a:r>
          </a:p>
          <a:p>
            <a:r>
              <a:rPr lang="en-IN" dirty="0">
                <a:latin typeface="Times New Roman" panose="02020603050405020304" pitchFamily="18" charset="0"/>
                <a:cs typeface="Times New Roman" panose="02020603050405020304" pitchFamily="18" charset="0"/>
              </a:rPr>
              <a:t>2. Variable Thresholding</a:t>
            </a:r>
          </a:p>
          <a:p>
            <a:r>
              <a:rPr lang="en-IN" dirty="0">
                <a:latin typeface="Times New Roman" panose="02020603050405020304" pitchFamily="18" charset="0"/>
                <a:cs typeface="Times New Roman" panose="02020603050405020304" pitchFamily="18" charset="0"/>
              </a:rPr>
              <a:t>3. Multiple Thresholding</a:t>
            </a:r>
          </a:p>
        </p:txBody>
      </p:sp>
    </p:spTree>
    <p:extLst>
      <p:ext uri="{BB962C8B-B14F-4D97-AF65-F5344CB8AC3E}">
        <p14:creationId xmlns:p14="http://schemas.microsoft.com/office/powerpoint/2010/main" val="93583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C7A4-1E64-4519-A7D6-1D2AEBCB17EF}"/>
              </a:ext>
            </a:extLst>
          </p:cNvPr>
          <p:cNvSpPr>
            <a:spLocks noGrp="1"/>
          </p:cNvSpPr>
          <p:nvPr>
            <p:ph idx="1"/>
          </p:nvPr>
        </p:nvSpPr>
        <p:spPr>
          <a:xfrm>
            <a:off x="2072377" y="1540189"/>
            <a:ext cx="8915400" cy="3777622"/>
          </a:xfrm>
        </p:spPr>
        <p:txBody>
          <a:bodyPr>
            <a:normAutofit/>
          </a:bodyPr>
          <a:lstStyle/>
          <a:p>
            <a:r>
              <a:rPr lang="en-IN" dirty="0">
                <a:latin typeface="Times New Roman" panose="02020603050405020304" pitchFamily="18" charset="0"/>
                <a:cs typeface="Times New Roman" panose="02020603050405020304" pitchFamily="18" charset="0"/>
              </a:rPr>
              <a:t>Global Thresholding: This is done by using any appropriate threshold value/T. This value of T will be constant for whole image. On the basis of T the output image q(</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 can be obtained from original image p(</a:t>
            </a:r>
            <a:r>
              <a:rPr lang="en-IN" dirty="0" err="1">
                <a:latin typeface="Times New Roman" panose="02020603050405020304" pitchFamily="18" charset="0"/>
                <a:cs typeface="Times New Roman" panose="02020603050405020304" pitchFamily="18" charset="0"/>
              </a:rPr>
              <a:t>x,y</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Variable Thresholding: In this type of thresholding, the value of T can vary over the image. This can further be of two types:  </a:t>
            </a:r>
          </a:p>
          <a:p>
            <a:r>
              <a:rPr lang="en-IN" dirty="0">
                <a:latin typeface="Times New Roman" panose="02020603050405020304" pitchFamily="18" charset="0"/>
                <a:cs typeface="Times New Roman" panose="02020603050405020304" pitchFamily="18" charset="0"/>
              </a:rPr>
              <a:t>Local Threshold: In this the value of T depends upon the neighbourhood x &amp; y</a:t>
            </a:r>
          </a:p>
          <a:p>
            <a:r>
              <a:rPr lang="en-IN" dirty="0">
                <a:latin typeface="Times New Roman" panose="02020603050405020304" pitchFamily="18" charset="0"/>
                <a:cs typeface="Times New Roman" panose="02020603050405020304" pitchFamily="18" charset="0"/>
              </a:rPr>
              <a:t>Adaptive Threshold: The value of T is a function of x and y. </a:t>
            </a:r>
          </a:p>
          <a:p>
            <a:r>
              <a:rPr lang="en-IN" dirty="0">
                <a:latin typeface="Times New Roman" panose="02020603050405020304" pitchFamily="18" charset="0"/>
                <a:cs typeface="Times New Roman" panose="02020603050405020304" pitchFamily="18" charset="0"/>
              </a:rPr>
              <a:t>Multiple Thresholding: In this type of thresholding, there are multiple threshold values like T0 and T1. </a:t>
            </a:r>
          </a:p>
        </p:txBody>
      </p:sp>
    </p:spTree>
    <p:extLst>
      <p:ext uri="{BB962C8B-B14F-4D97-AF65-F5344CB8AC3E}">
        <p14:creationId xmlns:p14="http://schemas.microsoft.com/office/powerpoint/2010/main" val="415632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328C-F9FA-48E6-ACC3-4C57542C2E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Edge Based Segmentation Method </a:t>
            </a:r>
          </a:p>
        </p:txBody>
      </p:sp>
      <p:sp>
        <p:nvSpPr>
          <p:cNvPr id="3" name="Content Placeholder 2">
            <a:extLst>
              <a:ext uri="{FF2B5EF4-FFF2-40B4-BE49-F238E27FC236}">
                <a16:creationId xmlns:a16="http://schemas.microsoft.com/office/drawing/2014/main" id="{5A900F15-01BA-40D4-82C7-634E6F196FBC}"/>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edge detection techniques are well developed techniques of image processing on their own. </a:t>
            </a:r>
          </a:p>
          <a:p>
            <a:r>
              <a:rPr lang="en-IN" dirty="0">
                <a:latin typeface="Times New Roman" panose="02020603050405020304" pitchFamily="18" charset="0"/>
                <a:cs typeface="Times New Roman" panose="02020603050405020304" pitchFamily="18" charset="0"/>
              </a:rPr>
              <a:t>The edge based segmentation methods are based on the rapid change of intensity value in an image because a single intensity value does not provide good information about edges.</a:t>
            </a:r>
          </a:p>
          <a:p>
            <a:r>
              <a:rPr lang="en-IN" dirty="0">
                <a:latin typeface="Times New Roman" panose="02020603050405020304" pitchFamily="18" charset="0"/>
                <a:cs typeface="Times New Roman" panose="02020603050405020304" pitchFamily="18" charset="0"/>
              </a:rPr>
              <a:t> Edge detection techniques locate the edges where either the first derivative of intensity is greater than a particular threshold or the second derivative has zero crossings. </a:t>
            </a:r>
          </a:p>
        </p:txBody>
      </p:sp>
    </p:spTree>
    <p:extLst>
      <p:ext uri="{BB962C8B-B14F-4D97-AF65-F5344CB8AC3E}">
        <p14:creationId xmlns:p14="http://schemas.microsoft.com/office/powerpoint/2010/main" val="25017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1ACBB-F73E-4A92-9476-BFB19CDA8D9B}"/>
              </a:ext>
            </a:extLst>
          </p:cNvPr>
          <p:cNvSpPr>
            <a:spLocks noGrp="1"/>
          </p:cNvSpPr>
          <p:nvPr>
            <p:ph idx="1"/>
          </p:nvPr>
        </p:nvSpPr>
        <p:spPr>
          <a:xfrm>
            <a:off x="2456690" y="1540189"/>
            <a:ext cx="8915400" cy="3777622"/>
          </a:xfrm>
        </p:spPr>
        <p:txBody>
          <a:bodyPr>
            <a:normAutofit/>
          </a:bodyPr>
          <a:lstStyle/>
          <a:p>
            <a:r>
              <a:rPr lang="en-IN" dirty="0">
                <a:latin typeface="Times New Roman" panose="02020603050405020304" pitchFamily="18" charset="0"/>
                <a:cs typeface="Times New Roman" panose="02020603050405020304" pitchFamily="18" charset="0"/>
              </a:rPr>
              <a:t>In edge based segmentation methods, first of all the edges are detected and then are connected together to form the object boundaries to segment the required regions.</a:t>
            </a:r>
          </a:p>
          <a:p>
            <a:r>
              <a:rPr lang="en-IN" dirty="0">
                <a:latin typeface="Times New Roman" panose="02020603050405020304" pitchFamily="18" charset="0"/>
                <a:cs typeface="Times New Roman" panose="02020603050405020304" pitchFamily="18" charset="0"/>
              </a:rPr>
              <a:t> The basic two edge based segmentation methods are: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histograms and Gradient based methods. To detect the edges one of the basic edge detection techniques like </a:t>
            </a:r>
            <a:r>
              <a:rPr lang="en-IN" dirty="0" err="1">
                <a:latin typeface="Times New Roman" panose="02020603050405020304" pitchFamily="18" charset="0"/>
                <a:cs typeface="Times New Roman" panose="02020603050405020304" pitchFamily="18" charset="0"/>
              </a:rPr>
              <a:t>sobel</a:t>
            </a:r>
            <a:r>
              <a:rPr lang="en-IN" dirty="0">
                <a:latin typeface="Times New Roman" panose="02020603050405020304" pitchFamily="18" charset="0"/>
                <a:cs typeface="Times New Roman" panose="02020603050405020304" pitchFamily="18" charset="0"/>
              </a:rPr>
              <a:t> operator, canny operator and </a:t>
            </a:r>
            <a:r>
              <a:rPr lang="en-IN" dirty="0" err="1">
                <a:latin typeface="Times New Roman" panose="02020603050405020304" pitchFamily="18" charset="0"/>
                <a:cs typeface="Times New Roman" panose="02020603050405020304" pitchFamily="18" charset="0"/>
              </a:rPr>
              <a:t>Robert‟s</a:t>
            </a:r>
            <a:r>
              <a:rPr lang="en-IN" dirty="0">
                <a:latin typeface="Times New Roman" panose="02020603050405020304" pitchFamily="18" charset="0"/>
                <a:cs typeface="Times New Roman" panose="02020603050405020304" pitchFamily="18" charset="0"/>
              </a:rPr>
              <a:t> operator etc can be used. </a:t>
            </a:r>
          </a:p>
          <a:p>
            <a:r>
              <a:rPr lang="en-IN" dirty="0">
                <a:latin typeface="Times New Roman" panose="02020603050405020304" pitchFamily="18" charset="0"/>
                <a:cs typeface="Times New Roman" panose="02020603050405020304" pitchFamily="18" charset="0"/>
              </a:rPr>
              <a:t>Result of these methods is basically a binary image. These are the structural techniques based on discontinuity detection. </a:t>
            </a:r>
          </a:p>
        </p:txBody>
      </p:sp>
    </p:spTree>
    <p:extLst>
      <p:ext uri="{BB962C8B-B14F-4D97-AF65-F5344CB8AC3E}">
        <p14:creationId xmlns:p14="http://schemas.microsoft.com/office/powerpoint/2010/main" val="85679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0787-192E-4E56-A5BE-C210C3198A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Region Based Segmentation Method </a:t>
            </a:r>
          </a:p>
        </p:txBody>
      </p:sp>
      <p:sp>
        <p:nvSpPr>
          <p:cNvPr id="3" name="Content Placeholder 2">
            <a:extLst>
              <a:ext uri="{FF2B5EF4-FFF2-40B4-BE49-F238E27FC236}">
                <a16:creationId xmlns:a16="http://schemas.microsoft.com/office/drawing/2014/main" id="{9733E982-7610-46BB-B8BD-15C5B568184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region based segmentation methods are the methods that segments the image into various regions having similar characteristics</a:t>
            </a:r>
          </a:p>
          <a:p>
            <a:r>
              <a:rPr lang="en-IN" dirty="0">
                <a:latin typeface="Times New Roman" panose="02020603050405020304" pitchFamily="18" charset="0"/>
                <a:cs typeface="Times New Roman" panose="02020603050405020304" pitchFamily="18" charset="0"/>
              </a:rPr>
              <a:t>Region splitting and merging methods: The region splitting and merging based segmentation methods uses two basic techniques i.e. splitting and merging for segmenting an image into various regions. </a:t>
            </a:r>
          </a:p>
          <a:p>
            <a:r>
              <a:rPr lang="en-IN" dirty="0">
                <a:latin typeface="Times New Roman" panose="02020603050405020304" pitchFamily="18" charset="0"/>
                <a:cs typeface="Times New Roman" panose="02020603050405020304" pitchFamily="18" charset="0"/>
              </a:rPr>
              <a:t>Splitting stands for iteratively dividing an image into regions having similar characteristics and merging contributes to combining the adjacent similar regions. Following diagram shows the division based on quad tree.</a:t>
            </a:r>
          </a:p>
        </p:txBody>
      </p:sp>
    </p:spTree>
    <p:extLst>
      <p:ext uri="{BB962C8B-B14F-4D97-AF65-F5344CB8AC3E}">
        <p14:creationId xmlns:p14="http://schemas.microsoft.com/office/powerpoint/2010/main" val="322368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B47587-2CF5-4B7F-82F3-851909326B81}"/>
              </a:ext>
            </a:extLst>
          </p:cNvPr>
          <p:cNvPicPr>
            <a:picLocks noGrp="1" noChangeAspect="1"/>
          </p:cNvPicPr>
          <p:nvPr>
            <p:ph idx="1"/>
          </p:nvPr>
        </p:nvPicPr>
        <p:blipFill>
          <a:blip r:embed="rId2"/>
          <a:stretch>
            <a:fillRect/>
          </a:stretch>
        </p:blipFill>
        <p:spPr>
          <a:xfrm>
            <a:off x="2557671" y="622852"/>
            <a:ext cx="8493678" cy="5288998"/>
          </a:xfrm>
        </p:spPr>
      </p:pic>
    </p:spTree>
    <p:extLst>
      <p:ext uri="{BB962C8B-B14F-4D97-AF65-F5344CB8AC3E}">
        <p14:creationId xmlns:p14="http://schemas.microsoft.com/office/powerpoint/2010/main" val="264123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FA60-6E5C-4AE3-B155-7ACDC78744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Active contour segmentation</a:t>
            </a:r>
          </a:p>
        </p:txBody>
      </p:sp>
      <p:sp>
        <p:nvSpPr>
          <p:cNvPr id="3" name="Content Placeholder 2">
            <a:extLst>
              <a:ext uri="{FF2B5EF4-FFF2-40B4-BE49-F238E27FC236}">
                <a16:creationId xmlns:a16="http://schemas.microsoft.com/office/drawing/2014/main" id="{5F8C78FB-75D8-4D85-BC1D-250375ABACF4}"/>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Active contour is a type of segmentation technique which can be defined as use of energy forces and constraints for segregation of the pixels of interest from the image for further processing and analysis. Active contour described as active model for the process of segmentation.</a:t>
            </a:r>
          </a:p>
          <a:p>
            <a:pPr algn="just"/>
            <a:r>
              <a:rPr lang="en-IN" dirty="0">
                <a:latin typeface="Times New Roman" panose="02020603050405020304" pitchFamily="18" charset="0"/>
                <a:cs typeface="Times New Roman" panose="02020603050405020304" pitchFamily="18" charset="0"/>
              </a:rPr>
              <a:t>Contours are boundaries designed for the area of interest required in an image. Contour is a collection of points that undergoes interpolation process. </a:t>
            </a:r>
          </a:p>
          <a:p>
            <a:pPr algn="just"/>
            <a:r>
              <a:rPr lang="en-IN" dirty="0">
                <a:latin typeface="Times New Roman" panose="02020603050405020304" pitchFamily="18" charset="0"/>
                <a:cs typeface="Times New Roman" panose="02020603050405020304" pitchFamily="18" charset="0"/>
              </a:rPr>
              <a:t>The main application of active contours in image processing is to define smooth shape in the image and forms closed contour for the region</a:t>
            </a:r>
          </a:p>
        </p:txBody>
      </p:sp>
    </p:spTree>
    <p:extLst>
      <p:ext uri="{BB962C8B-B14F-4D97-AF65-F5344CB8AC3E}">
        <p14:creationId xmlns:p14="http://schemas.microsoft.com/office/powerpoint/2010/main" val="218905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0224-5F49-4420-999D-62FED78230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4E11CF-3235-44AE-9861-4E268FEF34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advantages of using the active object segmentation contour model include Smooth and closed contours for identification of defects, Identification of weak defect borders, Reasonable accuracy, Reasonable processing time, Easy formulation. Active contours are used for segmentation of artifacts and identification of boundaries.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1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D152-C912-4C44-A4D4-F30A97E5C9D8}"/>
              </a:ext>
            </a:extLst>
          </p:cNvPr>
          <p:cNvSpPr>
            <a:spLocks noGrp="1"/>
          </p:cNvSpPr>
          <p:nvPr>
            <p:ph type="title"/>
          </p:nvPr>
        </p:nvSpPr>
        <p:spPr>
          <a:xfrm>
            <a:off x="1154954" y="1376038"/>
            <a:ext cx="8761413" cy="505771"/>
          </a:xfrm>
        </p:spPr>
        <p:txBody>
          <a:bodyPr>
            <a:normAutofit fontScale="90000"/>
          </a:bodyPr>
          <a:lstStyle/>
          <a:p>
            <a:r>
              <a:rPr lang="en-IN"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B6564-C31B-4077-AC07-5A455C4CC7D9}"/>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Our</a:t>
            </a:r>
            <a:r>
              <a:rPr lang="en-US" dirty="0">
                <a:latin typeface="Times New Roman" panose="02020603050405020304" pitchFamily="18" charset="0"/>
                <a:cs typeface="Times New Roman" panose="02020603050405020304" pitchFamily="18" charset="0"/>
              </a:rPr>
              <a:t> Paper is based on  the  non-destructive testing  (NDT) method to inspect industrial equipment's quality and anomalies by using infrared thermography techniques to identify defects in an artifact such as  fluid materials and any disruption or sub-surface fractures by using different thermography techniques to recognize defects. Here we discuss various types of thermography techniques, like pulse thermography, lock-in thermography, pulse width thermography, quadratic frequency modulated thermal wave thermography. And when we come to the post-processing which is an image segmentation process in this they are ‘n’ no of technique are there in those technique we use active contour image segmentation technique. Which play a usage role in our paper in order to identify the particular defect area. In the given artifact.</a:t>
            </a: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62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1C2CE551-C707-4C0F-B954-4B49453477D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29339" y="1282148"/>
            <a:ext cx="6533322" cy="4293704"/>
          </a:xfrm>
          <a:prstGeom prst="rect">
            <a:avLst/>
          </a:prstGeom>
        </p:spPr>
      </p:pic>
    </p:spTree>
    <p:extLst>
      <p:ext uri="{BB962C8B-B14F-4D97-AF65-F5344CB8AC3E}">
        <p14:creationId xmlns:p14="http://schemas.microsoft.com/office/powerpoint/2010/main" val="114310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BFB3-CDBA-4D01-BADD-579BDD797E6B}"/>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C725A7B3-FF76-4BB5-B943-5A0E9A18470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049" y="2257379"/>
            <a:ext cx="4555066" cy="3416300"/>
          </a:xfrm>
          <a:prstGeom prst="rect">
            <a:avLst/>
          </a:prstGeom>
          <a:noFill/>
          <a:ln>
            <a:noFill/>
          </a:ln>
        </p:spPr>
      </p:pic>
      <p:pic>
        <p:nvPicPr>
          <p:cNvPr id="5" name="Picture 4">
            <a:extLst>
              <a:ext uri="{FF2B5EF4-FFF2-40B4-BE49-F238E27FC236}">
                <a16:creationId xmlns:a16="http://schemas.microsoft.com/office/drawing/2014/main" id="{A7D17665-784B-4337-A90C-CD5E5991D3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05954"/>
            <a:ext cx="5052827" cy="3667725"/>
          </a:xfrm>
          <a:prstGeom prst="rect">
            <a:avLst/>
          </a:prstGeom>
          <a:noFill/>
          <a:ln>
            <a:noFill/>
          </a:ln>
        </p:spPr>
      </p:pic>
    </p:spTree>
    <p:extLst>
      <p:ext uri="{BB962C8B-B14F-4D97-AF65-F5344CB8AC3E}">
        <p14:creationId xmlns:p14="http://schemas.microsoft.com/office/powerpoint/2010/main" val="243933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923DF9-62D1-4318-913A-EFCB8C64BDA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8334" y="2213113"/>
            <a:ext cx="5037666" cy="3778250"/>
          </a:xfrm>
          <a:prstGeom prst="rect">
            <a:avLst/>
          </a:prstGeom>
          <a:noFill/>
          <a:ln>
            <a:noFill/>
          </a:ln>
        </p:spPr>
      </p:pic>
      <p:pic>
        <p:nvPicPr>
          <p:cNvPr id="5" name="Picture 4">
            <a:extLst>
              <a:ext uri="{FF2B5EF4-FFF2-40B4-BE49-F238E27FC236}">
                <a16:creationId xmlns:a16="http://schemas.microsoft.com/office/drawing/2014/main" id="{964F9C4D-45E4-484B-A73A-08F49BD244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01988"/>
            <a:ext cx="5334000" cy="4000500"/>
          </a:xfrm>
          <a:prstGeom prst="rect">
            <a:avLst/>
          </a:prstGeom>
          <a:noFill/>
          <a:ln>
            <a:noFill/>
          </a:ln>
        </p:spPr>
      </p:pic>
    </p:spTree>
    <p:extLst>
      <p:ext uri="{BB962C8B-B14F-4D97-AF65-F5344CB8AC3E}">
        <p14:creationId xmlns:p14="http://schemas.microsoft.com/office/powerpoint/2010/main" val="34391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ECB2-69D6-4E1E-A54D-43F7267BFAD2}"/>
              </a:ext>
            </a:extLst>
          </p:cNvPr>
          <p:cNvSpPr>
            <a:spLocks noGrp="1"/>
          </p:cNvSpPr>
          <p:nvPr>
            <p:ph type="title"/>
          </p:nvPr>
        </p:nvSpPr>
        <p:spPr/>
        <p:txBody>
          <a:bodyPr/>
          <a:lstStyle/>
          <a:p>
            <a:r>
              <a:rPr lang="en-IN" dirty="0"/>
              <a:t>Video Segmentation</a:t>
            </a:r>
          </a:p>
        </p:txBody>
      </p:sp>
      <p:sp>
        <p:nvSpPr>
          <p:cNvPr id="3" name="Content Placeholder 2">
            <a:extLst>
              <a:ext uri="{FF2B5EF4-FFF2-40B4-BE49-F238E27FC236}">
                <a16:creationId xmlns:a16="http://schemas.microsoft.com/office/drawing/2014/main" id="{4B9393CE-58B6-440A-AD7D-0E0FB03947D4}"/>
              </a:ext>
            </a:extLst>
          </p:cNvPr>
          <p:cNvSpPr>
            <a:spLocks noGrp="1"/>
          </p:cNvSpPr>
          <p:nvPr>
            <p:ph idx="1"/>
          </p:nvPr>
        </p:nvSpPr>
        <p:spPr/>
        <p:txBody>
          <a:bodyPr>
            <a:normAutofit lnSpcReduction="10000"/>
          </a:bodyPr>
          <a:lstStyle/>
          <a:p>
            <a:r>
              <a:rPr lang="en-IN" dirty="0"/>
              <a:t>saliency object detection</a:t>
            </a:r>
          </a:p>
          <a:p>
            <a:r>
              <a:rPr lang="en-IN" dirty="0"/>
              <a:t>Detecting and segmenting salient objects from natural scenes, often referred to as salient object detection, has attracted great interest in computer vision. While many models have been proposed and several applications have emerged, a deep understanding of achievements and issues remains lacking. We aim to provide a comprehensive review of recent progress in salient object detection and situate this field among other closely related areas such as generic scene segmentation, object proposal generation, and saliency for fixation prediction. Covering 228 publications, we survey i) roots, key concepts, and tasks, ii) core techniques and main </a:t>
            </a:r>
            <a:r>
              <a:rPr lang="en-IN" dirty="0" err="1"/>
              <a:t>modeling</a:t>
            </a:r>
            <a:r>
              <a:rPr lang="en-IN" dirty="0"/>
              <a:t> trends, and iii) datasets and evaluation metrics for salient object detection. We also discuss open problems such as evaluation metrics and dataset bias in model performance, and suggest future research directions.</a:t>
            </a:r>
          </a:p>
        </p:txBody>
      </p:sp>
    </p:spTree>
    <p:extLst>
      <p:ext uri="{BB962C8B-B14F-4D97-AF65-F5344CB8AC3E}">
        <p14:creationId xmlns:p14="http://schemas.microsoft.com/office/powerpoint/2010/main" val="420828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FD43B4-3F01-4077-B302-63E0A26A7FD2}"/>
              </a:ext>
            </a:extLst>
          </p:cNvPr>
          <p:cNvPicPr>
            <a:picLocks noGrp="1" noChangeAspect="1"/>
          </p:cNvPicPr>
          <p:nvPr>
            <p:ph idx="1"/>
          </p:nvPr>
        </p:nvPicPr>
        <p:blipFill>
          <a:blip r:embed="rId2"/>
          <a:stretch>
            <a:fillRect/>
          </a:stretch>
        </p:blipFill>
        <p:spPr>
          <a:xfrm>
            <a:off x="2592926" y="1551575"/>
            <a:ext cx="8911686" cy="4944358"/>
          </a:xfrm>
        </p:spPr>
      </p:pic>
    </p:spTree>
    <p:extLst>
      <p:ext uri="{BB962C8B-B14F-4D97-AF65-F5344CB8AC3E}">
        <p14:creationId xmlns:p14="http://schemas.microsoft.com/office/powerpoint/2010/main" val="148992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14DA-4939-4246-BD7A-E4E764C85210}"/>
              </a:ext>
            </a:extLst>
          </p:cNvPr>
          <p:cNvSpPr>
            <a:spLocks noGrp="1"/>
          </p:cNvSpPr>
          <p:nvPr>
            <p:ph type="title"/>
          </p:nvPr>
        </p:nvSpPr>
        <p:spPr/>
        <p:txBody>
          <a:bodyPr/>
          <a:lstStyle/>
          <a:p>
            <a:r>
              <a:rPr lang="en-IN" b="1" baseline="30000" dirty="0"/>
              <a:t>SNR (Signal to Noise Ratio):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C3249-69BA-45CA-A867-956309F9588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Signal-to-noise ratio is defined as the ratio of the mean defect region value minus mean non defect region value by the standard deviation of non-defect region  </a:t>
                </a:r>
                <a:endParaRPr lang="en-IN"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i="1">
                        <a:latin typeface="Cambria Math" panose="02040503050406030204" pitchFamily="18" charset="0"/>
                      </a:rPr>
                      <m:t>𝑆𝑁𝑅</m:t>
                    </m:r>
                    <m:r>
                      <a:rPr lang="en-US">
                        <a:latin typeface="Cambria Math" panose="02040503050406030204" pitchFamily="18" charset="0"/>
                      </a:rPr>
                      <m:t>=</m:t>
                    </m:r>
                    <m:f>
                      <m:fPr>
                        <m:ctrlPr>
                          <a:rPr lang="en-IN" i="1">
                            <a:latin typeface="Cambria Math" panose="02040503050406030204" pitchFamily="18" charset="0"/>
                          </a:rPr>
                        </m:ctrlPr>
                      </m:fPr>
                      <m:num>
                        <m:r>
                          <m:rPr>
                            <m:sty m:val="p"/>
                          </m:rPr>
                          <a:rPr lang="en-US">
                            <a:latin typeface="Cambria Math" panose="02040503050406030204" pitchFamily="18" charset="0"/>
                          </a:rPr>
                          <m:t>Td</m:t>
                        </m:r>
                        <m:r>
                          <a:rPr lang="en-US" i="1">
                            <a:latin typeface="Cambria Math" panose="02040503050406030204" pitchFamily="18" charset="0"/>
                          </a:rPr>
                          <m:t>−</m:t>
                        </m:r>
                        <m:r>
                          <m:rPr>
                            <m:sty m:val="p"/>
                          </m:rPr>
                          <a:rPr lang="en-US">
                            <a:latin typeface="Cambria Math" panose="02040503050406030204" pitchFamily="18" charset="0"/>
                          </a:rPr>
                          <m:t>Tnd</m:t>
                        </m:r>
                      </m:num>
                      <m:den>
                        <m:r>
                          <m:rPr>
                            <m:sty m:val="p"/>
                          </m:rPr>
                          <a:rPr lang="en-US">
                            <a:latin typeface="Cambria Math" panose="02040503050406030204" pitchFamily="18" charset="0"/>
                          </a:rPr>
                          <m:t>SD</m:t>
                        </m:r>
                      </m:den>
                    </m:f>
                  </m:oMath>
                </a14:m>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Td=mean of intensities in defective region.</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Tnd</a:t>
                </a:r>
                <a:r>
                  <a:rPr lang="en-US" dirty="0">
                    <a:latin typeface="Times New Roman" panose="02020603050405020304" pitchFamily="18" charset="0"/>
                    <a:cs typeface="Times New Roman" panose="02020603050405020304" pitchFamily="18" charset="0"/>
                  </a:rPr>
                  <a:t>=mean of intensities in non-defective region.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SD=Standard deviation</a:t>
                </a:r>
              </a:p>
            </p:txBody>
          </p:sp>
        </mc:Choice>
        <mc:Fallback xmlns="">
          <p:sp>
            <p:nvSpPr>
              <p:cNvPr id="3" name="Content Placeholder 2">
                <a:extLst>
                  <a:ext uri="{FF2B5EF4-FFF2-40B4-BE49-F238E27FC236}">
                    <a16:creationId xmlns:a16="http://schemas.microsoft.com/office/drawing/2014/main" id="{30BC3249-69BA-45CA-A867-956309F9588D}"/>
                  </a:ext>
                </a:extLst>
              </p:cNvPr>
              <p:cNvSpPr>
                <a:spLocks noGrp="1" noRot="1" noChangeAspect="1" noMove="1" noResize="1" noEditPoints="1" noAdjustHandles="1" noChangeArrowheads="1" noChangeShapeType="1" noTextEdit="1"/>
              </p:cNvSpPr>
              <p:nvPr>
                <p:ph idx="1"/>
              </p:nvPr>
            </p:nvSpPr>
            <p:spPr>
              <a:blipFill>
                <a:blip r:embed="rId2"/>
                <a:stretch>
                  <a:fillRect l="-479" t="-806" r="-547"/>
                </a:stretch>
              </a:blipFill>
            </p:spPr>
            <p:txBody>
              <a:bodyPr/>
              <a:lstStyle/>
              <a:p>
                <a:r>
                  <a:rPr lang="en-IN">
                    <a:noFill/>
                  </a:rPr>
                  <a:t> </a:t>
                </a:r>
              </a:p>
            </p:txBody>
          </p:sp>
        </mc:Fallback>
      </mc:AlternateContent>
    </p:spTree>
    <p:extLst>
      <p:ext uri="{BB962C8B-B14F-4D97-AF65-F5344CB8AC3E}">
        <p14:creationId xmlns:p14="http://schemas.microsoft.com/office/powerpoint/2010/main" val="4214404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92452E-0BE6-41FE-83F2-F81C3890213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89148" y="1550504"/>
            <a:ext cx="8715529" cy="4572000"/>
          </a:xfrm>
          <a:prstGeom prst="rect">
            <a:avLst/>
          </a:prstGeom>
          <a:noFill/>
          <a:ln>
            <a:noFill/>
          </a:ln>
        </p:spPr>
      </p:pic>
    </p:spTree>
    <p:extLst>
      <p:ext uri="{BB962C8B-B14F-4D97-AF65-F5344CB8AC3E}">
        <p14:creationId xmlns:p14="http://schemas.microsoft.com/office/powerpoint/2010/main" val="229934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D152-C912-4C44-A4D4-F30A97E5C9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FDB6564-C31B-4077-AC07-5A455C4CC7D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Introduction to thermography </a:t>
            </a:r>
          </a:p>
          <a:p>
            <a:r>
              <a:rPr lang="en-IN" dirty="0">
                <a:latin typeface="Times New Roman" panose="02020603050405020304" pitchFamily="18" charset="0"/>
                <a:cs typeface="Times New Roman" panose="02020603050405020304" pitchFamily="18" charset="0"/>
              </a:rPr>
              <a:t>Pre-processing and postprocessing</a:t>
            </a:r>
          </a:p>
          <a:p>
            <a:r>
              <a:rPr lang="en-IN" dirty="0">
                <a:latin typeface="Times New Roman" panose="02020603050405020304" pitchFamily="18" charset="0"/>
                <a:cs typeface="Times New Roman" panose="02020603050405020304" pitchFamily="18" charset="0"/>
              </a:rPr>
              <a:t>Segmentation methods</a:t>
            </a:r>
          </a:p>
          <a:p>
            <a:r>
              <a:rPr lang="en-IN" dirty="0">
                <a:latin typeface="Times New Roman" panose="02020603050405020304" pitchFamily="18" charset="0"/>
                <a:cs typeface="Times New Roman" panose="02020603050405020304" pitchFamily="18" charset="0"/>
              </a:rPr>
              <a:t>Segmentation Results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1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E6C3-AF57-475F-AA2D-D4F320DDB09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thermography ?</a:t>
            </a:r>
          </a:p>
        </p:txBody>
      </p:sp>
      <p:sp>
        <p:nvSpPr>
          <p:cNvPr id="3" name="Content Placeholder 2">
            <a:extLst>
              <a:ext uri="{FF2B5EF4-FFF2-40B4-BE49-F238E27FC236}">
                <a16:creationId xmlns:a16="http://schemas.microsoft.com/office/drawing/2014/main" id="{B7EC8DD8-9121-408E-98EA-70A040C461C5}"/>
              </a:ext>
            </a:extLst>
          </p:cNvPr>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Active thermography has been proven to be a reliable tool to detect  defect of internal cracks. A great deal of research work has been carried out to implement qualitative and quantitative analysis. One of the most popular applications in thermography is the capability in detecting internal cracks in various structures. Most of the cracks are invisible from external view. However, ignoring these cracks will ultimately cause serious consequence as they may continuously deteriorating and finally fatal breakdown occurred. To reveal these invisible cracks, active thermography has been proposed to predict, detect and quantify the cracks. The advantages of active thermography include non-contact and non-intrusive inspection, possibility in detecting internal cracks and a fast and portable method. </a:t>
            </a:r>
          </a:p>
          <a:p>
            <a:r>
              <a:rPr lang="en-IN" dirty="0">
                <a:latin typeface="Times New Roman" panose="02020603050405020304" pitchFamily="18" charset="0"/>
                <a:cs typeface="Times New Roman" panose="02020603050405020304" pitchFamily="18" charset="0"/>
              </a:rPr>
              <a:t>Temperature variation is present in almost everything in our daily life, this is one of the main advantage to go for thermography. Subsurface defects can be more analysed in infrared thermography. Sometimes we go for heating the substance to get heat patterns and varying it to more analyse them.</a:t>
            </a:r>
          </a:p>
        </p:txBody>
      </p:sp>
    </p:spTree>
    <p:extLst>
      <p:ext uri="{BB962C8B-B14F-4D97-AF65-F5344CB8AC3E}">
        <p14:creationId xmlns:p14="http://schemas.microsoft.com/office/powerpoint/2010/main" val="85654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9B4D-6CBC-4E92-B260-C75CDB5CF1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Image Acquisition</a:t>
            </a:r>
          </a:p>
        </p:txBody>
      </p:sp>
      <p:pic>
        <p:nvPicPr>
          <p:cNvPr id="4" name="Content Placeholder 3" descr="A close up of text on a white background&#10;&#10;Description automatically generated">
            <a:extLst>
              <a:ext uri="{FF2B5EF4-FFF2-40B4-BE49-F238E27FC236}">
                <a16:creationId xmlns:a16="http://schemas.microsoft.com/office/drawing/2014/main" id="{7E77C3F0-477F-49E3-A709-BADD7219157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35965" y="1905000"/>
            <a:ext cx="8668647" cy="4328890"/>
          </a:xfrm>
          <a:prstGeom prst="rect">
            <a:avLst/>
          </a:prstGeom>
        </p:spPr>
      </p:pic>
    </p:spTree>
    <p:extLst>
      <p:ext uri="{BB962C8B-B14F-4D97-AF65-F5344CB8AC3E}">
        <p14:creationId xmlns:p14="http://schemas.microsoft.com/office/powerpoint/2010/main" val="21205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3AF0-E733-48C1-8B18-9D5E6E98A0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Steps to performed</a:t>
            </a:r>
          </a:p>
        </p:txBody>
      </p:sp>
      <p:pic>
        <p:nvPicPr>
          <p:cNvPr id="15" name="Content Placeholder 14">
            <a:extLst>
              <a:ext uri="{FF2B5EF4-FFF2-40B4-BE49-F238E27FC236}">
                <a16:creationId xmlns:a16="http://schemas.microsoft.com/office/drawing/2014/main" id="{7B3FA653-73D2-4586-9B9B-06742E84A8AE}"/>
              </a:ext>
            </a:extLst>
          </p:cNvPr>
          <p:cNvPicPr>
            <a:picLocks noGrp="1" noChangeAspect="1"/>
          </p:cNvPicPr>
          <p:nvPr>
            <p:ph idx="1"/>
          </p:nvPr>
        </p:nvPicPr>
        <p:blipFill>
          <a:blip r:embed="rId2"/>
          <a:stretch>
            <a:fillRect/>
          </a:stretch>
        </p:blipFill>
        <p:spPr>
          <a:xfrm>
            <a:off x="2592924" y="2199861"/>
            <a:ext cx="8911688" cy="3405809"/>
          </a:xfrm>
        </p:spPr>
      </p:pic>
    </p:spTree>
    <p:extLst>
      <p:ext uri="{BB962C8B-B14F-4D97-AF65-F5344CB8AC3E}">
        <p14:creationId xmlns:p14="http://schemas.microsoft.com/office/powerpoint/2010/main" val="162318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D152-C912-4C44-A4D4-F30A97E5C9D8}"/>
              </a:ext>
            </a:extLst>
          </p:cNvPr>
          <p:cNvSpPr>
            <a:spLocks noGrp="1"/>
          </p:cNvSpPr>
          <p:nvPr>
            <p:ph type="title"/>
          </p:nvPr>
        </p:nvSpPr>
        <p:spPr>
          <a:xfrm>
            <a:off x="1154954" y="1046922"/>
            <a:ext cx="8761413" cy="633710"/>
          </a:xfrm>
        </p:spPr>
        <p:txBody>
          <a:bodyPr>
            <a:normAutofit fontScale="90000"/>
          </a:bodyPr>
          <a:lstStyle/>
          <a:p>
            <a:r>
              <a:rPr lang="en-IN" dirty="0">
                <a:latin typeface="Times New Roman" panose="02020603050405020304" pitchFamily="18" charset="0"/>
                <a:cs typeface="Times New Roman" panose="02020603050405020304" pitchFamily="18" charset="0"/>
              </a:rPr>
              <a:t>	Pre-processing</a:t>
            </a:r>
          </a:p>
        </p:txBody>
      </p:sp>
      <p:sp>
        <p:nvSpPr>
          <p:cNvPr id="3" name="Content Placeholder 2">
            <a:extLst>
              <a:ext uri="{FF2B5EF4-FFF2-40B4-BE49-F238E27FC236}">
                <a16:creationId xmlns:a16="http://schemas.microsoft.com/office/drawing/2014/main" id="{4FDB6564-C31B-4077-AC07-5A455C4CC7D9}"/>
              </a:ext>
            </a:extLst>
          </p:cNvPr>
          <p:cNvSpPr>
            <a:spLocks noGrp="1"/>
          </p:cNvSpPr>
          <p:nvPr>
            <p:ph idx="1"/>
          </p:nvPr>
        </p:nvSpPr>
        <p:spPr>
          <a:xfrm>
            <a:off x="2589212" y="2133600"/>
            <a:ext cx="8915400" cy="2610678"/>
          </a:xfrm>
        </p:spPr>
        <p:txBody>
          <a:bodyPr/>
          <a:lstStyle/>
          <a:p>
            <a:r>
              <a:rPr lang="en-IN" dirty="0">
                <a:latin typeface="Times New Roman" panose="02020603050405020304" pitchFamily="18" charset="0"/>
                <a:cs typeface="Times New Roman" panose="02020603050405020304" pitchFamily="18" charset="0"/>
              </a:rPr>
              <a:t>A process of heating the  body</a:t>
            </a:r>
          </a:p>
          <a:p>
            <a:r>
              <a:rPr lang="en-IN" dirty="0">
                <a:latin typeface="Times New Roman" panose="02020603050405020304" pitchFamily="18" charset="0"/>
                <a:cs typeface="Times New Roman" panose="02020603050405020304" pitchFamily="18" charset="0"/>
              </a:rPr>
              <a:t>Methods :-</a:t>
            </a:r>
          </a:p>
          <a:p>
            <a:r>
              <a:rPr lang="en-IN" dirty="0">
                <a:latin typeface="Times New Roman" panose="02020603050405020304" pitchFamily="18" charset="0"/>
                <a:cs typeface="Times New Roman" panose="02020603050405020304" pitchFamily="18" charset="0"/>
              </a:rPr>
              <a:t>1.pulse thermography </a:t>
            </a:r>
          </a:p>
          <a:p>
            <a:r>
              <a:rPr lang="en-IN" dirty="0">
                <a:latin typeface="Times New Roman" panose="02020603050405020304" pitchFamily="18" charset="0"/>
                <a:cs typeface="Times New Roman" panose="02020603050405020304" pitchFamily="18" charset="0"/>
              </a:rPr>
              <a:t>2.lock in thermography</a:t>
            </a:r>
          </a:p>
          <a:p>
            <a:r>
              <a:rPr lang="en-IN" dirty="0">
                <a:latin typeface="Times New Roman" panose="02020603050405020304" pitchFamily="18" charset="0"/>
                <a:cs typeface="Times New Roman" panose="02020603050405020304" pitchFamily="18" charset="0"/>
              </a:rPr>
              <a:t>3.pulse phase thermography</a:t>
            </a:r>
          </a:p>
          <a:p>
            <a:r>
              <a:rPr lang="en-IN" dirty="0">
                <a:latin typeface="Times New Roman" panose="02020603050405020304" pitchFamily="18" charset="0"/>
                <a:cs typeface="Times New Roman" panose="02020603050405020304" pitchFamily="18" charset="0"/>
              </a:rPr>
              <a:t>4.Quadtratic frequency modulated thermal wave</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39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50F1-6592-4DC1-8DF4-6552917D494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techniques</a:t>
            </a:r>
          </a:p>
        </p:txBody>
      </p:sp>
      <p:pic>
        <p:nvPicPr>
          <p:cNvPr id="4" name="Content Placeholder 3">
            <a:extLst>
              <a:ext uri="{FF2B5EF4-FFF2-40B4-BE49-F238E27FC236}">
                <a16:creationId xmlns:a16="http://schemas.microsoft.com/office/drawing/2014/main" id="{3AD9D8E0-0E05-4F17-9734-8665E3DE42A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417" y="1603513"/>
            <a:ext cx="5751444" cy="4416287"/>
          </a:xfrm>
          <a:prstGeom prst="rect">
            <a:avLst/>
          </a:prstGeom>
          <a:noFill/>
          <a:ln>
            <a:noFill/>
          </a:ln>
        </p:spPr>
      </p:pic>
    </p:spTree>
    <p:extLst>
      <p:ext uri="{BB962C8B-B14F-4D97-AF65-F5344CB8AC3E}">
        <p14:creationId xmlns:p14="http://schemas.microsoft.com/office/powerpoint/2010/main" val="241880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D152-C912-4C44-A4D4-F30A97E5C9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4FDB6564-C31B-4077-AC07-5A455C4CC7D9}"/>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 The Image segmentation is referred to as one of the most important processes of image processing. Image segmentation is the technique of dividing or partitioning an image into parts, called segments. </a:t>
            </a:r>
          </a:p>
          <a:p>
            <a:pPr algn="just"/>
            <a:r>
              <a:rPr lang="en-IN" dirty="0">
                <a:latin typeface="Times New Roman" panose="02020603050405020304" pitchFamily="18" charset="0"/>
                <a:cs typeface="Times New Roman" panose="02020603050405020304" pitchFamily="18" charset="0"/>
              </a:rPr>
              <a:t>It is mostly useful for applications like image compression or object recognition, because for these types of applications, it is inefficient to process the whole image. So, image segmentation is used to segment the parts from image for further processing. </a:t>
            </a:r>
          </a:p>
        </p:txBody>
      </p:sp>
    </p:spTree>
    <p:extLst>
      <p:ext uri="{BB962C8B-B14F-4D97-AF65-F5344CB8AC3E}">
        <p14:creationId xmlns:p14="http://schemas.microsoft.com/office/powerpoint/2010/main" val="11348876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429</TotalTime>
  <Words>1368</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Century Gothic</vt:lpstr>
      <vt:lpstr>Times New Roman</vt:lpstr>
      <vt:lpstr>Wingdings 3</vt:lpstr>
      <vt:lpstr>Wisp</vt:lpstr>
      <vt:lpstr>Defect Detection  Using Active contour method</vt:lpstr>
      <vt:lpstr>Abstract </vt:lpstr>
      <vt:lpstr>Content:</vt:lpstr>
      <vt:lpstr>Why thermography ?</vt:lpstr>
      <vt:lpstr>Image Acquisition</vt:lpstr>
      <vt:lpstr>Steps to performed</vt:lpstr>
      <vt:lpstr> Pre-processing</vt:lpstr>
      <vt:lpstr>Pre-processing techniques</vt:lpstr>
      <vt:lpstr>Segmentation</vt:lpstr>
      <vt:lpstr>Image segmentation techniques</vt:lpstr>
      <vt:lpstr>Examples:</vt:lpstr>
      <vt:lpstr>Thresholding segmentation method</vt:lpstr>
      <vt:lpstr>PowerPoint Presentation</vt:lpstr>
      <vt:lpstr>Edge Based Segmentation Method </vt:lpstr>
      <vt:lpstr>PowerPoint Presentation</vt:lpstr>
      <vt:lpstr>Region Based Segmentation Method </vt:lpstr>
      <vt:lpstr>PowerPoint Presentation</vt:lpstr>
      <vt:lpstr>Active contour segmentation</vt:lpstr>
      <vt:lpstr>PowerPoint Presentation</vt:lpstr>
      <vt:lpstr>PowerPoint Presentation</vt:lpstr>
      <vt:lpstr>Results</vt:lpstr>
      <vt:lpstr>PowerPoint Presentation</vt:lpstr>
      <vt:lpstr>Video Segmentation</vt:lpstr>
      <vt:lpstr>PowerPoint Presentation</vt:lpstr>
      <vt:lpstr>SNR (Signal to Noise Ratio):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Defet Detect In Thermal Video Processing</dc:title>
  <dc:creator>Salaka Mukesh Kumar</dc:creator>
  <cp:lastModifiedBy>Pranay manikanta</cp:lastModifiedBy>
  <cp:revision>51</cp:revision>
  <dcterms:created xsi:type="dcterms:W3CDTF">2019-08-12T05:09:33Z</dcterms:created>
  <dcterms:modified xsi:type="dcterms:W3CDTF">2020-02-20T06:21:24Z</dcterms:modified>
</cp:coreProperties>
</file>