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handoutMasterIdLst>
    <p:handoutMasterId r:id="rId30"/>
  </p:handoutMasterIdLst>
  <p:sldIdLst>
    <p:sldId id="256" r:id="rId2"/>
    <p:sldId id="257" r:id="rId3"/>
    <p:sldId id="258" r:id="rId4"/>
    <p:sldId id="259" r:id="rId5"/>
    <p:sldId id="265" r:id="rId6"/>
    <p:sldId id="260" r:id="rId7"/>
    <p:sldId id="261" r:id="rId8"/>
    <p:sldId id="262" r:id="rId9"/>
    <p:sldId id="264" r:id="rId10"/>
    <p:sldId id="266" r:id="rId11"/>
    <p:sldId id="263" r:id="rId12"/>
    <p:sldId id="270" r:id="rId13"/>
    <p:sldId id="274" r:id="rId14"/>
    <p:sldId id="275" r:id="rId15"/>
    <p:sldId id="282" r:id="rId16"/>
    <p:sldId id="267" r:id="rId17"/>
    <p:sldId id="276" r:id="rId18"/>
    <p:sldId id="271" r:id="rId19"/>
    <p:sldId id="272" r:id="rId20"/>
    <p:sldId id="283" r:id="rId21"/>
    <p:sldId id="291" r:id="rId22"/>
    <p:sldId id="290" r:id="rId23"/>
    <p:sldId id="284" r:id="rId24"/>
    <p:sldId id="289" r:id="rId25"/>
    <p:sldId id="285" r:id="rId26"/>
    <p:sldId id="286" r:id="rId27"/>
    <p:sldId id="287" r:id="rId28"/>
  </p:sldIdLst>
  <p:sldSz cx="18288000" cy="10287000"/>
  <p:notesSz cx="6858000" cy="9144000"/>
  <p:embeddedFontLst>
    <p:embeddedFont>
      <p:font typeface="Arial Bold" panose="020B0704020202020204" pitchFamily="34" charset="0"/>
      <p:regular r:id="rId31"/>
      <p:bold r:id="rId32"/>
    </p:embeddedFont>
    <p:embeddedFont>
      <p:font typeface="Arial Italics" panose="020B0604020202020204" charset="0"/>
      <p:regular r:id="rId33"/>
    </p:embeddedFont>
    <p:embeddedFont>
      <p:font typeface="Arimo Bold" panose="020B0604020202020204" charset="0"/>
      <p:regular r:id="rId34"/>
    </p:embeddedFont>
    <p:embeddedFont>
      <p:font typeface="Canva Sans" panose="020B0604020202020204" charset="0"/>
      <p:regular r:id="rId35"/>
    </p:embeddedFont>
    <p:embeddedFont>
      <p:font typeface="Times New Roman Bold" panose="02020803070505020304" pitchFamily="18" charset="0"/>
      <p:regular r:id="rId36"/>
      <p:bold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5" d="100"/>
          <a:sy n="65" d="100"/>
        </p:scale>
        <p:origin x="8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AD2CA1-3FB3-E25B-1FD8-1F90FFD8718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BE0FCCC-1C1B-BB2B-FC16-0D78DB740A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4B8A07-B325-48F1-BBCC-EDBECB87DC56}" type="datetimeFigureOut">
              <a:rPr lang="en-IN" smtClean="0"/>
              <a:t>10-06-2025</a:t>
            </a:fld>
            <a:endParaRPr lang="en-IN"/>
          </a:p>
        </p:txBody>
      </p:sp>
      <p:sp>
        <p:nvSpPr>
          <p:cNvPr id="4" name="Footer Placeholder 3">
            <a:extLst>
              <a:ext uri="{FF2B5EF4-FFF2-40B4-BE49-F238E27FC236}">
                <a16:creationId xmlns:a16="http://schemas.microsoft.com/office/drawing/2014/main" id="{8E4A61EB-AAB6-7C53-B588-A01FF2B096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2C30E1F-F9C1-2D71-B2BF-DE74E04227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4F5E8B-2E43-4202-B430-A0A66E9227B0}" type="slidenum">
              <a:rPr lang="en-IN" smtClean="0"/>
              <a:t>‹#›</a:t>
            </a:fld>
            <a:endParaRPr lang="en-IN"/>
          </a:p>
        </p:txBody>
      </p:sp>
    </p:spTree>
    <p:extLst>
      <p:ext uri="{BB962C8B-B14F-4D97-AF65-F5344CB8AC3E}">
        <p14:creationId xmlns:p14="http://schemas.microsoft.com/office/powerpoint/2010/main" val="2249653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5326F4-91E3-467C-803A-4FEAD2054E0C}" type="datetimeFigureOut">
              <a:rPr lang="en-IN" smtClean="0"/>
              <a:t>10-06-2025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5B106-C060-4BE0-B594-C30226C75952}" type="slidenum">
              <a:rPr lang="en-IN" smtClean="0"/>
              <a:t>‹#›</a:t>
            </a:fld>
            <a:endParaRPr lang="en-IN"/>
          </a:p>
        </p:txBody>
      </p:sp>
    </p:spTree>
    <p:extLst>
      <p:ext uri="{BB962C8B-B14F-4D97-AF65-F5344CB8AC3E}">
        <p14:creationId xmlns:p14="http://schemas.microsoft.com/office/powerpoint/2010/main" val="4251215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F706B6-45EF-4851-8F80-D47649E894D1}" type="datetime1">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2DC878-1956-4592-994A-EA63C0CDDB75}" type="datetime1">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BA07B8-53A3-4769-B710-4F654608C82A}" type="datetime1">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1929ED-484B-4E01-A761-A4F537024DCD}" type="datetime1">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EF01E-0E87-4877-9C51-B95FD63DF701}" type="datetime1">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4687EC-0F05-48CF-AA2A-66BB7ECF3EAF}" type="datetime1">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F6DD6B-28E9-4F4F-83D8-2616A2DBA6FD}" type="datetime1">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DB6189-8BDD-46B5-8A22-A60F313FCD99}" type="datetime1">
              <a:rPr lang="en-US" smtClean="0"/>
              <a:t>6/10/2025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8FE56-80E7-4F1F-B1A7-BA66525878C5}" type="datetime1">
              <a:rPr lang="en-US" smtClean="0"/>
              <a:t>6/10/2025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5849600" y="9639300"/>
            <a:ext cx="2133600" cy="365125"/>
          </a:xfrm>
        </p:spPr>
        <p:txBody>
          <a:bodyPr/>
          <a:lstStyle>
            <a:lvl1pPr>
              <a:defRPr sz="24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976D2A-ADDC-495D-BAB7-6589DC2FC0FD}" type="datetime1">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386CCD-B70F-490F-BD61-96AAF485319E}" type="datetime1">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977D4-4DD6-4ABA-A2FA-5DA1EFF487D7}" type="datetime1">
              <a:rPr lang="en-US" smtClean="0"/>
              <a:t>6/10/2025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5400" y="3289750"/>
            <a:ext cx="15652200" cy="1978800"/>
            <a:chOff x="0" y="0"/>
            <a:chExt cx="20869600" cy="2638400"/>
          </a:xfrm>
        </p:grpSpPr>
        <p:sp>
          <p:nvSpPr>
            <p:cNvPr id="3" name="Freeform 3"/>
            <p:cNvSpPr/>
            <p:nvPr/>
          </p:nvSpPr>
          <p:spPr>
            <a:xfrm>
              <a:off x="0" y="0"/>
              <a:ext cx="20869601" cy="2638400"/>
            </a:xfrm>
            <a:custGeom>
              <a:avLst/>
              <a:gdLst/>
              <a:ahLst/>
              <a:cxnLst/>
              <a:rect l="l" t="t" r="r" b="b"/>
              <a:pathLst>
                <a:path w="20869601" h="2638400">
                  <a:moveTo>
                    <a:pt x="0" y="0"/>
                  </a:moveTo>
                  <a:lnTo>
                    <a:pt x="20869601" y="0"/>
                  </a:lnTo>
                  <a:lnTo>
                    <a:pt x="20869601" y="2638400"/>
                  </a:lnTo>
                  <a:lnTo>
                    <a:pt x="0" y="2638400"/>
                  </a:lnTo>
                  <a:close/>
                </a:path>
              </a:pathLst>
            </a:custGeom>
            <a:solidFill>
              <a:srgbClr val="000000">
                <a:alpha val="0"/>
              </a:srgbClr>
            </a:solidFill>
          </p:spPr>
        </p:sp>
        <p:sp>
          <p:nvSpPr>
            <p:cNvPr id="4" name="TextBox 4"/>
            <p:cNvSpPr txBox="1"/>
            <p:nvPr/>
          </p:nvSpPr>
          <p:spPr>
            <a:xfrm>
              <a:off x="0" y="-104775"/>
              <a:ext cx="20869600" cy="2743175"/>
            </a:xfrm>
            <a:prstGeom prst="rect">
              <a:avLst/>
            </a:prstGeom>
          </p:spPr>
          <p:txBody>
            <a:bodyPr lIns="0" tIns="0" rIns="0" bIns="0" rtlCol="0" anchor="t"/>
            <a:lstStyle/>
            <a:p>
              <a:pPr algn="ctr">
                <a:lnSpc>
                  <a:spcPts val="6240"/>
                </a:lnSpc>
              </a:pPr>
              <a:r>
                <a:rPr lang="en-US" sz="5200" b="1" dirty="0">
                  <a:solidFill>
                    <a:srgbClr val="000000"/>
                  </a:solidFill>
                  <a:latin typeface="Times New Roman Bold"/>
                  <a:ea typeface="Times New Roman Bold"/>
                  <a:cs typeface="Times New Roman Bold"/>
                  <a:sym typeface="Times New Roman Bold"/>
                </a:rPr>
                <a:t>Admission Enquiry Chatbot</a:t>
              </a:r>
            </a:p>
            <a:p>
              <a:pPr algn="ctr">
                <a:lnSpc>
                  <a:spcPts val="6240"/>
                </a:lnSpc>
              </a:pPr>
              <a:endParaRPr lang="en-US" sz="5200" b="1" dirty="0">
                <a:solidFill>
                  <a:srgbClr val="000000"/>
                </a:solidFill>
                <a:latin typeface="Times New Roman Bold"/>
                <a:ea typeface="Times New Roman Bold"/>
                <a:cs typeface="Times New Roman Bold"/>
                <a:sym typeface="Times New Roman Bold"/>
              </a:endParaRPr>
            </a:p>
            <a:p>
              <a:pPr algn="ctr">
                <a:lnSpc>
                  <a:spcPts val="6240"/>
                </a:lnSpc>
              </a:pPr>
              <a:endParaRPr lang="en-US" sz="5200" b="1" dirty="0">
                <a:solidFill>
                  <a:srgbClr val="000000"/>
                </a:solidFill>
                <a:latin typeface="Times New Roman Bold"/>
                <a:ea typeface="Times New Roman Bold"/>
                <a:cs typeface="Times New Roman Bold"/>
                <a:sym typeface="Times New Roman Bold"/>
              </a:endParaRPr>
            </a:p>
          </p:txBody>
        </p:sp>
      </p:grpSp>
      <p:grpSp>
        <p:nvGrpSpPr>
          <p:cNvPr id="5" name="Group 5"/>
          <p:cNvGrpSpPr/>
          <p:nvPr/>
        </p:nvGrpSpPr>
        <p:grpSpPr>
          <a:xfrm>
            <a:off x="-25400" y="1803400"/>
            <a:ext cx="18338800" cy="165100"/>
            <a:chOff x="0" y="0"/>
            <a:chExt cx="24451733" cy="220133"/>
          </a:xfrm>
        </p:grpSpPr>
        <p:sp>
          <p:nvSpPr>
            <p:cNvPr id="6" name="Freeform 6"/>
            <p:cNvSpPr/>
            <p:nvPr/>
          </p:nvSpPr>
          <p:spPr>
            <a:xfrm>
              <a:off x="33909" y="33909"/>
              <a:ext cx="24384001" cy="152400"/>
            </a:xfrm>
            <a:custGeom>
              <a:avLst/>
              <a:gdLst/>
              <a:ahLst/>
              <a:cxnLst/>
              <a:rect l="l" t="t" r="r" b="b"/>
              <a:pathLst>
                <a:path w="24384001" h="152400">
                  <a:moveTo>
                    <a:pt x="0" y="0"/>
                  </a:moveTo>
                  <a:lnTo>
                    <a:pt x="24384001" y="0"/>
                  </a:lnTo>
                  <a:lnTo>
                    <a:pt x="24384001" y="152400"/>
                  </a:lnTo>
                  <a:lnTo>
                    <a:pt x="0" y="152400"/>
                  </a:lnTo>
                  <a:close/>
                </a:path>
              </a:pathLst>
            </a:custGeom>
            <a:solidFill>
              <a:srgbClr val="60B5CC">
                <a:alpha val="23137"/>
              </a:srgbClr>
            </a:solidFill>
          </p:spPr>
        </p:sp>
        <p:sp>
          <p:nvSpPr>
            <p:cNvPr id="7" name="Freeform 7"/>
            <p:cNvSpPr/>
            <p:nvPr/>
          </p:nvSpPr>
          <p:spPr>
            <a:xfrm>
              <a:off x="0" y="0"/>
              <a:ext cx="24451818" cy="220218"/>
            </a:xfrm>
            <a:custGeom>
              <a:avLst/>
              <a:gdLst/>
              <a:ahLst/>
              <a:cxnLst/>
              <a:rect l="l" t="t" r="r" b="b"/>
              <a:pathLst>
                <a:path w="24451818" h="220218">
                  <a:moveTo>
                    <a:pt x="33909" y="0"/>
                  </a:moveTo>
                  <a:lnTo>
                    <a:pt x="24417910" y="0"/>
                  </a:lnTo>
                  <a:cubicBezTo>
                    <a:pt x="24436578" y="0"/>
                    <a:pt x="24451818" y="15113"/>
                    <a:pt x="24451818" y="33909"/>
                  </a:cubicBezTo>
                  <a:lnTo>
                    <a:pt x="24451818" y="186309"/>
                  </a:lnTo>
                  <a:cubicBezTo>
                    <a:pt x="24451818" y="204978"/>
                    <a:pt x="24436705" y="220218"/>
                    <a:pt x="24417910" y="220218"/>
                  </a:cubicBezTo>
                  <a:lnTo>
                    <a:pt x="33909" y="220218"/>
                  </a:lnTo>
                  <a:cubicBezTo>
                    <a:pt x="15113" y="220091"/>
                    <a:pt x="0" y="204978"/>
                    <a:pt x="0" y="186309"/>
                  </a:cubicBezTo>
                  <a:lnTo>
                    <a:pt x="0" y="33909"/>
                  </a:lnTo>
                  <a:cubicBezTo>
                    <a:pt x="0" y="15113"/>
                    <a:pt x="15113" y="0"/>
                    <a:pt x="33909" y="0"/>
                  </a:cubicBezTo>
                  <a:moveTo>
                    <a:pt x="33909" y="67691"/>
                  </a:moveTo>
                  <a:lnTo>
                    <a:pt x="33909" y="33909"/>
                  </a:lnTo>
                  <a:lnTo>
                    <a:pt x="67691" y="33909"/>
                  </a:lnTo>
                  <a:lnTo>
                    <a:pt x="67691" y="186309"/>
                  </a:lnTo>
                  <a:lnTo>
                    <a:pt x="33909" y="186309"/>
                  </a:lnTo>
                  <a:lnTo>
                    <a:pt x="33909" y="152400"/>
                  </a:lnTo>
                  <a:lnTo>
                    <a:pt x="24417910" y="152400"/>
                  </a:lnTo>
                  <a:lnTo>
                    <a:pt x="24417910" y="186309"/>
                  </a:lnTo>
                  <a:lnTo>
                    <a:pt x="24384000" y="186309"/>
                  </a:lnTo>
                  <a:lnTo>
                    <a:pt x="24384000" y="33909"/>
                  </a:lnTo>
                  <a:lnTo>
                    <a:pt x="24417910" y="33909"/>
                  </a:lnTo>
                  <a:lnTo>
                    <a:pt x="24417910" y="67691"/>
                  </a:lnTo>
                  <a:lnTo>
                    <a:pt x="33909" y="67691"/>
                  </a:lnTo>
                  <a:close/>
                </a:path>
              </a:pathLst>
            </a:custGeom>
            <a:solidFill>
              <a:srgbClr val="A0D3E0"/>
            </a:solidFill>
          </p:spPr>
        </p:sp>
      </p:grpSp>
      <p:grpSp>
        <p:nvGrpSpPr>
          <p:cNvPr id="8" name="Group 8"/>
          <p:cNvGrpSpPr/>
          <p:nvPr/>
        </p:nvGrpSpPr>
        <p:grpSpPr>
          <a:xfrm>
            <a:off x="0" y="1966906"/>
            <a:ext cx="18288000" cy="1059600"/>
            <a:chOff x="0" y="0"/>
            <a:chExt cx="24384000" cy="1412800"/>
          </a:xfrm>
        </p:grpSpPr>
        <p:sp>
          <p:nvSpPr>
            <p:cNvPr id="9" name="Freeform 9"/>
            <p:cNvSpPr/>
            <p:nvPr/>
          </p:nvSpPr>
          <p:spPr>
            <a:xfrm>
              <a:off x="0" y="0"/>
              <a:ext cx="24384000" cy="1412748"/>
            </a:xfrm>
            <a:custGeom>
              <a:avLst/>
              <a:gdLst/>
              <a:ahLst/>
              <a:cxnLst/>
              <a:rect l="l" t="t" r="r" b="b"/>
              <a:pathLst>
                <a:path w="24384000" h="1412748">
                  <a:moveTo>
                    <a:pt x="0" y="0"/>
                  </a:moveTo>
                  <a:lnTo>
                    <a:pt x="24384000" y="0"/>
                  </a:lnTo>
                  <a:lnTo>
                    <a:pt x="24384000" y="1412748"/>
                  </a:lnTo>
                  <a:lnTo>
                    <a:pt x="0" y="1412748"/>
                  </a:lnTo>
                  <a:close/>
                </a:path>
              </a:pathLst>
            </a:custGeom>
            <a:solidFill>
              <a:srgbClr val="005EA4"/>
            </a:solidFill>
          </p:spPr>
        </p:sp>
      </p:grpSp>
      <p:grpSp>
        <p:nvGrpSpPr>
          <p:cNvPr id="10" name="Group 10"/>
          <p:cNvGrpSpPr/>
          <p:nvPr/>
        </p:nvGrpSpPr>
        <p:grpSpPr>
          <a:xfrm>
            <a:off x="629280" y="1803400"/>
            <a:ext cx="17445600" cy="1586357"/>
            <a:chOff x="0" y="0"/>
            <a:chExt cx="23260800" cy="2115143"/>
          </a:xfrm>
        </p:grpSpPr>
        <p:sp>
          <p:nvSpPr>
            <p:cNvPr id="11" name="Freeform 11"/>
            <p:cNvSpPr/>
            <p:nvPr/>
          </p:nvSpPr>
          <p:spPr>
            <a:xfrm>
              <a:off x="0" y="0"/>
              <a:ext cx="23260800" cy="2115143"/>
            </a:xfrm>
            <a:custGeom>
              <a:avLst/>
              <a:gdLst/>
              <a:ahLst/>
              <a:cxnLst/>
              <a:rect l="l" t="t" r="r" b="b"/>
              <a:pathLst>
                <a:path w="23260800" h="2115143">
                  <a:moveTo>
                    <a:pt x="0" y="0"/>
                  </a:moveTo>
                  <a:lnTo>
                    <a:pt x="23260800" y="0"/>
                  </a:lnTo>
                  <a:lnTo>
                    <a:pt x="23260800" y="2115143"/>
                  </a:lnTo>
                  <a:lnTo>
                    <a:pt x="0" y="2115143"/>
                  </a:lnTo>
                  <a:close/>
                </a:path>
              </a:pathLst>
            </a:custGeom>
            <a:solidFill>
              <a:srgbClr val="000000">
                <a:alpha val="0"/>
              </a:srgbClr>
            </a:solidFill>
          </p:spPr>
        </p:sp>
        <p:sp>
          <p:nvSpPr>
            <p:cNvPr id="12" name="TextBox 12"/>
            <p:cNvSpPr txBox="1"/>
            <p:nvPr/>
          </p:nvSpPr>
          <p:spPr>
            <a:xfrm>
              <a:off x="0" y="-85725"/>
              <a:ext cx="23260800" cy="2200868"/>
            </a:xfrm>
            <a:prstGeom prst="rect">
              <a:avLst/>
            </a:prstGeom>
          </p:spPr>
          <p:txBody>
            <a:bodyPr lIns="0" tIns="0" rIns="0" bIns="0" rtlCol="0" anchor="ctr"/>
            <a:lstStyle/>
            <a:p>
              <a:pPr algn="ctr">
                <a:lnSpc>
                  <a:spcPts val="5040"/>
                </a:lnSpc>
              </a:pPr>
              <a:r>
                <a:rPr lang="en-US" sz="4200" dirty="0">
                  <a:solidFill>
                    <a:srgbClr val="FFFFFF"/>
                  </a:solidFill>
                  <a:latin typeface="Times New Roman"/>
                  <a:ea typeface="Times New Roman"/>
                  <a:cs typeface="Times New Roman"/>
                  <a:sym typeface="Times New Roman"/>
                </a:rPr>
                <a:t>A Project Presentation for the Degree of  Bachelor in Computer Engineering</a:t>
              </a:r>
            </a:p>
          </p:txBody>
        </p:sp>
      </p:grpSp>
      <p:grpSp>
        <p:nvGrpSpPr>
          <p:cNvPr id="13" name="Group 13"/>
          <p:cNvGrpSpPr/>
          <p:nvPr/>
        </p:nvGrpSpPr>
        <p:grpSpPr>
          <a:xfrm>
            <a:off x="1066800" y="5268550"/>
            <a:ext cx="17221200" cy="4212600"/>
            <a:chOff x="0" y="0"/>
            <a:chExt cx="22961600" cy="5616800"/>
          </a:xfrm>
        </p:grpSpPr>
        <p:sp>
          <p:nvSpPr>
            <p:cNvPr id="14" name="Freeform 14"/>
            <p:cNvSpPr/>
            <p:nvPr/>
          </p:nvSpPr>
          <p:spPr>
            <a:xfrm>
              <a:off x="0" y="0"/>
              <a:ext cx="22961600" cy="5616800"/>
            </a:xfrm>
            <a:custGeom>
              <a:avLst/>
              <a:gdLst/>
              <a:ahLst/>
              <a:cxnLst/>
              <a:rect l="l" t="t" r="r" b="b"/>
              <a:pathLst>
                <a:path w="22961600" h="5616800">
                  <a:moveTo>
                    <a:pt x="0" y="0"/>
                  </a:moveTo>
                  <a:lnTo>
                    <a:pt x="22961600" y="0"/>
                  </a:lnTo>
                  <a:lnTo>
                    <a:pt x="22961600" y="5616800"/>
                  </a:lnTo>
                  <a:lnTo>
                    <a:pt x="0" y="5616800"/>
                  </a:lnTo>
                  <a:close/>
                </a:path>
              </a:pathLst>
            </a:custGeom>
            <a:solidFill>
              <a:srgbClr val="000000">
                <a:alpha val="0"/>
              </a:srgbClr>
            </a:solidFill>
          </p:spPr>
        </p:sp>
        <p:sp>
          <p:nvSpPr>
            <p:cNvPr id="15" name="TextBox 15"/>
            <p:cNvSpPr txBox="1"/>
            <p:nvPr/>
          </p:nvSpPr>
          <p:spPr>
            <a:xfrm>
              <a:off x="0" y="-76200"/>
              <a:ext cx="22961600" cy="5693000"/>
            </a:xfrm>
            <a:prstGeom prst="rect">
              <a:avLst/>
            </a:prstGeom>
          </p:spPr>
          <p:txBody>
            <a:bodyPr lIns="0" tIns="0" rIns="0" bIns="0" rtlCol="0" anchor="t"/>
            <a:lstStyle/>
            <a:p>
              <a:pPr algn="l">
                <a:lnSpc>
                  <a:spcPts val="4560"/>
                </a:lnSpc>
              </a:pPr>
              <a:r>
                <a:rPr lang="en-US" sz="3800" b="1" dirty="0">
                  <a:solidFill>
                    <a:srgbClr val="246172"/>
                  </a:solidFill>
                  <a:latin typeface="Times New Roman Bold"/>
                  <a:ea typeface="Times New Roman Bold"/>
                  <a:cs typeface="Times New Roman Bold"/>
                  <a:sym typeface="Times New Roman Bold"/>
                </a:rPr>
                <a:t>Group Member Name</a:t>
              </a:r>
            </a:p>
            <a:p>
              <a:pPr algn="l">
                <a:lnSpc>
                  <a:spcPts val="4560"/>
                </a:lnSpc>
              </a:pPr>
              <a:r>
                <a:rPr lang="en-US" sz="3800" dirty="0">
                  <a:solidFill>
                    <a:srgbClr val="246172"/>
                  </a:solidFill>
                  <a:latin typeface="Times New Roman"/>
                  <a:ea typeface="Times New Roman"/>
                  <a:cs typeface="Times New Roman"/>
                  <a:sym typeface="Times New Roman"/>
                </a:rPr>
                <a:t>1) Anurag Kalbhor		3) Shreyash Jangam</a:t>
              </a:r>
            </a:p>
            <a:p>
              <a:pPr algn="l">
                <a:lnSpc>
                  <a:spcPts val="4560"/>
                </a:lnSpc>
              </a:pPr>
              <a:r>
                <a:rPr lang="en-US" sz="3800" dirty="0">
                  <a:solidFill>
                    <a:srgbClr val="246172"/>
                  </a:solidFill>
                  <a:latin typeface="Times New Roman"/>
                  <a:ea typeface="Times New Roman"/>
                  <a:cs typeface="Times New Roman"/>
                  <a:sym typeface="Times New Roman"/>
                </a:rPr>
                <a:t>2) Pranay </a:t>
              </a:r>
              <a:r>
                <a:rPr lang="en-US" sz="3800" dirty="0" err="1">
                  <a:solidFill>
                    <a:srgbClr val="246172"/>
                  </a:solidFill>
                  <a:latin typeface="Times New Roman"/>
                  <a:ea typeface="Times New Roman"/>
                  <a:cs typeface="Times New Roman"/>
                  <a:sym typeface="Times New Roman"/>
                </a:rPr>
                <a:t>Ushir</a:t>
              </a:r>
              <a:r>
                <a:rPr lang="en-US" sz="3800" dirty="0">
                  <a:solidFill>
                    <a:srgbClr val="246172"/>
                  </a:solidFill>
                  <a:latin typeface="Times New Roman"/>
                  <a:ea typeface="Times New Roman"/>
                  <a:cs typeface="Times New Roman"/>
                  <a:sym typeface="Times New Roman"/>
                </a:rPr>
                <a:t>     	4) Umesh Patil</a:t>
              </a:r>
            </a:p>
            <a:p>
              <a:pPr algn="l">
                <a:lnSpc>
                  <a:spcPts val="4560"/>
                </a:lnSpc>
              </a:pPr>
              <a:endParaRPr lang="en-US" sz="3800" dirty="0">
                <a:solidFill>
                  <a:srgbClr val="246172"/>
                </a:solidFill>
                <a:latin typeface="Times New Roman"/>
                <a:ea typeface="Times New Roman"/>
                <a:cs typeface="Times New Roman"/>
                <a:sym typeface="Times New Roman"/>
              </a:endParaRPr>
            </a:p>
            <a:p>
              <a:pPr algn="l">
                <a:lnSpc>
                  <a:spcPts val="4560"/>
                </a:lnSpc>
              </a:pPr>
              <a:r>
                <a:rPr lang="en-US" sz="3800" b="1" dirty="0">
                  <a:solidFill>
                    <a:srgbClr val="246172"/>
                  </a:solidFill>
                  <a:latin typeface="Times New Roman Bold"/>
                  <a:ea typeface="Times New Roman Bold"/>
                  <a:cs typeface="Times New Roman Bold"/>
                  <a:sym typeface="Times New Roman Bold"/>
                </a:rPr>
                <a:t>Under the Guidance of</a:t>
              </a:r>
            </a:p>
            <a:p>
              <a:pPr algn="l">
                <a:lnSpc>
                  <a:spcPts val="5244"/>
                </a:lnSpc>
              </a:pPr>
              <a:r>
                <a:rPr lang="en-US" sz="3800" dirty="0">
                  <a:solidFill>
                    <a:srgbClr val="246172"/>
                  </a:solidFill>
                  <a:latin typeface="Times New Roman"/>
                  <a:ea typeface="Times New Roman"/>
                  <a:cs typeface="Times New Roman"/>
                  <a:sym typeface="Times New Roman"/>
                </a:rPr>
                <a:t>Dr. Swati Nikam</a:t>
              </a:r>
            </a:p>
            <a:p>
              <a:pPr algn="l">
                <a:lnSpc>
                  <a:spcPts val="4967"/>
                </a:lnSpc>
              </a:pPr>
              <a:r>
                <a:rPr lang="en-US" sz="3600" dirty="0">
                  <a:solidFill>
                    <a:srgbClr val="246172"/>
                  </a:solidFill>
                  <a:latin typeface="Times New Roman"/>
                  <a:ea typeface="Times New Roman"/>
                  <a:cs typeface="Times New Roman"/>
                  <a:sym typeface="Times New Roman"/>
                </a:rPr>
                <a:t>Pimpri Chinchwad College Of Engineering &amp; Research </a:t>
              </a:r>
            </a:p>
          </p:txBody>
        </p:sp>
      </p:grpSp>
      <p:sp>
        <p:nvSpPr>
          <p:cNvPr id="16" name="Freeform 16"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17" name="Group 17"/>
          <p:cNvGrpSpPr/>
          <p:nvPr/>
        </p:nvGrpSpPr>
        <p:grpSpPr>
          <a:xfrm>
            <a:off x="1317900" y="9537300"/>
            <a:ext cx="15652200" cy="738600"/>
            <a:chOff x="0" y="0"/>
            <a:chExt cx="20869600" cy="984800"/>
          </a:xfrm>
        </p:grpSpPr>
        <p:sp>
          <p:nvSpPr>
            <p:cNvPr id="18" name="Freeform 18"/>
            <p:cNvSpPr/>
            <p:nvPr/>
          </p:nvSpPr>
          <p:spPr>
            <a:xfrm>
              <a:off x="0" y="0"/>
              <a:ext cx="20869601" cy="984800"/>
            </a:xfrm>
            <a:custGeom>
              <a:avLst/>
              <a:gdLst/>
              <a:ahLst/>
              <a:cxnLst/>
              <a:rect l="l" t="t" r="r" b="b"/>
              <a:pathLst>
                <a:path w="20869601" h="984800">
                  <a:moveTo>
                    <a:pt x="0" y="0"/>
                  </a:moveTo>
                  <a:lnTo>
                    <a:pt x="20869601" y="0"/>
                  </a:lnTo>
                  <a:lnTo>
                    <a:pt x="20869601" y="984800"/>
                  </a:lnTo>
                  <a:lnTo>
                    <a:pt x="0" y="984800"/>
                  </a:lnTo>
                  <a:close/>
                </a:path>
              </a:pathLst>
            </a:custGeom>
            <a:solidFill>
              <a:srgbClr val="000000">
                <a:alpha val="0"/>
              </a:srgbClr>
            </a:solidFill>
          </p:spPr>
        </p:sp>
        <p:sp>
          <p:nvSpPr>
            <p:cNvPr id="19" name="TextBox 19"/>
            <p:cNvSpPr txBox="1"/>
            <p:nvPr/>
          </p:nvSpPr>
          <p:spPr>
            <a:xfrm>
              <a:off x="0" y="-76200"/>
              <a:ext cx="20869600" cy="1061000"/>
            </a:xfrm>
            <a:prstGeom prst="rect">
              <a:avLst/>
            </a:prstGeom>
          </p:spPr>
          <p:txBody>
            <a:bodyPr lIns="0" tIns="0" rIns="0" bIns="0" rtlCol="0" anchor="t"/>
            <a:lstStyle/>
            <a:p>
              <a:pPr algn="ctr">
                <a:lnSpc>
                  <a:spcPts val="4320"/>
                </a:lnSpc>
              </a:pPr>
              <a:r>
                <a:rPr lang="en-US" sz="3600" b="1">
                  <a:solidFill>
                    <a:srgbClr val="246172"/>
                  </a:solidFill>
                  <a:latin typeface="Times New Roman Bold"/>
                  <a:ea typeface="Times New Roman Bold"/>
                  <a:cs typeface="Times New Roman Bold"/>
                  <a:sym typeface="Times New Roman Bold"/>
                </a:rPr>
                <a:t>A.Y 2024-2025</a:t>
              </a:r>
            </a:p>
          </p:txBody>
        </p:sp>
      </p:grpSp>
      <p:sp>
        <p:nvSpPr>
          <p:cNvPr id="20" name="Freeform 20"/>
          <p:cNvSpPr/>
          <p:nvPr/>
        </p:nvSpPr>
        <p:spPr>
          <a:xfrm>
            <a:off x="11807426" y="4939676"/>
            <a:ext cx="6267454" cy="4629146"/>
          </a:xfrm>
          <a:custGeom>
            <a:avLst/>
            <a:gdLst/>
            <a:ahLst/>
            <a:cxnLst/>
            <a:rect l="l" t="t" r="r" b="b"/>
            <a:pathLst>
              <a:path w="6267454" h="4629146">
                <a:moveTo>
                  <a:pt x="0" y="0"/>
                </a:moveTo>
                <a:lnTo>
                  <a:pt x="6267454" y="0"/>
                </a:lnTo>
                <a:lnTo>
                  <a:pt x="6267454" y="4629146"/>
                </a:lnTo>
                <a:lnTo>
                  <a:pt x="0" y="4629146"/>
                </a:lnTo>
                <a:lnTo>
                  <a:pt x="0" y="0"/>
                </a:lnTo>
                <a:close/>
              </a:path>
            </a:pathLst>
          </a:custGeom>
          <a:blipFill>
            <a:blip r:embed="rId3"/>
            <a:stretch>
              <a:fillRect t="-17699" b="-17691"/>
            </a:stretch>
          </a:blipFill>
        </p:spPr>
      </p:sp>
      <p:sp>
        <p:nvSpPr>
          <p:cNvPr id="25" name="Slide Number Placeholder 24">
            <a:extLst>
              <a:ext uri="{FF2B5EF4-FFF2-40B4-BE49-F238E27FC236}">
                <a16:creationId xmlns:a16="http://schemas.microsoft.com/office/drawing/2014/main" id="{857F90F1-9CE0-FB38-5299-0897E0E9AFA5}"/>
              </a:ext>
            </a:extLst>
          </p:cNvPr>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3" name="Group 3"/>
          <p:cNvGrpSpPr/>
          <p:nvPr/>
        </p:nvGrpSpPr>
        <p:grpSpPr>
          <a:xfrm>
            <a:off x="-25400" y="1803400"/>
            <a:ext cx="18338800" cy="164800"/>
            <a:chOff x="0" y="0"/>
            <a:chExt cx="24451733" cy="219733"/>
          </a:xfrm>
        </p:grpSpPr>
        <p:sp>
          <p:nvSpPr>
            <p:cNvPr id="4" name="Freeform 4"/>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5" name="Freeform 5"/>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grpSp>
        <p:nvGrpSpPr>
          <p:cNvPr id="6" name="Group 6"/>
          <p:cNvGrpSpPr/>
          <p:nvPr/>
        </p:nvGrpSpPr>
        <p:grpSpPr>
          <a:xfrm>
            <a:off x="5181600" y="1333503"/>
            <a:ext cx="7951912" cy="2141123"/>
            <a:chOff x="-501944" y="-626529"/>
            <a:chExt cx="10602549" cy="2854830"/>
          </a:xfrm>
        </p:grpSpPr>
        <p:sp>
          <p:nvSpPr>
            <p:cNvPr id="7" name="Freeform 7"/>
            <p:cNvSpPr/>
            <p:nvPr/>
          </p:nvSpPr>
          <p:spPr>
            <a:xfrm>
              <a:off x="0" y="0"/>
              <a:ext cx="10100605" cy="2228301"/>
            </a:xfrm>
            <a:custGeom>
              <a:avLst/>
              <a:gdLst/>
              <a:ahLst/>
              <a:cxnLst/>
              <a:rect l="l" t="t" r="r" b="b"/>
              <a:pathLst>
                <a:path w="10100605" h="2228301">
                  <a:moveTo>
                    <a:pt x="0" y="0"/>
                  </a:moveTo>
                  <a:lnTo>
                    <a:pt x="10100605" y="0"/>
                  </a:lnTo>
                  <a:lnTo>
                    <a:pt x="10100605" y="2228301"/>
                  </a:lnTo>
                  <a:lnTo>
                    <a:pt x="0" y="2228301"/>
                  </a:lnTo>
                  <a:close/>
                </a:path>
              </a:pathLst>
            </a:custGeom>
            <a:solidFill>
              <a:srgbClr val="000000">
                <a:alpha val="0"/>
              </a:srgbClr>
            </a:solidFill>
          </p:spPr>
        </p:sp>
        <p:sp>
          <p:nvSpPr>
            <p:cNvPr id="8" name="TextBox 8"/>
            <p:cNvSpPr txBox="1"/>
            <p:nvPr/>
          </p:nvSpPr>
          <p:spPr>
            <a:xfrm>
              <a:off x="-501944" y="-626529"/>
              <a:ext cx="10100605" cy="2847426"/>
            </a:xfrm>
            <a:prstGeom prst="rect">
              <a:avLst/>
            </a:prstGeom>
          </p:spPr>
          <p:txBody>
            <a:bodyPr lIns="0" tIns="0" rIns="0" bIns="0" rtlCol="0" anchor="t"/>
            <a:lstStyle/>
            <a:p>
              <a:pPr algn="ctr">
                <a:lnSpc>
                  <a:spcPts val="12000"/>
                </a:lnSpc>
              </a:pPr>
              <a:r>
                <a:rPr lang="en-US" sz="4800" b="1" dirty="0">
                  <a:solidFill>
                    <a:srgbClr val="000000"/>
                  </a:solidFill>
                  <a:latin typeface="Arimo Bold"/>
                  <a:ea typeface="Arimo Bold"/>
                  <a:cs typeface="Arimo Bold"/>
                  <a:sym typeface="Arimo Bold"/>
                </a:rPr>
                <a:t>Proposed SYSTEM </a:t>
              </a:r>
            </a:p>
          </p:txBody>
        </p:sp>
      </p:grpSp>
      <p:sp>
        <p:nvSpPr>
          <p:cNvPr id="9" name="Freeform 9"/>
          <p:cNvSpPr/>
          <p:nvPr/>
        </p:nvSpPr>
        <p:spPr>
          <a:xfrm>
            <a:off x="3830838" y="3086100"/>
            <a:ext cx="10626324" cy="6942532"/>
          </a:xfrm>
          <a:custGeom>
            <a:avLst/>
            <a:gdLst/>
            <a:ahLst/>
            <a:cxnLst/>
            <a:rect l="l" t="t" r="r" b="b"/>
            <a:pathLst>
              <a:path w="10626324" h="6942532">
                <a:moveTo>
                  <a:pt x="0" y="0"/>
                </a:moveTo>
                <a:lnTo>
                  <a:pt x="10626324" y="0"/>
                </a:lnTo>
                <a:lnTo>
                  <a:pt x="10626324" y="6942532"/>
                </a:lnTo>
                <a:lnTo>
                  <a:pt x="0" y="6942532"/>
                </a:lnTo>
                <a:lnTo>
                  <a:pt x="0" y="0"/>
                </a:lnTo>
                <a:close/>
              </a:path>
            </a:pathLst>
          </a:custGeom>
          <a:blipFill>
            <a:blip r:embed="rId3"/>
            <a:stretch>
              <a:fillRect/>
            </a:stretch>
          </a:blipFill>
        </p:spPr>
      </p:sp>
      <p:sp>
        <p:nvSpPr>
          <p:cNvPr id="13" name="Slide Number Placeholder 12">
            <a:extLst>
              <a:ext uri="{FF2B5EF4-FFF2-40B4-BE49-F238E27FC236}">
                <a16:creationId xmlns:a16="http://schemas.microsoft.com/office/drawing/2014/main" id="{3CC1C9FB-CFA8-A857-AFEA-5E3E322BEE03}"/>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400" y="1803400"/>
            <a:ext cx="18338800" cy="164800"/>
            <a:chOff x="0" y="0"/>
            <a:chExt cx="24451733" cy="219733"/>
          </a:xfrm>
        </p:grpSpPr>
        <p:sp>
          <p:nvSpPr>
            <p:cNvPr id="3" name="Freeform 3"/>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4" name="Freeform 4"/>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sp>
        <p:nvSpPr>
          <p:cNvPr id="8" name="Freeform 8"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sp>
        <p:nvSpPr>
          <p:cNvPr id="9" name="Google Shape;298;p35">
            <a:extLst>
              <a:ext uri="{FF2B5EF4-FFF2-40B4-BE49-F238E27FC236}">
                <a16:creationId xmlns:a16="http://schemas.microsoft.com/office/drawing/2014/main" id="{9764B0D6-AD7B-0788-DB6B-2D6F6890C5D5}"/>
              </a:ext>
            </a:extLst>
          </p:cNvPr>
          <p:cNvSpPr txBox="1"/>
          <p:nvPr/>
        </p:nvSpPr>
        <p:spPr>
          <a:xfrm>
            <a:off x="912410" y="2977347"/>
            <a:ext cx="6248400" cy="7309653"/>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marR="0" lvl="0" indent="-285750" algn="l" rtl="0">
              <a:lnSpc>
                <a:spcPct val="100000"/>
              </a:lnSpc>
              <a:spcBef>
                <a:spcPts val="0"/>
              </a:spcBef>
              <a:spcAft>
                <a:spcPts val="0"/>
              </a:spcAft>
              <a:buClr>
                <a:schemeClr val="dk1"/>
              </a:buClr>
              <a:buSzPts val="2100"/>
              <a:buFont typeface="Arial"/>
              <a:buNone/>
            </a:pPr>
            <a:r>
              <a:rPr lang="en-US" sz="3200" b="1" i="0" u="none" dirty="0">
                <a:solidFill>
                  <a:schemeClr val="dk1"/>
                </a:solidFill>
                <a:latin typeface="Times New Roman"/>
                <a:ea typeface="Times New Roman"/>
                <a:cs typeface="Times New Roman"/>
                <a:sym typeface="Times New Roman"/>
              </a:rPr>
              <a:t>Software feasibility</a:t>
            </a:r>
          </a:p>
          <a:p>
            <a:pPr marL="285750" marR="0" lvl="0" indent="-285750" algn="l" rtl="0">
              <a:lnSpc>
                <a:spcPct val="100000"/>
              </a:lnSpc>
              <a:spcBef>
                <a:spcPts val="0"/>
              </a:spcBef>
              <a:spcAft>
                <a:spcPts val="0"/>
              </a:spcAft>
              <a:buClr>
                <a:schemeClr val="dk1"/>
              </a:buClr>
              <a:buSzPts val="2100"/>
              <a:buFont typeface="Arial"/>
              <a:buNone/>
            </a:pPr>
            <a:endParaRPr sz="3200" b="1" dirty="0">
              <a:latin typeface="Times New Roman"/>
              <a:ea typeface="Times New Roman"/>
              <a:cs typeface="Times New Roman"/>
              <a:sym typeface="Times New Roman"/>
            </a:endParaRPr>
          </a:p>
          <a:p>
            <a:pPr marL="463550" marR="0" lvl="0" indent="-457200" algn="l" rtl="0">
              <a:lnSpc>
                <a:spcPct val="100000"/>
              </a:lnSpc>
              <a:spcBef>
                <a:spcPts val="0"/>
              </a:spcBef>
              <a:spcAft>
                <a:spcPts val="0"/>
              </a:spcAft>
              <a:buClr>
                <a:schemeClr val="dk1"/>
              </a:buClr>
              <a:buSzPts val="2000"/>
              <a:buFont typeface="Wingdings" panose="05000000000000000000" pitchFamily="2" charset="2"/>
              <a:buChar char="Ø"/>
            </a:pPr>
            <a:r>
              <a:rPr lang="en-US" sz="3200" i="0" u="none" dirty="0">
                <a:solidFill>
                  <a:schemeClr val="dk1"/>
                </a:solidFill>
                <a:latin typeface="Times New Roman"/>
                <a:ea typeface="Times New Roman"/>
                <a:cs typeface="Times New Roman"/>
                <a:sym typeface="Times New Roman"/>
              </a:rPr>
              <a:t>Frontend</a:t>
            </a:r>
            <a:endParaRPr sz="3200" dirty="0">
              <a:latin typeface="Times New Roman"/>
              <a:ea typeface="Times New Roman"/>
              <a:cs typeface="Times New Roman"/>
              <a:sym typeface="Times New Roman"/>
            </a:endParaRPr>
          </a:p>
          <a:p>
            <a:pPr marL="800100" marR="0" lvl="1" indent="-336550" algn="l" rtl="0">
              <a:lnSpc>
                <a:spcPct val="100000"/>
              </a:lnSpc>
              <a:spcBef>
                <a:spcPts val="0"/>
              </a:spcBef>
              <a:spcAft>
                <a:spcPts val="0"/>
              </a:spcAft>
              <a:buClr>
                <a:schemeClr val="dk1"/>
              </a:buClr>
              <a:buSzPts val="2000"/>
              <a:buFont typeface="Times New Roman"/>
              <a:buChar char="•"/>
            </a:pPr>
            <a:r>
              <a:rPr lang="en-US" sz="3200" dirty="0">
                <a:solidFill>
                  <a:schemeClr val="dk1"/>
                </a:solidFill>
                <a:latin typeface="Times New Roman"/>
                <a:ea typeface="Times New Roman"/>
                <a:cs typeface="Times New Roman"/>
                <a:sym typeface="Times New Roman"/>
              </a:rPr>
              <a:t>HTML</a:t>
            </a:r>
            <a:endParaRPr sz="3200" dirty="0">
              <a:solidFill>
                <a:schemeClr val="dk1"/>
              </a:solidFill>
              <a:latin typeface="Times New Roman"/>
              <a:ea typeface="Times New Roman"/>
              <a:cs typeface="Times New Roman"/>
              <a:sym typeface="Times New Roman"/>
            </a:endParaRPr>
          </a:p>
          <a:p>
            <a:pPr marL="800100" marR="0" lvl="1" indent="-336550" algn="l" rtl="0">
              <a:lnSpc>
                <a:spcPct val="100000"/>
              </a:lnSpc>
              <a:spcBef>
                <a:spcPts val="0"/>
              </a:spcBef>
              <a:spcAft>
                <a:spcPts val="0"/>
              </a:spcAft>
              <a:buClr>
                <a:schemeClr val="dk1"/>
              </a:buClr>
              <a:buSzPts val="2000"/>
              <a:buFont typeface="Times New Roman"/>
              <a:buChar char="•"/>
            </a:pPr>
            <a:r>
              <a:rPr lang="en-US" sz="3200" dirty="0">
                <a:solidFill>
                  <a:schemeClr val="dk1"/>
                </a:solidFill>
                <a:latin typeface="Times New Roman"/>
                <a:ea typeface="Times New Roman"/>
                <a:cs typeface="Times New Roman"/>
                <a:sym typeface="Times New Roman"/>
              </a:rPr>
              <a:t>CSS</a:t>
            </a:r>
            <a:endParaRPr sz="3200" dirty="0">
              <a:solidFill>
                <a:schemeClr val="dk1"/>
              </a:solidFill>
              <a:latin typeface="Times New Roman"/>
              <a:ea typeface="Times New Roman"/>
              <a:cs typeface="Times New Roman"/>
              <a:sym typeface="Times New Roman"/>
            </a:endParaRPr>
          </a:p>
          <a:p>
            <a:pPr marL="800100" marR="0" lvl="1" indent="-336550" algn="l" rtl="0">
              <a:lnSpc>
                <a:spcPct val="100000"/>
              </a:lnSpc>
              <a:spcBef>
                <a:spcPts val="0"/>
              </a:spcBef>
              <a:spcAft>
                <a:spcPts val="0"/>
              </a:spcAft>
              <a:buClr>
                <a:schemeClr val="dk1"/>
              </a:buClr>
              <a:buSzPts val="2000"/>
              <a:buFont typeface="Times New Roman"/>
              <a:buChar char="•"/>
            </a:pPr>
            <a:r>
              <a:rPr lang="en-US" sz="3200" dirty="0" err="1">
                <a:solidFill>
                  <a:schemeClr val="dk1"/>
                </a:solidFill>
                <a:latin typeface="Times New Roman"/>
                <a:ea typeface="Times New Roman"/>
                <a:cs typeface="Times New Roman"/>
                <a:sym typeface="Times New Roman"/>
              </a:rPr>
              <a:t>Javascript</a:t>
            </a:r>
            <a:endParaRPr sz="3200" dirty="0">
              <a:solidFill>
                <a:schemeClr val="dk1"/>
              </a:solidFill>
              <a:latin typeface="Times New Roman"/>
              <a:ea typeface="Times New Roman"/>
              <a:cs typeface="Times New Roman"/>
              <a:sym typeface="Times New Roman"/>
            </a:endParaRPr>
          </a:p>
          <a:p>
            <a:pPr marL="800100" marR="0" lvl="1" indent="-336550" algn="l" rtl="0">
              <a:lnSpc>
                <a:spcPct val="100000"/>
              </a:lnSpc>
              <a:spcBef>
                <a:spcPts val="0"/>
              </a:spcBef>
              <a:spcAft>
                <a:spcPts val="0"/>
              </a:spcAft>
              <a:buClr>
                <a:schemeClr val="dk1"/>
              </a:buClr>
              <a:buSzPts val="2000"/>
              <a:buFont typeface="Times New Roman"/>
              <a:buChar char="•"/>
            </a:pPr>
            <a:r>
              <a:rPr lang="en-US" sz="3200" dirty="0">
                <a:solidFill>
                  <a:schemeClr val="dk1"/>
                </a:solidFill>
                <a:latin typeface="Times New Roman"/>
                <a:ea typeface="Times New Roman"/>
                <a:cs typeface="Times New Roman"/>
                <a:sym typeface="Times New Roman"/>
              </a:rPr>
              <a:t>Bootstrap</a:t>
            </a:r>
            <a:endParaRPr sz="3200" dirty="0">
              <a:solidFill>
                <a:schemeClr val="dk1"/>
              </a:solidFill>
              <a:latin typeface="Times New Roman"/>
              <a:ea typeface="Times New Roman"/>
              <a:cs typeface="Times New Roman"/>
              <a:sym typeface="Times New Roman"/>
            </a:endParaRPr>
          </a:p>
          <a:p>
            <a:pPr marL="800100" marR="0" lvl="1" indent="-342900" algn="l" rtl="0">
              <a:lnSpc>
                <a:spcPct val="100000"/>
              </a:lnSpc>
              <a:spcBef>
                <a:spcPts val="0"/>
              </a:spcBef>
              <a:spcAft>
                <a:spcPts val="0"/>
              </a:spcAft>
              <a:buClr>
                <a:schemeClr val="dk1"/>
              </a:buClr>
              <a:buSzPts val="2100"/>
              <a:buFont typeface="Arial"/>
              <a:buNone/>
            </a:pPr>
            <a:endParaRPr sz="3200" i="0" u="none" strike="noStrike" cap="none" dirty="0">
              <a:solidFill>
                <a:schemeClr val="dk1"/>
              </a:solidFill>
              <a:latin typeface="Times New Roman"/>
              <a:ea typeface="Times New Roman"/>
              <a:cs typeface="Times New Roman"/>
              <a:sym typeface="Times New Roman"/>
            </a:endParaRPr>
          </a:p>
          <a:p>
            <a:pPr marL="463550" marR="0" lvl="0" indent="-457200" algn="l" rtl="0">
              <a:lnSpc>
                <a:spcPct val="100000"/>
              </a:lnSpc>
              <a:spcBef>
                <a:spcPts val="0"/>
              </a:spcBef>
              <a:spcAft>
                <a:spcPts val="0"/>
              </a:spcAft>
              <a:buClr>
                <a:schemeClr val="dk1"/>
              </a:buClr>
              <a:buSzPts val="2000"/>
              <a:buFont typeface="Wingdings" panose="05000000000000000000" pitchFamily="2" charset="2"/>
              <a:buChar char="Ø"/>
            </a:pPr>
            <a:r>
              <a:rPr lang="en-US" sz="3200" i="0" u="none" dirty="0">
                <a:solidFill>
                  <a:schemeClr val="dk1"/>
                </a:solidFill>
                <a:latin typeface="Times New Roman"/>
                <a:ea typeface="Times New Roman"/>
                <a:cs typeface="Times New Roman"/>
                <a:sym typeface="Times New Roman"/>
              </a:rPr>
              <a:t>Backend</a:t>
            </a:r>
            <a:endParaRPr sz="3200" dirty="0">
              <a:latin typeface="Times New Roman"/>
              <a:ea typeface="Times New Roman"/>
              <a:cs typeface="Times New Roman"/>
              <a:sym typeface="Times New Roman"/>
            </a:endParaRPr>
          </a:p>
          <a:p>
            <a:pPr marL="800100" marR="0" lvl="1" indent="-336550" algn="l" rtl="0">
              <a:lnSpc>
                <a:spcPct val="100000"/>
              </a:lnSpc>
              <a:spcBef>
                <a:spcPts val="0"/>
              </a:spcBef>
              <a:spcAft>
                <a:spcPts val="0"/>
              </a:spcAft>
              <a:buClr>
                <a:schemeClr val="dk1"/>
              </a:buClr>
              <a:buSzPts val="2000"/>
              <a:buFont typeface="Times New Roman"/>
              <a:buChar char="•"/>
            </a:pPr>
            <a:r>
              <a:rPr lang="en-US" sz="3200" i="0" u="none" strike="noStrike" cap="none" dirty="0">
                <a:solidFill>
                  <a:schemeClr val="dk1"/>
                </a:solidFill>
                <a:latin typeface="Times New Roman"/>
                <a:ea typeface="Times New Roman"/>
                <a:cs typeface="Times New Roman"/>
                <a:sym typeface="Times New Roman"/>
              </a:rPr>
              <a:t>Python</a:t>
            </a:r>
            <a:endParaRPr sz="3200" dirty="0">
              <a:latin typeface="Times New Roman"/>
              <a:ea typeface="Times New Roman"/>
              <a:cs typeface="Times New Roman"/>
              <a:sym typeface="Times New Roman"/>
            </a:endParaRPr>
          </a:p>
          <a:p>
            <a:pPr marL="1371600" marR="0" lvl="2" indent="-450850" algn="l" rtl="0">
              <a:lnSpc>
                <a:spcPct val="100000"/>
              </a:lnSpc>
              <a:spcBef>
                <a:spcPts val="0"/>
              </a:spcBef>
              <a:spcAft>
                <a:spcPts val="0"/>
              </a:spcAft>
              <a:buClr>
                <a:schemeClr val="dk1"/>
              </a:buClr>
              <a:buSzPts val="2000"/>
              <a:buFont typeface="Times New Roman"/>
              <a:buChar char="✔"/>
            </a:pPr>
            <a:r>
              <a:rPr lang="en-US" sz="3200" dirty="0">
                <a:solidFill>
                  <a:schemeClr val="dk1"/>
                </a:solidFill>
                <a:latin typeface="Times New Roman"/>
                <a:ea typeface="Times New Roman"/>
                <a:cs typeface="Times New Roman"/>
                <a:sym typeface="Times New Roman"/>
              </a:rPr>
              <a:t>Flask</a:t>
            </a:r>
            <a:endParaRPr sz="3200" dirty="0">
              <a:latin typeface="Times New Roman"/>
              <a:ea typeface="Times New Roman"/>
              <a:cs typeface="Times New Roman"/>
              <a:sym typeface="Times New Roman"/>
            </a:endParaRPr>
          </a:p>
          <a:p>
            <a:pPr marL="800100" marR="0" lvl="1" indent="-342900" algn="l" rtl="0">
              <a:lnSpc>
                <a:spcPct val="100000"/>
              </a:lnSpc>
              <a:spcBef>
                <a:spcPts val="0"/>
              </a:spcBef>
              <a:spcAft>
                <a:spcPts val="0"/>
              </a:spcAft>
              <a:buClr>
                <a:schemeClr val="dk1"/>
              </a:buClr>
              <a:buSzPts val="2100"/>
              <a:buFont typeface="Arial"/>
              <a:buNone/>
            </a:pPr>
            <a:endParaRPr sz="3200" i="0" u="none" strike="noStrike" cap="none" dirty="0">
              <a:solidFill>
                <a:schemeClr val="dk1"/>
              </a:solidFill>
              <a:latin typeface="Times New Roman"/>
              <a:ea typeface="Times New Roman"/>
              <a:cs typeface="Times New Roman"/>
              <a:sym typeface="Times New Roman"/>
            </a:endParaRPr>
          </a:p>
          <a:p>
            <a:pPr marL="463550" marR="0" lvl="0" indent="-457200" algn="l" rtl="0">
              <a:lnSpc>
                <a:spcPct val="100000"/>
              </a:lnSpc>
              <a:spcBef>
                <a:spcPts val="0"/>
              </a:spcBef>
              <a:spcAft>
                <a:spcPts val="0"/>
              </a:spcAft>
              <a:buClr>
                <a:schemeClr val="dk1"/>
              </a:buClr>
              <a:buSzPts val="2000"/>
              <a:buFont typeface="Wingdings" panose="05000000000000000000" pitchFamily="2" charset="2"/>
              <a:buChar char="Ø"/>
            </a:pPr>
            <a:r>
              <a:rPr lang="en-US" sz="3200" dirty="0">
                <a:solidFill>
                  <a:schemeClr val="dk1"/>
                </a:solidFill>
                <a:latin typeface="Times New Roman"/>
                <a:ea typeface="Times New Roman"/>
                <a:cs typeface="Times New Roman"/>
                <a:sym typeface="Times New Roman"/>
              </a:rPr>
              <a:t>Model</a:t>
            </a:r>
            <a:endParaRPr sz="3200" dirty="0">
              <a:latin typeface="Times New Roman"/>
              <a:ea typeface="Times New Roman"/>
              <a:cs typeface="Times New Roman"/>
              <a:sym typeface="Times New Roman"/>
            </a:endParaRPr>
          </a:p>
          <a:p>
            <a:pPr marL="800100" marR="0" lvl="1" indent="-336550" algn="l" rtl="0">
              <a:lnSpc>
                <a:spcPct val="100000"/>
              </a:lnSpc>
              <a:spcBef>
                <a:spcPts val="0"/>
              </a:spcBef>
              <a:spcAft>
                <a:spcPts val="0"/>
              </a:spcAft>
              <a:buClr>
                <a:schemeClr val="dk1"/>
              </a:buClr>
              <a:buSzPts val="2000"/>
              <a:buFont typeface="Times New Roman"/>
              <a:buChar char="•"/>
            </a:pPr>
            <a:r>
              <a:rPr lang="en-US" sz="3200" dirty="0">
                <a:solidFill>
                  <a:schemeClr val="dk1"/>
                </a:solidFill>
                <a:latin typeface="Times New Roman"/>
                <a:ea typeface="Times New Roman"/>
                <a:cs typeface="Times New Roman"/>
                <a:sym typeface="Times New Roman"/>
              </a:rPr>
              <a:t>Gemini 1.5 Flash (pre-trained)</a:t>
            </a:r>
            <a:endParaRPr sz="3200" dirty="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b="0" i="0" u="none" strike="noStrike" cap="none" dirty="0">
              <a:solidFill>
                <a:schemeClr val="dk1"/>
              </a:solidFill>
              <a:latin typeface="Arial"/>
              <a:ea typeface="Arial"/>
              <a:cs typeface="Arial"/>
              <a:sym typeface="Arial"/>
            </a:endParaRPr>
          </a:p>
        </p:txBody>
      </p:sp>
      <p:sp>
        <p:nvSpPr>
          <p:cNvPr id="10" name="Google Shape;299;p35">
            <a:extLst>
              <a:ext uri="{FF2B5EF4-FFF2-40B4-BE49-F238E27FC236}">
                <a16:creationId xmlns:a16="http://schemas.microsoft.com/office/drawing/2014/main" id="{3AE9313E-F05A-F89C-5F31-E0C38904D59C}"/>
              </a:ext>
            </a:extLst>
          </p:cNvPr>
          <p:cNvSpPr txBox="1"/>
          <p:nvPr/>
        </p:nvSpPr>
        <p:spPr>
          <a:xfrm>
            <a:off x="6248400" y="2984740"/>
            <a:ext cx="3810000" cy="236983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2100"/>
              <a:buFont typeface="Arial"/>
              <a:buNone/>
            </a:pPr>
            <a:r>
              <a:rPr lang="en-US" sz="3200" b="1" i="0" u="none" dirty="0">
                <a:solidFill>
                  <a:schemeClr val="dk1"/>
                </a:solidFill>
                <a:latin typeface="Times New Roman"/>
                <a:ea typeface="Times New Roman"/>
                <a:cs typeface="Times New Roman"/>
                <a:sym typeface="Times New Roman"/>
              </a:rPr>
              <a:t>Hardware</a:t>
            </a:r>
            <a:r>
              <a:rPr lang="en-US" sz="3200" b="1" dirty="0">
                <a:solidFill>
                  <a:schemeClr val="dk1"/>
                </a:solidFill>
                <a:latin typeface="Times New Roman"/>
                <a:ea typeface="Times New Roman"/>
                <a:cs typeface="Times New Roman"/>
                <a:sym typeface="Times New Roman"/>
              </a:rPr>
              <a:t> feasibility</a:t>
            </a:r>
            <a:endParaRPr sz="3200" b="1"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100"/>
              <a:buFont typeface="Arial"/>
              <a:buNone/>
            </a:pPr>
            <a:endParaRPr sz="3200" b="0" i="0" u="none" dirty="0">
              <a:solidFill>
                <a:schemeClr val="dk1"/>
              </a:solidFill>
              <a:latin typeface="Arial"/>
              <a:ea typeface="Arial"/>
              <a:cs typeface="Arial"/>
              <a:sym typeface="Arial"/>
            </a:endParaRPr>
          </a:p>
          <a:p>
            <a:pPr marL="323850" marR="0" lvl="0" indent="-457200" algn="l" rtl="0">
              <a:lnSpc>
                <a:spcPct val="100000"/>
              </a:lnSpc>
              <a:spcBef>
                <a:spcPts val="0"/>
              </a:spcBef>
              <a:spcAft>
                <a:spcPts val="0"/>
              </a:spcAft>
              <a:buClr>
                <a:schemeClr val="dk1"/>
              </a:buClr>
              <a:buSzPts val="2100"/>
              <a:buFont typeface="Wingdings" panose="05000000000000000000" pitchFamily="2" charset="2"/>
              <a:buChar char="Ø"/>
            </a:pPr>
            <a:r>
              <a:rPr lang="en-US" sz="2800" i="0" u="none" dirty="0">
                <a:solidFill>
                  <a:schemeClr val="dk1"/>
                </a:solidFill>
                <a:latin typeface="Times New Roman"/>
                <a:ea typeface="Times New Roman"/>
                <a:cs typeface="Times New Roman"/>
                <a:sym typeface="Times New Roman"/>
              </a:rPr>
              <a:t>CPU Speed : 2GHz</a:t>
            </a:r>
            <a:endParaRPr sz="2800" dirty="0">
              <a:latin typeface="Times New Roman"/>
              <a:ea typeface="Times New Roman"/>
              <a:cs typeface="Times New Roman"/>
              <a:sym typeface="Times New Roman"/>
            </a:endParaRPr>
          </a:p>
          <a:p>
            <a:pPr marL="323850" marR="0" lvl="0" indent="-457200" algn="l" rtl="0">
              <a:lnSpc>
                <a:spcPct val="100000"/>
              </a:lnSpc>
              <a:spcBef>
                <a:spcPts val="0"/>
              </a:spcBef>
              <a:spcAft>
                <a:spcPts val="0"/>
              </a:spcAft>
              <a:buClr>
                <a:schemeClr val="dk1"/>
              </a:buClr>
              <a:buSzPts val="2100"/>
              <a:buFont typeface="Wingdings" panose="05000000000000000000" pitchFamily="2" charset="2"/>
              <a:buChar char="Ø"/>
            </a:pPr>
            <a:r>
              <a:rPr lang="en-US" sz="2800" i="0" u="none" dirty="0">
                <a:solidFill>
                  <a:schemeClr val="dk1"/>
                </a:solidFill>
                <a:latin typeface="Times New Roman"/>
                <a:ea typeface="Times New Roman"/>
                <a:cs typeface="Times New Roman"/>
                <a:sym typeface="Times New Roman"/>
              </a:rPr>
              <a:t>RAM : 8GB</a:t>
            </a:r>
            <a:endParaRPr sz="2800" dirty="0">
              <a:latin typeface="Times New Roman"/>
              <a:ea typeface="Times New Roman"/>
              <a:cs typeface="Times New Roman"/>
              <a:sym typeface="Times New Roman"/>
            </a:endParaRPr>
          </a:p>
          <a:p>
            <a:pPr marL="323850" marR="0" lvl="0" indent="-457200" algn="l" rtl="0">
              <a:lnSpc>
                <a:spcPct val="100000"/>
              </a:lnSpc>
              <a:spcBef>
                <a:spcPts val="0"/>
              </a:spcBef>
              <a:spcAft>
                <a:spcPts val="0"/>
              </a:spcAft>
              <a:buClr>
                <a:schemeClr val="dk1"/>
              </a:buClr>
              <a:buSzPts val="2100"/>
              <a:buFont typeface="Wingdings" panose="05000000000000000000" pitchFamily="2" charset="2"/>
              <a:buChar char="Ø"/>
            </a:pPr>
            <a:r>
              <a:rPr lang="en-US" sz="2800" i="0" u="none" dirty="0">
                <a:solidFill>
                  <a:schemeClr val="dk1"/>
                </a:solidFill>
                <a:latin typeface="Times New Roman"/>
                <a:ea typeface="Times New Roman"/>
                <a:cs typeface="Times New Roman"/>
                <a:sym typeface="Times New Roman"/>
              </a:rPr>
              <a:t>Hard Disk : 1TB</a:t>
            </a:r>
            <a:endParaRPr sz="2800" dirty="0">
              <a:latin typeface="Times New Roman"/>
              <a:ea typeface="Times New Roman"/>
              <a:cs typeface="Times New Roman"/>
              <a:sym typeface="Times New Roman"/>
            </a:endParaRPr>
          </a:p>
        </p:txBody>
      </p:sp>
      <p:sp>
        <p:nvSpPr>
          <p:cNvPr id="11" name="Google Shape;297;p35">
            <a:extLst>
              <a:ext uri="{FF2B5EF4-FFF2-40B4-BE49-F238E27FC236}">
                <a16:creationId xmlns:a16="http://schemas.microsoft.com/office/drawing/2014/main" id="{90E4D4E2-E25D-A312-78EC-5C36853049D2}"/>
              </a:ext>
            </a:extLst>
          </p:cNvPr>
          <p:cNvSpPr txBox="1"/>
          <p:nvPr/>
        </p:nvSpPr>
        <p:spPr>
          <a:xfrm>
            <a:off x="5486400" y="2009064"/>
            <a:ext cx="6800850" cy="83095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dk1"/>
              </a:buClr>
              <a:buSzPts val="3600"/>
              <a:buFont typeface="Arial"/>
              <a:buNone/>
            </a:pPr>
            <a:r>
              <a:rPr lang="en-US" sz="4800" b="1" dirty="0">
                <a:solidFill>
                  <a:schemeClr val="dk1"/>
                </a:solidFill>
                <a:latin typeface="Times New Roman"/>
                <a:ea typeface="Times New Roman"/>
                <a:cs typeface="Times New Roman"/>
                <a:sym typeface="Times New Roman"/>
              </a:rPr>
              <a:t>FEASIBILITY STUDY</a:t>
            </a:r>
            <a:endParaRPr sz="4800" b="1" dirty="0">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613DB2C4-C20A-4D8A-5730-F45DEA38D147}"/>
              </a:ext>
            </a:extLst>
          </p:cNvPr>
          <p:cNvSpPr txBox="1"/>
          <p:nvPr/>
        </p:nvSpPr>
        <p:spPr>
          <a:xfrm>
            <a:off x="12287250" y="2984740"/>
            <a:ext cx="4265210" cy="5232202"/>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Operational Feasibility</a:t>
            </a:r>
          </a:p>
          <a:p>
            <a:endParaRPr lang="en-US" sz="3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Ease of use for students and staff</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24/7 availability for admission queries</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Ability to handle repetitive FAQs automatically</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Reduces manual workload for administrative staff</a:t>
            </a:r>
          </a:p>
          <a:p>
            <a:endParaRPr lang="en-IN" dirty="0"/>
          </a:p>
        </p:txBody>
      </p:sp>
      <p:sp>
        <p:nvSpPr>
          <p:cNvPr id="13" name="Slide Number Placeholder 12">
            <a:extLst>
              <a:ext uri="{FF2B5EF4-FFF2-40B4-BE49-F238E27FC236}">
                <a16:creationId xmlns:a16="http://schemas.microsoft.com/office/drawing/2014/main" id="{16EF72BB-E20E-9D1B-3B3B-B8F7D4155FF8}"/>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3" name="Group 3"/>
          <p:cNvGrpSpPr/>
          <p:nvPr/>
        </p:nvGrpSpPr>
        <p:grpSpPr>
          <a:xfrm>
            <a:off x="-25400" y="1803400"/>
            <a:ext cx="18338800" cy="164800"/>
            <a:chOff x="0" y="0"/>
            <a:chExt cx="24451733" cy="219733"/>
          </a:xfrm>
        </p:grpSpPr>
        <p:sp>
          <p:nvSpPr>
            <p:cNvPr id="4" name="Freeform 4"/>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5" name="Freeform 5"/>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sp>
        <p:nvSpPr>
          <p:cNvPr id="10" name="Google Shape;308;p36">
            <a:extLst>
              <a:ext uri="{FF2B5EF4-FFF2-40B4-BE49-F238E27FC236}">
                <a16:creationId xmlns:a16="http://schemas.microsoft.com/office/drawing/2014/main" id="{F11D6C28-5C73-001A-ECAE-EC8882942AC1}"/>
              </a:ext>
            </a:extLst>
          </p:cNvPr>
          <p:cNvSpPr txBox="1"/>
          <p:nvPr/>
        </p:nvSpPr>
        <p:spPr>
          <a:xfrm>
            <a:off x="4572000" y="2171700"/>
            <a:ext cx="8839200" cy="83095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dk1"/>
              </a:buClr>
              <a:buSzPts val="3600"/>
              <a:buFont typeface="Arial"/>
              <a:buNone/>
            </a:pPr>
            <a:r>
              <a:rPr lang="en-US" sz="4800" b="1" dirty="0">
                <a:solidFill>
                  <a:schemeClr val="dk1"/>
                </a:solidFill>
                <a:latin typeface="Times New Roman"/>
                <a:ea typeface="Times New Roman"/>
                <a:cs typeface="Times New Roman"/>
                <a:sym typeface="Times New Roman"/>
              </a:rPr>
              <a:t>REQUIREMENT ANALYSIS</a:t>
            </a:r>
            <a:endParaRPr sz="4800" b="1" dirty="0">
              <a:latin typeface="Times New Roman"/>
              <a:ea typeface="Times New Roman"/>
              <a:cs typeface="Times New Roman"/>
              <a:sym typeface="Times New Roman"/>
            </a:endParaRPr>
          </a:p>
        </p:txBody>
      </p:sp>
      <p:sp>
        <p:nvSpPr>
          <p:cNvPr id="11" name="Google Shape;309;p36">
            <a:extLst>
              <a:ext uri="{FF2B5EF4-FFF2-40B4-BE49-F238E27FC236}">
                <a16:creationId xmlns:a16="http://schemas.microsoft.com/office/drawing/2014/main" id="{5DD0E2CE-6BA4-6668-20BB-4EF740F75D6E}"/>
              </a:ext>
            </a:extLst>
          </p:cNvPr>
          <p:cNvSpPr txBox="1"/>
          <p:nvPr/>
        </p:nvSpPr>
        <p:spPr>
          <a:xfrm>
            <a:off x="1600200" y="3206078"/>
            <a:ext cx="12877800" cy="569382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0" indent="-298450" algn="just">
              <a:buClr>
                <a:schemeClr val="dk1"/>
              </a:buClr>
              <a:buSzPts val="2400"/>
              <a:buFont typeface="Times New Roman"/>
              <a:buChar char="•"/>
            </a:pPr>
            <a:r>
              <a:rPr lang="en-US" sz="2600" b="1" dirty="0"/>
              <a:t>Python Flask</a:t>
            </a:r>
            <a:r>
              <a:rPr lang="en-US" sz="2600" dirty="0"/>
              <a:t> for developing the backend and managing API communication between the user interface and the chatbot engine.</a:t>
            </a:r>
          </a:p>
          <a:p>
            <a:pPr marL="285750" lvl="0" indent="-298450" algn="just">
              <a:buClr>
                <a:schemeClr val="dk1"/>
              </a:buClr>
              <a:buSzPts val="2400"/>
              <a:buFont typeface="Times New Roman"/>
              <a:buChar char="•"/>
            </a:pPr>
            <a:endParaRPr lang="en-US" sz="2600" dirty="0"/>
          </a:p>
          <a:p>
            <a:pPr marL="285750" lvl="0" indent="-298450" algn="just">
              <a:buClr>
                <a:schemeClr val="dk1"/>
              </a:buClr>
              <a:buSzPts val="2400"/>
              <a:buFont typeface="Times New Roman"/>
              <a:buChar char="•"/>
            </a:pPr>
            <a:r>
              <a:rPr lang="en-US" sz="2600" b="1" dirty="0"/>
              <a:t>HTML, CSS, JavaScript</a:t>
            </a:r>
            <a:r>
              <a:rPr lang="en-US" sz="2600" dirty="0"/>
              <a:t> for building a responsive and interactive user interface to facilitate student interaction.</a:t>
            </a:r>
          </a:p>
          <a:p>
            <a:pPr marL="285750" lvl="0" indent="-298450" algn="just">
              <a:buClr>
                <a:schemeClr val="dk1"/>
              </a:buClr>
              <a:buSzPts val="2400"/>
              <a:buFont typeface="Times New Roman"/>
              <a:buChar char="•"/>
            </a:pPr>
            <a:endParaRPr lang="en-US" sz="2600" dirty="0"/>
          </a:p>
          <a:p>
            <a:pPr marL="285750" lvl="0" indent="-298450" algn="just">
              <a:buClr>
                <a:schemeClr val="dk1"/>
              </a:buClr>
              <a:buSzPts val="2400"/>
              <a:buFont typeface="Times New Roman"/>
              <a:buChar char="•"/>
            </a:pPr>
            <a:r>
              <a:rPr lang="en-US" sz="2600" b="1" dirty="0"/>
              <a:t>Gemini 1.5 Flash Pre-trained Model</a:t>
            </a:r>
            <a:r>
              <a:rPr lang="en-US" sz="2600" dirty="0"/>
              <a:t> for intelligent query processing and generating accurate responses from the admission dataset.</a:t>
            </a:r>
          </a:p>
          <a:p>
            <a:pPr marL="285750" lvl="0" indent="-298450" algn="just">
              <a:buClr>
                <a:schemeClr val="dk1"/>
              </a:buClr>
              <a:buSzPts val="2400"/>
              <a:buFont typeface="Times New Roman"/>
              <a:buChar char="•"/>
            </a:pPr>
            <a:endParaRPr lang="en-US" sz="2600" dirty="0"/>
          </a:p>
          <a:p>
            <a:pPr marL="285750" lvl="0" indent="-298450" algn="just">
              <a:buClr>
                <a:schemeClr val="dk1"/>
              </a:buClr>
              <a:buSzPts val="2400"/>
              <a:buFont typeface="Times New Roman"/>
              <a:buChar char="•"/>
            </a:pPr>
            <a:r>
              <a:rPr lang="en-US" sz="2600" b="1" dirty="0"/>
              <a:t>CSV/JSON Dataset Integration</a:t>
            </a:r>
            <a:r>
              <a:rPr lang="en-US" sz="2600" dirty="0"/>
              <a:t> for storing institutional FAQs, course details, and admission-related information.</a:t>
            </a:r>
          </a:p>
          <a:p>
            <a:pPr marL="285750" lvl="0" indent="-298450" algn="just">
              <a:buClr>
                <a:schemeClr val="dk1"/>
              </a:buClr>
              <a:buSzPts val="2400"/>
              <a:buFont typeface="Times New Roman"/>
              <a:buChar char="•"/>
            </a:pPr>
            <a:endParaRPr lang="en-US" sz="2600" dirty="0"/>
          </a:p>
          <a:p>
            <a:pPr marL="285750" lvl="0" indent="-298450" algn="just">
              <a:buClr>
                <a:schemeClr val="dk1"/>
              </a:buClr>
              <a:buSzPts val="2400"/>
              <a:buFont typeface="Times New Roman"/>
              <a:buChar char="•"/>
            </a:pPr>
            <a:r>
              <a:rPr lang="en-US" sz="2600" b="1" dirty="0"/>
              <a:t>Flask Routing and Templating</a:t>
            </a:r>
            <a:r>
              <a:rPr lang="en-US" sz="2600" dirty="0"/>
              <a:t> to connect the UI components with chatbot logic and dynamically display responses.</a:t>
            </a:r>
            <a:endParaRPr sz="2600" b="0" i="0" u="none" dirty="0">
              <a:solidFill>
                <a:schemeClr val="dk1"/>
              </a:solidFill>
              <a:latin typeface="Arial"/>
              <a:ea typeface="Arial"/>
              <a:cs typeface="Arial"/>
              <a:sym typeface="Arial"/>
            </a:endParaRPr>
          </a:p>
        </p:txBody>
      </p:sp>
      <p:pic>
        <p:nvPicPr>
          <p:cNvPr id="12" name="Google Shape;311;p36">
            <a:extLst>
              <a:ext uri="{FF2B5EF4-FFF2-40B4-BE49-F238E27FC236}">
                <a16:creationId xmlns:a16="http://schemas.microsoft.com/office/drawing/2014/main" id="{9685EEBF-344E-223E-3EF5-39ADB627487E}"/>
              </a:ext>
            </a:extLst>
          </p:cNvPr>
          <p:cNvPicPr preferRelativeResize="0"/>
          <p:nvPr/>
        </p:nvPicPr>
        <p:blipFill>
          <a:blip r:embed="rId3">
            <a:alphaModFix/>
          </a:blip>
          <a:stretch>
            <a:fillRect/>
          </a:stretch>
        </p:blipFill>
        <p:spPr>
          <a:xfrm>
            <a:off x="15811500" y="5535802"/>
            <a:ext cx="1752600" cy="1034378"/>
          </a:xfrm>
          <a:prstGeom prst="rect">
            <a:avLst/>
          </a:prstGeom>
          <a:noFill/>
          <a:ln>
            <a:noFill/>
          </a:ln>
        </p:spPr>
      </p:pic>
      <p:pic>
        <p:nvPicPr>
          <p:cNvPr id="14" name="Picture 13">
            <a:extLst>
              <a:ext uri="{FF2B5EF4-FFF2-40B4-BE49-F238E27FC236}">
                <a16:creationId xmlns:a16="http://schemas.microsoft.com/office/drawing/2014/main" id="{3821917C-E03E-8BE8-5339-02C3195E2B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97150" y="3002656"/>
            <a:ext cx="2781300" cy="1699683"/>
          </a:xfrm>
          <a:prstGeom prst="rect">
            <a:avLst/>
          </a:prstGeom>
        </p:spPr>
      </p:pic>
      <p:pic>
        <p:nvPicPr>
          <p:cNvPr id="16" name="Picture 15">
            <a:extLst>
              <a:ext uri="{FF2B5EF4-FFF2-40B4-BE49-F238E27FC236}">
                <a16:creationId xmlns:a16="http://schemas.microsoft.com/office/drawing/2014/main" id="{FCFE03DD-5A24-88AC-4779-6B0F9D4D47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825148" y="7271476"/>
            <a:ext cx="1775204" cy="1775204"/>
          </a:xfrm>
          <a:prstGeom prst="rect">
            <a:avLst/>
          </a:prstGeom>
        </p:spPr>
      </p:pic>
      <p:sp>
        <p:nvSpPr>
          <p:cNvPr id="9" name="Slide Number Placeholder 8">
            <a:extLst>
              <a:ext uri="{FF2B5EF4-FFF2-40B4-BE49-F238E27FC236}">
                <a16:creationId xmlns:a16="http://schemas.microsoft.com/office/drawing/2014/main" id="{1E0C97D8-B399-A648-2730-BEC31908D105}"/>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3" name="Group 3"/>
          <p:cNvGrpSpPr/>
          <p:nvPr/>
        </p:nvGrpSpPr>
        <p:grpSpPr>
          <a:xfrm>
            <a:off x="-25400" y="1803400"/>
            <a:ext cx="18338800" cy="165100"/>
            <a:chOff x="0" y="0"/>
            <a:chExt cx="24451733" cy="220133"/>
          </a:xfrm>
        </p:grpSpPr>
        <p:sp>
          <p:nvSpPr>
            <p:cNvPr id="4" name="Freeform 4"/>
            <p:cNvSpPr/>
            <p:nvPr/>
          </p:nvSpPr>
          <p:spPr>
            <a:xfrm>
              <a:off x="33909" y="33909"/>
              <a:ext cx="24384001" cy="152400"/>
            </a:xfrm>
            <a:custGeom>
              <a:avLst/>
              <a:gdLst/>
              <a:ahLst/>
              <a:cxnLst/>
              <a:rect l="l" t="t" r="r" b="b"/>
              <a:pathLst>
                <a:path w="24384001" h="152400">
                  <a:moveTo>
                    <a:pt x="0" y="0"/>
                  </a:moveTo>
                  <a:lnTo>
                    <a:pt x="24384001" y="0"/>
                  </a:lnTo>
                  <a:lnTo>
                    <a:pt x="24384001" y="152400"/>
                  </a:lnTo>
                  <a:lnTo>
                    <a:pt x="0" y="152400"/>
                  </a:lnTo>
                  <a:close/>
                </a:path>
              </a:pathLst>
            </a:custGeom>
            <a:solidFill>
              <a:srgbClr val="60B5CC">
                <a:alpha val="23137"/>
              </a:srgbClr>
            </a:solidFill>
          </p:spPr>
        </p:sp>
        <p:sp>
          <p:nvSpPr>
            <p:cNvPr id="5" name="Freeform 5"/>
            <p:cNvSpPr/>
            <p:nvPr/>
          </p:nvSpPr>
          <p:spPr>
            <a:xfrm>
              <a:off x="0" y="0"/>
              <a:ext cx="24451818" cy="220218"/>
            </a:xfrm>
            <a:custGeom>
              <a:avLst/>
              <a:gdLst/>
              <a:ahLst/>
              <a:cxnLst/>
              <a:rect l="l" t="t" r="r" b="b"/>
              <a:pathLst>
                <a:path w="24451818" h="220218">
                  <a:moveTo>
                    <a:pt x="33909" y="0"/>
                  </a:moveTo>
                  <a:lnTo>
                    <a:pt x="24417910" y="0"/>
                  </a:lnTo>
                  <a:cubicBezTo>
                    <a:pt x="24436578" y="0"/>
                    <a:pt x="24451818" y="15113"/>
                    <a:pt x="24451818" y="33909"/>
                  </a:cubicBezTo>
                  <a:lnTo>
                    <a:pt x="24451818" y="186309"/>
                  </a:lnTo>
                  <a:cubicBezTo>
                    <a:pt x="24451818" y="204978"/>
                    <a:pt x="24436705" y="220218"/>
                    <a:pt x="24417910" y="220218"/>
                  </a:cubicBezTo>
                  <a:lnTo>
                    <a:pt x="33909" y="220218"/>
                  </a:lnTo>
                  <a:cubicBezTo>
                    <a:pt x="15113" y="220091"/>
                    <a:pt x="0" y="204978"/>
                    <a:pt x="0" y="186309"/>
                  </a:cubicBezTo>
                  <a:lnTo>
                    <a:pt x="0" y="33909"/>
                  </a:lnTo>
                  <a:cubicBezTo>
                    <a:pt x="0" y="15113"/>
                    <a:pt x="15113" y="0"/>
                    <a:pt x="33909" y="0"/>
                  </a:cubicBezTo>
                  <a:moveTo>
                    <a:pt x="33909" y="67691"/>
                  </a:moveTo>
                  <a:lnTo>
                    <a:pt x="33909" y="33909"/>
                  </a:lnTo>
                  <a:lnTo>
                    <a:pt x="67691" y="33909"/>
                  </a:lnTo>
                  <a:lnTo>
                    <a:pt x="67691" y="186309"/>
                  </a:lnTo>
                  <a:lnTo>
                    <a:pt x="33909" y="186309"/>
                  </a:lnTo>
                  <a:lnTo>
                    <a:pt x="33909" y="152400"/>
                  </a:lnTo>
                  <a:lnTo>
                    <a:pt x="24417910" y="152400"/>
                  </a:lnTo>
                  <a:lnTo>
                    <a:pt x="24417910" y="186309"/>
                  </a:lnTo>
                  <a:lnTo>
                    <a:pt x="24384000" y="186309"/>
                  </a:lnTo>
                  <a:lnTo>
                    <a:pt x="24384000" y="33909"/>
                  </a:lnTo>
                  <a:lnTo>
                    <a:pt x="24417910" y="33909"/>
                  </a:lnTo>
                  <a:lnTo>
                    <a:pt x="24417910" y="67691"/>
                  </a:lnTo>
                  <a:lnTo>
                    <a:pt x="33909" y="67691"/>
                  </a:lnTo>
                  <a:close/>
                </a:path>
              </a:pathLst>
            </a:custGeom>
            <a:solidFill>
              <a:srgbClr val="A0D3E0"/>
            </a:solidFill>
          </p:spPr>
        </p:sp>
      </p:grpSp>
      <p:grpSp>
        <p:nvGrpSpPr>
          <p:cNvPr id="6" name="Group 6"/>
          <p:cNvGrpSpPr/>
          <p:nvPr/>
        </p:nvGrpSpPr>
        <p:grpSpPr>
          <a:xfrm>
            <a:off x="4103650" y="1821656"/>
            <a:ext cx="9166300" cy="1671226"/>
            <a:chOff x="0" y="0"/>
            <a:chExt cx="12221733" cy="2228301"/>
          </a:xfrm>
        </p:grpSpPr>
        <p:sp>
          <p:nvSpPr>
            <p:cNvPr id="7" name="Freeform 7"/>
            <p:cNvSpPr/>
            <p:nvPr/>
          </p:nvSpPr>
          <p:spPr>
            <a:xfrm>
              <a:off x="0" y="0"/>
              <a:ext cx="12221733" cy="2228301"/>
            </a:xfrm>
            <a:custGeom>
              <a:avLst/>
              <a:gdLst/>
              <a:ahLst/>
              <a:cxnLst/>
              <a:rect l="l" t="t" r="r" b="b"/>
              <a:pathLst>
                <a:path w="12221733" h="2228301">
                  <a:moveTo>
                    <a:pt x="0" y="0"/>
                  </a:moveTo>
                  <a:lnTo>
                    <a:pt x="12221733" y="0"/>
                  </a:lnTo>
                  <a:lnTo>
                    <a:pt x="12221733" y="2228301"/>
                  </a:lnTo>
                  <a:lnTo>
                    <a:pt x="0" y="2228301"/>
                  </a:lnTo>
                  <a:close/>
                </a:path>
              </a:pathLst>
            </a:custGeom>
            <a:solidFill>
              <a:srgbClr val="000000">
                <a:alpha val="0"/>
              </a:srgbClr>
            </a:solidFill>
          </p:spPr>
          <p:txBody>
            <a:bodyPr/>
            <a:lstStyle/>
            <a:p>
              <a:endParaRPr lang="en-IN" dirty="0"/>
            </a:p>
          </p:txBody>
        </p:sp>
        <p:sp>
          <p:nvSpPr>
            <p:cNvPr id="8" name="TextBox 8"/>
            <p:cNvSpPr txBox="1"/>
            <p:nvPr/>
          </p:nvSpPr>
          <p:spPr>
            <a:xfrm>
              <a:off x="0" y="-619125"/>
              <a:ext cx="12221733" cy="2847426"/>
            </a:xfrm>
            <a:prstGeom prst="rect">
              <a:avLst/>
            </a:prstGeom>
          </p:spPr>
          <p:txBody>
            <a:bodyPr lIns="0" tIns="0" rIns="0" bIns="0" rtlCol="0" anchor="t"/>
            <a:lstStyle/>
            <a:p>
              <a:pPr algn="ctr">
                <a:lnSpc>
                  <a:spcPts val="12000"/>
                </a:lnSpc>
              </a:pPr>
              <a:r>
                <a:rPr lang="en-US" sz="4800" b="1" dirty="0">
                  <a:solidFill>
                    <a:srgbClr val="000000"/>
                  </a:solidFill>
                  <a:latin typeface="Arimo Bold"/>
                  <a:ea typeface="Arimo Bold"/>
                  <a:cs typeface="Arimo Bold"/>
                  <a:sym typeface="Arimo Bold"/>
                </a:rPr>
                <a:t>Advantages </a:t>
              </a:r>
            </a:p>
          </p:txBody>
        </p:sp>
      </p:grpSp>
      <p:grpSp>
        <p:nvGrpSpPr>
          <p:cNvPr id="9" name="Group 9"/>
          <p:cNvGrpSpPr/>
          <p:nvPr/>
        </p:nvGrpSpPr>
        <p:grpSpPr>
          <a:xfrm>
            <a:off x="1018476" y="3630266"/>
            <a:ext cx="16251042" cy="5601534"/>
            <a:chOff x="0" y="0"/>
            <a:chExt cx="21668056" cy="7468712"/>
          </a:xfrm>
        </p:grpSpPr>
        <p:sp>
          <p:nvSpPr>
            <p:cNvPr id="10" name="Freeform 10"/>
            <p:cNvSpPr/>
            <p:nvPr/>
          </p:nvSpPr>
          <p:spPr>
            <a:xfrm>
              <a:off x="0" y="0"/>
              <a:ext cx="21668056" cy="7468712"/>
            </a:xfrm>
            <a:custGeom>
              <a:avLst/>
              <a:gdLst/>
              <a:ahLst/>
              <a:cxnLst/>
              <a:rect l="l" t="t" r="r" b="b"/>
              <a:pathLst>
                <a:path w="21668056" h="7468712">
                  <a:moveTo>
                    <a:pt x="0" y="0"/>
                  </a:moveTo>
                  <a:lnTo>
                    <a:pt x="21668056" y="0"/>
                  </a:lnTo>
                  <a:lnTo>
                    <a:pt x="21668056" y="7468712"/>
                  </a:lnTo>
                  <a:lnTo>
                    <a:pt x="0" y="7468712"/>
                  </a:lnTo>
                  <a:close/>
                </a:path>
              </a:pathLst>
            </a:custGeom>
            <a:solidFill>
              <a:srgbClr val="000000">
                <a:alpha val="0"/>
              </a:srgbClr>
            </a:solidFill>
          </p:spPr>
        </p:sp>
        <p:sp>
          <p:nvSpPr>
            <p:cNvPr id="11" name="TextBox 11"/>
            <p:cNvSpPr txBox="1"/>
            <p:nvPr/>
          </p:nvSpPr>
          <p:spPr>
            <a:xfrm>
              <a:off x="0" y="-66675"/>
              <a:ext cx="21668056" cy="7535387"/>
            </a:xfrm>
            <a:prstGeom prst="rect">
              <a:avLst/>
            </a:prstGeom>
          </p:spPr>
          <p:txBody>
            <a:bodyPr lIns="0" tIns="0" rIns="0" bIns="0" rtlCol="0" anchor="ctr"/>
            <a:lstStyle/>
            <a:p>
              <a:pPr marL="772160" lvl="1" indent="-386080" algn="l">
                <a:lnSpc>
                  <a:spcPts val="3840"/>
                </a:lnSpc>
                <a:buFont typeface="Arial"/>
                <a:buChar char="•"/>
              </a:pPr>
              <a:r>
                <a:rPr lang="en-US" sz="3200" b="1">
                  <a:solidFill>
                    <a:srgbClr val="000000"/>
                  </a:solidFill>
                  <a:latin typeface="Arial Bold"/>
                  <a:ea typeface="Arial Bold"/>
                  <a:cs typeface="Arial Bold"/>
                  <a:sym typeface="Arial Bold"/>
                </a:rPr>
                <a:t>Efficiency</a:t>
              </a:r>
              <a:r>
                <a:rPr lang="en-US" sz="3200">
                  <a:solidFill>
                    <a:srgbClr val="000000"/>
                  </a:solidFill>
                  <a:latin typeface="Arial"/>
                  <a:ea typeface="Arial"/>
                  <a:cs typeface="Arial"/>
                  <a:sym typeface="Arial"/>
                </a:rPr>
                <a:t>: Automates responses to common inquiries, reducing the workload on staff.</a:t>
              </a:r>
            </a:p>
            <a:p>
              <a:pPr marL="772160" lvl="1" indent="-386080" algn="l">
                <a:lnSpc>
                  <a:spcPts val="3840"/>
                </a:lnSpc>
              </a:pPr>
              <a:endParaRPr lang="en-US" sz="3200">
                <a:solidFill>
                  <a:srgbClr val="000000"/>
                </a:solidFill>
                <a:latin typeface="Arial"/>
                <a:ea typeface="Arial"/>
                <a:cs typeface="Arial"/>
                <a:sym typeface="Arial"/>
              </a:endParaRPr>
            </a:p>
            <a:p>
              <a:pPr marL="772160" lvl="1" indent="-386080" algn="l">
                <a:lnSpc>
                  <a:spcPts val="3840"/>
                </a:lnSpc>
                <a:buFont typeface="Arial"/>
                <a:buChar char="•"/>
              </a:pPr>
              <a:r>
                <a:rPr lang="en-US" sz="3200" b="1">
                  <a:solidFill>
                    <a:srgbClr val="000000"/>
                  </a:solidFill>
                  <a:latin typeface="Arial Bold"/>
                  <a:ea typeface="Arial Bold"/>
                  <a:cs typeface="Arial Bold"/>
                  <a:sym typeface="Arial Bold"/>
                </a:rPr>
                <a:t>24/7 Availability</a:t>
              </a:r>
              <a:r>
                <a:rPr lang="en-US" sz="3200">
                  <a:solidFill>
                    <a:srgbClr val="000000"/>
                  </a:solidFill>
                  <a:latin typeface="Arial"/>
                  <a:ea typeface="Arial"/>
                  <a:cs typeface="Arial"/>
                  <a:sym typeface="Arial"/>
                </a:rPr>
                <a:t>: Provides instant support to prospective students at any time.</a:t>
              </a:r>
            </a:p>
            <a:p>
              <a:pPr marL="772160" lvl="1" indent="-386080" algn="l">
                <a:lnSpc>
                  <a:spcPts val="3840"/>
                </a:lnSpc>
              </a:pPr>
              <a:endParaRPr lang="en-US" sz="3200">
                <a:solidFill>
                  <a:srgbClr val="000000"/>
                </a:solidFill>
                <a:latin typeface="Arial"/>
                <a:ea typeface="Arial"/>
                <a:cs typeface="Arial"/>
                <a:sym typeface="Arial"/>
              </a:endParaRPr>
            </a:p>
            <a:p>
              <a:pPr marL="772160" lvl="1" indent="-386080" algn="l">
                <a:lnSpc>
                  <a:spcPts val="3840"/>
                </a:lnSpc>
                <a:buFont typeface="Arial"/>
                <a:buChar char="•"/>
              </a:pPr>
              <a:r>
                <a:rPr lang="en-US" sz="3200" b="1">
                  <a:solidFill>
                    <a:srgbClr val="000000"/>
                  </a:solidFill>
                  <a:latin typeface="Arial Bold"/>
                  <a:ea typeface="Arial Bold"/>
                  <a:cs typeface="Arial Bold"/>
                  <a:sym typeface="Arial Bold"/>
                </a:rPr>
                <a:t>Consistency</a:t>
              </a:r>
              <a:r>
                <a:rPr lang="en-US" sz="3200">
                  <a:solidFill>
                    <a:srgbClr val="000000"/>
                  </a:solidFill>
                  <a:latin typeface="Arial"/>
                  <a:ea typeface="Arial"/>
                  <a:cs typeface="Arial"/>
                  <a:sym typeface="Arial"/>
                </a:rPr>
                <a:t>: Ensures uniformity in responses, minimizing human error.</a:t>
              </a:r>
            </a:p>
            <a:p>
              <a:pPr marL="772160" lvl="1" indent="-386080" algn="l">
                <a:lnSpc>
                  <a:spcPts val="3840"/>
                </a:lnSpc>
              </a:pPr>
              <a:endParaRPr lang="en-US" sz="3200">
                <a:solidFill>
                  <a:srgbClr val="000000"/>
                </a:solidFill>
                <a:latin typeface="Arial"/>
                <a:ea typeface="Arial"/>
                <a:cs typeface="Arial"/>
                <a:sym typeface="Arial"/>
              </a:endParaRPr>
            </a:p>
            <a:p>
              <a:pPr marL="772160" lvl="1" indent="-386080" algn="l">
                <a:lnSpc>
                  <a:spcPts val="3840"/>
                </a:lnSpc>
                <a:buFont typeface="Arial"/>
                <a:buChar char="•"/>
              </a:pPr>
              <a:r>
                <a:rPr lang="en-US" sz="3200" b="1">
                  <a:solidFill>
                    <a:srgbClr val="000000"/>
                  </a:solidFill>
                  <a:latin typeface="Arial Bold"/>
                  <a:ea typeface="Arial Bold"/>
                  <a:cs typeface="Arial Bold"/>
                  <a:sym typeface="Arial Bold"/>
                </a:rPr>
                <a:t>Scalability</a:t>
              </a:r>
              <a:r>
                <a:rPr lang="en-US" sz="3200">
                  <a:solidFill>
                    <a:srgbClr val="000000"/>
                  </a:solidFill>
                  <a:latin typeface="Arial"/>
                  <a:ea typeface="Arial"/>
                  <a:cs typeface="Arial"/>
                  <a:sym typeface="Arial"/>
                </a:rPr>
                <a:t>: Easily handles a high volume of inquiries without additional resources.</a:t>
              </a:r>
            </a:p>
            <a:p>
              <a:pPr marL="772160" lvl="1" indent="-386080" algn="l">
                <a:lnSpc>
                  <a:spcPts val="3840"/>
                </a:lnSpc>
              </a:pPr>
              <a:endParaRPr lang="en-US" sz="3200">
                <a:solidFill>
                  <a:srgbClr val="000000"/>
                </a:solidFill>
                <a:latin typeface="Arial"/>
                <a:ea typeface="Arial"/>
                <a:cs typeface="Arial"/>
                <a:sym typeface="Arial"/>
              </a:endParaRPr>
            </a:p>
            <a:p>
              <a:pPr marL="772160" lvl="1" indent="-386080" algn="l">
                <a:lnSpc>
                  <a:spcPts val="3840"/>
                </a:lnSpc>
                <a:buFont typeface="Arial"/>
                <a:buChar char="•"/>
              </a:pPr>
              <a:r>
                <a:rPr lang="en-US" sz="3200" b="1">
                  <a:solidFill>
                    <a:srgbClr val="000000"/>
                  </a:solidFill>
                  <a:latin typeface="Arial Bold"/>
                  <a:ea typeface="Arial Bold"/>
                  <a:cs typeface="Arial Bold"/>
                  <a:sym typeface="Arial Bold"/>
                </a:rPr>
                <a:t>Improved User Experience</a:t>
              </a:r>
              <a:r>
                <a:rPr lang="en-US" sz="3200">
                  <a:solidFill>
                    <a:srgbClr val="000000"/>
                  </a:solidFill>
                  <a:latin typeface="Arial"/>
                  <a:ea typeface="Arial"/>
                  <a:cs typeface="Arial"/>
                  <a:sym typeface="Arial"/>
                </a:rPr>
                <a:t>: Offers quick access to information, enhancing user satisfaction</a:t>
              </a:r>
            </a:p>
            <a:p>
              <a:pPr marL="772160" lvl="1" indent="-386080" algn="l">
                <a:lnSpc>
                  <a:spcPts val="3840"/>
                </a:lnSpc>
              </a:pPr>
              <a:endParaRPr lang="en-US" sz="3200">
                <a:solidFill>
                  <a:srgbClr val="000000"/>
                </a:solidFill>
                <a:latin typeface="Arial"/>
                <a:ea typeface="Arial"/>
                <a:cs typeface="Arial"/>
                <a:sym typeface="Arial"/>
              </a:endParaRPr>
            </a:p>
          </p:txBody>
        </p:sp>
      </p:grpSp>
      <p:sp>
        <p:nvSpPr>
          <p:cNvPr id="15" name="Slide Number Placeholder 14">
            <a:extLst>
              <a:ext uri="{FF2B5EF4-FFF2-40B4-BE49-F238E27FC236}">
                <a16:creationId xmlns:a16="http://schemas.microsoft.com/office/drawing/2014/main" id="{D114FCE9-C97F-2361-6D31-4CE59EC8241B}"/>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3" name="Group 3"/>
          <p:cNvGrpSpPr/>
          <p:nvPr/>
        </p:nvGrpSpPr>
        <p:grpSpPr>
          <a:xfrm>
            <a:off x="-25400" y="1803400"/>
            <a:ext cx="18338800" cy="165100"/>
            <a:chOff x="0" y="0"/>
            <a:chExt cx="24451733" cy="220133"/>
          </a:xfrm>
        </p:grpSpPr>
        <p:sp>
          <p:nvSpPr>
            <p:cNvPr id="4" name="Freeform 4"/>
            <p:cNvSpPr/>
            <p:nvPr/>
          </p:nvSpPr>
          <p:spPr>
            <a:xfrm>
              <a:off x="33909" y="33909"/>
              <a:ext cx="24384001" cy="152400"/>
            </a:xfrm>
            <a:custGeom>
              <a:avLst/>
              <a:gdLst/>
              <a:ahLst/>
              <a:cxnLst/>
              <a:rect l="l" t="t" r="r" b="b"/>
              <a:pathLst>
                <a:path w="24384001" h="152400">
                  <a:moveTo>
                    <a:pt x="0" y="0"/>
                  </a:moveTo>
                  <a:lnTo>
                    <a:pt x="24384001" y="0"/>
                  </a:lnTo>
                  <a:lnTo>
                    <a:pt x="24384001" y="152400"/>
                  </a:lnTo>
                  <a:lnTo>
                    <a:pt x="0" y="152400"/>
                  </a:lnTo>
                  <a:close/>
                </a:path>
              </a:pathLst>
            </a:custGeom>
            <a:solidFill>
              <a:srgbClr val="60B5CC">
                <a:alpha val="23137"/>
              </a:srgbClr>
            </a:solidFill>
          </p:spPr>
        </p:sp>
        <p:sp>
          <p:nvSpPr>
            <p:cNvPr id="5" name="Freeform 5"/>
            <p:cNvSpPr/>
            <p:nvPr/>
          </p:nvSpPr>
          <p:spPr>
            <a:xfrm>
              <a:off x="0" y="0"/>
              <a:ext cx="24451818" cy="220218"/>
            </a:xfrm>
            <a:custGeom>
              <a:avLst/>
              <a:gdLst/>
              <a:ahLst/>
              <a:cxnLst/>
              <a:rect l="l" t="t" r="r" b="b"/>
              <a:pathLst>
                <a:path w="24451818" h="220218">
                  <a:moveTo>
                    <a:pt x="33909" y="0"/>
                  </a:moveTo>
                  <a:lnTo>
                    <a:pt x="24417910" y="0"/>
                  </a:lnTo>
                  <a:cubicBezTo>
                    <a:pt x="24436578" y="0"/>
                    <a:pt x="24451818" y="15113"/>
                    <a:pt x="24451818" y="33909"/>
                  </a:cubicBezTo>
                  <a:lnTo>
                    <a:pt x="24451818" y="186309"/>
                  </a:lnTo>
                  <a:cubicBezTo>
                    <a:pt x="24451818" y="204978"/>
                    <a:pt x="24436705" y="220218"/>
                    <a:pt x="24417910" y="220218"/>
                  </a:cubicBezTo>
                  <a:lnTo>
                    <a:pt x="33909" y="220218"/>
                  </a:lnTo>
                  <a:cubicBezTo>
                    <a:pt x="15113" y="220091"/>
                    <a:pt x="0" y="204978"/>
                    <a:pt x="0" y="186309"/>
                  </a:cubicBezTo>
                  <a:lnTo>
                    <a:pt x="0" y="33909"/>
                  </a:lnTo>
                  <a:cubicBezTo>
                    <a:pt x="0" y="15113"/>
                    <a:pt x="15113" y="0"/>
                    <a:pt x="33909" y="0"/>
                  </a:cubicBezTo>
                  <a:moveTo>
                    <a:pt x="33909" y="67691"/>
                  </a:moveTo>
                  <a:lnTo>
                    <a:pt x="33909" y="33909"/>
                  </a:lnTo>
                  <a:lnTo>
                    <a:pt x="67691" y="33909"/>
                  </a:lnTo>
                  <a:lnTo>
                    <a:pt x="67691" y="186309"/>
                  </a:lnTo>
                  <a:lnTo>
                    <a:pt x="33909" y="186309"/>
                  </a:lnTo>
                  <a:lnTo>
                    <a:pt x="33909" y="152400"/>
                  </a:lnTo>
                  <a:lnTo>
                    <a:pt x="24417910" y="152400"/>
                  </a:lnTo>
                  <a:lnTo>
                    <a:pt x="24417910" y="186309"/>
                  </a:lnTo>
                  <a:lnTo>
                    <a:pt x="24384000" y="186309"/>
                  </a:lnTo>
                  <a:lnTo>
                    <a:pt x="24384000" y="33909"/>
                  </a:lnTo>
                  <a:lnTo>
                    <a:pt x="24417910" y="33909"/>
                  </a:lnTo>
                  <a:lnTo>
                    <a:pt x="24417910" y="67691"/>
                  </a:lnTo>
                  <a:lnTo>
                    <a:pt x="33909" y="67691"/>
                  </a:lnTo>
                  <a:close/>
                </a:path>
              </a:pathLst>
            </a:custGeom>
            <a:solidFill>
              <a:srgbClr val="A0D3E0"/>
            </a:solidFill>
          </p:spPr>
        </p:sp>
      </p:grpSp>
      <p:grpSp>
        <p:nvGrpSpPr>
          <p:cNvPr id="6" name="Group 6"/>
          <p:cNvGrpSpPr/>
          <p:nvPr/>
        </p:nvGrpSpPr>
        <p:grpSpPr>
          <a:xfrm>
            <a:off x="4103650" y="1885950"/>
            <a:ext cx="9166300" cy="1671226"/>
            <a:chOff x="0" y="0"/>
            <a:chExt cx="12221733" cy="2228301"/>
          </a:xfrm>
        </p:grpSpPr>
        <p:sp>
          <p:nvSpPr>
            <p:cNvPr id="7" name="Freeform 7"/>
            <p:cNvSpPr/>
            <p:nvPr/>
          </p:nvSpPr>
          <p:spPr>
            <a:xfrm>
              <a:off x="0" y="0"/>
              <a:ext cx="12221733" cy="2228301"/>
            </a:xfrm>
            <a:custGeom>
              <a:avLst/>
              <a:gdLst/>
              <a:ahLst/>
              <a:cxnLst/>
              <a:rect l="l" t="t" r="r" b="b"/>
              <a:pathLst>
                <a:path w="12221733" h="2228301">
                  <a:moveTo>
                    <a:pt x="0" y="0"/>
                  </a:moveTo>
                  <a:lnTo>
                    <a:pt x="12221733" y="0"/>
                  </a:lnTo>
                  <a:lnTo>
                    <a:pt x="12221733" y="2228301"/>
                  </a:lnTo>
                  <a:lnTo>
                    <a:pt x="0" y="2228301"/>
                  </a:lnTo>
                  <a:close/>
                </a:path>
              </a:pathLst>
            </a:custGeom>
            <a:solidFill>
              <a:srgbClr val="000000">
                <a:alpha val="0"/>
              </a:srgbClr>
            </a:solidFill>
          </p:spPr>
        </p:sp>
        <p:sp>
          <p:nvSpPr>
            <p:cNvPr id="8" name="TextBox 8"/>
            <p:cNvSpPr txBox="1"/>
            <p:nvPr/>
          </p:nvSpPr>
          <p:spPr>
            <a:xfrm>
              <a:off x="0" y="-619125"/>
              <a:ext cx="12221733" cy="2847426"/>
            </a:xfrm>
            <a:prstGeom prst="rect">
              <a:avLst/>
            </a:prstGeom>
          </p:spPr>
          <p:txBody>
            <a:bodyPr lIns="0" tIns="0" rIns="0" bIns="0" rtlCol="0" anchor="t"/>
            <a:lstStyle/>
            <a:p>
              <a:pPr algn="ctr">
                <a:lnSpc>
                  <a:spcPts val="12000"/>
                </a:lnSpc>
              </a:pPr>
              <a:r>
                <a:rPr lang="en-US" sz="4800" b="1" dirty="0">
                  <a:solidFill>
                    <a:srgbClr val="000000"/>
                  </a:solidFill>
                  <a:latin typeface="Arimo Bold"/>
                  <a:ea typeface="Arimo Bold"/>
                  <a:cs typeface="Arimo Bold"/>
                  <a:sym typeface="Arimo Bold"/>
                </a:rPr>
                <a:t>Disadvantages </a:t>
              </a:r>
            </a:p>
          </p:txBody>
        </p:sp>
      </p:grpSp>
      <p:grpSp>
        <p:nvGrpSpPr>
          <p:cNvPr id="9" name="Group 9"/>
          <p:cNvGrpSpPr/>
          <p:nvPr/>
        </p:nvGrpSpPr>
        <p:grpSpPr>
          <a:xfrm>
            <a:off x="1442224" y="3777662"/>
            <a:ext cx="15641444" cy="6093976"/>
            <a:chOff x="0" y="0"/>
            <a:chExt cx="20855259" cy="8125301"/>
          </a:xfrm>
        </p:grpSpPr>
        <p:sp>
          <p:nvSpPr>
            <p:cNvPr id="10" name="Freeform 10"/>
            <p:cNvSpPr/>
            <p:nvPr/>
          </p:nvSpPr>
          <p:spPr>
            <a:xfrm>
              <a:off x="0" y="0"/>
              <a:ext cx="20855259" cy="8125302"/>
            </a:xfrm>
            <a:custGeom>
              <a:avLst/>
              <a:gdLst/>
              <a:ahLst/>
              <a:cxnLst/>
              <a:rect l="l" t="t" r="r" b="b"/>
              <a:pathLst>
                <a:path w="20855259" h="8125302">
                  <a:moveTo>
                    <a:pt x="0" y="0"/>
                  </a:moveTo>
                  <a:lnTo>
                    <a:pt x="20855259" y="0"/>
                  </a:lnTo>
                  <a:lnTo>
                    <a:pt x="20855259" y="8125302"/>
                  </a:lnTo>
                  <a:lnTo>
                    <a:pt x="0" y="8125302"/>
                  </a:lnTo>
                  <a:close/>
                </a:path>
              </a:pathLst>
            </a:custGeom>
            <a:solidFill>
              <a:srgbClr val="000000">
                <a:alpha val="0"/>
              </a:srgbClr>
            </a:solidFill>
          </p:spPr>
        </p:sp>
        <p:sp>
          <p:nvSpPr>
            <p:cNvPr id="11" name="TextBox 11"/>
            <p:cNvSpPr txBox="1"/>
            <p:nvPr/>
          </p:nvSpPr>
          <p:spPr>
            <a:xfrm>
              <a:off x="0" y="-66675"/>
              <a:ext cx="20855259" cy="8191976"/>
            </a:xfrm>
            <a:prstGeom prst="rect">
              <a:avLst/>
            </a:prstGeom>
          </p:spPr>
          <p:txBody>
            <a:bodyPr lIns="0" tIns="0" rIns="0" bIns="0" rtlCol="0" anchor="ctr"/>
            <a:lstStyle/>
            <a:p>
              <a:pPr marL="772160" lvl="1" indent="-386080" algn="l">
                <a:lnSpc>
                  <a:spcPts val="3840"/>
                </a:lnSpc>
                <a:buFont typeface="Arial"/>
                <a:buChar char="•"/>
              </a:pPr>
              <a:r>
                <a:rPr lang="en-US" sz="3200" b="1">
                  <a:solidFill>
                    <a:srgbClr val="000000"/>
                  </a:solidFill>
                  <a:latin typeface="Arial Bold"/>
                  <a:ea typeface="Arial Bold"/>
                  <a:cs typeface="Arial Bold"/>
                  <a:sym typeface="Arial Bold"/>
                </a:rPr>
                <a:t>Limited Understanding</a:t>
              </a:r>
              <a:r>
                <a:rPr lang="en-US" sz="3200">
                  <a:solidFill>
                    <a:srgbClr val="000000"/>
                  </a:solidFill>
                  <a:latin typeface="Arial"/>
                  <a:ea typeface="Arial"/>
                  <a:cs typeface="Arial"/>
                  <a:sym typeface="Arial"/>
                </a:rPr>
                <a:t>: May struggle with complex or nuanced queries that require human judgment.</a:t>
              </a:r>
            </a:p>
            <a:p>
              <a:pPr marL="772160" lvl="1" indent="-386080" algn="l">
                <a:lnSpc>
                  <a:spcPts val="3840"/>
                </a:lnSpc>
              </a:pPr>
              <a:endParaRPr lang="en-US" sz="3200">
                <a:solidFill>
                  <a:srgbClr val="000000"/>
                </a:solidFill>
                <a:latin typeface="Arial"/>
                <a:ea typeface="Arial"/>
                <a:cs typeface="Arial"/>
                <a:sym typeface="Arial"/>
              </a:endParaRPr>
            </a:p>
            <a:p>
              <a:pPr marL="772160" lvl="1" indent="-386080" algn="l">
                <a:lnSpc>
                  <a:spcPts val="3840"/>
                </a:lnSpc>
                <a:buFont typeface="Arial"/>
                <a:buChar char="•"/>
              </a:pPr>
              <a:r>
                <a:rPr lang="en-US" sz="3200" b="1">
                  <a:solidFill>
                    <a:srgbClr val="000000"/>
                  </a:solidFill>
                  <a:latin typeface="Arial Bold"/>
                  <a:ea typeface="Arial Bold"/>
                  <a:cs typeface="Arial Bold"/>
                  <a:sym typeface="Arial Bold"/>
                </a:rPr>
                <a:t>Initial Setup Costs</a:t>
              </a:r>
              <a:r>
                <a:rPr lang="en-US" sz="3200">
                  <a:solidFill>
                    <a:srgbClr val="000000"/>
                  </a:solidFill>
                  <a:latin typeface="Arial"/>
                  <a:ea typeface="Arial"/>
                  <a:cs typeface="Arial"/>
                  <a:sym typeface="Arial"/>
                </a:rPr>
                <a:t>: Development and implementation may require significant time and resources.</a:t>
              </a:r>
            </a:p>
            <a:p>
              <a:pPr marL="772160" lvl="1" indent="-386080" algn="l">
                <a:lnSpc>
                  <a:spcPts val="3840"/>
                </a:lnSpc>
              </a:pPr>
              <a:endParaRPr lang="en-US" sz="3200">
                <a:solidFill>
                  <a:srgbClr val="000000"/>
                </a:solidFill>
                <a:latin typeface="Arial"/>
                <a:ea typeface="Arial"/>
                <a:cs typeface="Arial"/>
                <a:sym typeface="Arial"/>
              </a:endParaRPr>
            </a:p>
            <a:p>
              <a:pPr marL="772160" lvl="1" indent="-386080" algn="l">
                <a:lnSpc>
                  <a:spcPts val="3840"/>
                </a:lnSpc>
                <a:buFont typeface="Arial"/>
                <a:buChar char="•"/>
              </a:pPr>
              <a:r>
                <a:rPr lang="en-US" sz="3200" b="1">
                  <a:solidFill>
                    <a:srgbClr val="000000"/>
                  </a:solidFill>
                  <a:latin typeface="Arial Bold"/>
                  <a:ea typeface="Arial Bold"/>
                  <a:cs typeface="Arial Bold"/>
                  <a:sym typeface="Arial Bold"/>
                </a:rPr>
                <a:t>Maintenance</a:t>
              </a:r>
              <a:r>
                <a:rPr lang="en-US" sz="3200">
                  <a:solidFill>
                    <a:srgbClr val="000000"/>
                  </a:solidFill>
                  <a:latin typeface="Arial"/>
                  <a:ea typeface="Arial"/>
                  <a:cs typeface="Arial"/>
                  <a:sym typeface="Arial"/>
                </a:rPr>
                <a:t>: Regular updates and maintenance are needed to keep information accurate and relevant.</a:t>
              </a:r>
            </a:p>
            <a:p>
              <a:pPr marL="772160" lvl="1" indent="-386080" algn="l">
                <a:lnSpc>
                  <a:spcPts val="3840"/>
                </a:lnSpc>
              </a:pPr>
              <a:endParaRPr lang="en-US" sz="3200">
                <a:solidFill>
                  <a:srgbClr val="000000"/>
                </a:solidFill>
                <a:latin typeface="Arial"/>
                <a:ea typeface="Arial"/>
                <a:cs typeface="Arial"/>
                <a:sym typeface="Arial"/>
              </a:endParaRPr>
            </a:p>
            <a:p>
              <a:pPr marL="772160" lvl="1" indent="-386080" algn="l">
                <a:lnSpc>
                  <a:spcPts val="3840"/>
                </a:lnSpc>
                <a:buFont typeface="Arial"/>
                <a:buChar char="•"/>
              </a:pPr>
              <a:r>
                <a:rPr lang="en-US" sz="3200" b="1">
                  <a:solidFill>
                    <a:srgbClr val="000000"/>
                  </a:solidFill>
                  <a:latin typeface="Arial Bold"/>
                  <a:ea typeface="Arial Bold"/>
                  <a:cs typeface="Arial Bold"/>
                  <a:sym typeface="Arial Bold"/>
                </a:rPr>
                <a:t>User Frustration</a:t>
              </a:r>
              <a:r>
                <a:rPr lang="en-US" sz="3200">
                  <a:solidFill>
                    <a:srgbClr val="000000"/>
                  </a:solidFill>
                  <a:latin typeface="Arial"/>
                  <a:ea typeface="Arial"/>
                  <a:cs typeface="Arial"/>
                  <a:sym typeface="Arial"/>
                </a:rPr>
                <a:t>: Users may become frustrated if their questions are not adequately addressed</a:t>
              </a:r>
            </a:p>
            <a:p>
              <a:pPr marL="772160" lvl="1" indent="-386080" algn="l">
                <a:lnSpc>
                  <a:spcPts val="3840"/>
                </a:lnSpc>
              </a:pPr>
              <a:endParaRPr lang="en-US" sz="3200">
                <a:solidFill>
                  <a:srgbClr val="000000"/>
                </a:solidFill>
                <a:latin typeface="Arial"/>
                <a:ea typeface="Arial"/>
                <a:cs typeface="Arial"/>
                <a:sym typeface="Arial"/>
              </a:endParaRPr>
            </a:p>
          </p:txBody>
        </p:sp>
      </p:grpSp>
      <p:sp>
        <p:nvSpPr>
          <p:cNvPr id="15" name="Slide Number Placeholder 14">
            <a:extLst>
              <a:ext uri="{FF2B5EF4-FFF2-40B4-BE49-F238E27FC236}">
                <a16:creationId xmlns:a16="http://schemas.microsoft.com/office/drawing/2014/main" id="{AE98DCFB-FF14-D41E-F5CC-2742C50A71A8}"/>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3" name="Group 3"/>
          <p:cNvGrpSpPr/>
          <p:nvPr/>
        </p:nvGrpSpPr>
        <p:grpSpPr>
          <a:xfrm>
            <a:off x="-25400" y="1803400"/>
            <a:ext cx="18338800" cy="164800"/>
            <a:chOff x="0" y="0"/>
            <a:chExt cx="24451733" cy="219733"/>
          </a:xfrm>
        </p:grpSpPr>
        <p:sp>
          <p:nvSpPr>
            <p:cNvPr id="4" name="Freeform 4"/>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5" name="Freeform 5"/>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grpSp>
        <p:nvGrpSpPr>
          <p:cNvPr id="6" name="Group 6"/>
          <p:cNvGrpSpPr/>
          <p:nvPr/>
        </p:nvGrpSpPr>
        <p:grpSpPr>
          <a:xfrm>
            <a:off x="3962400" y="1503856"/>
            <a:ext cx="9549150" cy="1502234"/>
            <a:chOff x="-510467" y="-619125"/>
            <a:chExt cx="12732200" cy="2002978"/>
          </a:xfrm>
        </p:grpSpPr>
        <p:sp>
          <p:nvSpPr>
            <p:cNvPr id="7" name="Freeform 7"/>
            <p:cNvSpPr/>
            <p:nvPr/>
          </p:nvSpPr>
          <p:spPr>
            <a:xfrm>
              <a:off x="0" y="0"/>
              <a:ext cx="12221733" cy="1383853"/>
            </a:xfrm>
            <a:custGeom>
              <a:avLst/>
              <a:gdLst/>
              <a:ahLst/>
              <a:cxnLst/>
              <a:rect l="l" t="t" r="r" b="b"/>
              <a:pathLst>
                <a:path w="12221733" h="1383853">
                  <a:moveTo>
                    <a:pt x="0" y="0"/>
                  </a:moveTo>
                  <a:lnTo>
                    <a:pt x="12221733" y="0"/>
                  </a:lnTo>
                  <a:lnTo>
                    <a:pt x="12221733" y="1383853"/>
                  </a:lnTo>
                  <a:lnTo>
                    <a:pt x="0" y="1383853"/>
                  </a:lnTo>
                  <a:close/>
                </a:path>
              </a:pathLst>
            </a:custGeom>
            <a:solidFill>
              <a:srgbClr val="000000">
                <a:alpha val="0"/>
              </a:srgbClr>
            </a:solidFill>
          </p:spPr>
        </p:sp>
        <p:sp>
          <p:nvSpPr>
            <p:cNvPr id="8" name="TextBox 8"/>
            <p:cNvSpPr txBox="1"/>
            <p:nvPr/>
          </p:nvSpPr>
          <p:spPr>
            <a:xfrm>
              <a:off x="-510467" y="-619125"/>
              <a:ext cx="12221733" cy="2002978"/>
            </a:xfrm>
            <a:prstGeom prst="rect">
              <a:avLst/>
            </a:prstGeom>
          </p:spPr>
          <p:txBody>
            <a:bodyPr lIns="0" tIns="0" rIns="0" bIns="0" rtlCol="0" anchor="t"/>
            <a:lstStyle/>
            <a:p>
              <a:pPr algn="ctr">
                <a:lnSpc>
                  <a:spcPts val="12000"/>
                </a:lnSpc>
              </a:pPr>
              <a:r>
                <a:rPr lang="en-US" sz="4800" b="1" dirty="0">
                  <a:solidFill>
                    <a:srgbClr val="000000"/>
                  </a:solidFill>
                  <a:latin typeface="Arimo Bold"/>
                  <a:ea typeface="Arimo Bold"/>
                  <a:cs typeface="Arimo Bold"/>
                  <a:sym typeface="Arimo Bold"/>
                </a:rPr>
                <a:t>Flowchart</a:t>
              </a:r>
            </a:p>
          </p:txBody>
        </p:sp>
      </p:grpSp>
      <p:sp>
        <p:nvSpPr>
          <p:cNvPr id="9" name="Freeform 9"/>
          <p:cNvSpPr/>
          <p:nvPr/>
        </p:nvSpPr>
        <p:spPr>
          <a:xfrm>
            <a:off x="6578067" y="2718028"/>
            <a:ext cx="4700665" cy="7568972"/>
          </a:xfrm>
          <a:custGeom>
            <a:avLst/>
            <a:gdLst/>
            <a:ahLst/>
            <a:cxnLst/>
            <a:rect l="l" t="t" r="r" b="b"/>
            <a:pathLst>
              <a:path w="4700665" h="7568972">
                <a:moveTo>
                  <a:pt x="0" y="0"/>
                </a:moveTo>
                <a:lnTo>
                  <a:pt x="4700665" y="0"/>
                </a:lnTo>
                <a:lnTo>
                  <a:pt x="4700665" y="7568972"/>
                </a:lnTo>
                <a:lnTo>
                  <a:pt x="0" y="7568972"/>
                </a:lnTo>
                <a:lnTo>
                  <a:pt x="0" y="0"/>
                </a:lnTo>
                <a:close/>
              </a:path>
            </a:pathLst>
          </a:custGeom>
          <a:blipFill>
            <a:blip r:embed="rId3"/>
            <a:stretch>
              <a:fillRect t="-2093" r="-7639" b="-1705"/>
            </a:stretch>
          </a:blipFill>
        </p:spPr>
      </p:sp>
      <p:sp>
        <p:nvSpPr>
          <p:cNvPr id="13" name="Slide Number Placeholder 12">
            <a:extLst>
              <a:ext uri="{FF2B5EF4-FFF2-40B4-BE49-F238E27FC236}">
                <a16:creationId xmlns:a16="http://schemas.microsoft.com/office/drawing/2014/main" id="{1B0DB9C2-190A-A51B-BBCF-4F3D6469305F}"/>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400" y="1803400"/>
            <a:ext cx="18338800" cy="164800"/>
            <a:chOff x="0" y="0"/>
            <a:chExt cx="24451733" cy="219733"/>
          </a:xfrm>
        </p:grpSpPr>
        <p:sp>
          <p:nvSpPr>
            <p:cNvPr id="3" name="Freeform 3"/>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4" name="Freeform 4"/>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sp>
        <p:nvSpPr>
          <p:cNvPr id="5" name="Freeform 5"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6" name="Group 6"/>
          <p:cNvGrpSpPr/>
          <p:nvPr/>
        </p:nvGrpSpPr>
        <p:grpSpPr>
          <a:xfrm>
            <a:off x="4513550" y="2052400"/>
            <a:ext cx="12026400" cy="1200600"/>
            <a:chOff x="0" y="0"/>
            <a:chExt cx="16035200" cy="1600800"/>
          </a:xfrm>
        </p:grpSpPr>
        <p:sp>
          <p:nvSpPr>
            <p:cNvPr id="7" name="Freeform 7"/>
            <p:cNvSpPr/>
            <p:nvPr/>
          </p:nvSpPr>
          <p:spPr>
            <a:xfrm>
              <a:off x="0" y="0"/>
              <a:ext cx="16035200" cy="1600800"/>
            </a:xfrm>
            <a:custGeom>
              <a:avLst/>
              <a:gdLst/>
              <a:ahLst/>
              <a:cxnLst/>
              <a:rect l="l" t="t" r="r" b="b"/>
              <a:pathLst>
                <a:path w="16035200" h="1600800">
                  <a:moveTo>
                    <a:pt x="0" y="0"/>
                  </a:moveTo>
                  <a:lnTo>
                    <a:pt x="16035200" y="0"/>
                  </a:lnTo>
                  <a:lnTo>
                    <a:pt x="16035200" y="1600800"/>
                  </a:lnTo>
                  <a:lnTo>
                    <a:pt x="0" y="1600800"/>
                  </a:lnTo>
                  <a:close/>
                </a:path>
              </a:pathLst>
            </a:custGeom>
            <a:solidFill>
              <a:srgbClr val="000000">
                <a:alpha val="0"/>
              </a:srgbClr>
            </a:solidFill>
          </p:spPr>
        </p:sp>
        <p:sp>
          <p:nvSpPr>
            <p:cNvPr id="8" name="TextBox 8"/>
            <p:cNvSpPr txBox="1"/>
            <p:nvPr/>
          </p:nvSpPr>
          <p:spPr>
            <a:xfrm>
              <a:off x="0" y="-104775"/>
              <a:ext cx="16035200" cy="1705575"/>
            </a:xfrm>
            <a:prstGeom prst="rect">
              <a:avLst/>
            </a:prstGeom>
          </p:spPr>
          <p:txBody>
            <a:bodyPr lIns="0" tIns="0" rIns="0" bIns="0" rtlCol="0" anchor="t"/>
            <a:lstStyle/>
            <a:p>
              <a:pPr algn="l">
                <a:lnSpc>
                  <a:spcPts val="6480"/>
                </a:lnSpc>
              </a:pPr>
              <a:r>
                <a:rPr lang="en-US" sz="5400" b="1" dirty="0">
                  <a:solidFill>
                    <a:srgbClr val="000000"/>
                  </a:solidFill>
                  <a:latin typeface="Times New Roman Bold"/>
                  <a:ea typeface="Times New Roman Bold"/>
                  <a:cs typeface="Times New Roman Bold"/>
                  <a:sym typeface="Times New Roman Bold"/>
                </a:rPr>
                <a:t>               USE CASE</a:t>
              </a:r>
            </a:p>
          </p:txBody>
        </p:sp>
      </p:grpSp>
      <p:sp>
        <p:nvSpPr>
          <p:cNvPr id="9" name="Freeform 9"/>
          <p:cNvSpPr/>
          <p:nvPr/>
        </p:nvSpPr>
        <p:spPr>
          <a:xfrm>
            <a:off x="2081560" y="3253000"/>
            <a:ext cx="14095142" cy="6829326"/>
          </a:xfrm>
          <a:custGeom>
            <a:avLst/>
            <a:gdLst/>
            <a:ahLst/>
            <a:cxnLst/>
            <a:rect l="l" t="t" r="r" b="b"/>
            <a:pathLst>
              <a:path w="14095142" h="6829326">
                <a:moveTo>
                  <a:pt x="0" y="0"/>
                </a:moveTo>
                <a:lnTo>
                  <a:pt x="14095142" y="0"/>
                </a:lnTo>
                <a:lnTo>
                  <a:pt x="14095142" y="6829326"/>
                </a:lnTo>
                <a:lnTo>
                  <a:pt x="0" y="6829326"/>
                </a:lnTo>
                <a:lnTo>
                  <a:pt x="0" y="0"/>
                </a:lnTo>
                <a:close/>
              </a:path>
            </a:pathLst>
          </a:custGeom>
          <a:blipFill>
            <a:blip r:embed="rId3"/>
            <a:stretch>
              <a:fillRect t="-5085" b="-5085"/>
            </a:stretch>
          </a:blipFill>
        </p:spPr>
      </p:sp>
      <p:sp>
        <p:nvSpPr>
          <p:cNvPr id="13" name="Slide Number Placeholder 12">
            <a:extLst>
              <a:ext uri="{FF2B5EF4-FFF2-40B4-BE49-F238E27FC236}">
                <a16:creationId xmlns:a16="http://schemas.microsoft.com/office/drawing/2014/main" id="{4D36C941-0F75-B31B-7FA8-24DA18F2A750}"/>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3" name="Group 3"/>
          <p:cNvGrpSpPr/>
          <p:nvPr/>
        </p:nvGrpSpPr>
        <p:grpSpPr>
          <a:xfrm>
            <a:off x="-25400" y="1803400"/>
            <a:ext cx="18338800" cy="165100"/>
            <a:chOff x="0" y="0"/>
            <a:chExt cx="24451733" cy="220133"/>
          </a:xfrm>
        </p:grpSpPr>
        <p:sp>
          <p:nvSpPr>
            <p:cNvPr id="4" name="Freeform 4"/>
            <p:cNvSpPr/>
            <p:nvPr/>
          </p:nvSpPr>
          <p:spPr>
            <a:xfrm>
              <a:off x="33909" y="33909"/>
              <a:ext cx="24384001" cy="152400"/>
            </a:xfrm>
            <a:custGeom>
              <a:avLst/>
              <a:gdLst/>
              <a:ahLst/>
              <a:cxnLst/>
              <a:rect l="l" t="t" r="r" b="b"/>
              <a:pathLst>
                <a:path w="24384001" h="152400">
                  <a:moveTo>
                    <a:pt x="0" y="0"/>
                  </a:moveTo>
                  <a:lnTo>
                    <a:pt x="24384001" y="0"/>
                  </a:lnTo>
                  <a:lnTo>
                    <a:pt x="24384001" y="152400"/>
                  </a:lnTo>
                  <a:lnTo>
                    <a:pt x="0" y="152400"/>
                  </a:lnTo>
                  <a:close/>
                </a:path>
              </a:pathLst>
            </a:custGeom>
            <a:solidFill>
              <a:srgbClr val="60B5CC">
                <a:alpha val="23137"/>
              </a:srgbClr>
            </a:solidFill>
          </p:spPr>
        </p:sp>
        <p:sp>
          <p:nvSpPr>
            <p:cNvPr id="5" name="Freeform 5"/>
            <p:cNvSpPr/>
            <p:nvPr/>
          </p:nvSpPr>
          <p:spPr>
            <a:xfrm>
              <a:off x="0" y="0"/>
              <a:ext cx="24451818" cy="220218"/>
            </a:xfrm>
            <a:custGeom>
              <a:avLst/>
              <a:gdLst/>
              <a:ahLst/>
              <a:cxnLst/>
              <a:rect l="l" t="t" r="r" b="b"/>
              <a:pathLst>
                <a:path w="24451818" h="220218">
                  <a:moveTo>
                    <a:pt x="33909" y="0"/>
                  </a:moveTo>
                  <a:lnTo>
                    <a:pt x="24417910" y="0"/>
                  </a:lnTo>
                  <a:cubicBezTo>
                    <a:pt x="24436578" y="0"/>
                    <a:pt x="24451818" y="15113"/>
                    <a:pt x="24451818" y="33909"/>
                  </a:cubicBezTo>
                  <a:lnTo>
                    <a:pt x="24451818" y="186309"/>
                  </a:lnTo>
                  <a:cubicBezTo>
                    <a:pt x="24451818" y="204978"/>
                    <a:pt x="24436705" y="220218"/>
                    <a:pt x="24417910" y="220218"/>
                  </a:cubicBezTo>
                  <a:lnTo>
                    <a:pt x="33909" y="220218"/>
                  </a:lnTo>
                  <a:cubicBezTo>
                    <a:pt x="15113" y="220091"/>
                    <a:pt x="0" y="204978"/>
                    <a:pt x="0" y="186309"/>
                  </a:cubicBezTo>
                  <a:lnTo>
                    <a:pt x="0" y="33909"/>
                  </a:lnTo>
                  <a:cubicBezTo>
                    <a:pt x="0" y="15113"/>
                    <a:pt x="15113" y="0"/>
                    <a:pt x="33909" y="0"/>
                  </a:cubicBezTo>
                  <a:moveTo>
                    <a:pt x="33909" y="67691"/>
                  </a:moveTo>
                  <a:lnTo>
                    <a:pt x="33909" y="33909"/>
                  </a:lnTo>
                  <a:lnTo>
                    <a:pt x="67691" y="33909"/>
                  </a:lnTo>
                  <a:lnTo>
                    <a:pt x="67691" y="186309"/>
                  </a:lnTo>
                  <a:lnTo>
                    <a:pt x="33909" y="186309"/>
                  </a:lnTo>
                  <a:lnTo>
                    <a:pt x="33909" y="152400"/>
                  </a:lnTo>
                  <a:lnTo>
                    <a:pt x="24417910" y="152400"/>
                  </a:lnTo>
                  <a:lnTo>
                    <a:pt x="24417910" y="186309"/>
                  </a:lnTo>
                  <a:lnTo>
                    <a:pt x="24384000" y="186309"/>
                  </a:lnTo>
                  <a:lnTo>
                    <a:pt x="24384000" y="33909"/>
                  </a:lnTo>
                  <a:lnTo>
                    <a:pt x="24417910" y="33909"/>
                  </a:lnTo>
                  <a:lnTo>
                    <a:pt x="24417910" y="67691"/>
                  </a:lnTo>
                  <a:lnTo>
                    <a:pt x="33909" y="67691"/>
                  </a:lnTo>
                  <a:close/>
                </a:path>
              </a:pathLst>
            </a:custGeom>
            <a:solidFill>
              <a:srgbClr val="A0D3E0"/>
            </a:solidFill>
          </p:spPr>
        </p:sp>
      </p:grpSp>
      <p:sp>
        <p:nvSpPr>
          <p:cNvPr id="10" name="Google Shape;308;p36">
            <a:extLst>
              <a:ext uri="{FF2B5EF4-FFF2-40B4-BE49-F238E27FC236}">
                <a16:creationId xmlns:a16="http://schemas.microsoft.com/office/drawing/2014/main" id="{C7F87F17-9F5A-127A-5C0B-D8E46D767E22}"/>
              </a:ext>
            </a:extLst>
          </p:cNvPr>
          <p:cNvSpPr txBox="1"/>
          <p:nvPr/>
        </p:nvSpPr>
        <p:spPr>
          <a:xfrm>
            <a:off x="4495800" y="2171700"/>
            <a:ext cx="8839200" cy="83095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dk1"/>
              </a:buClr>
              <a:buSzPts val="3600"/>
              <a:buFont typeface="Arial"/>
              <a:buNone/>
            </a:pPr>
            <a:r>
              <a:rPr lang="en-US" sz="4800" b="1" dirty="0">
                <a:solidFill>
                  <a:schemeClr val="dk1"/>
                </a:solidFill>
                <a:latin typeface="Times New Roman"/>
                <a:ea typeface="Times New Roman"/>
                <a:cs typeface="Times New Roman"/>
                <a:sym typeface="Times New Roman"/>
              </a:rPr>
              <a:t>SEQUENCE DIAGRAM</a:t>
            </a:r>
            <a:endParaRPr sz="4800" b="1" dirty="0">
              <a:latin typeface="Times New Roman"/>
              <a:ea typeface="Times New Roman"/>
              <a:cs typeface="Times New Roman"/>
              <a:sym typeface="Times New Roman"/>
            </a:endParaRPr>
          </a:p>
        </p:txBody>
      </p:sp>
      <p:pic>
        <p:nvPicPr>
          <p:cNvPr id="12" name="Picture 11">
            <a:extLst>
              <a:ext uri="{FF2B5EF4-FFF2-40B4-BE49-F238E27FC236}">
                <a16:creationId xmlns:a16="http://schemas.microsoft.com/office/drawing/2014/main" id="{70976494-07BB-F716-BFC1-33164457EC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205792"/>
            <a:ext cx="11277600" cy="6781514"/>
          </a:xfrm>
          <a:prstGeom prst="rect">
            <a:avLst/>
          </a:prstGeom>
        </p:spPr>
      </p:pic>
      <p:sp>
        <p:nvSpPr>
          <p:cNvPr id="9" name="Slide Number Placeholder 8">
            <a:extLst>
              <a:ext uri="{FF2B5EF4-FFF2-40B4-BE49-F238E27FC236}">
                <a16:creationId xmlns:a16="http://schemas.microsoft.com/office/drawing/2014/main" id="{3DCB00F3-5304-BF99-1BBD-16BF6D2DE3FF}"/>
              </a:ext>
            </a:extLst>
          </p:cNvPr>
          <p:cNvSpPr>
            <a:spLocks noGrp="1"/>
          </p:cNvSpPr>
          <p:nvPr>
            <p:ph type="sldNum" sz="quarter" idx="12"/>
          </p:nvPr>
        </p:nvSpPr>
        <p:spPr/>
        <p:txBody>
          <a:bodyPr/>
          <a:lstStyle/>
          <a:p>
            <a:fld id="{B6F15528-21DE-4FAA-801E-634DDDAF4B2B}"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400" y="1803400"/>
            <a:ext cx="18338800" cy="165100"/>
            <a:chOff x="0" y="0"/>
            <a:chExt cx="24451733" cy="220133"/>
          </a:xfrm>
        </p:grpSpPr>
        <p:sp>
          <p:nvSpPr>
            <p:cNvPr id="3" name="Freeform 3"/>
            <p:cNvSpPr/>
            <p:nvPr/>
          </p:nvSpPr>
          <p:spPr>
            <a:xfrm>
              <a:off x="33909" y="33909"/>
              <a:ext cx="24384001" cy="152400"/>
            </a:xfrm>
            <a:custGeom>
              <a:avLst/>
              <a:gdLst/>
              <a:ahLst/>
              <a:cxnLst/>
              <a:rect l="l" t="t" r="r" b="b"/>
              <a:pathLst>
                <a:path w="24384001" h="152400">
                  <a:moveTo>
                    <a:pt x="0" y="0"/>
                  </a:moveTo>
                  <a:lnTo>
                    <a:pt x="24384001" y="0"/>
                  </a:lnTo>
                  <a:lnTo>
                    <a:pt x="24384001" y="152400"/>
                  </a:lnTo>
                  <a:lnTo>
                    <a:pt x="0" y="152400"/>
                  </a:lnTo>
                  <a:close/>
                </a:path>
              </a:pathLst>
            </a:custGeom>
            <a:solidFill>
              <a:srgbClr val="60B5CC">
                <a:alpha val="23137"/>
              </a:srgbClr>
            </a:solidFill>
          </p:spPr>
        </p:sp>
        <p:sp>
          <p:nvSpPr>
            <p:cNvPr id="4" name="Freeform 4"/>
            <p:cNvSpPr/>
            <p:nvPr/>
          </p:nvSpPr>
          <p:spPr>
            <a:xfrm>
              <a:off x="0" y="0"/>
              <a:ext cx="24451818" cy="220218"/>
            </a:xfrm>
            <a:custGeom>
              <a:avLst/>
              <a:gdLst/>
              <a:ahLst/>
              <a:cxnLst/>
              <a:rect l="l" t="t" r="r" b="b"/>
              <a:pathLst>
                <a:path w="24451818" h="220218">
                  <a:moveTo>
                    <a:pt x="33909" y="0"/>
                  </a:moveTo>
                  <a:lnTo>
                    <a:pt x="24417910" y="0"/>
                  </a:lnTo>
                  <a:cubicBezTo>
                    <a:pt x="24436578" y="0"/>
                    <a:pt x="24451818" y="15113"/>
                    <a:pt x="24451818" y="33909"/>
                  </a:cubicBezTo>
                  <a:lnTo>
                    <a:pt x="24451818" y="186309"/>
                  </a:lnTo>
                  <a:cubicBezTo>
                    <a:pt x="24451818" y="204978"/>
                    <a:pt x="24436705" y="220218"/>
                    <a:pt x="24417910" y="220218"/>
                  </a:cubicBezTo>
                  <a:lnTo>
                    <a:pt x="33909" y="220218"/>
                  </a:lnTo>
                  <a:cubicBezTo>
                    <a:pt x="15113" y="220091"/>
                    <a:pt x="0" y="204978"/>
                    <a:pt x="0" y="186309"/>
                  </a:cubicBezTo>
                  <a:lnTo>
                    <a:pt x="0" y="33909"/>
                  </a:lnTo>
                  <a:cubicBezTo>
                    <a:pt x="0" y="15113"/>
                    <a:pt x="15113" y="0"/>
                    <a:pt x="33909" y="0"/>
                  </a:cubicBezTo>
                  <a:moveTo>
                    <a:pt x="33909" y="67691"/>
                  </a:moveTo>
                  <a:lnTo>
                    <a:pt x="33909" y="33909"/>
                  </a:lnTo>
                  <a:lnTo>
                    <a:pt x="67691" y="33909"/>
                  </a:lnTo>
                  <a:lnTo>
                    <a:pt x="67691" y="186309"/>
                  </a:lnTo>
                  <a:lnTo>
                    <a:pt x="33909" y="186309"/>
                  </a:lnTo>
                  <a:lnTo>
                    <a:pt x="33909" y="152400"/>
                  </a:lnTo>
                  <a:lnTo>
                    <a:pt x="24417910" y="152400"/>
                  </a:lnTo>
                  <a:lnTo>
                    <a:pt x="24417910" y="186309"/>
                  </a:lnTo>
                  <a:lnTo>
                    <a:pt x="24384000" y="186309"/>
                  </a:lnTo>
                  <a:lnTo>
                    <a:pt x="24384000" y="33909"/>
                  </a:lnTo>
                  <a:lnTo>
                    <a:pt x="24417910" y="33909"/>
                  </a:lnTo>
                  <a:lnTo>
                    <a:pt x="24417910" y="67691"/>
                  </a:lnTo>
                  <a:lnTo>
                    <a:pt x="33909" y="67691"/>
                  </a:lnTo>
                  <a:close/>
                </a:path>
              </a:pathLst>
            </a:custGeom>
            <a:solidFill>
              <a:srgbClr val="A0D3E0"/>
            </a:solidFill>
          </p:spPr>
        </p:sp>
      </p:grpSp>
      <p:grpSp>
        <p:nvGrpSpPr>
          <p:cNvPr id="5" name="Group 5"/>
          <p:cNvGrpSpPr/>
          <p:nvPr/>
        </p:nvGrpSpPr>
        <p:grpSpPr>
          <a:xfrm>
            <a:off x="1253700" y="3879600"/>
            <a:ext cx="16084200" cy="5863200"/>
            <a:chOff x="0" y="0"/>
            <a:chExt cx="21445600" cy="7817600"/>
          </a:xfrm>
        </p:grpSpPr>
        <p:sp>
          <p:nvSpPr>
            <p:cNvPr id="6" name="Freeform 6"/>
            <p:cNvSpPr/>
            <p:nvPr/>
          </p:nvSpPr>
          <p:spPr>
            <a:xfrm>
              <a:off x="0" y="0"/>
              <a:ext cx="21445600" cy="7817600"/>
            </a:xfrm>
            <a:custGeom>
              <a:avLst/>
              <a:gdLst/>
              <a:ahLst/>
              <a:cxnLst/>
              <a:rect l="l" t="t" r="r" b="b"/>
              <a:pathLst>
                <a:path w="21445600" h="7817600">
                  <a:moveTo>
                    <a:pt x="0" y="0"/>
                  </a:moveTo>
                  <a:lnTo>
                    <a:pt x="21445600" y="0"/>
                  </a:lnTo>
                  <a:lnTo>
                    <a:pt x="21445600" y="7817600"/>
                  </a:lnTo>
                  <a:lnTo>
                    <a:pt x="0" y="7817600"/>
                  </a:lnTo>
                  <a:close/>
                </a:path>
              </a:pathLst>
            </a:custGeom>
            <a:solidFill>
              <a:srgbClr val="000000">
                <a:alpha val="0"/>
              </a:srgbClr>
            </a:solidFill>
          </p:spPr>
        </p:sp>
        <p:sp>
          <p:nvSpPr>
            <p:cNvPr id="7" name="TextBox 7"/>
            <p:cNvSpPr txBox="1"/>
            <p:nvPr/>
          </p:nvSpPr>
          <p:spPr>
            <a:xfrm>
              <a:off x="0" y="-247650"/>
              <a:ext cx="21445600" cy="8065250"/>
            </a:xfrm>
            <a:prstGeom prst="rect">
              <a:avLst/>
            </a:prstGeom>
          </p:spPr>
          <p:txBody>
            <a:bodyPr lIns="0" tIns="0" rIns="0" bIns="0" rtlCol="0" anchor="t"/>
            <a:lstStyle/>
            <a:p>
              <a:pPr marL="1026160" lvl="1" indent="-513080" algn="just">
                <a:lnSpc>
                  <a:spcPts val="5760"/>
                </a:lnSpc>
                <a:buFont typeface="Arial"/>
                <a:buChar char="•"/>
              </a:pPr>
              <a:r>
                <a:rPr lang="en-US" sz="3200" b="1" dirty="0">
                  <a:solidFill>
                    <a:srgbClr val="000000"/>
                  </a:solidFill>
                  <a:latin typeface="Arial Bold"/>
                  <a:ea typeface="Arial Bold"/>
                  <a:cs typeface="Arial Bold"/>
                  <a:sym typeface="Arial Bold"/>
                </a:rPr>
                <a:t>24/7 Assistance:</a:t>
              </a:r>
              <a:r>
                <a:rPr lang="en-US" sz="3200" dirty="0">
                  <a:solidFill>
                    <a:srgbClr val="000000"/>
                  </a:solidFill>
                  <a:latin typeface="Arial"/>
                  <a:ea typeface="Arial"/>
                  <a:cs typeface="Arial"/>
                  <a:sym typeface="Arial"/>
                </a:rPr>
                <a:t> Provides round-the-clock support for prospective students regarding admission queries.</a:t>
              </a:r>
            </a:p>
            <a:p>
              <a:pPr marL="1026160" lvl="1" indent="-513080" algn="just">
                <a:lnSpc>
                  <a:spcPts val="5760"/>
                </a:lnSpc>
                <a:buFont typeface="Arial"/>
                <a:buChar char="•"/>
              </a:pPr>
              <a:r>
                <a:rPr lang="en-US" sz="3200" b="1" dirty="0">
                  <a:solidFill>
                    <a:srgbClr val="000000"/>
                  </a:solidFill>
                  <a:latin typeface="Arial Bold"/>
                  <a:ea typeface="Arial Bold"/>
                  <a:cs typeface="Arial Bold"/>
                  <a:sym typeface="Arial Bold"/>
                </a:rPr>
                <a:t>Multi-platform Availability:</a:t>
              </a:r>
              <a:r>
                <a:rPr lang="en-US" sz="3200" dirty="0">
                  <a:solidFill>
                    <a:srgbClr val="000000"/>
                  </a:solidFill>
                  <a:latin typeface="Arial"/>
                  <a:ea typeface="Arial"/>
                  <a:cs typeface="Arial"/>
                  <a:sym typeface="Arial"/>
                </a:rPr>
                <a:t> Accessible via website, mobile app, and social media platforms.</a:t>
              </a:r>
            </a:p>
            <a:p>
              <a:pPr marL="1026160" lvl="1" indent="-513080" algn="just">
                <a:lnSpc>
                  <a:spcPts val="5760"/>
                </a:lnSpc>
                <a:buFont typeface="Arial"/>
                <a:buChar char="•"/>
              </a:pPr>
              <a:r>
                <a:rPr lang="en-US" sz="3200" b="1" dirty="0">
                  <a:solidFill>
                    <a:srgbClr val="000000"/>
                  </a:solidFill>
                  <a:latin typeface="Arial Bold"/>
                  <a:ea typeface="Arial Bold"/>
                  <a:cs typeface="Arial Bold"/>
                  <a:sym typeface="Arial Bold"/>
                </a:rPr>
                <a:t>Personalized Responses:</a:t>
              </a:r>
              <a:r>
                <a:rPr lang="en-US" sz="3200" dirty="0">
                  <a:solidFill>
                    <a:srgbClr val="000000"/>
                  </a:solidFill>
                  <a:latin typeface="Arial"/>
                  <a:ea typeface="Arial"/>
                  <a:cs typeface="Arial"/>
                  <a:sym typeface="Arial"/>
                </a:rPr>
                <a:t> Tailored replies based on user-specific queries like eligibility, courses, and deadlines.</a:t>
              </a:r>
            </a:p>
            <a:p>
              <a:pPr marL="1026160" lvl="1" indent="-513080" algn="just">
                <a:lnSpc>
                  <a:spcPts val="5760"/>
                </a:lnSpc>
              </a:pPr>
              <a:endParaRPr lang="en-US" sz="3200" dirty="0">
                <a:solidFill>
                  <a:srgbClr val="000000"/>
                </a:solidFill>
                <a:latin typeface="Arial"/>
                <a:ea typeface="Arial"/>
                <a:cs typeface="Arial"/>
                <a:sym typeface="Arial"/>
              </a:endParaRPr>
            </a:p>
            <a:p>
              <a:pPr marL="1026160" lvl="1" indent="-513080" algn="l">
                <a:lnSpc>
                  <a:spcPts val="5760"/>
                </a:lnSpc>
              </a:pPr>
              <a:endParaRPr lang="en-US" sz="3200" dirty="0">
                <a:solidFill>
                  <a:srgbClr val="000000"/>
                </a:solidFill>
                <a:latin typeface="Arial"/>
                <a:ea typeface="Arial"/>
                <a:cs typeface="Arial"/>
                <a:sym typeface="Arial"/>
              </a:endParaRPr>
            </a:p>
            <a:p>
              <a:pPr marL="1346835" lvl="1" indent="-673417" algn="l">
                <a:lnSpc>
                  <a:spcPts val="7560"/>
                </a:lnSpc>
              </a:pPr>
              <a:r>
                <a:rPr lang="en-US" sz="4200" dirty="0">
                  <a:solidFill>
                    <a:srgbClr val="000000"/>
                  </a:solidFill>
                  <a:latin typeface="Times New Roman"/>
                  <a:ea typeface="Times New Roman"/>
                  <a:cs typeface="Times New Roman"/>
                  <a:sym typeface="Times New Roman"/>
                </a:rPr>
                <a:t>.</a:t>
              </a:r>
            </a:p>
          </p:txBody>
        </p:sp>
      </p:grpSp>
      <p:sp>
        <p:nvSpPr>
          <p:cNvPr id="8" name="Freeform 8"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9" name="Group 9"/>
          <p:cNvGrpSpPr/>
          <p:nvPr/>
        </p:nvGrpSpPr>
        <p:grpSpPr>
          <a:xfrm>
            <a:off x="3282600" y="2311050"/>
            <a:ext cx="12026400" cy="1200600"/>
            <a:chOff x="0" y="0"/>
            <a:chExt cx="16035200" cy="1600800"/>
          </a:xfrm>
        </p:grpSpPr>
        <p:sp>
          <p:nvSpPr>
            <p:cNvPr id="10" name="Freeform 10"/>
            <p:cNvSpPr/>
            <p:nvPr/>
          </p:nvSpPr>
          <p:spPr>
            <a:xfrm>
              <a:off x="0" y="0"/>
              <a:ext cx="16035200" cy="1600800"/>
            </a:xfrm>
            <a:custGeom>
              <a:avLst/>
              <a:gdLst/>
              <a:ahLst/>
              <a:cxnLst/>
              <a:rect l="l" t="t" r="r" b="b"/>
              <a:pathLst>
                <a:path w="16035200" h="1600800">
                  <a:moveTo>
                    <a:pt x="0" y="0"/>
                  </a:moveTo>
                  <a:lnTo>
                    <a:pt x="16035200" y="0"/>
                  </a:lnTo>
                  <a:lnTo>
                    <a:pt x="16035200" y="1600800"/>
                  </a:lnTo>
                  <a:lnTo>
                    <a:pt x="0" y="1600800"/>
                  </a:lnTo>
                  <a:close/>
                </a:path>
              </a:pathLst>
            </a:custGeom>
            <a:solidFill>
              <a:srgbClr val="000000">
                <a:alpha val="0"/>
              </a:srgbClr>
            </a:solidFill>
          </p:spPr>
        </p:sp>
        <p:sp>
          <p:nvSpPr>
            <p:cNvPr id="11" name="TextBox 11"/>
            <p:cNvSpPr txBox="1"/>
            <p:nvPr/>
          </p:nvSpPr>
          <p:spPr>
            <a:xfrm>
              <a:off x="0" y="-95250"/>
              <a:ext cx="16035200" cy="1696050"/>
            </a:xfrm>
            <a:prstGeom prst="rect">
              <a:avLst/>
            </a:prstGeom>
          </p:spPr>
          <p:txBody>
            <a:bodyPr lIns="0" tIns="0" rIns="0" bIns="0" rtlCol="0" anchor="t"/>
            <a:lstStyle/>
            <a:p>
              <a:pPr algn="ctr">
                <a:lnSpc>
                  <a:spcPts val="5520"/>
                </a:lnSpc>
              </a:pPr>
              <a:r>
                <a:rPr lang="en-US" sz="4600" b="1">
                  <a:solidFill>
                    <a:srgbClr val="000000"/>
                  </a:solidFill>
                  <a:latin typeface="Times New Roman Bold"/>
                  <a:ea typeface="Times New Roman Bold"/>
                  <a:cs typeface="Times New Roman Bold"/>
                  <a:sym typeface="Times New Roman Bold"/>
                </a:rPr>
                <a:t>SCOPE AND FEASIBILTIY </a:t>
              </a:r>
            </a:p>
          </p:txBody>
        </p:sp>
      </p:grpSp>
      <p:sp>
        <p:nvSpPr>
          <p:cNvPr id="15" name="Slide Number Placeholder 14">
            <a:extLst>
              <a:ext uri="{FF2B5EF4-FFF2-40B4-BE49-F238E27FC236}">
                <a16:creationId xmlns:a16="http://schemas.microsoft.com/office/drawing/2014/main" id="{D611A12A-C3DD-DB01-60F6-F77858F49C2E}"/>
              </a:ext>
            </a:extLst>
          </p:cNvPr>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400" y="1803400"/>
            <a:ext cx="18338800" cy="164800"/>
            <a:chOff x="0" y="0"/>
            <a:chExt cx="24451733" cy="219733"/>
          </a:xfrm>
        </p:grpSpPr>
        <p:sp>
          <p:nvSpPr>
            <p:cNvPr id="3" name="Freeform 3"/>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4" name="Freeform 4"/>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grpSp>
        <p:nvGrpSpPr>
          <p:cNvPr id="5" name="Group 5"/>
          <p:cNvGrpSpPr/>
          <p:nvPr/>
        </p:nvGrpSpPr>
        <p:grpSpPr>
          <a:xfrm>
            <a:off x="914400" y="4150398"/>
            <a:ext cx="16104000" cy="6987600"/>
            <a:chOff x="0" y="0"/>
            <a:chExt cx="21472000" cy="9316800"/>
          </a:xfrm>
        </p:grpSpPr>
        <p:sp>
          <p:nvSpPr>
            <p:cNvPr id="6" name="Freeform 6"/>
            <p:cNvSpPr/>
            <p:nvPr/>
          </p:nvSpPr>
          <p:spPr>
            <a:xfrm>
              <a:off x="0" y="0"/>
              <a:ext cx="21471999" cy="9316800"/>
            </a:xfrm>
            <a:custGeom>
              <a:avLst/>
              <a:gdLst/>
              <a:ahLst/>
              <a:cxnLst/>
              <a:rect l="l" t="t" r="r" b="b"/>
              <a:pathLst>
                <a:path w="21471999" h="9316800">
                  <a:moveTo>
                    <a:pt x="0" y="0"/>
                  </a:moveTo>
                  <a:lnTo>
                    <a:pt x="21471999" y="0"/>
                  </a:lnTo>
                  <a:lnTo>
                    <a:pt x="21471999" y="9316800"/>
                  </a:lnTo>
                  <a:lnTo>
                    <a:pt x="0" y="9316800"/>
                  </a:lnTo>
                  <a:close/>
                </a:path>
              </a:pathLst>
            </a:custGeom>
            <a:solidFill>
              <a:srgbClr val="000000">
                <a:alpha val="0"/>
              </a:srgbClr>
            </a:solidFill>
          </p:spPr>
        </p:sp>
        <p:sp>
          <p:nvSpPr>
            <p:cNvPr id="7" name="TextBox 7"/>
            <p:cNvSpPr txBox="1"/>
            <p:nvPr/>
          </p:nvSpPr>
          <p:spPr>
            <a:xfrm>
              <a:off x="0" y="-66675"/>
              <a:ext cx="21472000" cy="9383475"/>
            </a:xfrm>
            <a:prstGeom prst="rect">
              <a:avLst/>
            </a:prstGeom>
          </p:spPr>
          <p:txBody>
            <a:bodyPr lIns="0" tIns="0" rIns="0" bIns="0" rtlCol="0" anchor="t"/>
            <a:lstStyle/>
            <a:p>
              <a:pPr marL="1026160" lvl="1" indent="-513080" algn="just">
                <a:lnSpc>
                  <a:spcPts val="3840"/>
                </a:lnSpc>
              </a:pPr>
              <a:endParaRPr lang="en-US" sz="3200" dirty="0">
                <a:solidFill>
                  <a:srgbClr val="000000"/>
                </a:solidFill>
                <a:latin typeface="Arial"/>
                <a:ea typeface="Arial"/>
                <a:cs typeface="Arial"/>
                <a:sym typeface="Arial"/>
              </a:endParaRPr>
            </a:p>
            <a:p>
              <a:pPr marL="1026160" lvl="1" indent="-513080" algn="just">
                <a:lnSpc>
                  <a:spcPts val="3840"/>
                </a:lnSpc>
                <a:buFont typeface="Arial"/>
                <a:buChar char="•"/>
              </a:pPr>
              <a:r>
                <a:rPr lang="en-US" sz="3200" b="1" dirty="0">
                  <a:solidFill>
                    <a:srgbClr val="000000"/>
                  </a:solidFill>
                  <a:latin typeface="Arial Bold"/>
                  <a:ea typeface="Arial Bold"/>
                  <a:cs typeface="Arial Bold"/>
                  <a:sym typeface="Arial Bold"/>
                </a:rPr>
                <a:t>Scalability:</a:t>
              </a:r>
              <a:r>
                <a:rPr lang="en-US" sz="3200" dirty="0">
                  <a:solidFill>
                    <a:srgbClr val="000000"/>
                  </a:solidFill>
                  <a:latin typeface="Arial"/>
                  <a:ea typeface="Arial"/>
                  <a:cs typeface="Arial"/>
                  <a:sym typeface="Arial"/>
                </a:rPr>
                <a:t> Can handle increasing volumes of inquiries without impacting response time or quality.</a:t>
              </a:r>
            </a:p>
          </p:txBody>
        </p:sp>
      </p:grpSp>
      <p:sp>
        <p:nvSpPr>
          <p:cNvPr id="8" name="Freeform 8"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9" name="Group 9"/>
          <p:cNvGrpSpPr/>
          <p:nvPr/>
        </p:nvGrpSpPr>
        <p:grpSpPr>
          <a:xfrm>
            <a:off x="4383250" y="2120630"/>
            <a:ext cx="9166300" cy="923330"/>
            <a:chOff x="0" y="0"/>
            <a:chExt cx="12221733" cy="1231107"/>
          </a:xfrm>
        </p:grpSpPr>
        <p:sp>
          <p:nvSpPr>
            <p:cNvPr id="10" name="Freeform 10"/>
            <p:cNvSpPr/>
            <p:nvPr/>
          </p:nvSpPr>
          <p:spPr>
            <a:xfrm>
              <a:off x="0" y="0"/>
              <a:ext cx="12221733" cy="1231107"/>
            </a:xfrm>
            <a:custGeom>
              <a:avLst/>
              <a:gdLst/>
              <a:ahLst/>
              <a:cxnLst/>
              <a:rect l="l" t="t" r="r" b="b"/>
              <a:pathLst>
                <a:path w="12221733" h="1231107">
                  <a:moveTo>
                    <a:pt x="0" y="0"/>
                  </a:moveTo>
                  <a:lnTo>
                    <a:pt x="12221733" y="0"/>
                  </a:lnTo>
                  <a:lnTo>
                    <a:pt x="12221733" y="1231107"/>
                  </a:lnTo>
                  <a:lnTo>
                    <a:pt x="0" y="1231107"/>
                  </a:lnTo>
                  <a:close/>
                </a:path>
              </a:pathLst>
            </a:custGeom>
            <a:solidFill>
              <a:srgbClr val="000000">
                <a:alpha val="0"/>
              </a:srgbClr>
            </a:solidFill>
          </p:spPr>
        </p:sp>
        <p:sp>
          <p:nvSpPr>
            <p:cNvPr id="11" name="TextBox 11"/>
            <p:cNvSpPr txBox="1"/>
            <p:nvPr/>
          </p:nvSpPr>
          <p:spPr>
            <a:xfrm>
              <a:off x="0" y="-95250"/>
              <a:ext cx="12221733" cy="1326357"/>
            </a:xfrm>
            <a:prstGeom prst="rect">
              <a:avLst/>
            </a:prstGeom>
          </p:spPr>
          <p:txBody>
            <a:bodyPr lIns="0" tIns="0" rIns="0" bIns="0" rtlCol="0" anchor="t"/>
            <a:lstStyle/>
            <a:p>
              <a:pPr algn="ctr">
                <a:lnSpc>
                  <a:spcPts val="5759"/>
                </a:lnSpc>
              </a:pPr>
              <a:r>
                <a:rPr lang="en-US" sz="4800" b="1">
                  <a:solidFill>
                    <a:srgbClr val="000000"/>
                  </a:solidFill>
                  <a:latin typeface="Times New Roman Bold"/>
                  <a:ea typeface="Times New Roman Bold"/>
                  <a:cs typeface="Times New Roman Bold"/>
                  <a:sym typeface="Times New Roman Bold"/>
                </a:rPr>
                <a:t>SCOPE AND FEASIBILTIY </a:t>
              </a:r>
            </a:p>
          </p:txBody>
        </p:sp>
      </p:grpSp>
      <p:sp>
        <p:nvSpPr>
          <p:cNvPr id="15" name="Slide Number Placeholder 14">
            <a:extLst>
              <a:ext uri="{FF2B5EF4-FFF2-40B4-BE49-F238E27FC236}">
                <a16:creationId xmlns:a16="http://schemas.microsoft.com/office/drawing/2014/main" id="{5C5F5341-B9AC-5C8C-E022-7494FC6C239B}"/>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400" y="1803400"/>
            <a:ext cx="18338800" cy="165100"/>
            <a:chOff x="0" y="0"/>
            <a:chExt cx="24451733" cy="220133"/>
          </a:xfrm>
        </p:grpSpPr>
        <p:sp>
          <p:nvSpPr>
            <p:cNvPr id="3" name="Freeform 3"/>
            <p:cNvSpPr/>
            <p:nvPr/>
          </p:nvSpPr>
          <p:spPr>
            <a:xfrm>
              <a:off x="33909" y="33909"/>
              <a:ext cx="24384001" cy="152400"/>
            </a:xfrm>
            <a:custGeom>
              <a:avLst/>
              <a:gdLst/>
              <a:ahLst/>
              <a:cxnLst/>
              <a:rect l="l" t="t" r="r" b="b"/>
              <a:pathLst>
                <a:path w="24384001" h="152400">
                  <a:moveTo>
                    <a:pt x="0" y="0"/>
                  </a:moveTo>
                  <a:lnTo>
                    <a:pt x="24384001" y="0"/>
                  </a:lnTo>
                  <a:lnTo>
                    <a:pt x="24384001" y="152400"/>
                  </a:lnTo>
                  <a:lnTo>
                    <a:pt x="0" y="152400"/>
                  </a:lnTo>
                  <a:close/>
                </a:path>
              </a:pathLst>
            </a:custGeom>
            <a:solidFill>
              <a:srgbClr val="60B5CC">
                <a:alpha val="23137"/>
              </a:srgbClr>
            </a:solidFill>
          </p:spPr>
        </p:sp>
        <p:sp>
          <p:nvSpPr>
            <p:cNvPr id="4" name="Freeform 4"/>
            <p:cNvSpPr/>
            <p:nvPr/>
          </p:nvSpPr>
          <p:spPr>
            <a:xfrm>
              <a:off x="0" y="0"/>
              <a:ext cx="24451818" cy="220218"/>
            </a:xfrm>
            <a:custGeom>
              <a:avLst/>
              <a:gdLst/>
              <a:ahLst/>
              <a:cxnLst/>
              <a:rect l="l" t="t" r="r" b="b"/>
              <a:pathLst>
                <a:path w="24451818" h="220218">
                  <a:moveTo>
                    <a:pt x="33909" y="0"/>
                  </a:moveTo>
                  <a:lnTo>
                    <a:pt x="24417910" y="0"/>
                  </a:lnTo>
                  <a:cubicBezTo>
                    <a:pt x="24436578" y="0"/>
                    <a:pt x="24451818" y="15113"/>
                    <a:pt x="24451818" y="33909"/>
                  </a:cubicBezTo>
                  <a:lnTo>
                    <a:pt x="24451818" y="186309"/>
                  </a:lnTo>
                  <a:cubicBezTo>
                    <a:pt x="24451818" y="204978"/>
                    <a:pt x="24436705" y="220218"/>
                    <a:pt x="24417910" y="220218"/>
                  </a:cubicBezTo>
                  <a:lnTo>
                    <a:pt x="33909" y="220218"/>
                  </a:lnTo>
                  <a:cubicBezTo>
                    <a:pt x="15113" y="220091"/>
                    <a:pt x="0" y="204978"/>
                    <a:pt x="0" y="186309"/>
                  </a:cubicBezTo>
                  <a:lnTo>
                    <a:pt x="0" y="33909"/>
                  </a:lnTo>
                  <a:cubicBezTo>
                    <a:pt x="0" y="15113"/>
                    <a:pt x="15113" y="0"/>
                    <a:pt x="33909" y="0"/>
                  </a:cubicBezTo>
                  <a:moveTo>
                    <a:pt x="33909" y="67691"/>
                  </a:moveTo>
                  <a:lnTo>
                    <a:pt x="33909" y="33909"/>
                  </a:lnTo>
                  <a:lnTo>
                    <a:pt x="67691" y="33909"/>
                  </a:lnTo>
                  <a:lnTo>
                    <a:pt x="67691" y="186309"/>
                  </a:lnTo>
                  <a:lnTo>
                    <a:pt x="33909" y="186309"/>
                  </a:lnTo>
                  <a:lnTo>
                    <a:pt x="33909" y="152400"/>
                  </a:lnTo>
                  <a:lnTo>
                    <a:pt x="24417910" y="152400"/>
                  </a:lnTo>
                  <a:lnTo>
                    <a:pt x="24417910" y="186309"/>
                  </a:lnTo>
                  <a:lnTo>
                    <a:pt x="24384000" y="186309"/>
                  </a:lnTo>
                  <a:lnTo>
                    <a:pt x="24384000" y="33909"/>
                  </a:lnTo>
                  <a:lnTo>
                    <a:pt x="24417910" y="33909"/>
                  </a:lnTo>
                  <a:lnTo>
                    <a:pt x="24417910" y="67691"/>
                  </a:lnTo>
                  <a:lnTo>
                    <a:pt x="33909" y="67691"/>
                  </a:lnTo>
                  <a:close/>
                </a:path>
              </a:pathLst>
            </a:custGeom>
            <a:solidFill>
              <a:srgbClr val="A0D3E0"/>
            </a:solidFill>
          </p:spPr>
        </p:sp>
      </p:grpSp>
      <p:sp>
        <p:nvSpPr>
          <p:cNvPr id="8" name="Freeform 8"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sp>
        <p:nvSpPr>
          <p:cNvPr id="12" name="Google Shape;177;p26">
            <a:extLst>
              <a:ext uri="{FF2B5EF4-FFF2-40B4-BE49-F238E27FC236}">
                <a16:creationId xmlns:a16="http://schemas.microsoft.com/office/drawing/2014/main" id="{8251EAFF-B136-87F7-EEDC-23BE8BE35C0A}"/>
              </a:ext>
            </a:extLst>
          </p:cNvPr>
          <p:cNvSpPr txBox="1"/>
          <p:nvPr/>
        </p:nvSpPr>
        <p:spPr>
          <a:xfrm>
            <a:off x="1143000" y="2628900"/>
            <a:ext cx="10058400" cy="746969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chemeClr val="dk1"/>
              </a:buClr>
              <a:buSzPts val="2400"/>
              <a:buFont typeface="Times New Roman"/>
              <a:buNone/>
            </a:pPr>
            <a:r>
              <a:rPr lang="en-US" sz="4800" b="1" i="0" u="none" strike="noStrike" cap="none" dirty="0">
                <a:solidFill>
                  <a:schemeClr val="dk1"/>
                </a:solidFill>
                <a:latin typeface="Times New Roman"/>
                <a:ea typeface="Times New Roman"/>
                <a:cs typeface="Times New Roman"/>
                <a:sym typeface="Times New Roman"/>
              </a:rPr>
              <a:t>OUTLINE</a:t>
            </a:r>
            <a:endParaRPr sz="4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endParaRPr sz="110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endParaRPr sz="1100" i="0" u="none" strike="noStrike" cap="none" dirty="0">
              <a:solidFill>
                <a:srgbClr val="000000"/>
              </a:solidFill>
              <a:latin typeface="Times New Roman"/>
              <a:ea typeface="Times New Roman"/>
              <a:cs typeface="Times New Roman"/>
              <a:sym typeface="Times New Roman"/>
            </a:endParaRPr>
          </a:p>
          <a:p>
            <a:pPr marL="571500" marR="0" lvl="0" indent="-133350" algn="l" rtl="0">
              <a:lnSpc>
                <a:spcPct val="115000"/>
              </a:lnSpc>
              <a:spcBef>
                <a:spcPts val="0"/>
              </a:spcBef>
              <a:spcAft>
                <a:spcPts val="0"/>
              </a:spcAft>
              <a:buClr>
                <a:srgbClr val="000000"/>
              </a:buClr>
              <a:buSzPts val="2100"/>
              <a:buFont typeface="Times New Roman"/>
              <a:buChar char="➔"/>
            </a:pPr>
            <a:r>
              <a:rPr lang="en-US" sz="2100" i="0" u="none" strike="noStrike" cap="none" dirty="0">
                <a:solidFill>
                  <a:srgbClr val="000000"/>
                </a:solidFill>
                <a:latin typeface="Times New Roman"/>
                <a:ea typeface="Times New Roman"/>
                <a:cs typeface="Times New Roman"/>
                <a:sym typeface="Times New Roman"/>
              </a:rPr>
              <a:t> </a:t>
            </a:r>
            <a:r>
              <a:rPr lang="en-US" sz="3600" i="0" u="none" strike="noStrike" cap="none" dirty="0">
                <a:solidFill>
                  <a:srgbClr val="000000"/>
                </a:solidFill>
                <a:latin typeface="Times New Roman"/>
                <a:ea typeface="Times New Roman"/>
                <a:cs typeface="Times New Roman"/>
                <a:sym typeface="Times New Roman"/>
              </a:rPr>
              <a:t>Introduction</a:t>
            </a:r>
            <a:endParaRPr sz="3600" i="0" u="none" strike="noStrike" cap="none" dirty="0">
              <a:solidFill>
                <a:srgbClr val="000000"/>
              </a:solidFill>
              <a:latin typeface="Times New Roman"/>
              <a:ea typeface="Times New Roman"/>
              <a:cs typeface="Times New Roman"/>
              <a:sym typeface="Times New Roman"/>
            </a:endParaRPr>
          </a:p>
          <a:p>
            <a:pPr marL="571500" marR="0" lvl="0" indent="-133350" algn="l" rtl="0">
              <a:lnSpc>
                <a:spcPct val="115000"/>
              </a:lnSpc>
              <a:spcBef>
                <a:spcPts val="0"/>
              </a:spcBef>
              <a:spcAft>
                <a:spcPts val="0"/>
              </a:spcAft>
              <a:buSzPts val="2100"/>
              <a:buFont typeface="Times New Roman"/>
              <a:buChar char="➔"/>
            </a:pPr>
            <a:r>
              <a:rPr lang="en-US" sz="3600" dirty="0">
                <a:latin typeface="Times New Roman"/>
                <a:ea typeface="Times New Roman"/>
                <a:cs typeface="Times New Roman"/>
                <a:sym typeface="Times New Roman"/>
              </a:rPr>
              <a:t>Challenges</a:t>
            </a:r>
            <a:endParaRPr sz="3600" dirty="0">
              <a:latin typeface="Times New Roman"/>
              <a:ea typeface="Times New Roman"/>
              <a:cs typeface="Times New Roman"/>
              <a:sym typeface="Times New Roman"/>
            </a:endParaRPr>
          </a:p>
          <a:p>
            <a:pPr marL="571500" marR="0" lvl="0" indent="-133350" algn="l" rtl="0">
              <a:lnSpc>
                <a:spcPct val="115000"/>
              </a:lnSpc>
              <a:spcBef>
                <a:spcPts val="0"/>
              </a:spcBef>
              <a:spcAft>
                <a:spcPts val="0"/>
              </a:spcAft>
              <a:buSzPts val="2100"/>
              <a:buFont typeface="Times New Roman"/>
              <a:buChar char="➔"/>
            </a:pPr>
            <a:r>
              <a:rPr lang="en-US" sz="3600" dirty="0">
                <a:latin typeface="Times New Roman"/>
                <a:ea typeface="Times New Roman"/>
                <a:cs typeface="Times New Roman"/>
                <a:sym typeface="Times New Roman"/>
              </a:rPr>
              <a:t>Objective</a:t>
            </a:r>
            <a:endParaRPr sz="3600" dirty="0">
              <a:latin typeface="Times New Roman"/>
              <a:ea typeface="Times New Roman"/>
              <a:cs typeface="Times New Roman"/>
              <a:sym typeface="Times New Roman"/>
            </a:endParaRPr>
          </a:p>
          <a:p>
            <a:pPr marL="571500" marR="0" lvl="0" indent="-133350" algn="l" rtl="0">
              <a:lnSpc>
                <a:spcPct val="115000"/>
              </a:lnSpc>
              <a:spcBef>
                <a:spcPts val="0"/>
              </a:spcBef>
              <a:spcAft>
                <a:spcPts val="0"/>
              </a:spcAft>
              <a:buSzPts val="2100"/>
              <a:buFont typeface="Times New Roman"/>
              <a:buChar char="➔"/>
            </a:pPr>
            <a:r>
              <a:rPr lang="en-US" sz="3600" dirty="0">
                <a:solidFill>
                  <a:schemeClr val="dk1"/>
                </a:solidFill>
                <a:latin typeface="Times New Roman"/>
                <a:ea typeface="Times New Roman"/>
                <a:cs typeface="Times New Roman"/>
                <a:sym typeface="Times New Roman"/>
              </a:rPr>
              <a:t>Literature Survey</a:t>
            </a:r>
            <a:endParaRPr sz="3600" dirty="0">
              <a:latin typeface="Times New Roman"/>
              <a:ea typeface="Times New Roman"/>
              <a:cs typeface="Times New Roman"/>
              <a:sym typeface="Times New Roman"/>
            </a:endParaRPr>
          </a:p>
          <a:p>
            <a:pPr marL="571500" marR="0" lvl="0" indent="-133350" algn="l" rtl="0">
              <a:lnSpc>
                <a:spcPct val="115000"/>
              </a:lnSpc>
              <a:spcBef>
                <a:spcPts val="0"/>
              </a:spcBef>
              <a:spcAft>
                <a:spcPts val="0"/>
              </a:spcAft>
              <a:buSzPts val="2100"/>
              <a:buFont typeface="Times New Roman"/>
              <a:buChar char="➔"/>
            </a:pPr>
            <a:r>
              <a:rPr lang="en-US" sz="3600" dirty="0">
                <a:latin typeface="Times New Roman"/>
                <a:ea typeface="Times New Roman"/>
                <a:cs typeface="Times New Roman"/>
                <a:sym typeface="Times New Roman"/>
              </a:rPr>
              <a:t>Problem Statement</a:t>
            </a:r>
            <a:endParaRPr sz="3600" i="0" u="none" strike="noStrike" cap="none" dirty="0">
              <a:solidFill>
                <a:srgbClr val="000000"/>
              </a:solidFill>
              <a:latin typeface="Times New Roman"/>
              <a:ea typeface="Times New Roman"/>
              <a:cs typeface="Times New Roman"/>
              <a:sym typeface="Times New Roman"/>
            </a:endParaRPr>
          </a:p>
          <a:p>
            <a:pPr marL="571500" marR="0" lvl="0" indent="-133350" algn="l" rtl="0">
              <a:lnSpc>
                <a:spcPct val="115000"/>
              </a:lnSpc>
              <a:spcBef>
                <a:spcPts val="0"/>
              </a:spcBef>
              <a:spcAft>
                <a:spcPts val="0"/>
              </a:spcAft>
              <a:buClr>
                <a:srgbClr val="000000"/>
              </a:buClr>
              <a:buSzPts val="2100"/>
              <a:buFont typeface="Times New Roman"/>
              <a:buChar char="➔"/>
            </a:pPr>
            <a:r>
              <a:rPr lang="en-US" sz="3600" i="0" u="none" strike="noStrike" cap="none" dirty="0">
                <a:solidFill>
                  <a:srgbClr val="000000"/>
                </a:solidFill>
                <a:latin typeface="Times New Roman"/>
                <a:ea typeface="Times New Roman"/>
                <a:cs typeface="Times New Roman"/>
                <a:sym typeface="Times New Roman"/>
              </a:rPr>
              <a:t>Proposed System</a:t>
            </a:r>
            <a:endParaRPr sz="3600" i="0" u="none" strike="noStrike" cap="none" dirty="0">
              <a:solidFill>
                <a:srgbClr val="000000"/>
              </a:solidFill>
              <a:latin typeface="Times New Roman"/>
              <a:ea typeface="Times New Roman"/>
              <a:cs typeface="Times New Roman"/>
              <a:sym typeface="Times New Roman"/>
            </a:endParaRPr>
          </a:p>
          <a:p>
            <a:pPr marL="571500" marR="0" lvl="0" indent="-133350" algn="l" rtl="0">
              <a:lnSpc>
                <a:spcPct val="115000"/>
              </a:lnSpc>
              <a:spcBef>
                <a:spcPts val="0"/>
              </a:spcBef>
              <a:spcAft>
                <a:spcPts val="0"/>
              </a:spcAft>
              <a:buSzPts val="2100"/>
              <a:buFont typeface="Times New Roman"/>
              <a:buChar char="➔"/>
            </a:pPr>
            <a:r>
              <a:rPr lang="en-US" sz="3600" dirty="0">
                <a:latin typeface="Times New Roman"/>
                <a:ea typeface="Times New Roman"/>
                <a:cs typeface="Times New Roman"/>
                <a:sym typeface="Times New Roman"/>
              </a:rPr>
              <a:t>Feasibility Study</a:t>
            </a:r>
            <a:endParaRPr sz="3600" dirty="0">
              <a:latin typeface="Times New Roman"/>
              <a:ea typeface="Times New Roman"/>
              <a:cs typeface="Times New Roman"/>
              <a:sym typeface="Times New Roman"/>
            </a:endParaRPr>
          </a:p>
          <a:p>
            <a:pPr marL="571500" marR="0" lvl="0" indent="-133350" algn="l" rtl="0">
              <a:lnSpc>
                <a:spcPct val="115000"/>
              </a:lnSpc>
              <a:spcBef>
                <a:spcPts val="0"/>
              </a:spcBef>
              <a:spcAft>
                <a:spcPts val="0"/>
              </a:spcAft>
              <a:buSzPts val="2100"/>
              <a:buFont typeface="Times New Roman"/>
              <a:buChar char="➔"/>
            </a:pPr>
            <a:r>
              <a:rPr lang="en-US" sz="3600" dirty="0">
                <a:latin typeface="Times New Roman"/>
                <a:ea typeface="Times New Roman"/>
                <a:cs typeface="Times New Roman"/>
                <a:sym typeface="Times New Roman"/>
              </a:rPr>
              <a:t>Requirement Analysis</a:t>
            </a:r>
          </a:p>
          <a:p>
            <a:pPr marL="571500" indent="-133350">
              <a:lnSpc>
                <a:spcPct val="115000"/>
              </a:lnSpc>
              <a:buSzPts val="2100"/>
              <a:buFont typeface="Times New Roman"/>
              <a:buChar char="➔"/>
            </a:pPr>
            <a:r>
              <a:rPr lang="en-US" sz="3600" dirty="0">
                <a:solidFill>
                  <a:schemeClr val="dk1"/>
                </a:solidFill>
                <a:highlight>
                  <a:schemeClr val="lt1"/>
                </a:highlight>
                <a:latin typeface="Times New Roman"/>
                <a:ea typeface="Times New Roman"/>
                <a:cs typeface="Times New Roman"/>
                <a:sym typeface="Times New Roman"/>
              </a:rPr>
              <a:t>Advantages</a:t>
            </a:r>
          </a:p>
          <a:p>
            <a:pPr marL="571500" marR="0" lvl="0" indent="-133350" algn="l" rtl="0">
              <a:lnSpc>
                <a:spcPct val="115000"/>
              </a:lnSpc>
              <a:spcBef>
                <a:spcPts val="0"/>
              </a:spcBef>
              <a:spcAft>
                <a:spcPts val="0"/>
              </a:spcAft>
              <a:buSzPts val="2100"/>
              <a:buFont typeface="Times New Roman"/>
              <a:buChar char="➔"/>
            </a:pPr>
            <a:endParaRPr sz="3600" dirty="0">
              <a:latin typeface="Times New Roman"/>
              <a:ea typeface="Times New Roman"/>
              <a:cs typeface="Times New Roman"/>
              <a:sym typeface="Times New Roman"/>
            </a:endParaRPr>
          </a:p>
        </p:txBody>
      </p:sp>
      <p:sp>
        <p:nvSpPr>
          <p:cNvPr id="13" name="Google Shape;180;p26">
            <a:extLst>
              <a:ext uri="{FF2B5EF4-FFF2-40B4-BE49-F238E27FC236}">
                <a16:creationId xmlns:a16="http://schemas.microsoft.com/office/drawing/2014/main" id="{758D96D5-C958-FD82-6733-7723C46DB84D}"/>
              </a:ext>
            </a:extLst>
          </p:cNvPr>
          <p:cNvSpPr txBox="1"/>
          <p:nvPr/>
        </p:nvSpPr>
        <p:spPr>
          <a:xfrm>
            <a:off x="8229600" y="3009900"/>
            <a:ext cx="5562900" cy="600699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5250" lvl="0" algn="l" rtl="0">
              <a:lnSpc>
                <a:spcPct val="115000"/>
              </a:lnSpc>
              <a:spcBef>
                <a:spcPts val="0"/>
              </a:spcBef>
              <a:spcAft>
                <a:spcPts val="0"/>
              </a:spcAft>
              <a:buClr>
                <a:schemeClr val="dk1"/>
              </a:buClr>
              <a:buSzPts val="2100"/>
            </a:pPr>
            <a:endParaRPr lang="en-US" sz="3200" dirty="0">
              <a:solidFill>
                <a:schemeClr val="dk1"/>
              </a:solidFill>
              <a:highlight>
                <a:schemeClr val="lt1"/>
              </a:highlight>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Times New Roman"/>
              <a:buChar char="➔"/>
            </a:pPr>
            <a:r>
              <a:rPr lang="en-US" sz="3300" dirty="0">
                <a:solidFill>
                  <a:schemeClr val="dk1"/>
                </a:solidFill>
                <a:highlight>
                  <a:schemeClr val="lt1"/>
                </a:highlight>
                <a:latin typeface="Times New Roman"/>
                <a:ea typeface="Times New Roman"/>
                <a:cs typeface="Times New Roman"/>
                <a:sym typeface="Times New Roman"/>
              </a:rPr>
              <a:t>Disadvantages</a:t>
            </a:r>
            <a:endParaRPr sz="3300" dirty="0">
              <a:solidFill>
                <a:schemeClr val="dk1"/>
              </a:solidFill>
              <a:highlight>
                <a:schemeClr val="lt1"/>
              </a:highlight>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Times New Roman"/>
              <a:buChar char="➔"/>
            </a:pPr>
            <a:r>
              <a:rPr lang="en-US" sz="3300" dirty="0">
                <a:solidFill>
                  <a:schemeClr val="dk1"/>
                </a:solidFill>
                <a:highlight>
                  <a:schemeClr val="lt1"/>
                </a:highlight>
                <a:latin typeface="Times New Roman"/>
                <a:ea typeface="Times New Roman"/>
                <a:cs typeface="Times New Roman"/>
                <a:sym typeface="Times New Roman"/>
              </a:rPr>
              <a:t>Flowchart</a:t>
            </a:r>
            <a:endParaRPr sz="3300" dirty="0">
              <a:solidFill>
                <a:schemeClr val="dk1"/>
              </a:solidFill>
              <a:highlight>
                <a:schemeClr val="lt1"/>
              </a:highlight>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Times New Roman"/>
              <a:buChar char="➔"/>
            </a:pPr>
            <a:r>
              <a:rPr lang="en-US" sz="3300" dirty="0">
                <a:solidFill>
                  <a:schemeClr val="dk1"/>
                </a:solidFill>
                <a:highlight>
                  <a:schemeClr val="lt1"/>
                </a:highlight>
                <a:latin typeface="Times New Roman"/>
                <a:ea typeface="Times New Roman"/>
                <a:cs typeface="Times New Roman"/>
                <a:sym typeface="Times New Roman"/>
              </a:rPr>
              <a:t>Use Case Diagram</a:t>
            </a:r>
            <a:endParaRPr sz="3300" b="0" i="0" u="none" strike="noStrike" cap="none" dirty="0">
              <a:solidFill>
                <a:schemeClr val="dk1"/>
              </a:solidFill>
              <a:highlight>
                <a:schemeClr val="lt1"/>
              </a:highlight>
              <a:latin typeface="Times New Roman"/>
              <a:ea typeface="Times New Roman"/>
              <a:cs typeface="Times New Roman"/>
              <a:sym typeface="Times New Roman"/>
            </a:endParaRPr>
          </a:p>
          <a:p>
            <a:pPr marL="457200" marR="0" lvl="0" indent="-361950" algn="l" rtl="0">
              <a:lnSpc>
                <a:spcPct val="115000"/>
              </a:lnSpc>
              <a:spcBef>
                <a:spcPts val="0"/>
              </a:spcBef>
              <a:spcAft>
                <a:spcPts val="0"/>
              </a:spcAft>
              <a:buClr>
                <a:schemeClr val="dk1"/>
              </a:buClr>
              <a:buSzPts val="2100"/>
              <a:buFont typeface="Times New Roman"/>
              <a:buChar char="➔"/>
            </a:pPr>
            <a:r>
              <a:rPr lang="en-US" sz="3300" dirty="0">
                <a:solidFill>
                  <a:schemeClr val="dk1"/>
                </a:solidFill>
                <a:highlight>
                  <a:schemeClr val="lt1"/>
                </a:highlight>
                <a:latin typeface="Times New Roman"/>
                <a:ea typeface="Times New Roman"/>
                <a:cs typeface="Times New Roman"/>
                <a:sym typeface="Times New Roman"/>
              </a:rPr>
              <a:t>Sequence Diagram</a:t>
            </a:r>
            <a:endParaRPr sz="3300" dirty="0">
              <a:solidFill>
                <a:schemeClr val="dk1"/>
              </a:solidFill>
              <a:highlight>
                <a:schemeClr val="lt1"/>
              </a:highlight>
              <a:latin typeface="Times New Roman"/>
              <a:ea typeface="Times New Roman"/>
              <a:cs typeface="Times New Roman"/>
              <a:sym typeface="Times New Roman"/>
            </a:endParaRPr>
          </a:p>
          <a:p>
            <a:pPr marL="457200" marR="0" lvl="0" indent="-361950" algn="l" rtl="0">
              <a:lnSpc>
                <a:spcPct val="115000"/>
              </a:lnSpc>
              <a:spcBef>
                <a:spcPts val="0"/>
              </a:spcBef>
              <a:spcAft>
                <a:spcPts val="0"/>
              </a:spcAft>
              <a:buClr>
                <a:schemeClr val="dk1"/>
              </a:buClr>
              <a:buSzPts val="2100"/>
              <a:buFont typeface="Times New Roman"/>
              <a:buChar char="➔"/>
            </a:pPr>
            <a:r>
              <a:rPr lang="en-US" sz="3300" dirty="0">
                <a:solidFill>
                  <a:schemeClr val="dk1"/>
                </a:solidFill>
                <a:highlight>
                  <a:schemeClr val="lt1"/>
                </a:highlight>
                <a:latin typeface="Times New Roman"/>
                <a:ea typeface="Times New Roman"/>
                <a:cs typeface="Times New Roman"/>
                <a:sym typeface="Times New Roman"/>
              </a:rPr>
              <a:t>Scope and Feasibility</a:t>
            </a:r>
          </a:p>
          <a:p>
            <a:pPr marL="457200" marR="0" lvl="0" indent="-361950" algn="l" rtl="0">
              <a:lnSpc>
                <a:spcPct val="115000"/>
              </a:lnSpc>
              <a:spcBef>
                <a:spcPts val="0"/>
              </a:spcBef>
              <a:spcAft>
                <a:spcPts val="0"/>
              </a:spcAft>
              <a:buClr>
                <a:schemeClr val="dk1"/>
              </a:buClr>
              <a:buSzPts val="2100"/>
              <a:buFont typeface="Times New Roman"/>
              <a:buChar char="➔"/>
            </a:pPr>
            <a:r>
              <a:rPr lang="en-US" sz="3300" dirty="0">
                <a:solidFill>
                  <a:schemeClr val="dk1"/>
                </a:solidFill>
                <a:highlight>
                  <a:schemeClr val="lt1"/>
                </a:highlight>
                <a:latin typeface="Times New Roman"/>
                <a:ea typeface="Times New Roman"/>
                <a:cs typeface="Times New Roman"/>
                <a:sym typeface="Times New Roman"/>
              </a:rPr>
              <a:t>Output</a:t>
            </a:r>
            <a:endParaRPr sz="3300" dirty="0">
              <a:solidFill>
                <a:schemeClr val="dk1"/>
              </a:solidFill>
              <a:highlight>
                <a:schemeClr val="lt1"/>
              </a:highlight>
              <a:latin typeface="Times New Roman"/>
              <a:ea typeface="Times New Roman"/>
              <a:cs typeface="Times New Roman"/>
              <a:sym typeface="Times New Roman"/>
            </a:endParaRPr>
          </a:p>
          <a:p>
            <a:pPr marL="457200" marR="0" lvl="0" indent="-361950" algn="l" rtl="0">
              <a:lnSpc>
                <a:spcPct val="115000"/>
              </a:lnSpc>
              <a:spcBef>
                <a:spcPts val="0"/>
              </a:spcBef>
              <a:spcAft>
                <a:spcPts val="0"/>
              </a:spcAft>
              <a:buClr>
                <a:schemeClr val="dk1"/>
              </a:buClr>
              <a:buSzPts val="2100"/>
              <a:buFont typeface="Times New Roman"/>
              <a:buChar char="➔"/>
            </a:pPr>
            <a:r>
              <a:rPr lang="en-US" sz="3300" b="0" i="0" u="none" strike="noStrike" cap="none" dirty="0">
                <a:solidFill>
                  <a:schemeClr val="dk1"/>
                </a:solidFill>
                <a:latin typeface="Times New Roman"/>
                <a:ea typeface="Times New Roman"/>
                <a:cs typeface="Times New Roman"/>
                <a:sym typeface="Times New Roman"/>
              </a:rPr>
              <a:t>Conclusion</a:t>
            </a:r>
            <a:endParaRPr sz="3300" b="0" i="0" u="none" strike="noStrike" cap="none" dirty="0">
              <a:solidFill>
                <a:schemeClr val="dk1"/>
              </a:solidFill>
              <a:latin typeface="Times New Roman"/>
              <a:ea typeface="Times New Roman"/>
              <a:cs typeface="Times New Roman"/>
              <a:sym typeface="Times New Roman"/>
            </a:endParaRPr>
          </a:p>
          <a:p>
            <a:pPr marL="457200" marR="0" lvl="0" indent="-361950" algn="l" rtl="0">
              <a:lnSpc>
                <a:spcPct val="115000"/>
              </a:lnSpc>
              <a:spcBef>
                <a:spcPts val="0"/>
              </a:spcBef>
              <a:spcAft>
                <a:spcPts val="0"/>
              </a:spcAft>
              <a:buClr>
                <a:schemeClr val="dk1"/>
              </a:buClr>
              <a:buSzPts val="2100"/>
              <a:buFont typeface="Times New Roman"/>
              <a:buChar char="➔"/>
            </a:pPr>
            <a:r>
              <a:rPr lang="en-US" sz="3300" dirty="0">
                <a:solidFill>
                  <a:schemeClr val="dk1"/>
                </a:solidFill>
                <a:latin typeface="Times New Roman"/>
                <a:ea typeface="Times New Roman"/>
                <a:cs typeface="Times New Roman"/>
                <a:sym typeface="Times New Roman"/>
              </a:rPr>
              <a:t>IPR-Copyright</a:t>
            </a:r>
            <a:endParaRPr sz="3300" dirty="0">
              <a:solidFill>
                <a:schemeClr val="dk1"/>
              </a:solidFill>
              <a:latin typeface="Times New Roman"/>
              <a:ea typeface="Times New Roman"/>
              <a:cs typeface="Times New Roman"/>
              <a:sym typeface="Times New Roman"/>
            </a:endParaRPr>
          </a:p>
          <a:p>
            <a:pPr marL="457200" marR="0" lvl="0" indent="-361950" algn="l" rtl="0">
              <a:lnSpc>
                <a:spcPct val="115000"/>
              </a:lnSpc>
              <a:spcBef>
                <a:spcPts val="0"/>
              </a:spcBef>
              <a:spcAft>
                <a:spcPts val="0"/>
              </a:spcAft>
              <a:buClr>
                <a:schemeClr val="dk1"/>
              </a:buClr>
              <a:buSzPts val="2100"/>
              <a:buFont typeface="Times New Roman"/>
              <a:buChar char="➔"/>
            </a:pPr>
            <a:r>
              <a:rPr lang="en-US" sz="3300" dirty="0">
                <a:solidFill>
                  <a:schemeClr val="dk1"/>
                </a:solidFill>
                <a:latin typeface="Times New Roman"/>
                <a:ea typeface="Times New Roman"/>
                <a:cs typeface="Times New Roman"/>
                <a:sym typeface="Times New Roman"/>
              </a:rPr>
              <a:t> </a:t>
            </a:r>
            <a:r>
              <a:rPr lang="en-US" sz="3300" b="0" i="0" u="none" strike="noStrike" cap="none" dirty="0">
                <a:solidFill>
                  <a:schemeClr val="dk1"/>
                </a:solidFill>
                <a:latin typeface="Times New Roman"/>
                <a:ea typeface="Times New Roman"/>
                <a:cs typeface="Times New Roman"/>
                <a:sym typeface="Times New Roman"/>
              </a:rPr>
              <a:t>References</a:t>
            </a:r>
            <a:endParaRPr sz="3300" b="0" i="0" u="none" strike="noStrike" cap="none" dirty="0">
              <a:solidFill>
                <a:schemeClr val="dk1"/>
              </a:solidFill>
              <a:latin typeface="Times New Roman"/>
              <a:ea typeface="Times New Roman"/>
              <a:cs typeface="Times New Roman"/>
              <a:sym typeface="Times New Roman"/>
            </a:endParaRPr>
          </a:p>
        </p:txBody>
      </p:sp>
      <p:sp>
        <p:nvSpPr>
          <p:cNvPr id="10" name="Slide Number Placeholder 9">
            <a:extLst>
              <a:ext uri="{FF2B5EF4-FFF2-40B4-BE49-F238E27FC236}">
                <a16:creationId xmlns:a16="http://schemas.microsoft.com/office/drawing/2014/main" id="{C43161B9-2FAD-CC3C-89E9-BFE1ABDAD217}"/>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3" name="Group 3"/>
          <p:cNvGrpSpPr/>
          <p:nvPr/>
        </p:nvGrpSpPr>
        <p:grpSpPr>
          <a:xfrm>
            <a:off x="-25400" y="1803400"/>
            <a:ext cx="18338800" cy="164800"/>
            <a:chOff x="0" y="0"/>
            <a:chExt cx="24451733" cy="219733"/>
          </a:xfrm>
        </p:grpSpPr>
        <p:sp>
          <p:nvSpPr>
            <p:cNvPr id="4" name="Freeform 4"/>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5" name="Freeform 5"/>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grpSp>
        <p:nvGrpSpPr>
          <p:cNvPr id="6" name="Group 6"/>
          <p:cNvGrpSpPr/>
          <p:nvPr/>
        </p:nvGrpSpPr>
        <p:grpSpPr>
          <a:xfrm>
            <a:off x="4103650" y="1503692"/>
            <a:ext cx="9407900" cy="1502398"/>
            <a:chOff x="-322133" y="-619344"/>
            <a:chExt cx="12543866" cy="2003197"/>
          </a:xfrm>
        </p:grpSpPr>
        <p:sp>
          <p:nvSpPr>
            <p:cNvPr id="7" name="Freeform 7"/>
            <p:cNvSpPr/>
            <p:nvPr/>
          </p:nvSpPr>
          <p:spPr>
            <a:xfrm>
              <a:off x="0" y="0"/>
              <a:ext cx="12221733" cy="1383853"/>
            </a:xfrm>
            <a:custGeom>
              <a:avLst/>
              <a:gdLst/>
              <a:ahLst/>
              <a:cxnLst/>
              <a:rect l="l" t="t" r="r" b="b"/>
              <a:pathLst>
                <a:path w="12221733" h="1383853">
                  <a:moveTo>
                    <a:pt x="0" y="0"/>
                  </a:moveTo>
                  <a:lnTo>
                    <a:pt x="12221733" y="0"/>
                  </a:lnTo>
                  <a:lnTo>
                    <a:pt x="12221733" y="1383853"/>
                  </a:lnTo>
                  <a:lnTo>
                    <a:pt x="0" y="1383853"/>
                  </a:lnTo>
                  <a:close/>
                </a:path>
              </a:pathLst>
            </a:custGeom>
            <a:solidFill>
              <a:srgbClr val="000000">
                <a:alpha val="0"/>
              </a:srgbClr>
            </a:solidFill>
          </p:spPr>
        </p:sp>
        <p:sp>
          <p:nvSpPr>
            <p:cNvPr id="8" name="TextBox 8"/>
            <p:cNvSpPr txBox="1"/>
            <p:nvPr/>
          </p:nvSpPr>
          <p:spPr>
            <a:xfrm>
              <a:off x="-322133" y="-619344"/>
              <a:ext cx="12221733" cy="2002978"/>
            </a:xfrm>
            <a:prstGeom prst="rect">
              <a:avLst/>
            </a:prstGeom>
          </p:spPr>
          <p:txBody>
            <a:bodyPr lIns="0" tIns="0" rIns="0" bIns="0" rtlCol="0" anchor="t"/>
            <a:lstStyle/>
            <a:p>
              <a:pPr algn="ctr">
                <a:lnSpc>
                  <a:spcPts val="12000"/>
                </a:lnSpc>
              </a:pPr>
              <a:r>
                <a:rPr lang="en-US" sz="4800" b="1" dirty="0">
                  <a:solidFill>
                    <a:srgbClr val="000000"/>
                  </a:solidFill>
                  <a:latin typeface="Arimo Bold"/>
                  <a:ea typeface="Arimo Bold"/>
                  <a:cs typeface="Arimo Bold"/>
                  <a:sym typeface="Arimo Bold"/>
                </a:rPr>
                <a:t>OUTPUT</a:t>
              </a:r>
            </a:p>
          </p:txBody>
        </p:sp>
      </p:grpSp>
      <p:sp>
        <p:nvSpPr>
          <p:cNvPr id="16" name="Slide Number Placeholder 15">
            <a:extLst>
              <a:ext uri="{FF2B5EF4-FFF2-40B4-BE49-F238E27FC236}">
                <a16:creationId xmlns:a16="http://schemas.microsoft.com/office/drawing/2014/main" id="{CD0188A8-007E-F1CD-7EC5-617ED270A118}"/>
              </a:ext>
            </a:extLst>
          </p:cNvPr>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12" name="Picture 11">
            <a:extLst>
              <a:ext uri="{FF2B5EF4-FFF2-40B4-BE49-F238E27FC236}">
                <a16:creationId xmlns:a16="http://schemas.microsoft.com/office/drawing/2014/main" id="{4EEA2B98-8FF3-E895-A7CB-5E935A165C04}"/>
              </a:ext>
            </a:extLst>
          </p:cNvPr>
          <p:cNvPicPr>
            <a:picLocks noChangeAspect="1"/>
          </p:cNvPicPr>
          <p:nvPr/>
        </p:nvPicPr>
        <p:blipFill>
          <a:blip r:embed="rId3"/>
          <a:stretch>
            <a:fillRect/>
          </a:stretch>
        </p:blipFill>
        <p:spPr>
          <a:xfrm>
            <a:off x="762000" y="3148965"/>
            <a:ext cx="8055111" cy="4531000"/>
          </a:xfrm>
          <a:prstGeom prst="rect">
            <a:avLst/>
          </a:prstGeom>
        </p:spPr>
      </p:pic>
      <p:pic>
        <p:nvPicPr>
          <p:cNvPr id="14" name="Picture 13">
            <a:extLst>
              <a:ext uri="{FF2B5EF4-FFF2-40B4-BE49-F238E27FC236}">
                <a16:creationId xmlns:a16="http://schemas.microsoft.com/office/drawing/2014/main" id="{92A4561D-2D23-49F0-DB33-3A2D6FFFC8E9}"/>
              </a:ext>
            </a:extLst>
          </p:cNvPr>
          <p:cNvPicPr>
            <a:picLocks noChangeAspect="1"/>
          </p:cNvPicPr>
          <p:nvPr/>
        </p:nvPicPr>
        <p:blipFill>
          <a:blip r:embed="rId4"/>
          <a:stretch>
            <a:fillRect/>
          </a:stretch>
        </p:blipFill>
        <p:spPr>
          <a:xfrm>
            <a:off x="9483994" y="3172280"/>
            <a:ext cx="8055111" cy="4531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29A43-FEE7-82BD-9574-99CAFC1956FB}"/>
            </a:ext>
          </a:extLst>
        </p:cNvPr>
        <p:cNvGrpSpPr/>
        <p:nvPr/>
      </p:nvGrpSpPr>
      <p:grpSpPr>
        <a:xfrm>
          <a:off x="0" y="0"/>
          <a:ext cx="0" cy="0"/>
          <a:chOff x="0" y="0"/>
          <a:chExt cx="0" cy="0"/>
        </a:xfrm>
      </p:grpSpPr>
      <p:sp>
        <p:nvSpPr>
          <p:cNvPr id="2" name="Freeform 2" descr="C:\Users\DELL\Desktop\pccoer.jpg">
            <a:extLst>
              <a:ext uri="{FF2B5EF4-FFF2-40B4-BE49-F238E27FC236}">
                <a16:creationId xmlns:a16="http://schemas.microsoft.com/office/drawing/2014/main" id="{9441ADE4-106E-46A6-A36E-12C20CA5F64C}"/>
              </a:ext>
            </a:extLst>
          </p:cNvPr>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3" name="Group 3">
            <a:extLst>
              <a:ext uri="{FF2B5EF4-FFF2-40B4-BE49-F238E27FC236}">
                <a16:creationId xmlns:a16="http://schemas.microsoft.com/office/drawing/2014/main" id="{13FE2198-BDD9-6BA4-51C2-87DD73AE0550}"/>
              </a:ext>
            </a:extLst>
          </p:cNvPr>
          <p:cNvGrpSpPr/>
          <p:nvPr/>
        </p:nvGrpSpPr>
        <p:grpSpPr>
          <a:xfrm>
            <a:off x="-25400" y="1803400"/>
            <a:ext cx="18338800" cy="164800"/>
            <a:chOff x="0" y="0"/>
            <a:chExt cx="24451733" cy="219733"/>
          </a:xfrm>
        </p:grpSpPr>
        <p:sp>
          <p:nvSpPr>
            <p:cNvPr id="4" name="Freeform 4">
              <a:extLst>
                <a:ext uri="{FF2B5EF4-FFF2-40B4-BE49-F238E27FC236}">
                  <a16:creationId xmlns:a16="http://schemas.microsoft.com/office/drawing/2014/main" id="{C0F903A1-3A73-1BEA-C1B1-F63AD449C2CF}"/>
                </a:ext>
              </a:extLst>
            </p:cNvPr>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5" name="Freeform 5">
              <a:extLst>
                <a:ext uri="{FF2B5EF4-FFF2-40B4-BE49-F238E27FC236}">
                  <a16:creationId xmlns:a16="http://schemas.microsoft.com/office/drawing/2014/main" id="{381F5350-1EED-440E-D9A7-4D4EE326235B}"/>
                </a:ext>
              </a:extLst>
            </p:cNvPr>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grpSp>
        <p:nvGrpSpPr>
          <p:cNvPr id="6" name="Group 6">
            <a:extLst>
              <a:ext uri="{FF2B5EF4-FFF2-40B4-BE49-F238E27FC236}">
                <a16:creationId xmlns:a16="http://schemas.microsoft.com/office/drawing/2014/main" id="{673F917F-2D20-DFE1-725A-DA284F0B1BBE}"/>
              </a:ext>
            </a:extLst>
          </p:cNvPr>
          <p:cNvGrpSpPr/>
          <p:nvPr/>
        </p:nvGrpSpPr>
        <p:grpSpPr>
          <a:xfrm>
            <a:off x="4103650" y="1503692"/>
            <a:ext cx="9407900" cy="1502398"/>
            <a:chOff x="-322133" y="-619344"/>
            <a:chExt cx="12543866" cy="2003197"/>
          </a:xfrm>
        </p:grpSpPr>
        <p:sp>
          <p:nvSpPr>
            <p:cNvPr id="7" name="Freeform 7">
              <a:extLst>
                <a:ext uri="{FF2B5EF4-FFF2-40B4-BE49-F238E27FC236}">
                  <a16:creationId xmlns:a16="http://schemas.microsoft.com/office/drawing/2014/main" id="{30206BE3-8BBC-F29D-48A0-F1E9CDF73C90}"/>
                </a:ext>
              </a:extLst>
            </p:cNvPr>
            <p:cNvSpPr/>
            <p:nvPr/>
          </p:nvSpPr>
          <p:spPr>
            <a:xfrm>
              <a:off x="0" y="0"/>
              <a:ext cx="12221733" cy="1383853"/>
            </a:xfrm>
            <a:custGeom>
              <a:avLst/>
              <a:gdLst/>
              <a:ahLst/>
              <a:cxnLst/>
              <a:rect l="l" t="t" r="r" b="b"/>
              <a:pathLst>
                <a:path w="12221733" h="1383853">
                  <a:moveTo>
                    <a:pt x="0" y="0"/>
                  </a:moveTo>
                  <a:lnTo>
                    <a:pt x="12221733" y="0"/>
                  </a:lnTo>
                  <a:lnTo>
                    <a:pt x="12221733" y="1383853"/>
                  </a:lnTo>
                  <a:lnTo>
                    <a:pt x="0" y="1383853"/>
                  </a:lnTo>
                  <a:close/>
                </a:path>
              </a:pathLst>
            </a:custGeom>
            <a:solidFill>
              <a:srgbClr val="000000">
                <a:alpha val="0"/>
              </a:srgbClr>
            </a:solidFill>
          </p:spPr>
        </p:sp>
        <p:sp>
          <p:nvSpPr>
            <p:cNvPr id="8" name="TextBox 8">
              <a:extLst>
                <a:ext uri="{FF2B5EF4-FFF2-40B4-BE49-F238E27FC236}">
                  <a16:creationId xmlns:a16="http://schemas.microsoft.com/office/drawing/2014/main" id="{EA223960-E2D3-8B12-E712-8206BFD94F5D}"/>
                </a:ext>
              </a:extLst>
            </p:cNvPr>
            <p:cNvSpPr txBox="1"/>
            <p:nvPr/>
          </p:nvSpPr>
          <p:spPr>
            <a:xfrm>
              <a:off x="-322133" y="-619344"/>
              <a:ext cx="12221733" cy="2002978"/>
            </a:xfrm>
            <a:prstGeom prst="rect">
              <a:avLst/>
            </a:prstGeom>
          </p:spPr>
          <p:txBody>
            <a:bodyPr lIns="0" tIns="0" rIns="0" bIns="0" rtlCol="0" anchor="t"/>
            <a:lstStyle/>
            <a:p>
              <a:pPr algn="ctr">
                <a:lnSpc>
                  <a:spcPts val="12000"/>
                </a:lnSpc>
              </a:pPr>
              <a:r>
                <a:rPr lang="en-US" sz="4800" b="1" dirty="0">
                  <a:solidFill>
                    <a:srgbClr val="000000"/>
                  </a:solidFill>
                  <a:latin typeface="Arimo Bold"/>
                  <a:ea typeface="Arimo Bold"/>
                  <a:cs typeface="Arimo Bold"/>
                  <a:sym typeface="Arimo Bold"/>
                </a:rPr>
                <a:t>OUTPUT</a:t>
              </a:r>
            </a:p>
          </p:txBody>
        </p:sp>
      </p:grpSp>
      <p:sp>
        <p:nvSpPr>
          <p:cNvPr id="16" name="Slide Number Placeholder 15">
            <a:extLst>
              <a:ext uri="{FF2B5EF4-FFF2-40B4-BE49-F238E27FC236}">
                <a16:creationId xmlns:a16="http://schemas.microsoft.com/office/drawing/2014/main" id="{9D3C8BA3-D767-012A-B6B5-ED7BC72F433B}"/>
              </a:ext>
            </a:extLst>
          </p:cNvPr>
          <p:cNvSpPr>
            <a:spLocks noGrp="1"/>
          </p:cNvSpPr>
          <p:nvPr>
            <p:ph type="sldNum" sz="quarter" idx="12"/>
          </p:nvPr>
        </p:nvSpPr>
        <p:spPr/>
        <p:txBody>
          <a:bodyPr/>
          <a:lstStyle/>
          <a:p>
            <a:fld id="{B6F15528-21DE-4FAA-801E-634DDDAF4B2B}" type="slidenum">
              <a:rPr lang="en-US" smtClean="0"/>
              <a:pPr/>
              <a:t>21</a:t>
            </a:fld>
            <a:endParaRPr lang="en-US" dirty="0"/>
          </a:p>
        </p:txBody>
      </p:sp>
      <p:pic>
        <p:nvPicPr>
          <p:cNvPr id="10" name="Picture 9">
            <a:extLst>
              <a:ext uri="{FF2B5EF4-FFF2-40B4-BE49-F238E27FC236}">
                <a16:creationId xmlns:a16="http://schemas.microsoft.com/office/drawing/2014/main" id="{55A84B46-D2C4-78F8-CA56-1CBEEF2000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3013102"/>
            <a:ext cx="3810000" cy="6559957"/>
          </a:xfrm>
          <a:prstGeom prst="rect">
            <a:avLst/>
          </a:prstGeom>
        </p:spPr>
      </p:pic>
      <p:pic>
        <p:nvPicPr>
          <p:cNvPr id="13" name="Picture 12">
            <a:extLst>
              <a:ext uri="{FF2B5EF4-FFF2-40B4-BE49-F238E27FC236}">
                <a16:creationId xmlns:a16="http://schemas.microsoft.com/office/drawing/2014/main" id="{0F339B55-546C-68F0-CF5A-FB36FD6671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6600" y="2949504"/>
            <a:ext cx="3828768" cy="6623555"/>
          </a:xfrm>
          <a:prstGeom prst="rect">
            <a:avLst/>
          </a:prstGeom>
        </p:spPr>
      </p:pic>
      <p:pic>
        <p:nvPicPr>
          <p:cNvPr id="17" name="Picture 16">
            <a:extLst>
              <a:ext uri="{FF2B5EF4-FFF2-40B4-BE49-F238E27FC236}">
                <a16:creationId xmlns:a16="http://schemas.microsoft.com/office/drawing/2014/main" id="{2C18D0F8-623D-9B0B-B399-D927AD593F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17450" y="2923306"/>
            <a:ext cx="3935450" cy="6649753"/>
          </a:xfrm>
          <a:prstGeom prst="rect">
            <a:avLst/>
          </a:prstGeom>
        </p:spPr>
      </p:pic>
    </p:spTree>
    <p:extLst>
      <p:ext uri="{BB962C8B-B14F-4D97-AF65-F5344CB8AC3E}">
        <p14:creationId xmlns:p14="http://schemas.microsoft.com/office/powerpoint/2010/main" val="1220351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0731E-D1CC-7F42-B2FF-D862E718636D}"/>
            </a:ext>
          </a:extLst>
        </p:cNvPr>
        <p:cNvGrpSpPr/>
        <p:nvPr/>
      </p:nvGrpSpPr>
      <p:grpSpPr>
        <a:xfrm>
          <a:off x="0" y="0"/>
          <a:ext cx="0" cy="0"/>
          <a:chOff x="0" y="0"/>
          <a:chExt cx="0" cy="0"/>
        </a:xfrm>
      </p:grpSpPr>
      <p:sp>
        <p:nvSpPr>
          <p:cNvPr id="2" name="Freeform 2" descr="C:\Users\DELL\Desktop\pccoer.jpg">
            <a:extLst>
              <a:ext uri="{FF2B5EF4-FFF2-40B4-BE49-F238E27FC236}">
                <a16:creationId xmlns:a16="http://schemas.microsoft.com/office/drawing/2014/main" id="{5FB8F9E9-6CA2-C3C7-F7B4-56E1C8B35F68}"/>
              </a:ext>
            </a:extLst>
          </p:cNvPr>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3" name="Group 3">
            <a:extLst>
              <a:ext uri="{FF2B5EF4-FFF2-40B4-BE49-F238E27FC236}">
                <a16:creationId xmlns:a16="http://schemas.microsoft.com/office/drawing/2014/main" id="{7E21816B-D24B-0E8A-77D3-0741B1550725}"/>
              </a:ext>
            </a:extLst>
          </p:cNvPr>
          <p:cNvGrpSpPr/>
          <p:nvPr/>
        </p:nvGrpSpPr>
        <p:grpSpPr>
          <a:xfrm>
            <a:off x="-25400" y="1803400"/>
            <a:ext cx="18338800" cy="164800"/>
            <a:chOff x="0" y="0"/>
            <a:chExt cx="24451733" cy="219733"/>
          </a:xfrm>
        </p:grpSpPr>
        <p:sp>
          <p:nvSpPr>
            <p:cNvPr id="4" name="Freeform 4">
              <a:extLst>
                <a:ext uri="{FF2B5EF4-FFF2-40B4-BE49-F238E27FC236}">
                  <a16:creationId xmlns:a16="http://schemas.microsoft.com/office/drawing/2014/main" id="{2DDB47BD-E4E5-2AB5-A008-D85A8A253B00}"/>
                </a:ext>
              </a:extLst>
            </p:cNvPr>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5" name="Freeform 5">
              <a:extLst>
                <a:ext uri="{FF2B5EF4-FFF2-40B4-BE49-F238E27FC236}">
                  <a16:creationId xmlns:a16="http://schemas.microsoft.com/office/drawing/2014/main" id="{251474BC-B5FF-8058-6687-35570DF8EF8C}"/>
                </a:ext>
              </a:extLst>
            </p:cNvPr>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sp>
        <p:nvSpPr>
          <p:cNvPr id="7" name="Freeform 7">
            <a:extLst>
              <a:ext uri="{FF2B5EF4-FFF2-40B4-BE49-F238E27FC236}">
                <a16:creationId xmlns:a16="http://schemas.microsoft.com/office/drawing/2014/main" id="{24468BD6-1709-E6F5-9A88-231BF2464A2D}"/>
              </a:ext>
            </a:extLst>
          </p:cNvPr>
          <p:cNvSpPr/>
          <p:nvPr/>
        </p:nvSpPr>
        <p:spPr>
          <a:xfrm>
            <a:off x="4345250" y="1968200"/>
            <a:ext cx="9166300" cy="1037890"/>
          </a:xfrm>
          <a:custGeom>
            <a:avLst/>
            <a:gdLst/>
            <a:ahLst/>
            <a:cxnLst/>
            <a:rect l="l" t="t" r="r" b="b"/>
            <a:pathLst>
              <a:path w="12221733" h="1383853">
                <a:moveTo>
                  <a:pt x="0" y="0"/>
                </a:moveTo>
                <a:lnTo>
                  <a:pt x="12221733" y="0"/>
                </a:lnTo>
                <a:lnTo>
                  <a:pt x="12221733" y="1383853"/>
                </a:lnTo>
                <a:lnTo>
                  <a:pt x="0" y="1383853"/>
                </a:lnTo>
                <a:close/>
              </a:path>
            </a:pathLst>
          </a:custGeom>
          <a:solidFill>
            <a:srgbClr val="000000">
              <a:alpha val="0"/>
            </a:srgbClr>
          </a:solidFill>
        </p:spPr>
      </p:sp>
      <p:sp>
        <p:nvSpPr>
          <p:cNvPr id="11" name="Google Shape;437;p49">
            <a:extLst>
              <a:ext uri="{FF2B5EF4-FFF2-40B4-BE49-F238E27FC236}">
                <a16:creationId xmlns:a16="http://schemas.microsoft.com/office/drawing/2014/main" id="{365038F2-5D1B-0D48-91B5-2B40F810658D}"/>
              </a:ext>
            </a:extLst>
          </p:cNvPr>
          <p:cNvSpPr txBox="1"/>
          <p:nvPr/>
        </p:nvSpPr>
        <p:spPr>
          <a:xfrm>
            <a:off x="4345250" y="2131984"/>
            <a:ext cx="9166300" cy="710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marR="0" lvl="0" indent="0" algn="l" rtl="0">
              <a:lnSpc>
                <a:spcPct val="100000"/>
              </a:lnSpc>
              <a:spcBef>
                <a:spcPts val="0"/>
              </a:spcBef>
              <a:spcAft>
                <a:spcPts val="0"/>
              </a:spcAft>
              <a:buClr>
                <a:srgbClr val="000000"/>
              </a:buClr>
              <a:buSzPts val="3700"/>
              <a:buFont typeface="Arial"/>
              <a:buNone/>
            </a:pPr>
            <a:r>
              <a:rPr lang="en-US" sz="3700" b="1" i="0" u="none" strike="noStrike" cap="none" dirty="0">
                <a:solidFill>
                  <a:schemeClr val="dk1"/>
                </a:solidFill>
                <a:latin typeface="Calibri"/>
                <a:ea typeface="Calibri"/>
                <a:cs typeface="Calibri"/>
                <a:sym typeface="Calibri"/>
              </a:rPr>
              <a:t>                  </a:t>
            </a:r>
            <a:r>
              <a:rPr lang="en-US" sz="4800" b="1" dirty="0">
                <a:solidFill>
                  <a:schemeClr val="dk1"/>
                </a:solidFill>
                <a:latin typeface="Calibri"/>
                <a:ea typeface="Calibri"/>
                <a:cs typeface="Calibri"/>
                <a:sym typeface="Calibri"/>
              </a:rPr>
              <a:t>RESULT ANALYSIS</a:t>
            </a:r>
            <a:endParaRPr sz="4800" b="1" i="0" u="none" strike="noStrike" cap="none" dirty="0">
              <a:solidFill>
                <a:schemeClr val="dk1"/>
              </a:solidFill>
              <a:latin typeface="Calibri"/>
              <a:ea typeface="Calibri"/>
              <a:cs typeface="Calibri"/>
              <a:sym typeface="Calibri"/>
            </a:endParaRPr>
          </a:p>
        </p:txBody>
      </p:sp>
      <p:sp>
        <p:nvSpPr>
          <p:cNvPr id="19" name="TextBox 18">
            <a:extLst>
              <a:ext uri="{FF2B5EF4-FFF2-40B4-BE49-F238E27FC236}">
                <a16:creationId xmlns:a16="http://schemas.microsoft.com/office/drawing/2014/main" id="{55558EE5-2609-FA36-EB5F-E3D6B4A3FC2A}"/>
              </a:ext>
            </a:extLst>
          </p:cNvPr>
          <p:cNvSpPr txBox="1"/>
          <p:nvPr/>
        </p:nvSpPr>
        <p:spPr>
          <a:xfrm>
            <a:off x="1600200" y="3314700"/>
            <a:ext cx="14173200" cy="6001643"/>
          </a:xfrm>
          <a:prstGeom prst="rect">
            <a:avLst/>
          </a:prstGeom>
          <a:noFill/>
        </p:spPr>
        <p:txBody>
          <a:bodyPr wrap="square" rtlCol="0">
            <a:spAutoFit/>
          </a:bodyPr>
          <a:lstStyle/>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chatbot effectively handles admission-related queries like course details, eligibility, and contact information.</a:t>
            </a:r>
          </a:p>
          <a:p>
            <a:pPr marL="285750" indent="-285750"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Integrated with a custom dataset, ensuring institution-specific responses.</a:t>
            </a:r>
          </a:p>
          <a:p>
            <a:pPr marL="285750" indent="-285750"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Achieved accuracy over 95% during testing on 50+ queries.</a:t>
            </a:r>
          </a:p>
          <a:p>
            <a:pPr marL="285750" indent="-285750"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Average response time recorded: 2-3 seconds, ensuring near-instant replies.</a:t>
            </a:r>
          </a:p>
          <a:p>
            <a:pPr marL="285750" indent="-285750"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Successfully deployed with a user-friendly interface (HTML/CSS/JavaScript).</a:t>
            </a:r>
          </a:p>
          <a:p>
            <a:pPr marL="285750" indent="-285750"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Can reduce repetitive manual workload of admission queries by over 70%.</a:t>
            </a:r>
            <a:endParaRPr lang="en-IN" sz="3200" dirty="0">
              <a:latin typeface="Times New Roman" panose="02020603050405020304" pitchFamily="18"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68FC4A19-1C6B-D9D3-0D06-B38A83292EC9}"/>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1380346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400" y="1803400"/>
            <a:ext cx="18338800" cy="164800"/>
            <a:chOff x="0" y="0"/>
            <a:chExt cx="24451733" cy="219733"/>
          </a:xfrm>
        </p:grpSpPr>
        <p:sp>
          <p:nvSpPr>
            <p:cNvPr id="3" name="Freeform 3"/>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4" name="Freeform 4"/>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sp>
        <p:nvSpPr>
          <p:cNvPr id="8" name="Freeform 8"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sp>
        <p:nvSpPr>
          <p:cNvPr id="10" name="TextBox 9">
            <a:extLst>
              <a:ext uri="{FF2B5EF4-FFF2-40B4-BE49-F238E27FC236}">
                <a16:creationId xmlns:a16="http://schemas.microsoft.com/office/drawing/2014/main" id="{9E36A049-FA19-9D3F-D726-B9661F68F19D}"/>
              </a:ext>
            </a:extLst>
          </p:cNvPr>
          <p:cNvSpPr txBox="1"/>
          <p:nvPr/>
        </p:nvSpPr>
        <p:spPr>
          <a:xfrm>
            <a:off x="1447800" y="3625056"/>
            <a:ext cx="14325600" cy="3994491"/>
          </a:xfrm>
          <a:prstGeom prst="rect">
            <a:avLst/>
          </a:prstGeom>
          <a:noFill/>
        </p:spPr>
        <p:txBody>
          <a:bodyPr wrap="square">
            <a:spAutoFit/>
          </a:bodyPr>
          <a:lstStyle/>
          <a:p>
            <a:pPr algn="just">
              <a:lnSpc>
                <a:spcPts val="4416"/>
              </a:lnSpc>
            </a:pPr>
            <a:r>
              <a:rPr lang="en-US" sz="3200" dirty="0">
                <a:solidFill>
                  <a:srgbClr val="000000"/>
                </a:solidFill>
                <a:latin typeface="Arial" panose="020B0604020202020204" pitchFamily="34" charset="0"/>
                <a:ea typeface="Times New Roman"/>
                <a:cs typeface="Arial" panose="020B0604020202020204" pitchFamily="34" charset="0"/>
                <a:sym typeface="Times New Roman"/>
              </a:rPr>
              <a:t>In conclusion, the admission inquiry chatbot significantly enhances the efficiency of the admission process by automating repetitive tasks, allowing staff to focus on more complex queries. It offers prospective students a seamless and engaging user experience with instant, 24/7 access to accurate information, improving satisfaction and communication. The solution is highly scalable, capable of handling a growing volume of inquiries without compromising response quality.</a:t>
            </a:r>
          </a:p>
        </p:txBody>
      </p:sp>
      <p:sp>
        <p:nvSpPr>
          <p:cNvPr id="13" name="Google Shape;437;p49">
            <a:extLst>
              <a:ext uri="{FF2B5EF4-FFF2-40B4-BE49-F238E27FC236}">
                <a16:creationId xmlns:a16="http://schemas.microsoft.com/office/drawing/2014/main" id="{ECDF47F1-0F78-2E89-B72C-46F25DF68849}"/>
              </a:ext>
            </a:extLst>
          </p:cNvPr>
          <p:cNvSpPr txBox="1"/>
          <p:nvPr/>
        </p:nvSpPr>
        <p:spPr>
          <a:xfrm>
            <a:off x="4572000" y="2294845"/>
            <a:ext cx="7374300" cy="710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marR="0" lvl="0" indent="0" algn="l" rtl="0">
              <a:lnSpc>
                <a:spcPct val="100000"/>
              </a:lnSpc>
              <a:spcBef>
                <a:spcPts val="0"/>
              </a:spcBef>
              <a:spcAft>
                <a:spcPts val="0"/>
              </a:spcAft>
              <a:buClr>
                <a:srgbClr val="000000"/>
              </a:buClr>
              <a:buSzPts val="3700"/>
              <a:buFont typeface="Arial"/>
              <a:buNone/>
            </a:pPr>
            <a:r>
              <a:rPr lang="en-US" sz="3700" b="1" i="0" u="none" strike="noStrike" cap="none" dirty="0">
                <a:solidFill>
                  <a:schemeClr val="dk1"/>
                </a:solidFill>
                <a:latin typeface="Calibri"/>
                <a:ea typeface="Calibri"/>
                <a:cs typeface="Calibri"/>
                <a:sym typeface="Calibri"/>
              </a:rPr>
              <a:t>                  </a:t>
            </a:r>
            <a:r>
              <a:rPr lang="en-US" sz="4800" b="1" i="0" u="none" strike="noStrike" cap="none" dirty="0">
                <a:solidFill>
                  <a:schemeClr val="dk1"/>
                </a:solidFill>
                <a:latin typeface="Calibri"/>
                <a:ea typeface="Calibri"/>
                <a:cs typeface="Calibri"/>
                <a:sym typeface="Calibri"/>
              </a:rPr>
              <a:t>CONCLUSION</a:t>
            </a:r>
            <a:endParaRPr sz="4800" b="1" i="0" u="none" strike="noStrike" cap="none" dirty="0">
              <a:solidFill>
                <a:schemeClr val="dk1"/>
              </a:solidFill>
              <a:latin typeface="Calibri"/>
              <a:ea typeface="Calibri"/>
              <a:cs typeface="Calibri"/>
              <a:sym typeface="Calibri"/>
            </a:endParaRPr>
          </a:p>
        </p:txBody>
      </p:sp>
      <p:sp>
        <p:nvSpPr>
          <p:cNvPr id="9" name="Slide Number Placeholder 8">
            <a:extLst>
              <a:ext uri="{FF2B5EF4-FFF2-40B4-BE49-F238E27FC236}">
                <a16:creationId xmlns:a16="http://schemas.microsoft.com/office/drawing/2014/main" id="{A3050FCF-5985-B6ED-E42E-A0AB57726C8F}"/>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B7DBD-88B9-3EFD-AFA4-86408F43E063}"/>
            </a:ext>
          </a:extLst>
        </p:cNvPr>
        <p:cNvGrpSpPr/>
        <p:nvPr/>
      </p:nvGrpSpPr>
      <p:grpSpPr>
        <a:xfrm>
          <a:off x="0" y="0"/>
          <a:ext cx="0" cy="0"/>
          <a:chOff x="0" y="0"/>
          <a:chExt cx="0" cy="0"/>
        </a:xfrm>
      </p:grpSpPr>
      <p:sp>
        <p:nvSpPr>
          <p:cNvPr id="2" name="Freeform 2" descr="C:\Users\DELL\Desktop\pccoer.jpg">
            <a:extLst>
              <a:ext uri="{FF2B5EF4-FFF2-40B4-BE49-F238E27FC236}">
                <a16:creationId xmlns:a16="http://schemas.microsoft.com/office/drawing/2014/main" id="{50D8806B-CBE1-4CAA-9B01-BAC8FFA7B6FA}"/>
              </a:ext>
            </a:extLst>
          </p:cNvPr>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3" name="Group 3">
            <a:extLst>
              <a:ext uri="{FF2B5EF4-FFF2-40B4-BE49-F238E27FC236}">
                <a16:creationId xmlns:a16="http://schemas.microsoft.com/office/drawing/2014/main" id="{335BC4BE-71B5-1446-8D60-E95A7A9E0BFF}"/>
              </a:ext>
            </a:extLst>
          </p:cNvPr>
          <p:cNvGrpSpPr/>
          <p:nvPr/>
        </p:nvGrpSpPr>
        <p:grpSpPr>
          <a:xfrm>
            <a:off x="-25400" y="1803400"/>
            <a:ext cx="18338800" cy="164800"/>
            <a:chOff x="0" y="0"/>
            <a:chExt cx="24451733" cy="219733"/>
          </a:xfrm>
        </p:grpSpPr>
        <p:sp>
          <p:nvSpPr>
            <p:cNvPr id="4" name="Freeform 4">
              <a:extLst>
                <a:ext uri="{FF2B5EF4-FFF2-40B4-BE49-F238E27FC236}">
                  <a16:creationId xmlns:a16="http://schemas.microsoft.com/office/drawing/2014/main" id="{8F16CCCB-E122-1850-E83F-09B27C80BC54}"/>
                </a:ext>
              </a:extLst>
            </p:cNvPr>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5" name="Freeform 5">
              <a:extLst>
                <a:ext uri="{FF2B5EF4-FFF2-40B4-BE49-F238E27FC236}">
                  <a16:creationId xmlns:a16="http://schemas.microsoft.com/office/drawing/2014/main" id="{BBFFE08C-1FE1-1E75-6EC9-F543DF870D1D}"/>
                </a:ext>
              </a:extLst>
            </p:cNvPr>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sp>
        <p:nvSpPr>
          <p:cNvPr id="7" name="Freeform 7">
            <a:extLst>
              <a:ext uri="{FF2B5EF4-FFF2-40B4-BE49-F238E27FC236}">
                <a16:creationId xmlns:a16="http://schemas.microsoft.com/office/drawing/2014/main" id="{9AE776D9-8880-DB4C-9E1F-E803873A9BAE}"/>
              </a:ext>
            </a:extLst>
          </p:cNvPr>
          <p:cNvSpPr/>
          <p:nvPr/>
        </p:nvSpPr>
        <p:spPr>
          <a:xfrm>
            <a:off x="4345250" y="1968200"/>
            <a:ext cx="9166300" cy="1037890"/>
          </a:xfrm>
          <a:custGeom>
            <a:avLst/>
            <a:gdLst/>
            <a:ahLst/>
            <a:cxnLst/>
            <a:rect l="l" t="t" r="r" b="b"/>
            <a:pathLst>
              <a:path w="12221733" h="1383853">
                <a:moveTo>
                  <a:pt x="0" y="0"/>
                </a:moveTo>
                <a:lnTo>
                  <a:pt x="12221733" y="0"/>
                </a:lnTo>
                <a:lnTo>
                  <a:pt x="12221733" y="1383853"/>
                </a:lnTo>
                <a:lnTo>
                  <a:pt x="0" y="1383853"/>
                </a:lnTo>
                <a:close/>
              </a:path>
            </a:pathLst>
          </a:custGeom>
          <a:solidFill>
            <a:srgbClr val="000000">
              <a:alpha val="0"/>
            </a:srgbClr>
          </a:solidFill>
        </p:spPr>
      </p:sp>
      <p:sp>
        <p:nvSpPr>
          <p:cNvPr id="11" name="Google Shape;437;p49">
            <a:extLst>
              <a:ext uri="{FF2B5EF4-FFF2-40B4-BE49-F238E27FC236}">
                <a16:creationId xmlns:a16="http://schemas.microsoft.com/office/drawing/2014/main" id="{BE3686C4-6AAD-6342-CBD4-8EAF8894B18A}"/>
              </a:ext>
            </a:extLst>
          </p:cNvPr>
          <p:cNvSpPr txBox="1"/>
          <p:nvPr/>
        </p:nvSpPr>
        <p:spPr>
          <a:xfrm>
            <a:off x="3071325" y="1966513"/>
            <a:ext cx="11230950" cy="710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4100"/>
              <a:buFont typeface="Arial"/>
              <a:buNone/>
            </a:pPr>
            <a:r>
              <a:rPr lang="en-US" sz="4800" b="1" dirty="0">
                <a:solidFill>
                  <a:schemeClr val="dk1"/>
                </a:solidFill>
                <a:latin typeface="Times New Roman"/>
                <a:ea typeface="Times New Roman"/>
                <a:cs typeface="Times New Roman"/>
                <a:sym typeface="Times New Roman"/>
              </a:rPr>
              <a:t>PUBLICATIONS/IPR - COPYRIGHT</a:t>
            </a:r>
            <a:endParaRPr sz="4800" b="0" i="0" u="none" strike="noStrike" cap="none" dirty="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3700"/>
              <a:buFont typeface="Arial"/>
              <a:buNone/>
            </a:pPr>
            <a:endParaRPr sz="3700" b="1" i="0" u="none" strike="noStrike" cap="none" dirty="0">
              <a:solidFill>
                <a:schemeClr val="dk1"/>
              </a:solidFill>
              <a:latin typeface="Calibri"/>
              <a:ea typeface="Calibri"/>
              <a:cs typeface="Calibri"/>
              <a:sym typeface="Calibri"/>
            </a:endParaRPr>
          </a:p>
        </p:txBody>
      </p:sp>
      <p:sp>
        <p:nvSpPr>
          <p:cNvPr id="12" name="TextBox 11">
            <a:extLst>
              <a:ext uri="{FF2B5EF4-FFF2-40B4-BE49-F238E27FC236}">
                <a16:creationId xmlns:a16="http://schemas.microsoft.com/office/drawing/2014/main" id="{F563D1E1-1525-2311-DA9E-A899218A9CB2}"/>
              </a:ext>
            </a:extLst>
          </p:cNvPr>
          <p:cNvSpPr txBox="1"/>
          <p:nvPr/>
        </p:nvSpPr>
        <p:spPr>
          <a:xfrm>
            <a:off x="1524000" y="3162300"/>
            <a:ext cx="14706600" cy="5509200"/>
          </a:xfrm>
          <a:prstGeom prst="rect">
            <a:avLst/>
          </a:prstGeom>
          <a:noFill/>
        </p:spPr>
        <p:txBody>
          <a:bodyPr wrap="square">
            <a:spAutoFit/>
          </a:bodyPr>
          <a:lstStyle/>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Paper Published: Successfully published our research paper on the Admission Enquiry Chatbot at ICETC 2025 (International Conference on Emerging Technologies in Computing).</a:t>
            </a:r>
          </a:p>
          <a:p>
            <a:pPr marL="457200" indent="-457200"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IPR – Copyright Secured: We have officially obtained IPR-Copyright for our chatbot system titled "Admission Enquiry Chatbot" ensuring legal protection and innovation recognition.</a:t>
            </a:r>
          </a:p>
          <a:p>
            <a:pPr marL="457200" indent="-457200"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Paper Submission: Our paper has also been submitted to ICCUBAE 2025 (International Conference on Contemporary Urban, Business, Architecture, and Engineering). Awaiting acceptance confirmation</a:t>
            </a:r>
          </a:p>
        </p:txBody>
      </p:sp>
      <p:sp>
        <p:nvSpPr>
          <p:cNvPr id="16" name="Slide Number Placeholder 15">
            <a:extLst>
              <a:ext uri="{FF2B5EF4-FFF2-40B4-BE49-F238E27FC236}">
                <a16:creationId xmlns:a16="http://schemas.microsoft.com/office/drawing/2014/main" id="{44D0CAC2-3F87-EBA2-5331-755F5D68B48F}"/>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1859848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3" name="Group 3"/>
          <p:cNvGrpSpPr/>
          <p:nvPr/>
        </p:nvGrpSpPr>
        <p:grpSpPr>
          <a:xfrm>
            <a:off x="-25400" y="1803400"/>
            <a:ext cx="18338800" cy="164800"/>
            <a:chOff x="0" y="0"/>
            <a:chExt cx="24451733" cy="219733"/>
          </a:xfrm>
        </p:grpSpPr>
        <p:sp>
          <p:nvSpPr>
            <p:cNvPr id="4" name="Freeform 4"/>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5" name="Freeform 5"/>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grpSp>
        <p:nvGrpSpPr>
          <p:cNvPr id="6" name="Group 6"/>
          <p:cNvGrpSpPr/>
          <p:nvPr/>
        </p:nvGrpSpPr>
        <p:grpSpPr>
          <a:xfrm>
            <a:off x="4103650" y="1885800"/>
            <a:ext cx="9166300" cy="1671226"/>
            <a:chOff x="0" y="0"/>
            <a:chExt cx="12221733" cy="2228301"/>
          </a:xfrm>
        </p:grpSpPr>
        <p:sp>
          <p:nvSpPr>
            <p:cNvPr id="7" name="Freeform 7"/>
            <p:cNvSpPr/>
            <p:nvPr/>
          </p:nvSpPr>
          <p:spPr>
            <a:xfrm>
              <a:off x="0" y="0"/>
              <a:ext cx="12221733" cy="2228301"/>
            </a:xfrm>
            <a:custGeom>
              <a:avLst/>
              <a:gdLst/>
              <a:ahLst/>
              <a:cxnLst/>
              <a:rect l="l" t="t" r="r" b="b"/>
              <a:pathLst>
                <a:path w="12221733" h="2228301">
                  <a:moveTo>
                    <a:pt x="0" y="0"/>
                  </a:moveTo>
                  <a:lnTo>
                    <a:pt x="12221733" y="0"/>
                  </a:lnTo>
                  <a:lnTo>
                    <a:pt x="12221733" y="2228301"/>
                  </a:lnTo>
                  <a:lnTo>
                    <a:pt x="0" y="2228301"/>
                  </a:lnTo>
                  <a:close/>
                </a:path>
              </a:pathLst>
            </a:custGeom>
            <a:solidFill>
              <a:srgbClr val="000000">
                <a:alpha val="0"/>
              </a:srgbClr>
            </a:solidFill>
          </p:spPr>
        </p:sp>
        <p:sp>
          <p:nvSpPr>
            <p:cNvPr id="8" name="TextBox 8"/>
            <p:cNvSpPr txBox="1"/>
            <p:nvPr/>
          </p:nvSpPr>
          <p:spPr>
            <a:xfrm>
              <a:off x="0" y="-619125"/>
              <a:ext cx="12221733" cy="2847426"/>
            </a:xfrm>
            <a:prstGeom prst="rect">
              <a:avLst/>
            </a:prstGeom>
          </p:spPr>
          <p:txBody>
            <a:bodyPr lIns="0" tIns="0" rIns="0" bIns="0" rtlCol="0" anchor="t"/>
            <a:lstStyle/>
            <a:p>
              <a:pPr algn="ctr">
                <a:lnSpc>
                  <a:spcPts val="12000"/>
                </a:lnSpc>
              </a:pPr>
              <a:r>
                <a:rPr lang="en-US" sz="4800" b="1" dirty="0">
                  <a:solidFill>
                    <a:srgbClr val="000000"/>
                  </a:solidFill>
                  <a:latin typeface="Arimo Bold"/>
                  <a:ea typeface="Arimo Bold"/>
                  <a:cs typeface="Arimo Bold"/>
                  <a:sym typeface="Arimo Bold"/>
                </a:rPr>
                <a:t>References </a:t>
              </a:r>
            </a:p>
          </p:txBody>
        </p:sp>
      </p:grpSp>
      <p:grpSp>
        <p:nvGrpSpPr>
          <p:cNvPr id="9" name="Group 9"/>
          <p:cNvGrpSpPr/>
          <p:nvPr/>
        </p:nvGrpSpPr>
        <p:grpSpPr>
          <a:xfrm>
            <a:off x="450324" y="3033712"/>
            <a:ext cx="17387352" cy="7078860"/>
            <a:chOff x="0" y="0"/>
            <a:chExt cx="23183136" cy="9438480"/>
          </a:xfrm>
        </p:grpSpPr>
        <p:sp>
          <p:nvSpPr>
            <p:cNvPr id="10" name="Freeform 10"/>
            <p:cNvSpPr/>
            <p:nvPr/>
          </p:nvSpPr>
          <p:spPr>
            <a:xfrm>
              <a:off x="0" y="0"/>
              <a:ext cx="23183137" cy="9438480"/>
            </a:xfrm>
            <a:custGeom>
              <a:avLst/>
              <a:gdLst/>
              <a:ahLst/>
              <a:cxnLst/>
              <a:rect l="l" t="t" r="r" b="b"/>
              <a:pathLst>
                <a:path w="23183137" h="9438480">
                  <a:moveTo>
                    <a:pt x="0" y="0"/>
                  </a:moveTo>
                  <a:lnTo>
                    <a:pt x="23183137" y="0"/>
                  </a:lnTo>
                  <a:lnTo>
                    <a:pt x="23183137" y="9438480"/>
                  </a:lnTo>
                  <a:lnTo>
                    <a:pt x="0" y="9438480"/>
                  </a:lnTo>
                  <a:close/>
                </a:path>
              </a:pathLst>
            </a:custGeom>
            <a:solidFill>
              <a:srgbClr val="000000">
                <a:alpha val="0"/>
              </a:srgbClr>
            </a:solidFill>
          </p:spPr>
        </p:sp>
        <p:sp>
          <p:nvSpPr>
            <p:cNvPr id="11" name="TextBox 11"/>
            <p:cNvSpPr txBox="1"/>
            <p:nvPr/>
          </p:nvSpPr>
          <p:spPr>
            <a:xfrm>
              <a:off x="0" y="-66675"/>
              <a:ext cx="23183136" cy="9505155"/>
            </a:xfrm>
            <a:prstGeom prst="rect">
              <a:avLst/>
            </a:prstGeom>
          </p:spPr>
          <p:txBody>
            <a:bodyPr lIns="0" tIns="0" rIns="0" bIns="0" rtlCol="0" anchor="ctr"/>
            <a:lstStyle/>
            <a:p>
              <a:pPr marL="772160" lvl="1" indent="-386080" algn="l">
                <a:lnSpc>
                  <a:spcPts val="3840"/>
                </a:lnSpc>
                <a:buFont typeface="Arial"/>
                <a:buChar char="•"/>
              </a:pPr>
              <a:r>
                <a:rPr lang="en-US" sz="3200" dirty="0">
                  <a:solidFill>
                    <a:srgbClr val="000000"/>
                  </a:solidFill>
                  <a:latin typeface="Arial"/>
                  <a:ea typeface="Arial"/>
                  <a:cs typeface="Arial"/>
                  <a:sym typeface="Arial"/>
                </a:rPr>
                <a:t>Jimoh K. O., Adebayo O. Y., Akinfenwa T. O., &amp; Abimbola I. B. (2022). Development of a Cloud-Based Student Information Chatbot System. </a:t>
              </a:r>
              <a:r>
                <a:rPr lang="en-US" sz="3200" i="1" dirty="0">
                  <a:solidFill>
                    <a:srgbClr val="000000"/>
                  </a:solidFill>
                  <a:latin typeface="Arial Italics"/>
                  <a:ea typeface="Arial Italics"/>
                  <a:cs typeface="Arial Italics"/>
                  <a:sym typeface="Arial Italics"/>
                </a:rPr>
                <a:t>International Journal of Computer Applications</a:t>
              </a:r>
              <a:r>
                <a:rPr lang="en-US" sz="3200" dirty="0">
                  <a:solidFill>
                    <a:srgbClr val="000000"/>
                  </a:solidFill>
                  <a:latin typeface="Arial"/>
                  <a:ea typeface="Arial"/>
                  <a:cs typeface="Arial"/>
                  <a:sym typeface="Arial"/>
                </a:rPr>
                <a:t>, 182(14), 1-8.</a:t>
              </a:r>
            </a:p>
            <a:p>
              <a:pPr marL="772160" lvl="1" indent="-386080" algn="l">
                <a:lnSpc>
                  <a:spcPts val="3840"/>
                </a:lnSpc>
              </a:pPr>
              <a:endParaRPr lang="en-US" sz="3200" dirty="0">
                <a:solidFill>
                  <a:srgbClr val="000000"/>
                </a:solidFill>
                <a:latin typeface="Arial"/>
                <a:ea typeface="Arial"/>
                <a:cs typeface="Arial"/>
                <a:sym typeface="Arial"/>
              </a:endParaRPr>
            </a:p>
            <a:p>
              <a:pPr marL="772160" lvl="1" indent="-386080" algn="l">
                <a:lnSpc>
                  <a:spcPts val="3840"/>
                </a:lnSpc>
                <a:buFont typeface="Arial"/>
                <a:buChar char="•"/>
              </a:pPr>
              <a:r>
                <a:rPr lang="en-US" sz="3200" dirty="0">
                  <a:solidFill>
                    <a:srgbClr val="000000"/>
                  </a:solidFill>
                  <a:latin typeface="Arial"/>
                  <a:ea typeface="Arial"/>
                  <a:cs typeface="Arial"/>
                  <a:sym typeface="Arial"/>
                </a:rPr>
                <a:t>Alaa </a:t>
              </a:r>
              <a:r>
                <a:rPr lang="en-US" sz="3200" dirty="0" err="1">
                  <a:solidFill>
                    <a:srgbClr val="000000"/>
                  </a:solidFill>
                  <a:latin typeface="Arial"/>
                  <a:ea typeface="Arial"/>
                  <a:cs typeface="Arial"/>
                  <a:sym typeface="Arial"/>
                </a:rPr>
                <a:t>Aloqayli</a:t>
              </a:r>
              <a:r>
                <a:rPr lang="en-US" sz="3200" dirty="0">
                  <a:solidFill>
                    <a:srgbClr val="000000"/>
                  </a:solidFill>
                  <a:latin typeface="Arial"/>
                  <a:ea typeface="Arial"/>
                  <a:cs typeface="Arial"/>
                  <a:sym typeface="Arial"/>
                </a:rPr>
                <a:t>, &amp; Hoda </a:t>
              </a:r>
              <a:r>
                <a:rPr lang="en-US" sz="3200" dirty="0" err="1">
                  <a:solidFill>
                    <a:srgbClr val="000000"/>
                  </a:solidFill>
                  <a:latin typeface="Arial"/>
                  <a:ea typeface="Arial"/>
                  <a:cs typeface="Arial"/>
                  <a:sym typeface="Arial"/>
                </a:rPr>
                <a:t>Abdelhafez</a:t>
              </a:r>
              <a:r>
                <a:rPr lang="en-US" sz="3200" dirty="0">
                  <a:solidFill>
                    <a:srgbClr val="000000"/>
                  </a:solidFill>
                  <a:latin typeface="Arial"/>
                  <a:ea typeface="Arial"/>
                  <a:cs typeface="Arial"/>
                  <a:sym typeface="Arial"/>
                </a:rPr>
                <a:t>. (2023). Intelligent Chatbot for Admission in Higher Education. </a:t>
              </a:r>
              <a:r>
                <a:rPr lang="en-US" sz="3200" i="1" dirty="0">
                  <a:solidFill>
                    <a:srgbClr val="000000"/>
                  </a:solidFill>
                  <a:latin typeface="Arial Italics"/>
                  <a:ea typeface="Arial Italics"/>
                  <a:cs typeface="Arial Italics"/>
                  <a:sym typeface="Arial Italics"/>
                </a:rPr>
                <a:t>Journal of King Saud University - Computer and Information Sciences</a:t>
              </a:r>
              <a:r>
                <a:rPr lang="en-US" sz="3200" dirty="0">
                  <a:solidFill>
                    <a:srgbClr val="000000"/>
                  </a:solidFill>
                  <a:latin typeface="Arial"/>
                  <a:ea typeface="Arial"/>
                  <a:cs typeface="Arial"/>
                  <a:sym typeface="Arial"/>
                </a:rPr>
                <a:t>. DOI: 10.1016/j.jksuci.2023.01.003.</a:t>
              </a:r>
            </a:p>
            <a:p>
              <a:pPr marL="772160" lvl="1" indent="-386080" algn="l">
                <a:lnSpc>
                  <a:spcPts val="3840"/>
                </a:lnSpc>
              </a:pPr>
              <a:endParaRPr lang="en-US" sz="3200" dirty="0">
                <a:solidFill>
                  <a:srgbClr val="000000"/>
                </a:solidFill>
                <a:latin typeface="Arial"/>
                <a:ea typeface="Arial"/>
                <a:cs typeface="Arial"/>
                <a:sym typeface="Arial"/>
              </a:endParaRPr>
            </a:p>
            <a:p>
              <a:pPr marL="772160" lvl="1" indent="-386080" algn="l">
                <a:lnSpc>
                  <a:spcPts val="3840"/>
                </a:lnSpc>
                <a:buFont typeface="Arial"/>
                <a:buChar char="•"/>
              </a:pPr>
              <a:r>
                <a:rPr lang="en-US" sz="3200" dirty="0">
                  <a:solidFill>
                    <a:srgbClr val="000000"/>
                  </a:solidFill>
                  <a:latin typeface="Arial"/>
                  <a:ea typeface="Arial"/>
                  <a:cs typeface="Arial"/>
                  <a:sym typeface="Arial"/>
                </a:rPr>
                <a:t>Gandhar </a:t>
              </a:r>
              <a:r>
                <a:rPr lang="en-US" sz="3200" dirty="0" err="1">
                  <a:solidFill>
                    <a:srgbClr val="000000"/>
                  </a:solidFill>
                  <a:latin typeface="Arial"/>
                  <a:ea typeface="Arial"/>
                  <a:cs typeface="Arial"/>
                  <a:sym typeface="Arial"/>
                </a:rPr>
                <a:t>Khandagale</a:t>
              </a:r>
              <a:r>
                <a:rPr lang="en-US" sz="3200" dirty="0">
                  <a:solidFill>
                    <a:srgbClr val="000000"/>
                  </a:solidFill>
                  <a:latin typeface="Arial"/>
                  <a:ea typeface="Arial"/>
                  <a:cs typeface="Arial"/>
                  <a:sym typeface="Arial"/>
                </a:rPr>
                <a:t>, Meghana Wagh, Pranali Patil, &amp; Satish </a:t>
              </a:r>
              <a:r>
                <a:rPr lang="en-US" sz="3200" dirty="0" err="1">
                  <a:solidFill>
                    <a:srgbClr val="000000"/>
                  </a:solidFill>
                  <a:latin typeface="Arial"/>
                  <a:ea typeface="Arial"/>
                  <a:cs typeface="Arial"/>
                  <a:sym typeface="Arial"/>
                </a:rPr>
                <a:t>Kuchiwale</a:t>
              </a:r>
              <a:r>
                <a:rPr lang="en-US" sz="3200" dirty="0">
                  <a:solidFill>
                    <a:srgbClr val="000000"/>
                  </a:solidFill>
                  <a:latin typeface="Arial"/>
                  <a:ea typeface="Arial"/>
                  <a:cs typeface="Arial"/>
                  <a:sym typeface="Arial"/>
                </a:rPr>
                <a:t>. (2022). Intelligent Chatbot for College Enquiry System. </a:t>
              </a:r>
              <a:r>
                <a:rPr lang="en-US" sz="3200" i="1" dirty="0">
                  <a:solidFill>
                    <a:srgbClr val="000000"/>
                  </a:solidFill>
                  <a:latin typeface="Arial Italics"/>
                  <a:ea typeface="Arial Italics"/>
                  <a:cs typeface="Arial Italics"/>
                  <a:sym typeface="Arial Italics"/>
                </a:rPr>
                <a:t>International Journal of Engineering Research &amp; Technology</a:t>
              </a:r>
              <a:r>
                <a:rPr lang="en-US" sz="3200" dirty="0">
                  <a:solidFill>
                    <a:srgbClr val="000000"/>
                  </a:solidFill>
                  <a:latin typeface="Arial"/>
                  <a:ea typeface="Arial"/>
                  <a:cs typeface="Arial"/>
                  <a:sym typeface="Arial"/>
                </a:rPr>
                <a:t>, 11(6), 183-187.</a:t>
              </a:r>
            </a:p>
            <a:p>
              <a:pPr marL="772160" lvl="1" indent="-386080" algn="l">
                <a:lnSpc>
                  <a:spcPts val="3840"/>
                </a:lnSpc>
              </a:pPr>
              <a:endParaRPr lang="en-US" sz="3200" dirty="0">
                <a:solidFill>
                  <a:srgbClr val="000000"/>
                </a:solidFill>
                <a:latin typeface="Arial"/>
                <a:ea typeface="Arial"/>
                <a:cs typeface="Arial"/>
                <a:sym typeface="Arial"/>
              </a:endParaRPr>
            </a:p>
            <a:p>
              <a:pPr marL="772160" lvl="1" indent="-386080" algn="l">
                <a:lnSpc>
                  <a:spcPts val="3840"/>
                </a:lnSpc>
                <a:buFont typeface="Arial"/>
                <a:buChar char="•"/>
              </a:pPr>
              <a:r>
                <a:rPr lang="en-US" sz="3200" dirty="0">
                  <a:solidFill>
                    <a:srgbClr val="000000"/>
                  </a:solidFill>
                  <a:latin typeface="Arial"/>
                  <a:ea typeface="Arial"/>
                  <a:cs typeface="Arial"/>
                  <a:sym typeface="Arial"/>
                </a:rPr>
                <a:t>O. L. S. S. Kumari. (2020). AI-Based Student Enquiry System. </a:t>
              </a:r>
              <a:r>
                <a:rPr lang="en-US" sz="3200" i="1" dirty="0">
                  <a:solidFill>
                    <a:srgbClr val="000000"/>
                  </a:solidFill>
                  <a:latin typeface="Arial Italics"/>
                  <a:ea typeface="Arial Italics"/>
                  <a:cs typeface="Arial Italics"/>
                  <a:sym typeface="Arial Italics"/>
                </a:rPr>
                <a:t>International Journal of Innovative Technology and Exploring Engineering</a:t>
              </a:r>
              <a:r>
                <a:rPr lang="en-US" sz="3200" dirty="0">
                  <a:solidFill>
                    <a:srgbClr val="000000"/>
                  </a:solidFill>
                  <a:latin typeface="Arial"/>
                  <a:ea typeface="Arial"/>
                  <a:cs typeface="Arial"/>
                  <a:sym typeface="Arial"/>
                </a:rPr>
                <a:t>, 9(3), 2305-2308.</a:t>
              </a:r>
            </a:p>
          </p:txBody>
        </p:sp>
      </p:grpSp>
      <p:sp>
        <p:nvSpPr>
          <p:cNvPr id="15" name="Slide Number Placeholder 14">
            <a:extLst>
              <a:ext uri="{FF2B5EF4-FFF2-40B4-BE49-F238E27FC236}">
                <a16:creationId xmlns:a16="http://schemas.microsoft.com/office/drawing/2014/main" id="{8EB5353B-4006-A8A9-5698-AE53F69F340D}"/>
              </a:ext>
            </a:extLst>
          </p:cNvPr>
          <p:cNvSpPr>
            <a:spLocks noGrp="1"/>
          </p:cNvSpPr>
          <p:nvPr>
            <p:ph type="sldNum" sz="quarter" idx="12"/>
          </p:nvPr>
        </p:nvSpPr>
        <p:spPr/>
        <p:txBody>
          <a:bodyPr/>
          <a:lstStyle/>
          <a:p>
            <a:fld id="{B6F15528-21DE-4FAA-801E-634DDDAF4B2B}"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3" name="Group 3"/>
          <p:cNvGrpSpPr/>
          <p:nvPr/>
        </p:nvGrpSpPr>
        <p:grpSpPr>
          <a:xfrm>
            <a:off x="-25400" y="1803400"/>
            <a:ext cx="18338800" cy="164800"/>
            <a:chOff x="0" y="0"/>
            <a:chExt cx="24451733" cy="219733"/>
          </a:xfrm>
        </p:grpSpPr>
        <p:sp>
          <p:nvSpPr>
            <p:cNvPr id="4" name="Freeform 4"/>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5" name="Freeform 5"/>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grpSp>
        <p:nvGrpSpPr>
          <p:cNvPr id="6" name="Group 6"/>
          <p:cNvGrpSpPr/>
          <p:nvPr/>
        </p:nvGrpSpPr>
        <p:grpSpPr>
          <a:xfrm>
            <a:off x="4114800" y="1803400"/>
            <a:ext cx="9144000" cy="1659890"/>
            <a:chOff x="0" y="0"/>
            <a:chExt cx="12192000" cy="2213187"/>
          </a:xfrm>
        </p:grpSpPr>
        <p:sp>
          <p:nvSpPr>
            <p:cNvPr id="7" name="Freeform 7"/>
            <p:cNvSpPr/>
            <p:nvPr/>
          </p:nvSpPr>
          <p:spPr>
            <a:xfrm>
              <a:off x="0" y="0"/>
              <a:ext cx="12192000" cy="2213187"/>
            </a:xfrm>
            <a:custGeom>
              <a:avLst/>
              <a:gdLst/>
              <a:ahLst/>
              <a:cxnLst/>
              <a:rect l="l" t="t" r="r" b="b"/>
              <a:pathLst>
                <a:path w="12192000" h="2213187">
                  <a:moveTo>
                    <a:pt x="0" y="0"/>
                  </a:moveTo>
                  <a:lnTo>
                    <a:pt x="12192000" y="0"/>
                  </a:lnTo>
                  <a:lnTo>
                    <a:pt x="12192000" y="2213187"/>
                  </a:lnTo>
                  <a:lnTo>
                    <a:pt x="0" y="2213187"/>
                  </a:lnTo>
                  <a:close/>
                </a:path>
              </a:pathLst>
            </a:custGeom>
            <a:solidFill>
              <a:srgbClr val="000000">
                <a:alpha val="0"/>
              </a:srgbClr>
            </a:solidFill>
          </p:spPr>
        </p:sp>
        <p:sp>
          <p:nvSpPr>
            <p:cNvPr id="8" name="TextBox 8"/>
            <p:cNvSpPr txBox="1"/>
            <p:nvPr/>
          </p:nvSpPr>
          <p:spPr>
            <a:xfrm>
              <a:off x="0" y="-619125"/>
              <a:ext cx="12192000" cy="2832312"/>
            </a:xfrm>
            <a:prstGeom prst="rect">
              <a:avLst/>
            </a:prstGeom>
          </p:spPr>
          <p:txBody>
            <a:bodyPr lIns="0" tIns="0" rIns="0" bIns="0" rtlCol="0" anchor="t"/>
            <a:lstStyle/>
            <a:p>
              <a:pPr algn="ctr">
                <a:lnSpc>
                  <a:spcPts val="12000"/>
                </a:lnSpc>
              </a:pPr>
              <a:r>
                <a:rPr lang="en-US" sz="4800" b="1" dirty="0">
                  <a:solidFill>
                    <a:srgbClr val="000000"/>
                  </a:solidFill>
                  <a:latin typeface="Arimo Bold"/>
                  <a:ea typeface="Arimo Bold"/>
                  <a:cs typeface="Arimo Bold"/>
                  <a:sym typeface="Arimo Bold"/>
                </a:rPr>
                <a:t>References </a:t>
              </a:r>
            </a:p>
          </p:txBody>
        </p:sp>
      </p:grpSp>
      <p:grpSp>
        <p:nvGrpSpPr>
          <p:cNvPr id="9" name="Group 9"/>
          <p:cNvGrpSpPr/>
          <p:nvPr/>
        </p:nvGrpSpPr>
        <p:grpSpPr>
          <a:xfrm>
            <a:off x="820420" y="3059430"/>
            <a:ext cx="15991840" cy="6988810"/>
            <a:chOff x="0" y="0"/>
            <a:chExt cx="21322453" cy="9318413"/>
          </a:xfrm>
        </p:grpSpPr>
        <p:sp>
          <p:nvSpPr>
            <p:cNvPr id="10" name="Freeform 10"/>
            <p:cNvSpPr/>
            <p:nvPr/>
          </p:nvSpPr>
          <p:spPr>
            <a:xfrm>
              <a:off x="0" y="0"/>
              <a:ext cx="21322454" cy="9318413"/>
            </a:xfrm>
            <a:custGeom>
              <a:avLst/>
              <a:gdLst/>
              <a:ahLst/>
              <a:cxnLst/>
              <a:rect l="l" t="t" r="r" b="b"/>
              <a:pathLst>
                <a:path w="21322454" h="9318413">
                  <a:moveTo>
                    <a:pt x="0" y="0"/>
                  </a:moveTo>
                  <a:lnTo>
                    <a:pt x="21322454" y="0"/>
                  </a:lnTo>
                  <a:lnTo>
                    <a:pt x="21322454" y="9318413"/>
                  </a:lnTo>
                  <a:lnTo>
                    <a:pt x="0" y="9318413"/>
                  </a:lnTo>
                  <a:close/>
                </a:path>
              </a:pathLst>
            </a:custGeom>
            <a:solidFill>
              <a:srgbClr val="000000">
                <a:alpha val="0"/>
              </a:srgbClr>
            </a:solidFill>
          </p:spPr>
        </p:sp>
        <p:sp>
          <p:nvSpPr>
            <p:cNvPr id="11" name="TextBox 11"/>
            <p:cNvSpPr txBox="1"/>
            <p:nvPr/>
          </p:nvSpPr>
          <p:spPr>
            <a:xfrm>
              <a:off x="0" y="-66675"/>
              <a:ext cx="21322453" cy="9385088"/>
            </a:xfrm>
            <a:prstGeom prst="rect">
              <a:avLst/>
            </a:prstGeom>
          </p:spPr>
          <p:txBody>
            <a:bodyPr lIns="0" tIns="0" rIns="0" bIns="0" rtlCol="0" anchor="t"/>
            <a:lstStyle/>
            <a:p>
              <a:pPr marL="772160" lvl="1" indent="-386080" algn="l">
                <a:lnSpc>
                  <a:spcPts val="3840"/>
                </a:lnSpc>
                <a:buFont typeface="Arial"/>
                <a:buChar char="•"/>
              </a:pPr>
              <a:r>
                <a:rPr lang="en-US" sz="3200">
                  <a:solidFill>
                    <a:srgbClr val="000000"/>
                  </a:solidFill>
                  <a:latin typeface="Arial"/>
                  <a:ea typeface="Arial"/>
                  <a:cs typeface="Arial"/>
                  <a:sym typeface="Arial"/>
                </a:rPr>
                <a:t>FrommholzI.Odede, J. Jaybot: Aiding university students and admission with an llm-based chatbot. ACM Transactions on Computing Education (TOCE), 23(2), 1-25. DOI: 10.1145/3560317, 2024.</a:t>
              </a:r>
            </a:p>
            <a:p>
              <a:pPr marL="772160" lvl="1" indent="-386080" algn="l">
                <a:lnSpc>
                  <a:spcPts val="3840"/>
                </a:lnSpc>
              </a:pPr>
              <a:endParaRPr lang="en-US" sz="3200">
                <a:solidFill>
                  <a:srgbClr val="000000"/>
                </a:solidFill>
                <a:latin typeface="Arial"/>
                <a:ea typeface="Arial"/>
                <a:cs typeface="Arial"/>
                <a:sym typeface="Arial"/>
              </a:endParaRPr>
            </a:p>
            <a:p>
              <a:pPr marL="772160" lvl="1" indent="-386080" algn="l">
                <a:lnSpc>
                  <a:spcPts val="3840"/>
                </a:lnSpc>
                <a:buFont typeface="Arial"/>
                <a:buChar char="•"/>
              </a:pPr>
              <a:r>
                <a:rPr lang="en-US" sz="3200">
                  <a:solidFill>
                    <a:srgbClr val="000000"/>
                  </a:solidFill>
                  <a:latin typeface="Arial"/>
                  <a:ea typeface="Arial"/>
                  <a:cs typeface="Arial"/>
                  <a:sym typeface="Arial"/>
                </a:rPr>
                <a:t>El Hefny, W., Mansy, Y., Abdallah, M., &amp; Abdennadher, S. (2021). Jooka: A Bilingual Chatbot for University Admission. </a:t>
              </a:r>
              <a:r>
                <a:rPr lang="en-US" sz="3200" i="1">
                  <a:solidFill>
                    <a:srgbClr val="000000"/>
                  </a:solidFill>
                  <a:latin typeface="Arial Italics"/>
                  <a:ea typeface="Arial Italics"/>
                  <a:cs typeface="Arial Italics"/>
                  <a:sym typeface="Arial Italics"/>
                </a:rPr>
                <a:t>Springer International Publishing</a:t>
              </a:r>
              <a:r>
                <a:rPr lang="en-US" sz="3200">
                  <a:solidFill>
                    <a:srgbClr val="000000"/>
                  </a:solidFill>
                  <a:latin typeface="Arial"/>
                  <a:ea typeface="Arial"/>
                  <a:cs typeface="Arial"/>
                  <a:sym typeface="Arial"/>
                </a:rPr>
                <a:t>, 72660(7), 1-12. DOI: 10.1007/978-3-030-72660-7_64.</a:t>
              </a:r>
            </a:p>
            <a:p>
              <a:pPr marL="772160" lvl="1" indent="-386080" algn="l">
                <a:lnSpc>
                  <a:spcPts val="3840"/>
                </a:lnSpc>
              </a:pPr>
              <a:endParaRPr lang="en-US" sz="3200">
                <a:solidFill>
                  <a:srgbClr val="000000"/>
                </a:solidFill>
                <a:latin typeface="Arial"/>
                <a:ea typeface="Arial"/>
                <a:cs typeface="Arial"/>
                <a:sym typeface="Arial"/>
              </a:endParaRPr>
            </a:p>
          </p:txBody>
        </p:sp>
      </p:grpSp>
      <p:sp>
        <p:nvSpPr>
          <p:cNvPr id="15" name="Slide Number Placeholder 14">
            <a:extLst>
              <a:ext uri="{FF2B5EF4-FFF2-40B4-BE49-F238E27FC236}">
                <a16:creationId xmlns:a16="http://schemas.microsoft.com/office/drawing/2014/main" id="{54C46D9E-0599-9801-61F3-6835B7382DF3}"/>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400" y="1803400"/>
            <a:ext cx="18338800" cy="164800"/>
            <a:chOff x="0" y="0"/>
            <a:chExt cx="24451733" cy="219733"/>
          </a:xfrm>
        </p:grpSpPr>
        <p:sp>
          <p:nvSpPr>
            <p:cNvPr id="3" name="Freeform 3"/>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4" name="Freeform 4"/>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grpSp>
        <p:nvGrpSpPr>
          <p:cNvPr id="5" name="Group 5"/>
          <p:cNvGrpSpPr/>
          <p:nvPr/>
        </p:nvGrpSpPr>
        <p:grpSpPr>
          <a:xfrm>
            <a:off x="1933550" y="4713350"/>
            <a:ext cx="14748600" cy="1737000"/>
            <a:chOff x="0" y="0"/>
            <a:chExt cx="19664800" cy="2316000"/>
          </a:xfrm>
        </p:grpSpPr>
        <p:sp>
          <p:nvSpPr>
            <p:cNvPr id="6" name="Freeform 6"/>
            <p:cNvSpPr/>
            <p:nvPr/>
          </p:nvSpPr>
          <p:spPr>
            <a:xfrm>
              <a:off x="0" y="0"/>
              <a:ext cx="19664800" cy="2316000"/>
            </a:xfrm>
            <a:custGeom>
              <a:avLst/>
              <a:gdLst/>
              <a:ahLst/>
              <a:cxnLst/>
              <a:rect l="l" t="t" r="r" b="b"/>
              <a:pathLst>
                <a:path w="19664800" h="2316000">
                  <a:moveTo>
                    <a:pt x="0" y="0"/>
                  </a:moveTo>
                  <a:lnTo>
                    <a:pt x="19664800" y="0"/>
                  </a:lnTo>
                  <a:lnTo>
                    <a:pt x="19664800" y="2316000"/>
                  </a:lnTo>
                  <a:lnTo>
                    <a:pt x="0" y="2316000"/>
                  </a:lnTo>
                  <a:close/>
                </a:path>
              </a:pathLst>
            </a:custGeom>
            <a:solidFill>
              <a:srgbClr val="000000">
                <a:alpha val="0"/>
              </a:srgbClr>
            </a:solidFill>
          </p:spPr>
        </p:sp>
        <p:sp>
          <p:nvSpPr>
            <p:cNvPr id="7" name="TextBox 7"/>
            <p:cNvSpPr txBox="1"/>
            <p:nvPr/>
          </p:nvSpPr>
          <p:spPr>
            <a:xfrm>
              <a:off x="0" y="-161925"/>
              <a:ext cx="19664800" cy="2477925"/>
            </a:xfrm>
            <a:prstGeom prst="rect">
              <a:avLst/>
            </a:prstGeom>
          </p:spPr>
          <p:txBody>
            <a:bodyPr lIns="0" tIns="0" rIns="0" bIns="0" rtlCol="0" anchor="t"/>
            <a:lstStyle/>
            <a:p>
              <a:pPr algn="ctr">
                <a:lnSpc>
                  <a:spcPts val="9840"/>
                </a:lnSpc>
              </a:pPr>
              <a:r>
                <a:rPr lang="en-US" sz="8200" b="1">
                  <a:solidFill>
                    <a:srgbClr val="000000"/>
                  </a:solidFill>
                  <a:latin typeface="Times New Roman Bold"/>
                  <a:ea typeface="Times New Roman Bold"/>
                  <a:cs typeface="Times New Roman Bold"/>
                  <a:sym typeface="Times New Roman Bold"/>
                </a:rPr>
                <a:t>THANK YOU!</a:t>
              </a:r>
            </a:p>
            <a:p>
              <a:pPr algn="l">
                <a:lnSpc>
                  <a:spcPts val="9840"/>
                </a:lnSpc>
              </a:pPr>
              <a:endParaRPr lang="en-US" sz="8200" b="1">
                <a:solidFill>
                  <a:srgbClr val="000000"/>
                </a:solidFill>
                <a:latin typeface="Times New Roman Bold"/>
                <a:ea typeface="Times New Roman Bold"/>
                <a:cs typeface="Times New Roman Bold"/>
                <a:sym typeface="Times New Roman Bold"/>
              </a:endParaRPr>
            </a:p>
          </p:txBody>
        </p:sp>
      </p:grpSp>
      <p:sp>
        <p:nvSpPr>
          <p:cNvPr id="8" name="Freeform 8"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sp>
        <p:nvSpPr>
          <p:cNvPr id="12" name="Slide Number Placeholder 11">
            <a:extLst>
              <a:ext uri="{FF2B5EF4-FFF2-40B4-BE49-F238E27FC236}">
                <a16:creationId xmlns:a16="http://schemas.microsoft.com/office/drawing/2014/main" id="{2B6C665D-8B8D-01C0-2A33-BF49CA5A0C98}"/>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400" y="1803400"/>
            <a:ext cx="18338800" cy="165100"/>
            <a:chOff x="0" y="0"/>
            <a:chExt cx="24451733" cy="220133"/>
          </a:xfrm>
        </p:grpSpPr>
        <p:sp>
          <p:nvSpPr>
            <p:cNvPr id="3" name="Freeform 3"/>
            <p:cNvSpPr/>
            <p:nvPr/>
          </p:nvSpPr>
          <p:spPr>
            <a:xfrm>
              <a:off x="33909" y="33909"/>
              <a:ext cx="24384001" cy="152400"/>
            </a:xfrm>
            <a:custGeom>
              <a:avLst/>
              <a:gdLst/>
              <a:ahLst/>
              <a:cxnLst/>
              <a:rect l="l" t="t" r="r" b="b"/>
              <a:pathLst>
                <a:path w="24384001" h="152400">
                  <a:moveTo>
                    <a:pt x="0" y="0"/>
                  </a:moveTo>
                  <a:lnTo>
                    <a:pt x="24384001" y="0"/>
                  </a:lnTo>
                  <a:lnTo>
                    <a:pt x="24384001" y="152400"/>
                  </a:lnTo>
                  <a:lnTo>
                    <a:pt x="0" y="152400"/>
                  </a:lnTo>
                  <a:close/>
                </a:path>
              </a:pathLst>
            </a:custGeom>
            <a:solidFill>
              <a:srgbClr val="60B5CC">
                <a:alpha val="23137"/>
              </a:srgbClr>
            </a:solidFill>
          </p:spPr>
        </p:sp>
        <p:sp>
          <p:nvSpPr>
            <p:cNvPr id="4" name="Freeform 4"/>
            <p:cNvSpPr/>
            <p:nvPr/>
          </p:nvSpPr>
          <p:spPr>
            <a:xfrm>
              <a:off x="0" y="0"/>
              <a:ext cx="24451818" cy="220218"/>
            </a:xfrm>
            <a:custGeom>
              <a:avLst/>
              <a:gdLst/>
              <a:ahLst/>
              <a:cxnLst/>
              <a:rect l="l" t="t" r="r" b="b"/>
              <a:pathLst>
                <a:path w="24451818" h="220218">
                  <a:moveTo>
                    <a:pt x="33909" y="0"/>
                  </a:moveTo>
                  <a:lnTo>
                    <a:pt x="24417910" y="0"/>
                  </a:lnTo>
                  <a:cubicBezTo>
                    <a:pt x="24436578" y="0"/>
                    <a:pt x="24451818" y="15113"/>
                    <a:pt x="24451818" y="33909"/>
                  </a:cubicBezTo>
                  <a:lnTo>
                    <a:pt x="24451818" y="186309"/>
                  </a:lnTo>
                  <a:cubicBezTo>
                    <a:pt x="24451818" y="204978"/>
                    <a:pt x="24436705" y="220218"/>
                    <a:pt x="24417910" y="220218"/>
                  </a:cubicBezTo>
                  <a:lnTo>
                    <a:pt x="33909" y="220218"/>
                  </a:lnTo>
                  <a:cubicBezTo>
                    <a:pt x="15113" y="220091"/>
                    <a:pt x="0" y="204978"/>
                    <a:pt x="0" y="186309"/>
                  </a:cubicBezTo>
                  <a:lnTo>
                    <a:pt x="0" y="33909"/>
                  </a:lnTo>
                  <a:cubicBezTo>
                    <a:pt x="0" y="15113"/>
                    <a:pt x="15113" y="0"/>
                    <a:pt x="33909" y="0"/>
                  </a:cubicBezTo>
                  <a:moveTo>
                    <a:pt x="33909" y="67691"/>
                  </a:moveTo>
                  <a:lnTo>
                    <a:pt x="33909" y="33909"/>
                  </a:lnTo>
                  <a:lnTo>
                    <a:pt x="67691" y="33909"/>
                  </a:lnTo>
                  <a:lnTo>
                    <a:pt x="67691" y="186309"/>
                  </a:lnTo>
                  <a:lnTo>
                    <a:pt x="33909" y="186309"/>
                  </a:lnTo>
                  <a:lnTo>
                    <a:pt x="33909" y="152400"/>
                  </a:lnTo>
                  <a:lnTo>
                    <a:pt x="24417910" y="152400"/>
                  </a:lnTo>
                  <a:lnTo>
                    <a:pt x="24417910" y="186309"/>
                  </a:lnTo>
                  <a:lnTo>
                    <a:pt x="24384000" y="186309"/>
                  </a:lnTo>
                  <a:lnTo>
                    <a:pt x="24384000" y="33909"/>
                  </a:lnTo>
                  <a:lnTo>
                    <a:pt x="24417910" y="33909"/>
                  </a:lnTo>
                  <a:lnTo>
                    <a:pt x="24417910" y="67691"/>
                  </a:lnTo>
                  <a:lnTo>
                    <a:pt x="33909" y="67691"/>
                  </a:lnTo>
                  <a:close/>
                </a:path>
              </a:pathLst>
            </a:custGeom>
            <a:solidFill>
              <a:srgbClr val="A0D3E0"/>
            </a:solidFill>
          </p:spPr>
        </p:sp>
      </p:grpSp>
      <p:grpSp>
        <p:nvGrpSpPr>
          <p:cNvPr id="5" name="Group 5"/>
          <p:cNvGrpSpPr/>
          <p:nvPr/>
        </p:nvGrpSpPr>
        <p:grpSpPr>
          <a:xfrm>
            <a:off x="1120800" y="2241414"/>
            <a:ext cx="16046400" cy="7840800"/>
            <a:chOff x="0" y="0"/>
            <a:chExt cx="21395200" cy="10454400"/>
          </a:xfrm>
        </p:grpSpPr>
        <p:sp>
          <p:nvSpPr>
            <p:cNvPr id="6" name="Freeform 6"/>
            <p:cNvSpPr/>
            <p:nvPr/>
          </p:nvSpPr>
          <p:spPr>
            <a:xfrm>
              <a:off x="0" y="0"/>
              <a:ext cx="21395199" cy="10454400"/>
            </a:xfrm>
            <a:custGeom>
              <a:avLst/>
              <a:gdLst/>
              <a:ahLst/>
              <a:cxnLst/>
              <a:rect l="l" t="t" r="r" b="b"/>
              <a:pathLst>
                <a:path w="21395199" h="10454400">
                  <a:moveTo>
                    <a:pt x="0" y="0"/>
                  </a:moveTo>
                  <a:lnTo>
                    <a:pt x="21395199" y="0"/>
                  </a:lnTo>
                  <a:lnTo>
                    <a:pt x="21395199" y="10454400"/>
                  </a:lnTo>
                  <a:lnTo>
                    <a:pt x="0" y="10454400"/>
                  </a:lnTo>
                  <a:close/>
                </a:path>
              </a:pathLst>
            </a:custGeom>
            <a:solidFill>
              <a:srgbClr val="000000">
                <a:alpha val="0"/>
              </a:srgbClr>
            </a:solidFill>
          </p:spPr>
        </p:sp>
        <p:sp>
          <p:nvSpPr>
            <p:cNvPr id="7" name="TextBox 7"/>
            <p:cNvSpPr txBox="1"/>
            <p:nvPr/>
          </p:nvSpPr>
          <p:spPr>
            <a:xfrm>
              <a:off x="0" y="-95250"/>
              <a:ext cx="21395200" cy="10549650"/>
            </a:xfrm>
            <a:prstGeom prst="rect">
              <a:avLst/>
            </a:prstGeom>
          </p:spPr>
          <p:txBody>
            <a:bodyPr lIns="0" tIns="0" rIns="0" bIns="0" rtlCol="0" anchor="t"/>
            <a:lstStyle/>
            <a:p>
              <a:pPr algn="ctr">
                <a:lnSpc>
                  <a:spcPts val="5759"/>
                </a:lnSpc>
              </a:pPr>
              <a:r>
                <a:rPr lang="en-US" sz="4800" b="1">
                  <a:solidFill>
                    <a:srgbClr val="000000"/>
                  </a:solidFill>
                  <a:latin typeface="Times New Roman Bold"/>
                  <a:ea typeface="Times New Roman Bold"/>
                  <a:cs typeface="Times New Roman Bold"/>
                  <a:sym typeface="Times New Roman Bold"/>
                </a:rPr>
                <a:t>INTRODUCTION</a:t>
              </a:r>
            </a:p>
            <a:p>
              <a:pPr algn="ctr">
                <a:lnSpc>
                  <a:spcPts val="4320"/>
                </a:lnSpc>
              </a:pPr>
              <a:r>
                <a:rPr lang="en-US" sz="3600" b="1">
                  <a:solidFill>
                    <a:srgbClr val="000000"/>
                  </a:solidFill>
                  <a:latin typeface="Times New Roman Bold"/>
                  <a:ea typeface="Times New Roman Bold"/>
                  <a:cs typeface="Times New Roman Bold"/>
                  <a:sym typeface="Times New Roman Bold"/>
                </a:rPr>
                <a:t>                         </a:t>
              </a:r>
            </a:p>
            <a:p>
              <a:pPr algn="just">
                <a:lnSpc>
                  <a:spcPts val="4967"/>
                </a:lnSpc>
              </a:pPr>
              <a:r>
                <a:rPr lang="en-US" sz="3600">
                  <a:solidFill>
                    <a:srgbClr val="000000"/>
                  </a:solidFill>
                  <a:latin typeface="Arial"/>
                  <a:ea typeface="Arial"/>
                  <a:cs typeface="Arial"/>
                  <a:sym typeface="Arial"/>
                </a:rPr>
                <a:t>In today's fast-paced digital world, providing quick and accurate information to prospective students is crucial for institutions. Traditional admission processes often involve lengthy communication cycles, which can create barriers for students seeking timely information.</a:t>
              </a:r>
            </a:p>
            <a:p>
              <a:pPr algn="just">
                <a:lnSpc>
                  <a:spcPts val="4967"/>
                </a:lnSpc>
              </a:pPr>
              <a:r>
                <a:rPr lang="en-US" sz="3600">
                  <a:solidFill>
                    <a:srgbClr val="000000"/>
                  </a:solidFill>
                  <a:latin typeface="Arial"/>
                  <a:ea typeface="Arial"/>
                  <a:cs typeface="Arial"/>
                  <a:sym typeface="Arial"/>
                </a:rPr>
                <a:t>Our project aims to bridge this gap with an AI-powered </a:t>
              </a:r>
              <a:r>
                <a:rPr lang="en-US" sz="3600" b="1">
                  <a:solidFill>
                    <a:srgbClr val="000000"/>
                  </a:solidFill>
                  <a:latin typeface="Arial Bold"/>
                  <a:ea typeface="Arial Bold"/>
                  <a:cs typeface="Arial Bold"/>
                  <a:sym typeface="Arial Bold"/>
                </a:rPr>
                <a:t>Admission Enquiry Chatbot</a:t>
              </a:r>
              <a:r>
                <a:rPr lang="en-US" sz="3600">
                  <a:solidFill>
                    <a:srgbClr val="000000"/>
                  </a:solidFill>
                  <a:latin typeface="Arial"/>
                  <a:ea typeface="Arial"/>
                  <a:cs typeface="Arial"/>
                  <a:sym typeface="Arial"/>
                </a:rPr>
                <a:t> that delivers instant, 24/7 responses to common admission-related queries. This chatbot not only enhances user experience but also automates repetitive tasks for admission teams, freeing up valuable resources.</a:t>
              </a:r>
            </a:p>
            <a:p>
              <a:pPr algn="l">
                <a:lnSpc>
                  <a:spcPts val="4320"/>
                </a:lnSpc>
              </a:pPr>
              <a:endParaRPr lang="en-US" sz="3600">
                <a:solidFill>
                  <a:srgbClr val="000000"/>
                </a:solidFill>
                <a:latin typeface="Arial"/>
                <a:ea typeface="Arial"/>
                <a:cs typeface="Arial"/>
                <a:sym typeface="Arial"/>
              </a:endParaRPr>
            </a:p>
            <a:p>
              <a:pPr algn="l">
                <a:lnSpc>
                  <a:spcPts val="4320"/>
                </a:lnSpc>
              </a:pPr>
              <a:endParaRPr lang="en-US" sz="3600">
                <a:solidFill>
                  <a:srgbClr val="000000"/>
                </a:solidFill>
                <a:latin typeface="Arial"/>
                <a:ea typeface="Arial"/>
                <a:cs typeface="Arial"/>
                <a:sym typeface="Arial"/>
              </a:endParaRPr>
            </a:p>
            <a:p>
              <a:pPr algn="l">
                <a:lnSpc>
                  <a:spcPts val="4320"/>
                </a:lnSpc>
              </a:pPr>
              <a:endParaRPr lang="en-US" sz="3600">
                <a:solidFill>
                  <a:srgbClr val="000000"/>
                </a:solidFill>
                <a:latin typeface="Arial"/>
                <a:ea typeface="Arial"/>
                <a:cs typeface="Arial"/>
                <a:sym typeface="Arial"/>
              </a:endParaRPr>
            </a:p>
            <a:p>
              <a:pPr algn="l">
                <a:lnSpc>
                  <a:spcPts val="4320"/>
                </a:lnSpc>
              </a:pPr>
              <a:endParaRPr lang="en-US" sz="3600">
                <a:solidFill>
                  <a:srgbClr val="000000"/>
                </a:solidFill>
                <a:latin typeface="Arial"/>
                <a:ea typeface="Arial"/>
                <a:cs typeface="Arial"/>
                <a:sym typeface="Arial"/>
              </a:endParaRPr>
            </a:p>
          </p:txBody>
        </p:sp>
      </p:grpSp>
      <p:sp>
        <p:nvSpPr>
          <p:cNvPr id="8" name="Freeform 8"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sp>
        <p:nvSpPr>
          <p:cNvPr id="12" name="Slide Number Placeholder 11">
            <a:extLst>
              <a:ext uri="{FF2B5EF4-FFF2-40B4-BE49-F238E27FC236}">
                <a16:creationId xmlns:a16="http://schemas.microsoft.com/office/drawing/2014/main" id="{2E562FF4-8858-AF1B-EFF7-3B7A86783095}"/>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400" y="1803400"/>
            <a:ext cx="18338800" cy="164800"/>
            <a:chOff x="0" y="0"/>
            <a:chExt cx="24451733" cy="219733"/>
          </a:xfrm>
        </p:grpSpPr>
        <p:sp>
          <p:nvSpPr>
            <p:cNvPr id="3" name="Freeform 3"/>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4" name="Freeform 4"/>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grpSp>
        <p:nvGrpSpPr>
          <p:cNvPr id="5" name="Group 5"/>
          <p:cNvGrpSpPr/>
          <p:nvPr/>
        </p:nvGrpSpPr>
        <p:grpSpPr>
          <a:xfrm>
            <a:off x="628200" y="2111350"/>
            <a:ext cx="16745400" cy="7860600"/>
            <a:chOff x="0" y="0"/>
            <a:chExt cx="22327200" cy="10480800"/>
          </a:xfrm>
        </p:grpSpPr>
        <p:sp>
          <p:nvSpPr>
            <p:cNvPr id="6" name="Freeform 6"/>
            <p:cNvSpPr/>
            <p:nvPr/>
          </p:nvSpPr>
          <p:spPr>
            <a:xfrm>
              <a:off x="0" y="0"/>
              <a:ext cx="22327200" cy="10480800"/>
            </a:xfrm>
            <a:custGeom>
              <a:avLst/>
              <a:gdLst/>
              <a:ahLst/>
              <a:cxnLst/>
              <a:rect l="l" t="t" r="r" b="b"/>
              <a:pathLst>
                <a:path w="22327200" h="10480800">
                  <a:moveTo>
                    <a:pt x="0" y="0"/>
                  </a:moveTo>
                  <a:lnTo>
                    <a:pt x="22327200" y="0"/>
                  </a:lnTo>
                  <a:lnTo>
                    <a:pt x="22327200" y="10480800"/>
                  </a:lnTo>
                  <a:lnTo>
                    <a:pt x="0" y="10480800"/>
                  </a:lnTo>
                  <a:close/>
                </a:path>
              </a:pathLst>
            </a:custGeom>
            <a:solidFill>
              <a:srgbClr val="000000">
                <a:alpha val="0"/>
              </a:srgbClr>
            </a:solidFill>
          </p:spPr>
        </p:sp>
        <p:sp>
          <p:nvSpPr>
            <p:cNvPr id="7" name="TextBox 7"/>
            <p:cNvSpPr txBox="1"/>
            <p:nvPr/>
          </p:nvSpPr>
          <p:spPr>
            <a:xfrm>
              <a:off x="0" y="-85725"/>
              <a:ext cx="22327200" cy="10566525"/>
            </a:xfrm>
            <a:prstGeom prst="rect">
              <a:avLst/>
            </a:prstGeom>
          </p:spPr>
          <p:txBody>
            <a:bodyPr lIns="0" tIns="0" rIns="0" bIns="0" rtlCol="0" anchor="t"/>
            <a:lstStyle/>
            <a:p>
              <a:pPr>
                <a:lnSpc>
                  <a:spcPts val="5280"/>
                </a:lnSpc>
              </a:pPr>
              <a:r>
                <a:rPr lang="en-US" sz="4400" b="1" dirty="0">
                  <a:solidFill>
                    <a:srgbClr val="000000"/>
                  </a:solidFill>
                  <a:latin typeface="Times New Roman Bold"/>
                  <a:ea typeface="Times New Roman Bold"/>
                  <a:cs typeface="Times New Roman Bold"/>
                  <a:sym typeface="Times New Roman Bold"/>
                </a:rPr>
                <a:t>                                             CHALLENGES</a:t>
              </a:r>
            </a:p>
            <a:p>
              <a:pPr algn="l">
                <a:lnSpc>
                  <a:spcPts val="3840"/>
                </a:lnSpc>
              </a:pPr>
              <a:endParaRPr lang="en-US" sz="4400" b="1" dirty="0">
                <a:solidFill>
                  <a:srgbClr val="000000"/>
                </a:solidFill>
                <a:latin typeface="Times New Roman Bold"/>
                <a:ea typeface="Times New Roman Bold"/>
                <a:cs typeface="Times New Roman Bold"/>
                <a:sym typeface="Times New Roman Bold"/>
              </a:endParaRPr>
            </a:p>
            <a:p>
              <a:pPr marL="1026160" lvl="1" indent="-513080" algn="just">
                <a:lnSpc>
                  <a:spcPts val="3840"/>
                </a:lnSpc>
                <a:buFont typeface="Arial"/>
                <a:buChar char="•"/>
              </a:pPr>
              <a:r>
                <a:rPr lang="en-US" sz="3200" b="1" dirty="0">
                  <a:latin typeface="Arial" panose="020B0604020202020204" pitchFamily="34" charset="0"/>
                  <a:cs typeface="Arial" panose="020B0604020202020204" pitchFamily="34" charset="0"/>
                </a:rPr>
                <a:t>Excessive Administrative Workload</a:t>
              </a:r>
              <a:r>
                <a:rPr lang="en-US" sz="3200" dirty="0">
                  <a:latin typeface="Arial" panose="020B0604020202020204" pitchFamily="34" charset="0"/>
                  <a:cs typeface="Arial" panose="020B0604020202020204" pitchFamily="34" charset="0"/>
                </a:rPr>
                <a:t>: Admission departments often face a high volume of repetitive queries, which limits their ability to focus on complex cases and strategic tasks.</a:t>
              </a:r>
            </a:p>
            <a:p>
              <a:pPr marL="1026160" lvl="1" indent="-513080" algn="just">
                <a:lnSpc>
                  <a:spcPts val="3840"/>
                </a:lnSpc>
                <a:buFont typeface="Arial"/>
                <a:buChar char="•"/>
              </a:pPr>
              <a:endParaRPr lang="en-US" sz="3200" b="1" dirty="0">
                <a:solidFill>
                  <a:srgbClr val="000000"/>
                </a:solidFill>
                <a:latin typeface="Arial" panose="020B0604020202020204" pitchFamily="34" charset="0"/>
                <a:ea typeface="Arial Bold"/>
                <a:cs typeface="Arial" panose="020B0604020202020204" pitchFamily="34" charset="0"/>
                <a:sym typeface="Arial Bold"/>
              </a:endParaRPr>
            </a:p>
            <a:p>
              <a:pPr marL="1026160" lvl="1" indent="-513080" algn="just">
                <a:lnSpc>
                  <a:spcPts val="3840"/>
                </a:lnSpc>
                <a:buFont typeface="Arial"/>
                <a:buChar char="•"/>
              </a:pPr>
              <a:r>
                <a:rPr lang="en-US" sz="3200" b="1" dirty="0">
                  <a:latin typeface="Arial" panose="020B0604020202020204" pitchFamily="34" charset="0"/>
                  <a:cs typeface="Arial" panose="020B0604020202020204" pitchFamily="34" charset="0"/>
                </a:rPr>
                <a:t>Restricted Service Hours</a:t>
              </a:r>
              <a:r>
                <a:rPr lang="en-US" sz="3200" dirty="0">
                  <a:latin typeface="Arial" panose="020B0604020202020204" pitchFamily="34" charset="0"/>
                  <a:cs typeface="Arial" panose="020B0604020202020204" pitchFamily="34" charset="0"/>
                </a:rPr>
                <a:t>: Support services are typically available only during office hours, making it difficult for students in different time zones or with urgent needs to receive timely assistance.</a:t>
              </a:r>
              <a:endParaRPr lang="en-US" sz="3200" dirty="0">
                <a:solidFill>
                  <a:srgbClr val="000000"/>
                </a:solidFill>
                <a:latin typeface="Arial" panose="020B0604020202020204" pitchFamily="34" charset="0"/>
                <a:ea typeface="Arial"/>
                <a:cs typeface="Arial" panose="020B0604020202020204" pitchFamily="34" charset="0"/>
                <a:sym typeface="Arial"/>
              </a:endParaRPr>
            </a:p>
            <a:p>
              <a:pPr marL="1026160" lvl="1" indent="-513080" algn="just">
                <a:lnSpc>
                  <a:spcPts val="3840"/>
                </a:lnSpc>
                <a:buFont typeface="Arial"/>
                <a:buChar char="•"/>
              </a:pPr>
              <a:endParaRPr lang="en-US" sz="3200" b="1" dirty="0">
                <a:latin typeface="Arial" panose="020B0604020202020204" pitchFamily="34" charset="0"/>
                <a:cs typeface="Arial" panose="020B0604020202020204" pitchFamily="34" charset="0"/>
              </a:endParaRPr>
            </a:p>
            <a:p>
              <a:pPr marL="1026160" lvl="1" indent="-513080" algn="just">
                <a:lnSpc>
                  <a:spcPts val="3840"/>
                </a:lnSpc>
                <a:buFont typeface="Arial"/>
                <a:buChar char="•"/>
              </a:pPr>
              <a:r>
                <a:rPr lang="en-US" sz="3200" b="1" dirty="0">
                  <a:latin typeface="Arial" panose="020B0604020202020204" pitchFamily="34" charset="0"/>
                  <a:cs typeface="Arial" panose="020B0604020202020204" pitchFamily="34" charset="0"/>
                </a:rPr>
                <a:t>Slow Response Times</a:t>
              </a:r>
              <a:r>
                <a:rPr lang="en-US" sz="3200" dirty="0">
                  <a:latin typeface="Arial" panose="020B0604020202020204" pitchFamily="34" charset="0"/>
                  <a:cs typeface="Arial" panose="020B0604020202020204" pitchFamily="34" charset="0"/>
                </a:rPr>
                <a:t>: Traditional admission systems can lead to significant delays in addressing student queries, resulting in confusion, frustration, and missed opportunities for applicants.</a:t>
              </a:r>
              <a:endParaRPr lang="en-US" sz="3200" dirty="0">
                <a:solidFill>
                  <a:srgbClr val="000000"/>
                </a:solidFill>
                <a:latin typeface="Arial" panose="020B0604020202020204" pitchFamily="34" charset="0"/>
                <a:ea typeface="Arial"/>
                <a:cs typeface="Arial" panose="020B0604020202020204" pitchFamily="34" charset="0"/>
                <a:sym typeface="Arial"/>
              </a:endParaRPr>
            </a:p>
            <a:p>
              <a:pPr marL="1026160" lvl="1" indent="-513080" algn="l">
                <a:lnSpc>
                  <a:spcPts val="3840"/>
                </a:lnSpc>
              </a:pPr>
              <a:endParaRPr lang="en-US" sz="3200" dirty="0">
                <a:solidFill>
                  <a:srgbClr val="000000"/>
                </a:solidFill>
                <a:latin typeface="Arial"/>
                <a:ea typeface="Arial"/>
                <a:cs typeface="Arial"/>
                <a:sym typeface="Arial"/>
              </a:endParaRPr>
            </a:p>
          </p:txBody>
        </p:sp>
      </p:grpSp>
      <p:sp>
        <p:nvSpPr>
          <p:cNvPr id="8" name="Freeform 8"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sp>
        <p:nvSpPr>
          <p:cNvPr id="12" name="Slide Number Placeholder 11">
            <a:extLst>
              <a:ext uri="{FF2B5EF4-FFF2-40B4-BE49-F238E27FC236}">
                <a16:creationId xmlns:a16="http://schemas.microsoft.com/office/drawing/2014/main" id="{D844D2EB-34DA-1D01-DE94-12339C37462B}"/>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400" y="1803400"/>
            <a:ext cx="18338800" cy="164800"/>
            <a:chOff x="0" y="0"/>
            <a:chExt cx="24451733" cy="219733"/>
          </a:xfrm>
        </p:grpSpPr>
        <p:sp>
          <p:nvSpPr>
            <p:cNvPr id="3" name="Freeform 3"/>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4" name="Freeform 4"/>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sp>
        <p:nvSpPr>
          <p:cNvPr id="5" name="Freeform 5"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6" name="Group 6"/>
          <p:cNvGrpSpPr/>
          <p:nvPr/>
        </p:nvGrpSpPr>
        <p:grpSpPr>
          <a:xfrm>
            <a:off x="1434450" y="2363650"/>
            <a:ext cx="15939000" cy="8149590"/>
            <a:chOff x="0" y="0"/>
            <a:chExt cx="21252000" cy="10866120"/>
          </a:xfrm>
        </p:grpSpPr>
        <p:sp>
          <p:nvSpPr>
            <p:cNvPr id="7" name="Freeform 7"/>
            <p:cNvSpPr/>
            <p:nvPr/>
          </p:nvSpPr>
          <p:spPr>
            <a:xfrm>
              <a:off x="0" y="0"/>
              <a:ext cx="21252000" cy="10866120"/>
            </a:xfrm>
            <a:custGeom>
              <a:avLst/>
              <a:gdLst/>
              <a:ahLst/>
              <a:cxnLst/>
              <a:rect l="l" t="t" r="r" b="b"/>
              <a:pathLst>
                <a:path w="21252000" h="10866120">
                  <a:moveTo>
                    <a:pt x="0" y="0"/>
                  </a:moveTo>
                  <a:lnTo>
                    <a:pt x="21252000" y="0"/>
                  </a:lnTo>
                  <a:lnTo>
                    <a:pt x="21252000" y="10866120"/>
                  </a:lnTo>
                  <a:lnTo>
                    <a:pt x="0" y="10866120"/>
                  </a:lnTo>
                  <a:close/>
                </a:path>
              </a:pathLst>
            </a:custGeom>
            <a:solidFill>
              <a:srgbClr val="000000">
                <a:alpha val="0"/>
              </a:srgbClr>
            </a:solidFill>
          </p:spPr>
        </p:sp>
        <p:sp>
          <p:nvSpPr>
            <p:cNvPr id="8" name="TextBox 8"/>
            <p:cNvSpPr txBox="1"/>
            <p:nvPr/>
          </p:nvSpPr>
          <p:spPr>
            <a:xfrm>
              <a:off x="0" y="-104775"/>
              <a:ext cx="21252000" cy="10970895"/>
            </a:xfrm>
            <a:prstGeom prst="rect">
              <a:avLst/>
            </a:prstGeom>
          </p:spPr>
          <p:txBody>
            <a:bodyPr lIns="0" tIns="0" rIns="0" bIns="0" rtlCol="0" anchor="t"/>
            <a:lstStyle/>
            <a:p>
              <a:pPr algn="l">
                <a:lnSpc>
                  <a:spcPts val="6480"/>
                </a:lnSpc>
              </a:pPr>
              <a:r>
                <a:rPr lang="en-US" sz="5400" b="1" dirty="0">
                  <a:solidFill>
                    <a:srgbClr val="000000"/>
                  </a:solidFill>
                  <a:latin typeface="Times New Roman Bold"/>
                  <a:ea typeface="Times New Roman Bold"/>
                  <a:cs typeface="Times New Roman Bold"/>
                  <a:sym typeface="Times New Roman Bold"/>
                </a:rPr>
                <a:t>                              OBJECTIVES</a:t>
              </a:r>
              <a:endParaRPr lang="en-US" sz="3200" dirty="0">
                <a:solidFill>
                  <a:srgbClr val="000000"/>
                </a:solidFill>
                <a:latin typeface="Arial"/>
                <a:ea typeface="Arial"/>
                <a:cs typeface="Arial"/>
                <a:sym typeface="Arial"/>
              </a:endParaRPr>
            </a:p>
            <a:p>
              <a:pPr marL="1026160" lvl="1" indent="-513080" algn="l">
                <a:lnSpc>
                  <a:spcPts val="3840"/>
                </a:lnSpc>
              </a:pPr>
              <a:endParaRPr lang="en-US" sz="3200" dirty="0">
                <a:solidFill>
                  <a:srgbClr val="000000"/>
                </a:solidFill>
                <a:latin typeface="Arial"/>
                <a:ea typeface="Arial"/>
                <a:cs typeface="Arial"/>
                <a:sym typeface="Arial"/>
              </a:endParaRPr>
            </a:p>
            <a:p>
              <a:pPr marL="1026160" lvl="1" indent="-513080">
                <a:lnSpc>
                  <a:spcPts val="3840"/>
                </a:lnSpc>
                <a:buFont typeface="Arial"/>
                <a:buChar char="•"/>
              </a:pPr>
              <a:r>
                <a:rPr lang="en-US" sz="3200" dirty="0">
                  <a:latin typeface="Arial" panose="020B0604020202020204" pitchFamily="34" charset="0"/>
                  <a:cs typeface="Arial" panose="020B0604020202020204" pitchFamily="34" charset="0"/>
                </a:rPr>
                <a:t>To design a system that responds to student admission queries in real-time, reducing the need for physical visits or calls.</a:t>
              </a:r>
            </a:p>
            <a:p>
              <a:pPr marL="1026160" lvl="1" indent="-513080">
                <a:lnSpc>
                  <a:spcPts val="3840"/>
                </a:lnSpc>
                <a:buFont typeface="Arial"/>
                <a:buChar char="•"/>
              </a:pPr>
              <a:endParaRPr lang="en-US" sz="3200" dirty="0">
                <a:solidFill>
                  <a:srgbClr val="000000"/>
                </a:solidFill>
                <a:latin typeface="Arial" panose="020B0604020202020204" pitchFamily="34" charset="0"/>
                <a:ea typeface="Arial"/>
                <a:cs typeface="Arial" panose="020B0604020202020204" pitchFamily="34" charset="0"/>
                <a:sym typeface="Arial"/>
              </a:endParaRPr>
            </a:p>
            <a:p>
              <a:pPr marL="1026160" lvl="1" indent="-513080">
                <a:lnSpc>
                  <a:spcPts val="3840"/>
                </a:lnSpc>
                <a:buFont typeface="Arial"/>
                <a:buChar char="•"/>
              </a:pPr>
              <a:r>
                <a:rPr lang="en-US" sz="3200" dirty="0">
                  <a:latin typeface="Arial" panose="020B0604020202020204" pitchFamily="34" charset="0"/>
                  <a:cs typeface="Arial" panose="020B0604020202020204" pitchFamily="34" charset="0"/>
                </a:rPr>
                <a:t>To eliminate manual dependency by providing an automated platform for handling frequent admission-related questions.</a:t>
              </a:r>
            </a:p>
            <a:p>
              <a:pPr marL="1026160" lvl="1" indent="-513080">
                <a:lnSpc>
                  <a:spcPts val="3840"/>
                </a:lnSpc>
                <a:buFont typeface="Arial"/>
                <a:buChar char="•"/>
              </a:pPr>
              <a:endParaRPr lang="en-US" sz="3200" dirty="0">
                <a:solidFill>
                  <a:srgbClr val="000000"/>
                </a:solidFill>
                <a:latin typeface="Arial" panose="020B0604020202020204" pitchFamily="34" charset="0"/>
                <a:ea typeface="Arial"/>
                <a:cs typeface="Arial" panose="020B0604020202020204" pitchFamily="34" charset="0"/>
                <a:sym typeface="Arial"/>
              </a:endParaRPr>
            </a:p>
            <a:p>
              <a:pPr marL="1026160" lvl="1" indent="-513080">
                <a:lnSpc>
                  <a:spcPts val="3840"/>
                </a:lnSpc>
                <a:buFont typeface="Arial"/>
                <a:buChar char="•"/>
              </a:pPr>
              <a:r>
                <a:rPr lang="en-US" sz="3200" dirty="0">
                  <a:latin typeface="Arial" panose="020B0604020202020204" pitchFamily="34" charset="0"/>
                  <a:cs typeface="Arial" panose="020B0604020202020204" pitchFamily="34" charset="0"/>
                </a:rPr>
                <a:t>To provide prospective students with 24/7 access to accurate information regarding courses, fees, eligibility and scholarships.</a:t>
              </a:r>
            </a:p>
            <a:p>
              <a:pPr marL="1026160" lvl="1" indent="-513080">
                <a:lnSpc>
                  <a:spcPts val="3840"/>
                </a:lnSpc>
                <a:buFont typeface="Arial"/>
                <a:buChar char="•"/>
              </a:pPr>
              <a:endParaRPr lang="en-US" sz="3200" dirty="0">
                <a:solidFill>
                  <a:srgbClr val="000000"/>
                </a:solidFill>
                <a:latin typeface="Arial"/>
                <a:ea typeface="Arial"/>
                <a:cs typeface="Arial"/>
                <a:sym typeface="Arial"/>
              </a:endParaRPr>
            </a:p>
            <a:p>
              <a:pPr marL="1026160" lvl="1" indent="-513080" algn="l">
                <a:lnSpc>
                  <a:spcPts val="3840"/>
                </a:lnSpc>
                <a:buFont typeface="Arial"/>
                <a:buChar char="•"/>
              </a:pPr>
              <a:r>
                <a:rPr lang="en-US" sz="3200" dirty="0">
                  <a:solidFill>
                    <a:srgbClr val="000000"/>
                  </a:solidFill>
                  <a:latin typeface="Arial"/>
                  <a:ea typeface="Arial"/>
                  <a:cs typeface="Arial"/>
                  <a:sym typeface="Arial"/>
                </a:rPr>
                <a:t>Handle Complex Queries and Escalation </a:t>
              </a:r>
            </a:p>
            <a:p>
              <a:pPr marL="1026160" lvl="1" indent="-513080" algn="l">
                <a:lnSpc>
                  <a:spcPts val="3840"/>
                </a:lnSpc>
              </a:pPr>
              <a:endParaRPr lang="en-US" sz="3200" dirty="0">
                <a:solidFill>
                  <a:srgbClr val="000000"/>
                </a:solidFill>
                <a:latin typeface="Arial"/>
                <a:ea typeface="Arial"/>
                <a:cs typeface="Arial"/>
                <a:sym typeface="Arial"/>
              </a:endParaRPr>
            </a:p>
            <a:p>
              <a:pPr marL="1026160" lvl="1" indent="-513080" algn="l">
                <a:lnSpc>
                  <a:spcPts val="3840"/>
                </a:lnSpc>
                <a:buFont typeface="Arial"/>
                <a:buChar char="•"/>
              </a:pPr>
              <a:r>
                <a:rPr lang="en-US" sz="3200" dirty="0">
                  <a:solidFill>
                    <a:srgbClr val="000000"/>
                  </a:solidFill>
                  <a:latin typeface="Arial"/>
                  <a:ea typeface="Arial"/>
                  <a:cs typeface="Arial"/>
                  <a:sym typeface="Arial"/>
                </a:rPr>
                <a:t>Provide Instant Access to Frequently Asked Questions (FAQs)</a:t>
              </a:r>
            </a:p>
            <a:p>
              <a:pPr marL="1026160" lvl="1" indent="-513080" algn="l">
                <a:lnSpc>
                  <a:spcPts val="3840"/>
                </a:lnSpc>
              </a:pPr>
              <a:endParaRPr lang="en-US" sz="3200" dirty="0">
                <a:solidFill>
                  <a:srgbClr val="000000"/>
                </a:solidFill>
                <a:latin typeface="Arial"/>
                <a:ea typeface="Arial"/>
                <a:cs typeface="Arial"/>
                <a:sym typeface="Arial"/>
              </a:endParaRPr>
            </a:p>
            <a:p>
              <a:pPr marL="1026160" lvl="1" indent="-513080" algn="l">
                <a:lnSpc>
                  <a:spcPts val="3840"/>
                </a:lnSpc>
              </a:pPr>
              <a:endParaRPr lang="en-US" sz="3200" dirty="0">
                <a:solidFill>
                  <a:srgbClr val="000000"/>
                </a:solidFill>
                <a:latin typeface="Arial"/>
                <a:ea typeface="Arial"/>
                <a:cs typeface="Arial"/>
                <a:sym typeface="Arial"/>
              </a:endParaRPr>
            </a:p>
          </p:txBody>
        </p:sp>
      </p:grpSp>
      <p:sp>
        <p:nvSpPr>
          <p:cNvPr id="12" name="Slide Number Placeholder 11">
            <a:extLst>
              <a:ext uri="{FF2B5EF4-FFF2-40B4-BE49-F238E27FC236}">
                <a16:creationId xmlns:a16="http://schemas.microsoft.com/office/drawing/2014/main" id="{DA0D2AEB-B446-1853-113A-F2400B1965DD}"/>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3" name="Group 3"/>
          <p:cNvGrpSpPr/>
          <p:nvPr/>
        </p:nvGrpSpPr>
        <p:grpSpPr>
          <a:xfrm>
            <a:off x="-25400" y="1803400"/>
            <a:ext cx="18338800" cy="164800"/>
            <a:chOff x="0" y="0"/>
            <a:chExt cx="24451733" cy="219733"/>
          </a:xfrm>
        </p:grpSpPr>
        <p:sp>
          <p:nvSpPr>
            <p:cNvPr id="4" name="Freeform 4"/>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5" name="Freeform 5"/>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graphicFrame>
        <p:nvGraphicFramePr>
          <p:cNvPr id="6" name="Table 6"/>
          <p:cNvGraphicFramePr>
            <a:graphicFrameLocks noGrp="1"/>
          </p:cNvGraphicFramePr>
          <p:nvPr/>
        </p:nvGraphicFramePr>
        <p:xfrm>
          <a:off x="223024" y="3086720"/>
          <a:ext cx="17068802" cy="6121399"/>
        </p:xfrm>
        <a:graphic>
          <a:graphicData uri="http://schemas.openxmlformats.org/drawingml/2006/table">
            <a:tbl>
              <a:tblPr/>
              <a:tblGrid>
                <a:gridCol w="2888837">
                  <a:extLst>
                    <a:ext uri="{9D8B030D-6E8A-4147-A177-3AD203B41FA5}">
                      <a16:colId xmlns:a16="http://schemas.microsoft.com/office/drawing/2014/main" val="20000"/>
                    </a:ext>
                  </a:extLst>
                </a:gridCol>
                <a:gridCol w="2888837">
                  <a:extLst>
                    <a:ext uri="{9D8B030D-6E8A-4147-A177-3AD203B41FA5}">
                      <a16:colId xmlns:a16="http://schemas.microsoft.com/office/drawing/2014/main" val="20001"/>
                    </a:ext>
                  </a:extLst>
                </a:gridCol>
                <a:gridCol w="3980163">
                  <a:extLst>
                    <a:ext uri="{9D8B030D-6E8A-4147-A177-3AD203B41FA5}">
                      <a16:colId xmlns:a16="http://schemas.microsoft.com/office/drawing/2014/main" val="20002"/>
                    </a:ext>
                  </a:extLst>
                </a:gridCol>
                <a:gridCol w="3470114">
                  <a:extLst>
                    <a:ext uri="{9D8B030D-6E8A-4147-A177-3AD203B41FA5}">
                      <a16:colId xmlns:a16="http://schemas.microsoft.com/office/drawing/2014/main" val="20003"/>
                    </a:ext>
                  </a:extLst>
                </a:gridCol>
                <a:gridCol w="3840851">
                  <a:extLst>
                    <a:ext uri="{9D8B030D-6E8A-4147-A177-3AD203B41FA5}">
                      <a16:colId xmlns:a16="http://schemas.microsoft.com/office/drawing/2014/main" val="20004"/>
                    </a:ext>
                  </a:extLst>
                </a:gridCol>
              </a:tblGrid>
              <a:tr h="698911">
                <a:tc>
                  <a:txBody>
                    <a:bodyPr/>
                    <a:lstStyle/>
                    <a:p>
                      <a:pPr algn="l">
                        <a:lnSpc>
                          <a:spcPts val="3359"/>
                        </a:lnSpc>
                        <a:defRPr/>
                      </a:pPr>
                      <a:r>
                        <a:rPr lang="en-US" sz="2799">
                          <a:solidFill>
                            <a:srgbClr val="000000"/>
                          </a:solidFill>
                          <a:latin typeface="Times New Roman"/>
                          <a:ea typeface="Times New Roman"/>
                          <a:cs typeface="Times New Roman"/>
                          <a:sym typeface="Times New Roman"/>
                        </a:rPr>
                        <a:t>AUTHOR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000000"/>
                          </a:solidFill>
                          <a:latin typeface="Times New Roman"/>
                          <a:ea typeface="Times New Roman"/>
                          <a:cs typeface="Times New Roman"/>
                          <a:sym typeface="Times New Roman"/>
                        </a:rPr>
                        <a:t>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000000"/>
                          </a:solidFill>
                          <a:latin typeface="Times New Roman"/>
                          <a:ea typeface="Times New Roman"/>
                          <a:cs typeface="Times New Roman"/>
                          <a:sym typeface="Times New Roman"/>
                        </a:rPr>
                        <a:t>METHODOLOGY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000000"/>
                          </a:solidFill>
                          <a:latin typeface="Times New Roman"/>
                          <a:ea typeface="Times New Roman"/>
                          <a:cs typeface="Times New Roman"/>
                          <a:sym typeface="Times New Roman"/>
                        </a:rPr>
                        <a:t>RESULTS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000000"/>
                          </a:solidFill>
                          <a:latin typeface="Times New Roman"/>
                          <a:ea typeface="Times New Roman"/>
                          <a:cs typeface="Times New Roman"/>
                          <a:sym typeface="Times New Roman"/>
                        </a:rPr>
                        <a:t>FINDINGS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11244">
                <a:tc>
                  <a:txBody>
                    <a:bodyPr/>
                    <a:lstStyle/>
                    <a:p>
                      <a:pPr algn="l">
                        <a:lnSpc>
                          <a:spcPts val="2879"/>
                        </a:lnSpc>
                        <a:defRPr/>
                      </a:pPr>
                      <a:r>
                        <a:rPr lang="en-US" sz="2400">
                          <a:solidFill>
                            <a:srgbClr val="000000"/>
                          </a:solidFill>
                          <a:latin typeface="Arial"/>
                          <a:ea typeface="Arial"/>
                          <a:cs typeface="Arial"/>
                          <a:sym typeface="Arial"/>
                        </a:rPr>
                        <a:t>Gandhar Khandagale, Meghana Wagh, Pranali Patil, &amp; Satish Kuchiwale[2023]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Arial"/>
                          <a:ea typeface="Arial"/>
                          <a:cs typeface="Arial"/>
                          <a:sym typeface="Arial"/>
                        </a:rPr>
                        <a:t>Intelligent Chatbot for College Enquiry System</a:t>
                      </a:r>
                      <a:endParaRPr lang="en-US" sz="1100"/>
                    </a:p>
                    <a:p>
                      <a:pPr algn="l">
                        <a:lnSpc>
                          <a:spcPts val="28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Arial"/>
                          <a:ea typeface="Arial"/>
                          <a:cs typeface="Arial"/>
                          <a:sym typeface="Arial"/>
                        </a:rPr>
                        <a:t>Pattern Matching Algorithm, AIML, NLP, LSTM</a:t>
                      </a:r>
                      <a:endParaRPr lang="en-US" sz="1100"/>
                    </a:p>
                    <a:p>
                      <a:pPr algn="l">
                        <a:lnSpc>
                          <a:spcPts val="28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Arial"/>
                          <a:ea typeface="Arial"/>
                          <a:cs typeface="Arial"/>
                          <a:sym typeface="Arial"/>
                        </a:rPr>
                        <a:t>Chatbot that provides real-time information on college admissions, fees, and scholarships through NLP and AI-based interaction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Arial"/>
                          <a:ea typeface="Arial"/>
                          <a:cs typeface="Arial"/>
                          <a:sym typeface="Arial"/>
                        </a:rPr>
                        <a:t>around 65% of common student inquiries were effectively handled by the chatbot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11244">
                <a:tc>
                  <a:txBody>
                    <a:bodyPr/>
                    <a:lstStyle/>
                    <a:p>
                      <a:pPr algn="l">
                        <a:lnSpc>
                          <a:spcPts val="2879"/>
                        </a:lnSpc>
                        <a:defRPr/>
                      </a:pPr>
                      <a:r>
                        <a:rPr lang="en-US" sz="2400">
                          <a:solidFill>
                            <a:srgbClr val="000000"/>
                          </a:solidFill>
                          <a:latin typeface="Arial"/>
                          <a:ea typeface="Arial"/>
                          <a:cs typeface="Arial"/>
                          <a:sym typeface="Arial"/>
                        </a:rPr>
                        <a:t>O. L. S. S. Kumari</a:t>
                      </a:r>
                      <a:endParaRPr lang="en-US" sz="1100"/>
                    </a:p>
                    <a:p>
                      <a:pPr algn="l">
                        <a:lnSpc>
                          <a:spcPts val="2879"/>
                        </a:lnSpc>
                      </a:pPr>
                      <a:r>
                        <a:rPr lang="en-US" sz="2400">
                          <a:solidFill>
                            <a:srgbClr val="000000"/>
                          </a:solidFill>
                          <a:latin typeface="Arial"/>
                          <a:ea typeface="Arial"/>
                          <a:cs typeface="Arial"/>
                          <a:sym typeface="Arial"/>
                        </a:rPr>
                        <a:t>[2023]</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Arial"/>
                          <a:ea typeface="Arial"/>
                          <a:cs typeface="Arial"/>
                          <a:sym typeface="Arial"/>
                        </a:rPr>
                        <a:t>AI-Based Student Enquiry System</a:t>
                      </a:r>
                      <a:endParaRPr lang="en-US" sz="1100"/>
                    </a:p>
                    <a:p>
                      <a:pPr algn="l">
                        <a:lnSpc>
                          <a:spcPts val="28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Arial"/>
                          <a:ea typeface="Arial"/>
                          <a:cs typeface="Arial"/>
                          <a:sym typeface="Arial"/>
                        </a:rPr>
                        <a:t>AIML, Text-to-Speech, JSON Web Tokens</a:t>
                      </a:r>
                      <a:endParaRPr lang="en-US" sz="1100"/>
                    </a:p>
                    <a:p>
                      <a:pPr algn="l">
                        <a:lnSpc>
                          <a:spcPts val="28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Arial"/>
                          <a:ea typeface="Arial"/>
                          <a:cs typeface="Arial"/>
                          <a:sym typeface="Arial"/>
                        </a:rPr>
                        <a:t>A chatbot integrated into a university website that automates answers to student queries 24/7, reducing helpdesk workload</a:t>
                      </a:r>
                      <a:endParaRPr lang="en-US" sz="1100"/>
                    </a:p>
                    <a:p>
                      <a:pPr algn="l">
                        <a:lnSpc>
                          <a:spcPts val="28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Arial"/>
                          <a:ea typeface="Arial"/>
                          <a:cs typeface="Arial"/>
                          <a:sym typeface="Arial"/>
                        </a:rPr>
                        <a:t>reduced helpdesk queries by 60% and achieved 90% accuracy in responding to student queries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7" name="Group 7"/>
          <p:cNvGrpSpPr/>
          <p:nvPr/>
        </p:nvGrpSpPr>
        <p:grpSpPr>
          <a:xfrm>
            <a:off x="5475250" y="2053094"/>
            <a:ext cx="9166300" cy="923330"/>
            <a:chOff x="0" y="0"/>
            <a:chExt cx="12221733" cy="1231107"/>
          </a:xfrm>
        </p:grpSpPr>
        <p:sp>
          <p:nvSpPr>
            <p:cNvPr id="8" name="Freeform 8"/>
            <p:cNvSpPr/>
            <p:nvPr/>
          </p:nvSpPr>
          <p:spPr>
            <a:xfrm>
              <a:off x="0" y="0"/>
              <a:ext cx="12221733" cy="1231107"/>
            </a:xfrm>
            <a:custGeom>
              <a:avLst/>
              <a:gdLst/>
              <a:ahLst/>
              <a:cxnLst/>
              <a:rect l="l" t="t" r="r" b="b"/>
              <a:pathLst>
                <a:path w="12221733" h="1231107">
                  <a:moveTo>
                    <a:pt x="0" y="0"/>
                  </a:moveTo>
                  <a:lnTo>
                    <a:pt x="12221733" y="0"/>
                  </a:lnTo>
                  <a:lnTo>
                    <a:pt x="12221733" y="1231107"/>
                  </a:lnTo>
                  <a:lnTo>
                    <a:pt x="0" y="1231107"/>
                  </a:lnTo>
                  <a:close/>
                </a:path>
              </a:pathLst>
            </a:custGeom>
            <a:solidFill>
              <a:srgbClr val="000000">
                <a:alpha val="0"/>
              </a:srgbClr>
            </a:solidFill>
          </p:spPr>
        </p:sp>
        <p:sp>
          <p:nvSpPr>
            <p:cNvPr id="9" name="TextBox 9"/>
            <p:cNvSpPr txBox="1"/>
            <p:nvPr/>
          </p:nvSpPr>
          <p:spPr>
            <a:xfrm>
              <a:off x="0" y="-95250"/>
              <a:ext cx="12221733" cy="1326357"/>
            </a:xfrm>
            <a:prstGeom prst="rect">
              <a:avLst/>
            </a:prstGeom>
          </p:spPr>
          <p:txBody>
            <a:bodyPr lIns="0" tIns="0" rIns="0" bIns="0" rtlCol="0" anchor="t"/>
            <a:lstStyle/>
            <a:p>
              <a:pPr algn="l">
                <a:lnSpc>
                  <a:spcPts val="5759"/>
                </a:lnSpc>
              </a:pPr>
              <a:r>
                <a:rPr lang="en-US" sz="4800" b="1" dirty="0">
                  <a:solidFill>
                    <a:srgbClr val="000000"/>
                  </a:solidFill>
                  <a:latin typeface="Times New Roman Bold"/>
                  <a:ea typeface="Times New Roman Bold"/>
                  <a:cs typeface="Times New Roman Bold"/>
                  <a:sym typeface="Times New Roman Bold"/>
                </a:rPr>
                <a:t>LITERATURE SURVEY</a:t>
              </a:r>
            </a:p>
          </p:txBody>
        </p:sp>
      </p:grpSp>
      <p:sp>
        <p:nvSpPr>
          <p:cNvPr id="13" name="Slide Number Placeholder 12">
            <a:extLst>
              <a:ext uri="{FF2B5EF4-FFF2-40B4-BE49-F238E27FC236}">
                <a16:creationId xmlns:a16="http://schemas.microsoft.com/office/drawing/2014/main" id="{9ECF034A-F1C2-5D52-E101-B4F3043F13DD}"/>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grpSp>
        <p:nvGrpSpPr>
          <p:cNvPr id="3" name="Group 3"/>
          <p:cNvGrpSpPr/>
          <p:nvPr/>
        </p:nvGrpSpPr>
        <p:grpSpPr>
          <a:xfrm>
            <a:off x="-25400" y="1803400"/>
            <a:ext cx="18338800" cy="164800"/>
            <a:chOff x="0" y="0"/>
            <a:chExt cx="24451733" cy="219733"/>
          </a:xfrm>
        </p:grpSpPr>
        <p:sp>
          <p:nvSpPr>
            <p:cNvPr id="4" name="Freeform 4"/>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5" name="Freeform 5"/>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graphicFrame>
        <p:nvGraphicFramePr>
          <p:cNvPr id="6" name="Table 6"/>
          <p:cNvGraphicFramePr>
            <a:graphicFrameLocks noGrp="1"/>
          </p:cNvGraphicFramePr>
          <p:nvPr/>
        </p:nvGraphicFramePr>
        <p:xfrm>
          <a:off x="223024" y="3086720"/>
          <a:ext cx="17068802" cy="6157165"/>
        </p:xfrm>
        <a:graphic>
          <a:graphicData uri="http://schemas.openxmlformats.org/drawingml/2006/table">
            <a:tbl>
              <a:tblPr/>
              <a:tblGrid>
                <a:gridCol w="2888837">
                  <a:extLst>
                    <a:ext uri="{9D8B030D-6E8A-4147-A177-3AD203B41FA5}">
                      <a16:colId xmlns:a16="http://schemas.microsoft.com/office/drawing/2014/main" val="20000"/>
                    </a:ext>
                  </a:extLst>
                </a:gridCol>
                <a:gridCol w="2888837">
                  <a:extLst>
                    <a:ext uri="{9D8B030D-6E8A-4147-A177-3AD203B41FA5}">
                      <a16:colId xmlns:a16="http://schemas.microsoft.com/office/drawing/2014/main" val="20001"/>
                    </a:ext>
                  </a:extLst>
                </a:gridCol>
                <a:gridCol w="3980163">
                  <a:extLst>
                    <a:ext uri="{9D8B030D-6E8A-4147-A177-3AD203B41FA5}">
                      <a16:colId xmlns:a16="http://schemas.microsoft.com/office/drawing/2014/main" val="20002"/>
                    </a:ext>
                  </a:extLst>
                </a:gridCol>
                <a:gridCol w="3470114">
                  <a:extLst>
                    <a:ext uri="{9D8B030D-6E8A-4147-A177-3AD203B41FA5}">
                      <a16:colId xmlns:a16="http://schemas.microsoft.com/office/drawing/2014/main" val="20003"/>
                    </a:ext>
                  </a:extLst>
                </a:gridCol>
                <a:gridCol w="3840851">
                  <a:extLst>
                    <a:ext uri="{9D8B030D-6E8A-4147-A177-3AD203B41FA5}">
                      <a16:colId xmlns:a16="http://schemas.microsoft.com/office/drawing/2014/main" val="20004"/>
                    </a:ext>
                  </a:extLst>
                </a:gridCol>
              </a:tblGrid>
              <a:tr h="698911">
                <a:tc>
                  <a:txBody>
                    <a:bodyPr/>
                    <a:lstStyle/>
                    <a:p>
                      <a:pPr algn="l">
                        <a:lnSpc>
                          <a:spcPts val="3359"/>
                        </a:lnSpc>
                        <a:defRPr/>
                      </a:pPr>
                      <a:r>
                        <a:rPr lang="en-US" sz="2799">
                          <a:solidFill>
                            <a:srgbClr val="000000"/>
                          </a:solidFill>
                          <a:latin typeface="Times New Roman"/>
                          <a:ea typeface="Times New Roman"/>
                          <a:cs typeface="Times New Roman"/>
                          <a:sym typeface="Times New Roman"/>
                        </a:rPr>
                        <a:t>AUTHOR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000000"/>
                          </a:solidFill>
                          <a:latin typeface="Times New Roman"/>
                          <a:ea typeface="Times New Roman"/>
                          <a:cs typeface="Times New Roman"/>
                          <a:sym typeface="Times New Roman"/>
                        </a:rPr>
                        <a:t>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000000"/>
                          </a:solidFill>
                          <a:latin typeface="Times New Roman"/>
                          <a:ea typeface="Times New Roman"/>
                          <a:cs typeface="Times New Roman"/>
                          <a:sym typeface="Times New Roman"/>
                        </a:rPr>
                        <a:t>METHODOLOGY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000000"/>
                          </a:solidFill>
                          <a:latin typeface="Times New Roman"/>
                          <a:ea typeface="Times New Roman"/>
                          <a:cs typeface="Times New Roman"/>
                          <a:sym typeface="Times New Roman"/>
                        </a:rPr>
                        <a:t>RESULTS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000000"/>
                          </a:solidFill>
                          <a:latin typeface="Times New Roman"/>
                          <a:ea typeface="Times New Roman"/>
                          <a:cs typeface="Times New Roman"/>
                          <a:sym typeface="Times New Roman"/>
                        </a:rPr>
                        <a:t>FINDINGS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11244">
                <a:tc>
                  <a:txBody>
                    <a:bodyPr/>
                    <a:lstStyle/>
                    <a:p>
                      <a:pPr algn="ctr">
                        <a:lnSpc>
                          <a:spcPts val="3780"/>
                        </a:lnSpc>
                        <a:defRPr/>
                      </a:pPr>
                      <a:r>
                        <a:rPr lang="en-US" sz="2400">
                          <a:solidFill>
                            <a:srgbClr val="000000"/>
                          </a:solidFill>
                          <a:latin typeface="Arial"/>
                          <a:ea typeface="Arial"/>
                          <a:cs typeface="Arial"/>
                          <a:sym typeface="Arial"/>
                        </a:rPr>
                        <a:t>Jimoh K. O., Adebayo O. Y., Akinfenwa T. O., &amp; Abimbola I. B.</a:t>
                      </a:r>
                      <a:endParaRPr lang="en-US" sz="1100"/>
                    </a:p>
                    <a:p>
                      <a:pPr algn="ctr">
                        <a:lnSpc>
                          <a:spcPts val="3780"/>
                        </a:lnSpc>
                      </a:pPr>
                      <a:r>
                        <a:rPr lang="en-US" sz="2400">
                          <a:solidFill>
                            <a:srgbClr val="000000"/>
                          </a:solidFill>
                          <a:latin typeface="Canva Sans"/>
                          <a:ea typeface="Canva Sans"/>
                          <a:cs typeface="Canva Sans"/>
                          <a:sym typeface="Canva Sans"/>
                        </a:rPr>
                        <a:t>[2022]</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ctr">
                        <a:lnSpc>
                          <a:spcPts val="3780"/>
                        </a:lnSpc>
                        <a:defRPr/>
                      </a:pPr>
                      <a:r>
                        <a:rPr lang="en-US" sz="2400">
                          <a:solidFill>
                            <a:srgbClr val="000000"/>
                          </a:solidFill>
                          <a:latin typeface="Arial"/>
                          <a:ea typeface="Arial"/>
                          <a:cs typeface="Arial"/>
                          <a:sym typeface="Arial"/>
                        </a:rPr>
                        <a:t>Development of a Cloud-Based Student Information Chatbot System</a:t>
                      </a:r>
                      <a:endParaRPr lang="en-US" sz="1100"/>
                    </a:p>
                    <a:p>
                      <a:pPr algn="l">
                        <a:lnSpc>
                          <a:spcPts val="28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780"/>
                        </a:lnSpc>
                        <a:defRPr/>
                      </a:pPr>
                      <a:r>
                        <a:rPr lang="en-US" sz="2400">
                          <a:solidFill>
                            <a:srgbClr val="000000"/>
                          </a:solidFill>
                          <a:latin typeface="Arial"/>
                          <a:ea typeface="Arial"/>
                          <a:cs typeface="Arial"/>
                          <a:sym typeface="Arial"/>
                        </a:rPr>
                        <a:t>AIML, Python, HTML, CSS, JavaScript, MySQL</a:t>
                      </a:r>
                      <a:endParaRPr lang="en-US" sz="1100"/>
                    </a:p>
                    <a:p>
                      <a:pPr algn="l">
                        <a:lnSpc>
                          <a:spcPts val="28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780"/>
                        </a:lnSpc>
                        <a:defRPr/>
                      </a:pPr>
                      <a:r>
                        <a:rPr lang="en-US" sz="2400">
                          <a:solidFill>
                            <a:srgbClr val="000000"/>
                          </a:solidFill>
                          <a:latin typeface="Arial"/>
                          <a:ea typeface="Arial"/>
                          <a:cs typeface="Arial"/>
                          <a:sym typeface="Arial"/>
                        </a:rPr>
                        <a:t>A cloud-based chatbot that responds to student FAQs, improving accessibility and response time  </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Arial"/>
                          <a:ea typeface="Arial"/>
                          <a:cs typeface="Arial"/>
                          <a:sym typeface="Arial"/>
                        </a:rPr>
                        <a:t>chatbot resulted in a 50% decrease in the need for manual intervention by college staff for routine inquiries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11244">
                <a:tc>
                  <a:txBody>
                    <a:bodyPr/>
                    <a:lstStyle/>
                    <a:p>
                      <a:pPr algn="l">
                        <a:lnSpc>
                          <a:spcPts val="3780"/>
                        </a:lnSpc>
                        <a:defRPr/>
                      </a:pPr>
                      <a:r>
                        <a:rPr lang="en-US" sz="2400">
                          <a:solidFill>
                            <a:srgbClr val="000000"/>
                          </a:solidFill>
                          <a:latin typeface="Arial"/>
                          <a:ea typeface="Arial"/>
                          <a:cs typeface="Arial"/>
                          <a:sym typeface="Arial"/>
                        </a:rPr>
                        <a:t>Alaa Aloqayli &amp; Hoda Abdelhafez</a:t>
                      </a:r>
                      <a:endParaRPr lang="en-US" sz="1100"/>
                    </a:p>
                    <a:p>
                      <a:pPr algn="l">
                        <a:lnSpc>
                          <a:spcPts val="2879"/>
                        </a:lnSpc>
                      </a:pPr>
                      <a:r>
                        <a:rPr lang="en-US" sz="2400">
                          <a:solidFill>
                            <a:srgbClr val="000000"/>
                          </a:solidFill>
                          <a:latin typeface="Arial"/>
                          <a:ea typeface="Arial"/>
                          <a:cs typeface="Arial"/>
                          <a:sym typeface="Arial"/>
                        </a:rPr>
                        <a:t>[2022]</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Arial"/>
                          <a:ea typeface="Arial"/>
                          <a:cs typeface="Arial"/>
                          <a:sym typeface="Arial"/>
                        </a:rPr>
                        <a:t>Intelligent Chatbot for Admission in Higher Education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Arial"/>
                          <a:ea typeface="Arial"/>
                          <a:cs typeface="Arial"/>
                          <a:sym typeface="Arial"/>
                        </a:rPr>
                        <a:t>AIML, Text-to-Speech, JSON Web Tokens</a:t>
                      </a:r>
                      <a:endParaRPr lang="en-US" sz="1100"/>
                    </a:p>
                    <a:p>
                      <a:pPr algn="l">
                        <a:lnSpc>
                          <a:spcPts val="28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780"/>
                        </a:lnSpc>
                        <a:defRPr/>
                      </a:pPr>
                      <a:r>
                        <a:rPr lang="en-US" sz="2400">
                          <a:solidFill>
                            <a:srgbClr val="000000"/>
                          </a:solidFill>
                          <a:latin typeface="Arial"/>
                          <a:ea typeface="Arial"/>
                          <a:cs typeface="Arial"/>
                          <a:sym typeface="Arial"/>
                        </a:rPr>
                        <a:t>Botsify platform, CUQ, Confusion Matrix</a:t>
                      </a:r>
                      <a:endParaRPr lang="en-US" sz="1100"/>
                    </a:p>
                    <a:p>
                      <a:pPr algn="l">
                        <a:lnSpc>
                          <a:spcPts val="2879"/>
                        </a:lnSpc>
                      </a:pP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Arial"/>
                          <a:ea typeface="Arial"/>
                          <a:cs typeface="Arial"/>
                          <a:sym typeface="Arial"/>
                        </a:rPr>
                        <a:t>chatbot could answer 80% of admission-related questions accurately and reducing the overall time for handling inquiries by 40% during peak admission periods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7" name="Group 7"/>
          <p:cNvGrpSpPr/>
          <p:nvPr/>
        </p:nvGrpSpPr>
        <p:grpSpPr>
          <a:xfrm>
            <a:off x="5579328" y="1949944"/>
            <a:ext cx="9166300" cy="1082181"/>
            <a:chOff x="0" y="0"/>
            <a:chExt cx="12221733" cy="1442909"/>
          </a:xfrm>
        </p:grpSpPr>
        <p:sp>
          <p:nvSpPr>
            <p:cNvPr id="8" name="Freeform 8"/>
            <p:cNvSpPr/>
            <p:nvPr/>
          </p:nvSpPr>
          <p:spPr>
            <a:xfrm>
              <a:off x="0" y="0"/>
              <a:ext cx="12221733" cy="1231107"/>
            </a:xfrm>
            <a:custGeom>
              <a:avLst/>
              <a:gdLst/>
              <a:ahLst/>
              <a:cxnLst/>
              <a:rect l="l" t="t" r="r" b="b"/>
              <a:pathLst>
                <a:path w="12221733" h="1231107">
                  <a:moveTo>
                    <a:pt x="0" y="0"/>
                  </a:moveTo>
                  <a:lnTo>
                    <a:pt x="12221733" y="0"/>
                  </a:lnTo>
                  <a:lnTo>
                    <a:pt x="12221733" y="1231107"/>
                  </a:lnTo>
                  <a:lnTo>
                    <a:pt x="0" y="1231107"/>
                  </a:lnTo>
                  <a:close/>
                </a:path>
              </a:pathLst>
            </a:custGeom>
            <a:solidFill>
              <a:srgbClr val="000000">
                <a:alpha val="0"/>
              </a:srgbClr>
            </a:solidFill>
          </p:spPr>
        </p:sp>
        <p:sp>
          <p:nvSpPr>
            <p:cNvPr id="9" name="TextBox 9"/>
            <p:cNvSpPr txBox="1"/>
            <p:nvPr/>
          </p:nvSpPr>
          <p:spPr>
            <a:xfrm>
              <a:off x="0" y="116553"/>
              <a:ext cx="12221733" cy="1326356"/>
            </a:xfrm>
            <a:prstGeom prst="rect">
              <a:avLst/>
            </a:prstGeom>
          </p:spPr>
          <p:txBody>
            <a:bodyPr lIns="0" tIns="0" rIns="0" bIns="0" rtlCol="0" anchor="t"/>
            <a:lstStyle/>
            <a:p>
              <a:pPr algn="l">
                <a:lnSpc>
                  <a:spcPts val="5759"/>
                </a:lnSpc>
              </a:pPr>
              <a:r>
                <a:rPr lang="en-US" sz="4800" b="1" dirty="0">
                  <a:solidFill>
                    <a:srgbClr val="000000"/>
                  </a:solidFill>
                  <a:latin typeface="Times New Roman Bold"/>
                  <a:ea typeface="Times New Roman Bold"/>
                  <a:cs typeface="Times New Roman Bold"/>
                  <a:sym typeface="Times New Roman Bold"/>
                </a:rPr>
                <a:t>LITERATURE SURVEY</a:t>
              </a:r>
            </a:p>
          </p:txBody>
        </p:sp>
      </p:grpSp>
      <p:sp>
        <p:nvSpPr>
          <p:cNvPr id="13" name="Slide Number Placeholder 12">
            <a:extLst>
              <a:ext uri="{FF2B5EF4-FFF2-40B4-BE49-F238E27FC236}">
                <a16:creationId xmlns:a16="http://schemas.microsoft.com/office/drawing/2014/main" id="{65859C70-4B1A-BFFC-795B-B754EECBD5B5}"/>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587296" y="2844566"/>
          <a:ext cx="17068802" cy="7022599"/>
        </p:xfrm>
        <a:graphic>
          <a:graphicData uri="http://schemas.openxmlformats.org/drawingml/2006/table">
            <a:tbl>
              <a:tblPr/>
              <a:tblGrid>
                <a:gridCol w="2888837">
                  <a:extLst>
                    <a:ext uri="{9D8B030D-6E8A-4147-A177-3AD203B41FA5}">
                      <a16:colId xmlns:a16="http://schemas.microsoft.com/office/drawing/2014/main" val="20000"/>
                    </a:ext>
                  </a:extLst>
                </a:gridCol>
                <a:gridCol w="2888837">
                  <a:extLst>
                    <a:ext uri="{9D8B030D-6E8A-4147-A177-3AD203B41FA5}">
                      <a16:colId xmlns:a16="http://schemas.microsoft.com/office/drawing/2014/main" val="20001"/>
                    </a:ext>
                  </a:extLst>
                </a:gridCol>
                <a:gridCol w="3980163">
                  <a:extLst>
                    <a:ext uri="{9D8B030D-6E8A-4147-A177-3AD203B41FA5}">
                      <a16:colId xmlns:a16="http://schemas.microsoft.com/office/drawing/2014/main" val="20002"/>
                    </a:ext>
                  </a:extLst>
                </a:gridCol>
                <a:gridCol w="3470114">
                  <a:extLst>
                    <a:ext uri="{9D8B030D-6E8A-4147-A177-3AD203B41FA5}">
                      <a16:colId xmlns:a16="http://schemas.microsoft.com/office/drawing/2014/main" val="20003"/>
                    </a:ext>
                  </a:extLst>
                </a:gridCol>
                <a:gridCol w="3840851">
                  <a:extLst>
                    <a:ext uri="{9D8B030D-6E8A-4147-A177-3AD203B41FA5}">
                      <a16:colId xmlns:a16="http://schemas.microsoft.com/office/drawing/2014/main" val="20004"/>
                    </a:ext>
                  </a:extLst>
                </a:gridCol>
              </a:tblGrid>
              <a:tr h="560698">
                <a:tc>
                  <a:txBody>
                    <a:bodyPr/>
                    <a:lstStyle/>
                    <a:p>
                      <a:pPr algn="l">
                        <a:lnSpc>
                          <a:spcPts val="3359"/>
                        </a:lnSpc>
                        <a:defRPr/>
                      </a:pPr>
                      <a:r>
                        <a:rPr lang="en-US" sz="2799">
                          <a:solidFill>
                            <a:srgbClr val="000000"/>
                          </a:solidFill>
                          <a:latin typeface="Times New Roman"/>
                          <a:ea typeface="Times New Roman"/>
                          <a:cs typeface="Times New Roman"/>
                          <a:sym typeface="Times New Roman"/>
                        </a:rPr>
                        <a:t>AUTHOR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000000"/>
                          </a:solidFill>
                          <a:latin typeface="Times New Roman"/>
                          <a:ea typeface="Times New Roman"/>
                          <a:cs typeface="Times New Roman"/>
                          <a:sym typeface="Times New Roman"/>
                        </a:rPr>
                        <a:t>TITLE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000000"/>
                          </a:solidFill>
                          <a:latin typeface="Times New Roman"/>
                          <a:ea typeface="Times New Roman"/>
                          <a:cs typeface="Times New Roman"/>
                          <a:sym typeface="Times New Roman"/>
                        </a:rPr>
                        <a:t>METHODOLOGY</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000000"/>
                          </a:solidFill>
                          <a:latin typeface="Times New Roman"/>
                          <a:ea typeface="Times New Roman"/>
                          <a:cs typeface="Times New Roman"/>
                          <a:sym typeface="Times New Roman"/>
                        </a:rPr>
                        <a:t>RESULTS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000000"/>
                          </a:solidFill>
                          <a:latin typeface="Times New Roman"/>
                          <a:ea typeface="Times New Roman"/>
                          <a:cs typeface="Times New Roman"/>
                          <a:sym typeface="Times New Roman"/>
                        </a:rPr>
                        <a:t>FINDINGS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95972">
                <a:tc>
                  <a:txBody>
                    <a:bodyPr/>
                    <a:lstStyle/>
                    <a:p>
                      <a:pPr algn="ctr">
                        <a:lnSpc>
                          <a:spcPts val="3780"/>
                        </a:lnSpc>
                        <a:defRPr/>
                      </a:pPr>
                      <a:r>
                        <a:rPr lang="en-US" sz="2400">
                          <a:solidFill>
                            <a:srgbClr val="000000"/>
                          </a:solidFill>
                          <a:latin typeface="Canva Sans"/>
                          <a:ea typeface="Canva Sans"/>
                          <a:cs typeface="Canva Sans"/>
                          <a:sym typeface="Canva Sans"/>
                        </a:rPr>
                        <a:t>Julius Odede &amp;</a:t>
                      </a:r>
                      <a:endParaRPr lang="en-US" sz="1100"/>
                    </a:p>
                    <a:p>
                      <a:pPr algn="ctr">
                        <a:lnSpc>
                          <a:spcPts val="3780"/>
                        </a:lnSpc>
                      </a:pPr>
                      <a:r>
                        <a:rPr lang="en-US" sz="2400">
                          <a:solidFill>
                            <a:srgbClr val="000000"/>
                          </a:solidFill>
                          <a:latin typeface="Canva Sans"/>
                          <a:ea typeface="Canva Sans"/>
                          <a:cs typeface="Canva Sans"/>
                          <a:sym typeface="Canva Sans"/>
                        </a:rPr>
                        <a:t>Ingo Frommholz</a:t>
                      </a:r>
                    </a:p>
                    <a:p>
                      <a:pPr algn="ctr">
                        <a:lnSpc>
                          <a:spcPts val="3780"/>
                        </a:lnSpc>
                      </a:pPr>
                      <a:r>
                        <a:rPr lang="en-US" sz="2400">
                          <a:solidFill>
                            <a:srgbClr val="000000"/>
                          </a:solidFill>
                          <a:latin typeface="Canva Sans"/>
                          <a:ea typeface="Canva Sans"/>
                          <a:cs typeface="Canva Sans"/>
                          <a:sym typeface="Canva Sans"/>
                        </a:rPr>
                        <a:t>[2021]</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780"/>
                        </a:lnSpc>
                        <a:defRPr/>
                      </a:pPr>
                      <a:r>
                        <a:rPr lang="en-US" sz="2400">
                          <a:solidFill>
                            <a:srgbClr val="000000"/>
                          </a:solidFill>
                          <a:latin typeface="Arial"/>
                          <a:ea typeface="Arial"/>
                          <a:cs typeface="Arial"/>
                          <a:sym typeface="Arial"/>
                        </a:rPr>
                        <a:t>Admission with</a:t>
                      </a:r>
                      <a:endParaRPr lang="en-US" sz="1100"/>
                    </a:p>
                    <a:p>
                      <a:pPr algn="l">
                        <a:lnSpc>
                          <a:spcPts val="3780"/>
                        </a:lnSpc>
                      </a:pPr>
                      <a:r>
                        <a:rPr lang="en-US" sz="2400">
                          <a:solidFill>
                            <a:srgbClr val="000000"/>
                          </a:solidFill>
                          <a:latin typeface="Arial"/>
                          <a:ea typeface="Arial"/>
                          <a:cs typeface="Arial"/>
                          <a:sym typeface="Arial"/>
                        </a:rPr>
                        <a:t>an LLM-based</a:t>
                      </a:r>
                    </a:p>
                    <a:p>
                      <a:pPr algn="l">
                        <a:lnSpc>
                          <a:spcPts val="3780"/>
                        </a:lnSpc>
                      </a:pPr>
                      <a:r>
                        <a:rPr lang="en-US" sz="2400">
                          <a:solidFill>
                            <a:srgbClr val="000000"/>
                          </a:solidFill>
                          <a:latin typeface="Arial"/>
                          <a:ea typeface="Arial"/>
                          <a:cs typeface="Arial"/>
                          <a:sym typeface="Arial"/>
                        </a:rPr>
                        <a:t>Chatbot</a:t>
                      </a:r>
                    </a:p>
                    <a:p>
                      <a:pPr algn="l">
                        <a:lnSpc>
                          <a:spcPts val="2879"/>
                        </a:lnSpc>
                      </a:pPr>
                      <a:endParaRPr lang="en-US" sz="2400">
                        <a:solidFill>
                          <a:srgbClr val="000000"/>
                        </a:solidFill>
                        <a:latin typeface="Arial"/>
                        <a:ea typeface="Arial"/>
                        <a:cs typeface="Arial"/>
                        <a:sym typeface="Arial"/>
                      </a:endParaRP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780"/>
                        </a:lnSpc>
                        <a:defRPr/>
                      </a:pPr>
                      <a:r>
                        <a:rPr lang="en-US" sz="2400">
                          <a:solidFill>
                            <a:srgbClr val="000000"/>
                          </a:solidFill>
                          <a:latin typeface="Arial"/>
                          <a:ea typeface="Arial"/>
                          <a:cs typeface="Arial"/>
                          <a:sym typeface="Arial"/>
                        </a:rPr>
                        <a:t>Large Language</a:t>
                      </a:r>
                      <a:endParaRPr lang="en-US" sz="1100"/>
                    </a:p>
                    <a:p>
                      <a:pPr algn="l">
                        <a:lnSpc>
                          <a:spcPts val="3780"/>
                        </a:lnSpc>
                      </a:pPr>
                      <a:r>
                        <a:rPr lang="en-US" sz="2400">
                          <a:solidFill>
                            <a:srgbClr val="000000"/>
                          </a:solidFill>
                          <a:latin typeface="Arial"/>
                          <a:ea typeface="Arial"/>
                          <a:cs typeface="Arial"/>
                          <a:sym typeface="Arial"/>
                        </a:rPr>
                        <a:t>Models (LLMs)</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780"/>
                        </a:lnSpc>
                        <a:defRPr/>
                      </a:pPr>
                      <a:r>
                        <a:rPr lang="en-US" sz="2400">
                          <a:solidFill>
                            <a:srgbClr val="000000"/>
                          </a:solidFill>
                          <a:latin typeface="Arial"/>
                          <a:ea typeface="Arial"/>
                          <a:cs typeface="Arial"/>
                          <a:sym typeface="Arial"/>
                        </a:rPr>
                        <a:t>LLM-based chatbot for university</a:t>
                      </a:r>
                      <a:endParaRPr lang="en-US" sz="1100"/>
                    </a:p>
                    <a:p>
                      <a:pPr algn="l">
                        <a:lnSpc>
                          <a:spcPts val="3780"/>
                        </a:lnSpc>
                      </a:pPr>
                      <a:r>
                        <a:rPr lang="en-US" sz="2400">
                          <a:solidFill>
                            <a:srgbClr val="000000"/>
                          </a:solidFill>
                          <a:latin typeface="Arial"/>
                          <a:ea typeface="Arial"/>
                          <a:cs typeface="Arial"/>
                          <a:sym typeface="Arial"/>
                        </a:rPr>
                        <a:t>admission assistance  </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Arial"/>
                          <a:ea typeface="Arial"/>
                          <a:cs typeface="Arial"/>
                          <a:sym typeface="Arial"/>
                        </a:rPr>
                        <a:t>By leveraging LLM technology for achieving a response accuracy rate of 92%.</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28330">
                <a:tc>
                  <a:txBody>
                    <a:bodyPr/>
                    <a:lstStyle/>
                    <a:p>
                      <a:pPr algn="l">
                        <a:lnSpc>
                          <a:spcPts val="3780"/>
                        </a:lnSpc>
                        <a:defRPr/>
                      </a:pPr>
                      <a:r>
                        <a:rPr lang="en-US" sz="2400">
                          <a:solidFill>
                            <a:srgbClr val="000000"/>
                          </a:solidFill>
                          <a:latin typeface="Arial"/>
                          <a:ea typeface="Arial"/>
                          <a:cs typeface="Arial"/>
                          <a:sym typeface="Arial"/>
                        </a:rPr>
                        <a:t>Jooka: A Bilingual Chatbot for University Admission</a:t>
                      </a:r>
                      <a:endParaRPr lang="en-US" sz="1100"/>
                    </a:p>
                    <a:p>
                      <a:pPr algn="l">
                        <a:lnSpc>
                          <a:spcPts val="3780"/>
                        </a:lnSpc>
                      </a:pPr>
                      <a:r>
                        <a:rPr lang="en-US" sz="2400">
                          <a:solidFill>
                            <a:srgbClr val="000000"/>
                          </a:solidFill>
                          <a:latin typeface="Arial"/>
                          <a:ea typeface="Arial"/>
                          <a:cs typeface="Arial"/>
                          <a:sym typeface="Arial"/>
                        </a:rPr>
                        <a:t>[2021]</a:t>
                      </a:r>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Arial"/>
                          <a:ea typeface="Arial"/>
                          <a:cs typeface="Arial"/>
                          <a:sym typeface="Arial"/>
                        </a:rPr>
                        <a:t>Walid El Hefny, Yasmin Mansy, Mina Abdallah, and Slim Abdennadher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Arial"/>
                          <a:ea typeface="Arial"/>
                          <a:cs typeface="Arial"/>
                          <a:sym typeface="Arial"/>
                        </a:rPr>
                        <a:t>Jooka, a bilingual chatbot for university admissions, used Dialogflow ES for intent matching and Google Cloud Translation API</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3780"/>
                        </a:lnSpc>
                        <a:defRPr/>
                      </a:pPr>
                      <a:r>
                        <a:rPr lang="en-US" sz="2400">
                          <a:solidFill>
                            <a:srgbClr val="000000"/>
                          </a:solidFill>
                          <a:latin typeface="Arial"/>
                          <a:ea typeface="Arial"/>
                          <a:cs typeface="Arial"/>
                          <a:sym typeface="Arial"/>
                        </a:rPr>
                        <a:t>Evaluated by 27 participants (85.2% high school students), Jooka achieved average SUS and CUQ scores of 88.5 and 87.3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879"/>
                        </a:lnSpc>
                        <a:defRPr/>
                      </a:pPr>
                      <a:r>
                        <a:rPr lang="en-US" sz="2400">
                          <a:solidFill>
                            <a:srgbClr val="000000"/>
                          </a:solidFill>
                          <a:latin typeface="Arial"/>
                          <a:ea typeface="Arial"/>
                          <a:cs typeface="Arial"/>
                          <a:sym typeface="Arial"/>
                        </a:rPr>
                        <a:t>80%+ satisfaction with bilingual support and ease of use.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3" name="Group 3"/>
          <p:cNvGrpSpPr/>
          <p:nvPr/>
        </p:nvGrpSpPr>
        <p:grpSpPr>
          <a:xfrm>
            <a:off x="6096000" y="2058670"/>
            <a:ext cx="7291070" cy="1126490"/>
            <a:chOff x="0" y="0"/>
            <a:chExt cx="9721427" cy="1501987"/>
          </a:xfrm>
        </p:grpSpPr>
        <p:sp>
          <p:nvSpPr>
            <p:cNvPr id="4" name="Freeform 4"/>
            <p:cNvSpPr/>
            <p:nvPr/>
          </p:nvSpPr>
          <p:spPr>
            <a:xfrm>
              <a:off x="0" y="0"/>
              <a:ext cx="9721427" cy="1501987"/>
            </a:xfrm>
            <a:custGeom>
              <a:avLst/>
              <a:gdLst/>
              <a:ahLst/>
              <a:cxnLst/>
              <a:rect l="l" t="t" r="r" b="b"/>
              <a:pathLst>
                <a:path w="9721427" h="1501987">
                  <a:moveTo>
                    <a:pt x="0" y="0"/>
                  </a:moveTo>
                  <a:lnTo>
                    <a:pt x="9721427" y="0"/>
                  </a:lnTo>
                  <a:lnTo>
                    <a:pt x="9721427" y="1501987"/>
                  </a:lnTo>
                  <a:lnTo>
                    <a:pt x="0" y="1501987"/>
                  </a:lnTo>
                  <a:close/>
                </a:path>
              </a:pathLst>
            </a:custGeom>
            <a:solidFill>
              <a:srgbClr val="000000">
                <a:alpha val="0"/>
              </a:srgbClr>
            </a:solidFill>
          </p:spPr>
        </p:sp>
        <p:sp>
          <p:nvSpPr>
            <p:cNvPr id="5" name="TextBox 5"/>
            <p:cNvSpPr txBox="1"/>
            <p:nvPr/>
          </p:nvSpPr>
          <p:spPr>
            <a:xfrm>
              <a:off x="0" y="-95250"/>
              <a:ext cx="9721427" cy="1597237"/>
            </a:xfrm>
            <a:prstGeom prst="rect">
              <a:avLst/>
            </a:prstGeom>
          </p:spPr>
          <p:txBody>
            <a:bodyPr lIns="0" tIns="0" rIns="0" bIns="0" rtlCol="0" anchor="t"/>
            <a:lstStyle/>
            <a:p>
              <a:pPr algn="l">
                <a:lnSpc>
                  <a:spcPts val="5759"/>
                </a:lnSpc>
              </a:pPr>
              <a:r>
                <a:rPr lang="en-US" sz="4800" b="1" dirty="0">
                  <a:solidFill>
                    <a:srgbClr val="000000"/>
                  </a:solidFill>
                  <a:latin typeface="Times New Roman Bold"/>
                  <a:ea typeface="Times New Roman Bold"/>
                  <a:cs typeface="Times New Roman Bold"/>
                  <a:sym typeface="Times New Roman Bold"/>
                </a:rPr>
                <a:t>LITERATURE SURVEY</a:t>
              </a:r>
            </a:p>
            <a:p>
              <a:pPr algn="l">
                <a:lnSpc>
                  <a:spcPts val="5759"/>
                </a:lnSpc>
              </a:pPr>
              <a:endParaRPr lang="en-US" sz="4800" b="1" dirty="0">
                <a:solidFill>
                  <a:srgbClr val="000000"/>
                </a:solidFill>
                <a:latin typeface="Times New Roman Bold"/>
                <a:ea typeface="Times New Roman Bold"/>
                <a:cs typeface="Times New Roman Bold"/>
                <a:sym typeface="Times New Roman Bold"/>
              </a:endParaRPr>
            </a:p>
          </p:txBody>
        </p:sp>
      </p:grpSp>
      <p:grpSp>
        <p:nvGrpSpPr>
          <p:cNvPr id="6" name="Group 6"/>
          <p:cNvGrpSpPr/>
          <p:nvPr/>
        </p:nvGrpSpPr>
        <p:grpSpPr>
          <a:xfrm>
            <a:off x="198120" y="1766570"/>
            <a:ext cx="18338800" cy="164800"/>
            <a:chOff x="0" y="0"/>
            <a:chExt cx="24451733" cy="219733"/>
          </a:xfrm>
        </p:grpSpPr>
        <p:sp>
          <p:nvSpPr>
            <p:cNvPr id="7" name="Freeform 7"/>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8" name="Freeform 8"/>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sp>
        <p:nvSpPr>
          <p:cNvPr id="9" name="Freeform 9" descr="C:\Users\DELL\Desktop\pccoer.jpg"/>
          <p:cNvSpPr/>
          <p:nvPr/>
        </p:nvSpPr>
        <p:spPr>
          <a:xfrm>
            <a:off x="7583170" y="1270"/>
            <a:ext cx="2743200" cy="1638300"/>
          </a:xfrm>
          <a:custGeom>
            <a:avLst/>
            <a:gdLst/>
            <a:ahLst/>
            <a:cxnLst/>
            <a:rect l="l" t="t" r="r" b="b"/>
            <a:pathLst>
              <a:path w="2743200" h="1638300">
                <a:moveTo>
                  <a:pt x="0" y="0"/>
                </a:moveTo>
                <a:lnTo>
                  <a:pt x="2743200" y="0"/>
                </a:lnTo>
                <a:lnTo>
                  <a:pt x="2743200" y="1638300"/>
                </a:lnTo>
                <a:lnTo>
                  <a:pt x="0" y="1638300"/>
                </a:lnTo>
                <a:lnTo>
                  <a:pt x="0" y="0"/>
                </a:lnTo>
                <a:close/>
              </a:path>
            </a:pathLst>
          </a:custGeom>
          <a:blipFill>
            <a:blip r:embed="rId2"/>
            <a:stretch>
              <a:fillRect b="-11120"/>
            </a:stretch>
          </a:blipFill>
        </p:spPr>
      </p:sp>
      <p:sp>
        <p:nvSpPr>
          <p:cNvPr id="13" name="Slide Number Placeholder 12">
            <a:extLst>
              <a:ext uri="{FF2B5EF4-FFF2-40B4-BE49-F238E27FC236}">
                <a16:creationId xmlns:a16="http://schemas.microsoft.com/office/drawing/2014/main" id="{DEA4D9DE-F8F5-BC06-9D7F-C3C23B39DB5A}"/>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400" y="1803400"/>
            <a:ext cx="18338800" cy="164800"/>
            <a:chOff x="0" y="0"/>
            <a:chExt cx="24451733" cy="219733"/>
          </a:xfrm>
        </p:grpSpPr>
        <p:sp>
          <p:nvSpPr>
            <p:cNvPr id="3" name="Freeform 3"/>
            <p:cNvSpPr/>
            <p:nvPr/>
          </p:nvSpPr>
          <p:spPr>
            <a:xfrm>
              <a:off x="33909" y="33909"/>
              <a:ext cx="24384001" cy="152019"/>
            </a:xfrm>
            <a:custGeom>
              <a:avLst/>
              <a:gdLst/>
              <a:ahLst/>
              <a:cxnLst/>
              <a:rect l="l" t="t" r="r" b="b"/>
              <a:pathLst>
                <a:path w="24384001" h="152019">
                  <a:moveTo>
                    <a:pt x="0" y="0"/>
                  </a:moveTo>
                  <a:lnTo>
                    <a:pt x="24384001" y="0"/>
                  </a:lnTo>
                  <a:lnTo>
                    <a:pt x="24384001" y="152019"/>
                  </a:lnTo>
                  <a:lnTo>
                    <a:pt x="0" y="152019"/>
                  </a:lnTo>
                  <a:close/>
                </a:path>
              </a:pathLst>
            </a:custGeom>
            <a:solidFill>
              <a:srgbClr val="60B5CC">
                <a:alpha val="23529"/>
              </a:srgbClr>
            </a:solidFill>
          </p:spPr>
        </p:sp>
        <p:sp>
          <p:nvSpPr>
            <p:cNvPr id="4" name="Freeform 4"/>
            <p:cNvSpPr/>
            <p:nvPr/>
          </p:nvSpPr>
          <p:spPr>
            <a:xfrm>
              <a:off x="0" y="0"/>
              <a:ext cx="24451818" cy="219837"/>
            </a:xfrm>
            <a:custGeom>
              <a:avLst/>
              <a:gdLst/>
              <a:ahLst/>
              <a:cxnLst/>
              <a:rect l="l" t="t" r="r" b="b"/>
              <a:pathLst>
                <a:path w="24451818" h="219837">
                  <a:moveTo>
                    <a:pt x="33909" y="0"/>
                  </a:moveTo>
                  <a:lnTo>
                    <a:pt x="24417910" y="0"/>
                  </a:lnTo>
                  <a:cubicBezTo>
                    <a:pt x="24436578" y="0"/>
                    <a:pt x="24451818" y="15113"/>
                    <a:pt x="24451818" y="33909"/>
                  </a:cubicBezTo>
                  <a:lnTo>
                    <a:pt x="24451818" y="185928"/>
                  </a:lnTo>
                  <a:cubicBezTo>
                    <a:pt x="24451818" y="204597"/>
                    <a:pt x="24436705" y="219837"/>
                    <a:pt x="24417910" y="219837"/>
                  </a:cubicBezTo>
                  <a:lnTo>
                    <a:pt x="33909" y="219837"/>
                  </a:lnTo>
                  <a:cubicBezTo>
                    <a:pt x="15113" y="219710"/>
                    <a:pt x="0" y="204597"/>
                    <a:pt x="0" y="185928"/>
                  </a:cubicBezTo>
                  <a:lnTo>
                    <a:pt x="0" y="33909"/>
                  </a:lnTo>
                  <a:cubicBezTo>
                    <a:pt x="0" y="15113"/>
                    <a:pt x="15113" y="0"/>
                    <a:pt x="33909" y="0"/>
                  </a:cubicBezTo>
                  <a:moveTo>
                    <a:pt x="33909" y="67691"/>
                  </a:moveTo>
                  <a:lnTo>
                    <a:pt x="33909" y="33909"/>
                  </a:lnTo>
                  <a:lnTo>
                    <a:pt x="67691" y="33909"/>
                  </a:lnTo>
                  <a:lnTo>
                    <a:pt x="67691" y="185928"/>
                  </a:lnTo>
                  <a:lnTo>
                    <a:pt x="33909" y="185928"/>
                  </a:lnTo>
                  <a:lnTo>
                    <a:pt x="33909" y="152019"/>
                  </a:lnTo>
                  <a:lnTo>
                    <a:pt x="24417910" y="152019"/>
                  </a:lnTo>
                  <a:lnTo>
                    <a:pt x="24417910" y="185928"/>
                  </a:lnTo>
                  <a:lnTo>
                    <a:pt x="24384000" y="185928"/>
                  </a:lnTo>
                  <a:lnTo>
                    <a:pt x="24384000" y="33909"/>
                  </a:lnTo>
                  <a:lnTo>
                    <a:pt x="24417910" y="33909"/>
                  </a:lnTo>
                  <a:lnTo>
                    <a:pt x="24417910" y="67691"/>
                  </a:lnTo>
                  <a:lnTo>
                    <a:pt x="33909" y="67691"/>
                  </a:lnTo>
                  <a:close/>
                </a:path>
              </a:pathLst>
            </a:custGeom>
            <a:solidFill>
              <a:srgbClr val="A0D3E0"/>
            </a:solidFill>
          </p:spPr>
        </p:sp>
      </p:grpSp>
      <p:grpSp>
        <p:nvGrpSpPr>
          <p:cNvPr id="5" name="Group 5"/>
          <p:cNvGrpSpPr/>
          <p:nvPr/>
        </p:nvGrpSpPr>
        <p:grpSpPr>
          <a:xfrm>
            <a:off x="512300" y="2208050"/>
            <a:ext cx="17213400" cy="7086600"/>
            <a:chOff x="0" y="0"/>
            <a:chExt cx="22951200" cy="9448800"/>
          </a:xfrm>
        </p:grpSpPr>
        <p:sp>
          <p:nvSpPr>
            <p:cNvPr id="6" name="Freeform 6"/>
            <p:cNvSpPr/>
            <p:nvPr/>
          </p:nvSpPr>
          <p:spPr>
            <a:xfrm>
              <a:off x="0" y="0"/>
              <a:ext cx="22951201" cy="9448800"/>
            </a:xfrm>
            <a:custGeom>
              <a:avLst/>
              <a:gdLst/>
              <a:ahLst/>
              <a:cxnLst/>
              <a:rect l="l" t="t" r="r" b="b"/>
              <a:pathLst>
                <a:path w="22951201" h="9448800">
                  <a:moveTo>
                    <a:pt x="0" y="0"/>
                  </a:moveTo>
                  <a:lnTo>
                    <a:pt x="22951201" y="0"/>
                  </a:lnTo>
                  <a:lnTo>
                    <a:pt x="22951201" y="9448800"/>
                  </a:lnTo>
                  <a:lnTo>
                    <a:pt x="0" y="9448800"/>
                  </a:lnTo>
                  <a:close/>
                </a:path>
              </a:pathLst>
            </a:custGeom>
            <a:solidFill>
              <a:srgbClr val="000000">
                <a:alpha val="0"/>
              </a:srgbClr>
            </a:solidFill>
          </p:spPr>
        </p:sp>
        <p:sp>
          <p:nvSpPr>
            <p:cNvPr id="7" name="TextBox 7"/>
            <p:cNvSpPr txBox="1"/>
            <p:nvPr/>
          </p:nvSpPr>
          <p:spPr>
            <a:xfrm>
              <a:off x="0" y="-95250"/>
              <a:ext cx="22951200" cy="9544050"/>
            </a:xfrm>
            <a:prstGeom prst="rect">
              <a:avLst/>
            </a:prstGeom>
          </p:spPr>
          <p:txBody>
            <a:bodyPr lIns="0" tIns="0" rIns="0" bIns="0" rtlCol="0" anchor="t"/>
            <a:lstStyle/>
            <a:p>
              <a:pPr algn="ctr">
                <a:lnSpc>
                  <a:spcPts val="5520"/>
                </a:lnSpc>
              </a:pPr>
              <a:r>
                <a:rPr lang="en-US" sz="4600" b="1" dirty="0">
                  <a:solidFill>
                    <a:srgbClr val="000000"/>
                  </a:solidFill>
                  <a:latin typeface="Times New Roman Bold"/>
                  <a:ea typeface="Times New Roman Bold"/>
                  <a:cs typeface="Times New Roman Bold"/>
                  <a:sym typeface="Times New Roman Bold"/>
                </a:rPr>
                <a:t>PROBLEM STATEMENT</a:t>
              </a:r>
            </a:p>
            <a:p>
              <a:pPr algn="just">
                <a:lnSpc>
                  <a:spcPts val="3840"/>
                </a:lnSpc>
              </a:pPr>
              <a:endParaRPr lang="en-US" sz="4600" b="1" dirty="0">
                <a:solidFill>
                  <a:srgbClr val="000000"/>
                </a:solidFill>
                <a:latin typeface="Times New Roman Bold"/>
                <a:ea typeface="Times New Roman Bold"/>
                <a:cs typeface="Times New Roman Bold"/>
                <a:sym typeface="Times New Roman Bold"/>
              </a:endParaRPr>
            </a:p>
            <a:p>
              <a:pPr algn="just">
                <a:lnSpc>
                  <a:spcPts val="3840"/>
                </a:lnSpc>
              </a:pPr>
              <a:endParaRPr lang="en-US" sz="4600" b="1" dirty="0">
                <a:solidFill>
                  <a:srgbClr val="000000"/>
                </a:solidFill>
                <a:latin typeface="Times New Roman Bold"/>
                <a:ea typeface="Times New Roman Bold"/>
                <a:cs typeface="Times New Roman Bold"/>
                <a:sym typeface="Times New Roman Bold"/>
              </a:endParaRPr>
            </a:p>
            <a:p>
              <a:pPr algn="just">
                <a:lnSpc>
                  <a:spcPts val="3840"/>
                </a:lnSpc>
              </a:pPr>
              <a:endParaRPr lang="en-US" sz="4600" b="1" dirty="0">
                <a:solidFill>
                  <a:srgbClr val="000000"/>
                </a:solidFill>
                <a:latin typeface="Times New Roman Bold"/>
                <a:ea typeface="Times New Roman Bold"/>
                <a:cs typeface="Times New Roman Bold"/>
                <a:sym typeface="Times New Roman Bold"/>
              </a:endParaRPr>
            </a:p>
            <a:p>
              <a:pPr algn="just">
                <a:lnSpc>
                  <a:spcPts val="3840"/>
                </a:lnSpc>
              </a:pPr>
              <a:r>
                <a:rPr lang="en-US" sz="3200" dirty="0">
                  <a:solidFill>
                    <a:srgbClr val="000000"/>
                  </a:solidFill>
                  <a:latin typeface="Arial"/>
                  <a:ea typeface="Arial"/>
                  <a:cs typeface="Arial"/>
                  <a:sym typeface="Arial"/>
                </a:rPr>
                <a:t>This project aims to create a Admission Enquiry Chatbot to address repetitive admission inquiries that cause delays. The chatbot will provide real-time answers to common questions about courses, eligibility, fees, deadlines and application procedures, while escalating complex queries to staff. This will improve efficiency and user experience.</a:t>
              </a:r>
            </a:p>
          </p:txBody>
        </p:sp>
      </p:grpSp>
      <p:sp>
        <p:nvSpPr>
          <p:cNvPr id="8" name="Freeform 8" descr="C:\Users\DELL\Desktop\pccoer.jpg"/>
          <p:cNvSpPr/>
          <p:nvPr/>
        </p:nvSpPr>
        <p:spPr>
          <a:xfrm>
            <a:off x="7315200" y="0"/>
            <a:ext cx="2743200" cy="1821656"/>
          </a:xfrm>
          <a:custGeom>
            <a:avLst/>
            <a:gdLst/>
            <a:ahLst/>
            <a:cxnLst/>
            <a:rect l="l" t="t" r="r" b="b"/>
            <a:pathLst>
              <a:path w="2743200" h="1821656">
                <a:moveTo>
                  <a:pt x="0" y="0"/>
                </a:moveTo>
                <a:lnTo>
                  <a:pt x="2743200" y="0"/>
                </a:lnTo>
                <a:lnTo>
                  <a:pt x="2743200" y="1821656"/>
                </a:lnTo>
                <a:lnTo>
                  <a:pt x="0" y="1821656"/>
                </a:lnTo>
                <a:lnTo>
                  <a:pt x="0" y="0"/>
                </a:lnTo>
                <a:close/>
              </a:path>
            </a:pathLst>
          </a:custGeom>
          <a:blipFill>
            <a:blip r:embed="rId2"/>
            <a:stretch>
              <a:fillRect r="-64"/>
            </a:stretch>
          </a:blipFill>
        </p:spPr>
      </p:sp>
      <p:sp>
        <p:nvSpPr>
          <p:cNvPr id="12" name="Slide Number Placeholder 11">
            <a:extLst>
              <a:ext uri="{FF2B5EF4-FFF2-40B4-BE49-F238E27FC236}">
                <a16:creationId xmlns:a16="http://schemas.microsoft.com/office/drawing/2014/main" id="{A0BDB3B3-3232-C42C-E68F-D8AE9DEF398F}"/>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1621</Words>
  <Application>Microsoft Office PowerPoint</Application>
  <PresentationFormat>Custom</PresentationFormat>
  <Paragraphs>249</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Times New Roman Bold</vt:lpstr>
      <vt:lpstr>Arimo Bold</vt:lpstr>
      <vt:lpstr>Canva Sans</vt:lpstr>
      <vt:lpstr>Wingdings</vt:lpstr>
      <vt:lpstr>Times New Roman</vt:lpstr>
      <vt:lpstr>Arial</vt:lpstr>
      <vt:lpstr>Arial Bold</vt:lpstr>
      <vt:lpstr>Arial Italics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9.Platform Requiremnet 10. Scope and Feasibility Study 11.Requirement Design 12.Advantages 13.Disadvantages 14.Requiremnet Analysis 15.Risk assesement 16.flowchart 17.Output (Design) 16. Conclusion 17.Refrences</dc:title>
  <cp:lastModifiedBy>anurag kalbhor</cp:lastModifiedBy>
  <cp:revision>10</cp:revision>
  <dcterms:created xsi:type="dcterms:W3CDTF">2006-08-16T00:00:00Z</dcterms:created>
  <dcterms:modified xsi:type="dcterms:W3CDTF">2025-06-10T04:24:16Z</dcterms:modified>
  <dc:identifier>DAGkZRnept0</dc:identifier>
</cp:coreProperties>
</file>