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7" r:id="rId4"/>
    <p:sldId id="265" r:id="rId5"/>
    <p:sldId id="266" r:id="rId6"/>
    <p:sldId id="411" r:id="rId7"/>
    <p:sldId id="267" r:id="rId8"/>
    <p:sldId id="412" r:id="rId9"/>
    <p:sldId id="268" r:id="rId10"/>
    <p:sldId id="269" r:id="rId11"/>
    <p:sldId id="270" r:id="rId12"/>
    <p:sldId id="329" r:id="rId13"/>
    <p:sldId id="330" r:id="rId14"/>
    <p:sldId id="331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485" r:id="rId72"/>
    <p:sldId id="48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6100" y="1555750"/>
            <a:ext cx="3814445" cy="461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39385" y="1847215"/>
            <a:ext cx="3916679" cy="432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09600" y="6506310"/>
            <a:ext cx="8115300" cy="316865"/>
          </a:xfrm>
          <a:custGeom>
            <a:avLst/>
            <a:gdLst/>
            <a:ahLst/>
            <a:cxnLst/>
            <a:rect l="l" t="t" r="r" b="b"/>
            <a:pathLst>
              <a:path w="8115300" h="316865">
                <a:moveTo>
                  <a:pt x="8115300" y="0"/>
                </a:moveTo>
                <a:lnTo>
                  <a:pt x="0" y="0"/>
                </a:lnTo>
                <a:lnTo>
                  <a:pt x="0" y="316522"/>
                </a:lnTo>
                <a:lnTo>
                  <a:pt x="8115300" y="316522"/>
                </a:lnTo>
                <a:lnTo>
                  <a:pt x="81153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09600" y="6506310"/>
            <a:ext cx="8115300" cy="316865"/>
          </a:xfrm>
          <a:custGeom>
            <a:avLst/>
            <a:gdLst/>
            <a:ahLst/>
            <a:cxnLst/>
            <a:rect l="l" t="t" r="r" b="b"/>
            <a:pathLst>
              <a:path w="8115300" h="316865">
                <a:moveTo>
                  <a:pt x="0" y="316522"/>
                </a:moveTo>
                <a:lnTo>
                  <a:pt x="8115300" y="316522"/>
                </a:lnTo>
                <a:lnTo>
                  <a:pt x="8115300" y="0"/>
                </a:lnTo>
                <a:lnTo>
                  <a:pt x="0" y="0"/>
                </a:lnTo>
                <a:lnTo>
                  <a:pt x="0" y="316522"/>
                </a:lnTo>
                <a:close/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994660" y="2667000"/>
            <a:ext cx="2733675" cy="148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504" y="1398219"/>
            <a:ext cx="8482990" cy="1214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3257" y="2487041"/>
            <a:ext cx="8401685" cy="398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8600" y="6539704"/>
            <a:ext cx="3801109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1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1.jpe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hyperlink" Target="http://www.tutorialspoint.com/data_structures_algorithms/" TargetMode="External"/><Relationship Id="rId4" Type="http://schemas.openxmlformats.org/officeDocument/2006/relationships/hyperlink" Target="http://nptel.ac.in/courses/106102064/1" TargetMode="External"/><Relationship Id="rId3" Type="http://schemas.openxmlformats.org/officeDocument/2006/relationships/hyperlink" Target="http://www.youtube.com/watch?v=AL7yO-I5kFU" TargetMode="External"/><Relationship Id="rId2" Type="http://schemas.openxmlformats.org/officeDocument/2006/relationships/hyperlink" Target="http://www.youtube.com/watch?v=8syQKTdgdzc" TargetMode="External"/><Relationship Id="rId1" Type="http://schemas.openxmlformats.org/officeDocument/2006/relationships/image" Target="../media/image1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0905"/>
          </a:xfrm>
          <a:custGeom>
            <a:avLst/>
            <a:gdLst/>
            <a:ahLst/>
            <a:cxnLst/>
            <a:rect l="l" t="t" r="r" b="b"/>
            <a:pathLst>
              <a:path w="9144000" h="5970905">
                <a:moveTo>
                  <a:pt x="0" y="5970587"/>
                </a:moveTo>
                <a:lnTo>
                  <a:pt x="9144000" y="5970587"/>
                </a:lnTo>
                <a:lnTo>
                  <a:pt x="9144000" y="0"/>
                </a:lnTo>
                <a:lnTo>
                  <a:pt x="0" y="0"/>
                </a:lnTo>
                <a:lnTo>
                  <a:pt x="0" y="5970587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5970587"/>
            <a:ext cx="9144000" cy="887730"/>
            <a:chOff x="0" y="5970587"/>
            <a:chExt cx="9144000" cy="887730"/>
          </a:xfrm>
        </p:grpSpPr>
        <p:sp>
          <p:nvSpPr>
            <p:cNvPr id="4" name="object 4"/>
            <p:cNvSpPr/>
            <p:nvPr/>
          </p:nvSpPr>
          <p:spPr>
            <a:xfrm>
              <a:off x="0" y="5970587"/>
              <a:ext cx="9144000" cy="887730"/>
            </a:xfrm>
            <a:custGeom>
              <a:avLst/>
              <a:gdLst/>
              <a:ahLst/>
              <a:cxnLst/>
              <a:rect l="l" t="t" r="r" b="b"/>
              <a:pathLst>
                <a:path w="9144000" h="887729">
                  <a:moveTo>
                    <a:pt x="9144000" y="0"/>
                  </a:moveTo>
                  <a:lnTo>
                    <a:pt x="0" y="0"/>
                  </a:lnTo>
                  <a:lnTo>
                    <a:pt x="0" y="887412"/>
                  </a:lnTo>
                  <a:lnTo>
                    <a:pt x="9144000" y="8874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053149"/>
              <a:ext cx="2240280" cy="713105"/>
            </a:xfrm>
            <a:custGeom>
              <a:avLst/>
              <a:gdLst/>
              <a:ahLst/>
              <a:cxnLst/>
              <a:rect l="l" t="t" r="r" b="b"/>
              <a:pathLst>
                <a:path w="2240280" h="713104">
                  <a:moveTo>
                    <a:pt x="2240026" y="0"/>
                  </a:moveTo>
                  <a:lnTo>
                    <a:pt x="0" y="0"/>
                  </a:lnTo>
                  <a:lnTo>
                    <a:pt x="0" y="712787"/>
                  </a:lnTo>
                  <a:lnTo>
                    <a:pt x="2240026" y="712787"/>
                  </a:lnTo>
                  <a:lnTo>
                    <a:pt x="2240026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59025" y="6043624"/>
              <a:ext cx="6784975" cy="714375"/>
            </a:xfrm>
            <a:custGeom>
              <a:avLst/>
              <a:gdLst/>
              <a:ahLst/>
              <a:cxnLst/>
              <a:rect l="l" t="t" r="r" b="b"/>
              <a:pathLst>
                <a:path w="6784975" h="714375">
                  <a:moveTo>
                    <a:pt x="6784975" y="0"/>
                  </a:moveTo>
                  <a:lnTo>
                    <a:pt x="0" y="0"/>
                  </a:lnTo>
                  <a:lnTo>
                    <a:pt x="0" y="714375"/>
                  </a:lnTo>
                  <a:lnTo>
                    <a:pt x="6784975" y="714375"/>
                  </a:lnTo>
                  <a:lnTo>
                    <a:pt x="6784975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43432" y="521970"/>
            <a:ext cx="713359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4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Data </a:t>
            </a:r>
            <a:r>
              <a:rPr sz="2900" b="1" spc="-1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Structures </a:t>
            </a:r>
            <a:r>
              <a:rPr sz="2900" b="1" spc="-2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 </a:t>
            </a:r>
            <a:r>
              <a:rPr sz="2900" b="1" spc="-1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Algorithms</a:t>
            </a:r>
            <a:r>
              <a:rPr sz="2900" b="1" spc="1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900" b="1" spc="-1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(CS-2001)</a:t>
            </a:r>
            <a:endParaRPr sz="29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2720" marR="5080" indent="-262509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KALINGA </a:t>
            </a:r>
            <a:r>
              <a:rPr spc="-409" dirty="0"/>
              <a:t>INSTITUTE </a:t>
            </a:r>
            <a:r>
              <a:rPr spc="-480" dirty="0"/>
              <a:t>OF </a:t>
            </a:r>
            <a:r>
              <a:rPr spc="-475" dirty="0"/>
              <a:t>INDUSTRIAL  </a:t>
            </a:r>
            <a:r>
              <a:rPr spc="-555" dirty="0"/>
              <a:t>TECHNOLOGY</a:t>
            </a:r>
            <a:endParaRPr spc="-555" dirty="0"/>
          </a:p>
        </p:txBody>
      </p:sp>
      <p:sp>
        <p:nvSpPr>
          <p:cNvPr id="9" name="object 9"/>
          <p:cNvSpPr txBox="1"/>
          <p:nvPr/>
        </p:nvSpPr>
        <p:spPr>
          <a:xfrm>
            <a:off x="973327" y="3311397"/>
            <a:ext cx="732599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2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School </a:t>
            </a:r>
            <a:r>
              <a:rPr sz="3900" b="1" spc="-2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 </a:t>
            </a:r>
            <a:r>
              <a:rPr sz="3900" b="1" spc="-3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Computer</a:t>
            </a:r>
            <a:r>
              <a:rPr sz="3900" b="1" spc="1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900" b="1" spc="-2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Engineering</a:t>
            </a:r>
            <a:endParaRPr sz="39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3800" y="4267136"/>
            <a:ext cx="1943100" cy="136740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86910" y="6102502"/>
            <a:ext cx="2607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Lecture</a:t>
            </a:r>
            <a:r>
              <a:rPr sz="3600" b="1" i="1" spc="-1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i="1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172" y="6135115"/>
            <a:ext cx="1453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2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3200" b="1" i="1" spc="-1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Credit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775" y="5676696"/>
            <a:ext cx="83997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Strictly </a:t>
            </a:r>
            <a:r>
              <a:rPr sz="1300" b="1" spc="-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for </a:t>
            </a:r>
            <a:r>
              <a:rPr sz="1300" b="1" spc="-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internal circulation (within </a:t>
            </a:r>
            <a:r>
              <a:rPr sz="1300" b="1" spc="-1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KIIT) </a:t>
            </a:r>
            <a:r>
              <a:rPr sz="1300" b="1" spc="-1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 </a:t>
            </a:r>
            <a:r>
              <a:rPr sz="1300" b="1" spc="-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reference </a:t>
            </a:r>
            <a:r>
              <a:rPr sz="1300" b="1" spc="-1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only. </a:t>
            </a:r>
            <a:r>
              <a:rPr sz="1300" b="1" spc="-1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Not </a:t>
            </a:r>
            <a:r>
              <a:rPr sz="1300" b="1" spc="-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for </a:t>
            </a:r>
            <a:r>
              <a:rPr sz="1300" b="1" spc="-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outside circulation </a:t>
            </a:r>
            <a:r>
              <a:rPr sz="1300" b="1" spc="-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without</a:t>
            </a:r>
            <a:r>
              <a:rPr sz="1300" b="1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300" b="1" spc="-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permission</a:t>
            </a:r>
            <a:endParaRPr sz="13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946" y="488645"/>
            <a:ext cx="7184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0" dirty="0">
                <a:solidFill>
                  <a:srgbClr val="000000"/>
                </a:solidFill>
              </a:rPr>
              <a:t>Function </a:t>
            </a:r>
            <a:r>
              <a:rPr sz="2800" spc="-200" dirty="0">
                <a:solidFill>
                  <a:srgbClr val="000000"/>
                </a:solidFill>
              </a:rPr>
              <a:t>Call </a:t>
            </a:r>
            <a:r>
              <a:rPr sz="2800" spc="-155" dirty="0">
                <a:solidFill>
                  <a:srgbClr val="000000"/>
                </a:solidFill>
              </a:rPr>
              <a:t>by </a:t>
            </a:r>
            <a:r>
              <a:rPr sz="2800" spc="-235" dirty="0">
                <a:solidFill>
                  <a:srgbClr val="000000"/>
                </a:solidFill>
              </a:rPr>
              <a:t>Value </a:t>
            </a:r>
            <a:r>
              <a:rPr sz="2800" spc="-204" dirty="0">
                <a:solidFill>
                  <a:srgbClr val="000000"/>
                </a:solidFill>
              </a:rPr>
              <a:t>and </a:t>
            </a:r>
            <a:r>
              <a:rPr sz="2800" spc="-195" dirty="0">
                <a:solidFill>
                  <a:srgbClr val="000000"/>
                </a:solidFill>
              </a:rPr>
              <a:t>Call </a:t>
            </a:r>
            <a:r>
              <a:rPr sz="2800" spc="-155" dirty="0">
                <a:solidFill>
                  <a:srgbClr val="000000"/>
                </a:solidFill>
              </a:rPr>
              <a:t>by</a:t>
            </a:r>
            <a:r>
              <a:rPr sz="2800" spc="-100" dirty="0">
                <a:solidFill>
                  <a:srgbClr val="000000"/>
                </a:solidFill>
              </a:rPr>
              <a:t> </a:t>
            </a:r>
            <a:r>
              <a:rPr sz="2800" spc="-190" dirty="0">
                <a:solidFill>
                  <a:srgbClr val="000000"/>
                </a:solidFill>
              </a:rPr>
              <a:t>Reference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15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90575" y="1845690"/>
            <a:ext cx="3738245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 panose="02020603050405020304"/>
                <a:cs typeface="Times New Roman" panose="02020603050405020304"/>
              </a:rPr>
              <a:t>swapByValue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67995" marR="2696210" algn="just">
              <a:lnSpc>
                <a:spcPct val="100000"/>
              </a:lnSpc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x ;  x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67995" algn="just">
              <a:lnSpc>
                <a:spcPct val="100000"/>
              </a:lnSpc>
            </a:pPr>
            <a:r>
              <a:rPr sz="1800" spc="65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"\nx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%d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%d",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 main(</a:t>
            </a:r>
            <a:r>
              <a:rPr sz="1800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67995">
              <a:lnSpc>
                <a:spcPct val="100000"/>
              </a:lnSpc>
              <a:spcBef>
                <a:spcPts val="5"/>
              </a:spcBef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10,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67995">
              <a:lnSpc>
                <a:spcPct val="100000"/>
              </a:lnSpc>
            </a:pPr>
            <a:r>
              <a:rPr sz="1800" spc="10" dirty="0">
                <a:latin typeface="Times New Roman" panose="02020603050405020304"/>
                <a:cs typeface="Times New Roman" panose="02020603050405020304"/>
              </a:rPr>
              <a:t>swapByValue(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a,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b )</a:t>
            </a:r>
            <a:r>
              <a:rPr sz="1800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67995" marR="5080">
              <a:lnSpc>
                <a:spcPct val="100000"/>
              </a:lnSpc>
            </a:pPr>
            <a:r>
              <a:rPr sz="1800" spc="65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"\na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%d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%d",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a,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0;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0" name="object 10"/>
          <p:cNvSpPr txBox="1"/>
          <p:nvPr/>
        </p:nvSpPr>
        <p:spPr>
          <a:xfrm>
            <a:off x="268592" y="1540624"/>
            <a:ext cx="3505200" cy="370205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i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Call </a:t>
            </a: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800" i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9385" y="3766184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swapByRef </a:t>
            </a:r>
            <a:r>
              <a:rPr spc="85" dirty="0"/>
              <a:t>( </a:t>
            </a:r>
            <a:r>
              <a:rPr spc="70" dirty="0"/>
              <a:t>int </a:t>
            </a:r>
            <a:r>
              <a:rPr spc="-85" dirty="0"/>
              <a:t>*x, </a:t>
            </a:r>
            <a:r>
              <a:rPr spc="70" dirty="0"/>
              <a:t>int</a:t>
            </a:r>
            <a:r>
              <a:rPr spc="-315" dirty="0"/>
              <a:t> </a:t>
            </a:r>
            <a:r>
              <a:rPr spc="-65" dirty="0"/>
              <a:t>*y </a:t>
            </a:r>
            <a:r>
              <a:rPr spc="85" dirty="0"/>
              <a:t>)</a:t>
            </a:r>
            <a:endParaRPr spc="85" dirty="0"/>
          </a:p>
          <a:p>
            <a:pPr marL="12700">
              <a:lnSpc>
                <a:spcPct val="100000"/>
              </a:lnSpc>
            </a:pPr>
            <a:r>
              <a:rPr spc="-170" dirty="0"/>
              <a:t>{</a:t>
            </a:r>
            <a:endParaRPr spc="-170" dirty="0"/>
          </a:p>
          <a:p>
            <a:pPr marL="468630" marR="2813685">
              <a:lnSpc>
                <a:spcPct val="100000"/>
              </a:lnSpc>
            </a:pPr>
            <a:r>
              <a:rPr spc="70" dirty="0"/>
              <a:t>int </a:t>
            </a:r>
            <a:r>
              <a:rPr spc="105" dirty="0"/>
              <a:t>t </a:t>
            </a:r>
            <a:r>
              <a:rPr spc="-30" dirty="0"/>
              <a:t>;  </a:t>
            </a:r>
            <a:r>
              <a:rPr spc="105" dirty="0"/>
              <a:t>t </a:t>
            </a:r>
            <a:r>
              <a:rPr spc="-20" dirty="0"/>
              <a:t>= </a:t>
            </a:r>
            <a:r>
              <a:rPr spc="-85" dirty="0"/>
              <a:t>*x</a:t>
            </a:r>
            <a:r>
              <a:rPr spc="-320" dirty="0"/>
              <a:t> </a:t>
            </a:r>
            <a:r>
              <a:rPr spc="-30" dirty="0"/>
              <a:t>;</a:t>
            </a:r>
            <a:endParaRPr spc="-30" dirty="0"/>
          </a:p>
          <a:p>
            <a:pPr marL="468630">
              <a:lnSpc>
                <a:spcPct val="100000"/>
              </a:lnSpc>
            </a:pPr>
            <a:r>
              <a:rPr spc="-85" dirty="0"/>
              <a:t>*x </a:t>
            </a:r>
            <a:r>
              <a:rPr spc="-20" dirty="0"/>
              <a:t>= </a:t>
            </a:r>
            <a:r>
              <a:rPr spc="-65" dirty="0"/>
              <a:t>*y</a:t>
            </a:r>
            <a:r>
              <a:rPr spc="-45" dirty="0"/>
              <a:t> </a:t>
            </a:r>
            <a:r>
              <a:rPr spc="-30" dirty="0"/>
              <a:t>;</a:t>
            </a:r>
            <a:endParaRPr spc="-30" dirty="0"/>
          </a:p>
          <a:p>
            <a:pPr marL="468630">
              <a:lnSpc>
                <a:spcPct val="100000"/>
              </a:lnSpc>
            </a:pPr>
            <a:r>
              <a:rPr spc="-65" dirty="0"/>
              <a:t>*y </a:t>
            </a:r>
            <a:r>
              <a:rPr spc="-20" dirty="0"/>
              <a:t>= </a:t>
            </a:r>
            <a:r>
              <a:rPr spc="105" dirty="0"/>
              <a:t>t</a:t>
            </a:r>
            <a:r>
              <a:rPr spc="-75" dirty="0"/>
              <a:t> </a:t>
            </a:r>
            <a:r>
              <a:rPr spc="-25" dirty="0"/>
              <a:t>;</a:t>
            </a:r>
            <a:endParaRPr spc="-25" dirty="0"/>
          </a:p>
          <a:p>
            <a:pPr marL="468630">
              <a:lnSpc>
                <a:spcPct val="100000"/>
              </a:lnSpc>
            </a:pPr>
            <a:r>
              <a:rPr spc="65" dirty="0"/>
              <a:t>printf</a:t>
            </a:r>
            <a:r>
              <a:rPr spc="-60" dirty="0"/>
              <a:t> </a:t>
            </a:r>
            <a:r>
              <a:rPr spc="85" dirty="0"/>
              <a:t>(</a:t>
            </a:r>
            <a:r>
              <a:rPr spc="-55" dirty="0"/>
              <a:t> </a:t>
            </a:r>
            <a:r>
              <a:rPr spc="105" dirty="0"/>
              <a:t>"\nx</a:t>
            </a:r>
            <a:r>
              <a:rPr spc="-55" dirty="0"/>
              <a:t> </a:t>
            </a:r>
            <a:r>
              <a:rPr spc="-20" dirty="0"/>
              <a:t>=</a:t>
            </a:r>
            <a:r>
              <a:rPr spc="-60" dirty="0"/>
              <a:t> </a:t>
            </a:r>
            <a:r>
              <a:rPr spc="95" dirty="0"/>
              <a:t>%d</a:t>
            </a:r>
            <a:r>
              <a:rPr spc="-50" dirty="0"/>
              <a:t> </a:t>
            </a:r>
            <a:r>
              <a:rPr spc="5" dirty="0"/>
              <a:t>y</a:t>
            </a:r>
            <a:r>
              <a:rPr spc="-45" dirty="0"/>
              <a:t> </a:t>
            </a:r>
            <a:r>
              <a:rPr spc="-20" dirty="0"/>
              <a:t>=</a:t>
            </a:r>
            <a:r>
              <a:rPr spc="-55" dirty="0"/>
              <a:t> </a:t>
            </a:r>
            <a:r>
              <a:rPr spc="20" dirty="0"/>
              <a:t>%d",</a:t>
            </a:r>
            <a:r>
              <a:rPr spc="-45" dirty="0"/>
              <a:t> </a:t>
            </a:r>
            <a:r>
              <a:rPr spc="-85" dirty="0"/>
              <a:t>*x,</a:t>
            </a:r>
            <a:r>
              <a:rPr spc="-45" dirty="0"/>
              <a:t> </a:t>
            </a:r>
            <a:r>
              <a:rPr spc="-65" dirty="0"/>
              <a:t>*y</a:t>
            </a:r>
            <a:r>
              <a:rPr spc="-45" dirty="0"/>
              <a:t> </a:t>
            </a:r>
            <a:r>
              <a:rPr spc="85" dirty="0"/>
              <a:t>)</a:t>
            </a:r>
            <a:r>
              <a:rPr spc="-55" dirty="0"/>
              <a:t> </a:t>
            </a:r>
            <a:r>
              <a:rPr spc="-30" dirty="0"/>
              <a:t>;</a:t>
            </a:r>
            <a:endParaRPr spc="-30" dirty="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/>
          </a:p>
          <a:p>
            <a:pPr marL="12700">
              <a:lnSpc>
                <a:spcPct val="100000"/>
              </a:lnSpc>
            </a:pPr>
            <a:r>
              <a:rPr spc="70" dirty="0"/>
              <a:t>int main(</a:t>
            </a:r>
            <a:r>
              <a:rPr spc="-210" dirty="0"/>
              <a:t> </a:t>
            </a:r>
            <a:r>
              <a:rPr spc="85" dirty="0"/>
              <a:t>)</a:t>
            </a:r>
            <a:endParaRPr spc="85" dirty="0"/>
          </a:p>
          <a:p>
            <a:pPr marL="12700">
              <a:lnSpc>
                <a:spcPct val="100000"/>
              </a:lnSpc>
            </a:pPr>
            <a:r>
              <a:rPr spc="-170" dirty="0"/>
              <a:t>{</a:t>
            </a:r>
            <a:endParaRPr spc="-170" dirty="0"/>
          </a:p>
          <a:p>
            <a:pPr marL="468630">
              <a:lnSpc>
                <a:spcPct val="100000"/>
              </a:lnSpc>
              <a:spcBef>
                <a:spcPts val="5"/>
              </a:spcBef>
            </a:pPr>
            <a:r>
              <a:rPr spc="70" dirty="0"/>
              <a:t>int</a:t>
            </a:r>
            <a:r>
              <a:rPr spc="-85" dirty="0"/>
              <a:t> </a:t>
            </a:r>
            <a:r>
              <a:rPr spc="80" dirty="0"/>
              <a:t>a</a:t>
            </a:r>
            <a:r>
              <a:rPr spc="-50" dirty="0"/>
              <a:t> </a:t>
            </a:r>
            <a:r>
              <a:rPr spc="-20" dirty="0"/>
              <a:t>=</a:t>
            </a:r>
            <a:r>
              <a:rPr spc="-65" dirty="0"/>
              <a:t> </a:t>
            </a:r>
            <a:r>
              <a:rPr spc="35" dirty="0"/>
              <a:t>10,</a:t>
            </a:r>
            <a:r>
              <a:rPr spc="-30" dirty="0"/>
              <a:t> </a:t>
            </a:r>
            <a:r>
              <a:rPr spc="85" dirty="0"/>
              <a:t>b</a:t>
            </a:r>
            <a:r>
              <a:rPr spc="-60" dirty="0"/>
              <a:t> </a:t>
            </a:r>
            <a:r>
              <a:rPr spc="-20" dirty="0"/>
              <a:t>=</a:t>
            </a:r>
            <a:r>
              <a:rPr spc="-50" dirty="0"/>
              <a:t> </a:t>
            </a:r>
            <a:r>
              <a:rPr spc="95" dirty="0"/>
              <a:t>20</a:t>
            </a:r>
            <a:r>
              <a:rPr spc="-45" dirty="0"/>
              <a:t> </a:t>
            </a:r>
            <a:r>
              <a:rPr spc="-25" dirty="0"/>
              <a:t>;</a:t>
            </a:r>
            <a:endParaRPr spc="-25" dirty="0"/>
          </a:p>
          <a:p>
            <a:pPr marL="468630">
              <a:lnSpc>
                <a:spcPct val="100000"/>
              </a:lnSpc>
            </a:pPr>
            <a:r>
              <a:rPr spc="15" dirty="0"/>
              <a:t>swapByRef( </a:t>
            </a:r>
            <a:r>
              <a:rPr spc="-60" dirty="0"/>
              <a:t>&amp;a, </a:t>
            </a:r>
            <a:r>
              <a:rPr spc="-45" dirty="0"/>
              <a:t>&amp;b </a:t>
            </a:r>
            <a:r>
              <a:rPr spc="85" dirty="0"/>
              <a:t>)</a:t>
            </a:r>
            <a:r>
              <a:rPr spc="-100" dirty="0"/>
              <a:t> </a:t>
            </a:r>
            <a:r>
              <a:rPr spc="-30" dirty="0"/>
              <a:t>;</a:t>
            </a:r>
            <a:endParaRPr spc="-30" dirty="0"/>
          </a:p>
          <a:p>
            <a:pPr marL="468630" marR="182880">
              <a:lnSpc>
                <a:spcPct val="100000"/>
              </a:lnSpc>
            </a:pPr>
            <a:r>
              <a:rPr spc="65" dirty="0"/>
              <a:t>printf</a:t>
            </a:r>
            <a:r>
              <a:rPr spc="-65" dirty="0"/>
              <a:t> </a:t>
            </a:r>
            <a:r>
              <a:rPr spc="85" dirty="0"/>
              <a:t>(</a:t>
            </a:r>
            <a:r>
              <a:rPr spc="-55" dirty="0"/>
              <a:t> </a:t>
            </a:r>
            <a:r>
              <a:rPr spc="135" dirty="0"/>
              <a:t>"\na</a:t>
            </a:r>
            <a:r>
              <a:rPr spc="-65" dirty="0"/>
              <a:t> </a:t>
            </a:r>
            <a:r>
              <a:rPr spc="-20" dirty="0"/>
              <a:t>=</a:t>
            </a:r>
            <a:r>
              <a:rPr spc="-65" dirty="0"/>
              <a:t> </a:t>
            </a:r>
            <a:r>
              <a:rPr spc="95" dirty="0"/>
              <a:t>%d</a:t>
            </a:r>
            <a:r>
              <a:rPr spc="-50" dirty="0"/>
              <a:t> </a:t>
            </a:r>
            <a:r>
              <a:rPr spc="85" dirty="0"/>
              <a:t>b</a:t>
            </a:r>
            <a:r>
              <a:rPr spc="-50" dirty="0"/>
              <a:t> </a:t>
            </a:r>
            <a:r>
              <a:rPr spc="-20" dirty="0"/>
              <a:t>=</a:t>
            </a:r>
            <a:r>
              <a:rPr spc="-55" dirty="0"/>
              <a:t> </a:t>
            </a:r>
            <a:r>
              <a:rPr spc="20" dirty="0"/>
              <a:t>%d",</a:t>
            </a:r>
            <a:r>
              <a:rPr spc="-50" dirty="0"/>
              <a:t> </a:t>
            </a:r>
            <a:r>
              <a:rPr spc="-5" dirty="0"/>
              <a:t>a,</a:t>
            </a:r>
            <a:r>
              <a:rPr spc="-45" dirty="0"/>
              <a:t> </a:t>
            </a:r>
            <a:r>
              <a:rPr spc="85" dirty="0"/>
              <a:t>b</a:t>
            </a:r>
            <a:r>
              <a:rPr spc="-70" dirty="0"/>
              <a:t> </a:t>
            </a:r>
            <a:r>
              <a:rPr spc="85" dirty="0"/>
              <a:t>)</a:t>
            </a:r>
            <a:r>
              <a:rPr spc="-55" dirty="0"/>
              <a:t> </a:t>
            </a:r>
            <a:r>
              <a:rPr spc="-30" dirty="0"/>
              <a:t>;  </a:t>
            </a:r>
            <a:r>
              <a:rPr spc="105" dirty="0"/>
              <a:t>return</a:t>
            </a:r>
            <a:r>
              <a:rPr spc="-55" dirty="0"/>
              <a:t> </a:t>
            </a:r>
            <a:r>
              <a:rPr spc="30" dirty="0"/>
              <a:t>0;</a:t>
            </a:r>
            <a:endParaRPr spc="30" dirty="0"/>
          </a:p>
          <a:p>
            <a:pPr marL="12700">
              <a:lnSpc>
                <a:spcPct val="100000"/>
              </a:lnSpc>
            </a:pPr>
            <a:r>
              <a:rPr spc="-170" dirty="0"/>
              <a:t>}</a:t>
            </a:r>
            <a:endParaRPr spc="-170" dirty="0"/>
          </a:p>
        </p:txBody>
      </p:sp>
      <p:sp>
        <p:nvSpPr>
          <p:cNvPr id="13" name="object 13"/>
          <p:cNvSpPr txBox="1"/>
          <p:nvPr/>
        </p:nvSpPr>
        <p:spPr>
          <a:xfrm>
            <a:off x="4716907" y="1540624"/>
            <a:ext cx="3505200" cy="370205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Call </a:t>
            </a: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800" i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Reference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971" y="369773"/>
            <a:ext cx="2398395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300" spc="-290" dirty="0">
                <a:solidFill>
                  <a:srgbClr val="000000"/>
                </a:solidFill>
              </a:rPr>
              <a:t>Pointers</a:t>
            </a:r>
            <a:endParaRPr lang="en-US"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08965" y="1577975"/>
            <a:ext cx="830326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sz="20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Storing Variable in Memory</a:t>
            </a:r>
            <a:endParaRPr lang="en-US" sz="2000" b="1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14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57438"/>
            <a:ext cx="3594100" cy="1785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940" y="1737360"/>
            <a:ext cx="2214563" cy="3014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9" name="Rectangle 5"/>
          <p:cNvSpPr/>
          <p:nvPr/>
        </p:nvSpPr>
        <p:spPr>
          <a:xfrm>
            <a:off x="5387340" y="4752340"/>
            <a:ext cx="345186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 dirty="0">
                <a:cs typeface="Arial" panose="020B0604020202020204" pitchFamily="34" charset="0"/>
              </a:rPr>
              <a:t>The value inside a box indicates the value in that memory location. </a:t>
            </a:r>
            <a:endParaRPr lang="en-IN" altLang="en-US" sz="1800" dirty="0">
              <a:cs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 dirty="0">
              <a:cs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 dirty="0">
                <a:cs typeface="Arial" panose="020B0604020202020204" pitchFamily="34" charset="0"/>
              </a:rPr>
              <a:t>The value under a box is the memory address of that box.</a:t>
            </a:r>
            <a:endParaRPr lang="en-IN" altLang="en-US" sz="1800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971" y="369773"/>
            <a:ext cx="2398395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300" spc="-290" dirty="0">
                <a:solidFill>
                  <a:srgbClr val="000000"/>
                </a:solidFill>
              </a:rPr>
              <a:t>Pointers</a:t>
            </a:r>
            <a:endParaRPr lang="en-US"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8"/>
          </a:xfrm>
        </p:spPr>
        <p:txBody>
          <a:bodyPr vert="horz" wrap="square" lIns="91440" tIns="45720" rIns="91440" bIns="45720" numCol="1" anchor="t" anchorCtr="0" compatLnSpc="1">
            <a:normAutofit/>
          </a:bodyPr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we declare a variable  and  initialize it,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quantity 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179 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000125" y="3214688"/>
            <a:ext cx="3071813" cy="1477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kern="1200" cap="none" spc="0" normalizeH="0" baseline="0" noProof="0" dirty="0">
                <a:latin typeface="+mj-lt"/>
                <a:ea typeface="+mn-ea"/>
                <a:cs typeface="+mn-cs"/>
              </a:rPr>
              <a:t>quantity		variable </a:t>
            </a:r>
            <a:endParaRPr kumimoji="0" lang="en-US" kern="1200" cap="none" spc="0" normalizeH="0" baseline="0" noProof="0" dirty="0">
              <a:latin typeface="+mj-lt"/>
              <a:ea typeface="+mn-ea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kern="1200" cap="none" spc="0" normalizeH="0" baseline="0" noProof="0" dirty="0">
              <a:latin typeface="+mj-lt"/>
              <a:ea typeface="+mn-ea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kern="1200" cap="none" spc="0" normalizeH="0" baseline="0" noProof="0" dirty="0">
                <a:latin typeface="+mj-lt"/>
                <a:ea typeface="+mn-ea"/>
                <a:cs typeface="+mn-cs"/>
              </a:rPr>
              <a:t>179		value</a:t>
            </a:r>
            <a:endParaRPr kumimoji="0" lang="en-US" kern="1200" cap="none" spc="0" normalizeH="0" baseline="0" noProof="0" dirty="0">
              <a:latin typeface="+mj-lt"/>
              <a:ea typeface="+mn-ea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kern="1200" cap="none" spc="0" normalizeH="0" baseline="0" noProof="0" dirty="0">
              <a:latin typeface="+mj-lt"/>
              <a:ea typeface="+mn-ea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kern="1200" cap="none" spc="0" normalizeH="0" baseline="0" noProof="0" dirty="0">
                <a:latin typeface="+mj-lt"/>
                <a:ea typeface="+mn-ea"/>
                <a:cs typeface="+mn-cs"/>
              </a:rPr>
              <a:t>5000 		address</a:t>
            </a:r>
            <a:endParaRPr kumimoji="0" lang="en-IN" kern="1200" cap="none" spc="0" normalizeH="0" baseline="0" noProof="0" dirty="0">
              <a:latin typeface="+mj-lt"/>
              <a:ea typeface="+mn-ea"/>
              <a:cs typeface="+mn-cs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5000625" y="3300413"/>
            <a:ext cx="3571875" cy="1200150"/>
          </a:xfrm>
          <a:prstGeom prst="rect">
            <a:avLst/>
          </a:prstGeom>
          <a:blipFill rotWithShape="1">
            <a:blip r:embed="rId2"/>
          </a:blip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 dirty="0">
                <a:cs typeface="Arial" panose="020B0604020202020204" pitchFamily="34" charset="0"/>
              </a:rPr>
              <a:t>Since memory address are simple numbers they can be assigned to some other variables</a:t>
            </a:r>
            <a:endParaRPr lang="en-IN" altLang="en-US" sz="1800" dirty="0">
              <a:cs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 dirty="0">
              <a:ea typeface="Arial" panose="020B0604020202020204" pitchFamily="34" charset="0"/>
            </a:endParaRPr>
          </a:p>
        </p:txBody>
      </p:sp>
      <p:sp>
        <p:nvSpPr>
          <p:cNvPr id="12" name="6-Point Star 11"/>
          <p:cNvSpPr/>
          <p:nvPr/>
        </p:nvSpPr>
        <p:spPr>
          <a:xfrm>
            <a:off x="5643563" y="4502150"/>
            <a:ext cx="2214563" cy="128587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Pointers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971" y="369773"/>
            <a:ext cx="2398395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300" spc="-290" dirty="0">
                <a:solidFill>
                  <a:srgbClr val="000000"/>
                </a:solidFill>
              </a:rPr>
              <a:t>Pointers</a:t>
            </a:r>
            <a:endParaRPr lang="en-US"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6560" y="2261235"/>
            <a:ext cx="76161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Pointer is an entity which contains memory address</a:t>
            </a:r>
            <a:endParaRPr lang="en-US" alt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Pointers can be used to access data stored in memory</a:t>
            </a:r>
            <a:endParaRPr lang="en-US" alt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There are two operators for pointers</a:t>
            </a:r>
            <a:endParaRPr lang="en-US" altLang="en-US" sz="2400" dirty="0"/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address operator ‘&amp;’ </a:t>
            </a:r>
            <a:endParaRPr lang="en-US" altLang="en-US" sz="2400" dirty="0"/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Dereference operator ‘*’ (value of operator)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971" y="369773"/>
            <a:ext cx="2398395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300" spc="-290" dirty="0">
                <a:solidFill>
                  <a:srgbClr val="000000"/>
                </a:solidFill>
              </a:rPr>
              <a:t>Pointers</a:t>
            </a:r>
            <a:endParaRPr lang="en-US"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05" y="2139950"/>
            <a:ext cx="6574155" cy="326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95" y="369570"/>
            <a:ext cx="785685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Accessing Address of a Variable</a:t>
            </a:r>
            <a:endParaRPr lang="en-US" alt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6560" y="2261235"/>
            <a:ext cx="7616190" cy="3689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main( 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{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int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=3;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printf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(“\n Address of 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= %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u”,&amp;i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printf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(“\n Value of 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= %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d”,i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OUTPUT :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Address of 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= 6485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Value of 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=3</a:t>
            </a:r>
            <a:endParaRPr lang="en-US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95" y="369570"/>
            <a:ext cx="785685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Declaring pointer Variables</a:t>
            </a:r>
            <a:endParaRPr lang="en-US" alt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6560" y="1802765"/>
            <a:ext cx="7616190" cy="4631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The declaration is done as follows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		</a:t>
            </a:r>
            <a:r>
              <a:rPr lang="en-US" i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data_type *pt_name;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* tells that pt_name is a pointer variable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pt_name needs memory location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pt_name points to a variable of type </a:t>
            </a:r>
            <a:r>
              <a:rPr lang="en-US" i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data_type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Remember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data_type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tells the type of data pointer will point to and not the value of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pt_name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Example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*p;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float *x;</a:t>
            </a:r>
            <a:endParaRPr lang="en-US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95" y="369570"/>
            <a:ext cx="785685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Initialization of pointer variables</a:t>
            </a:r>
            <a:endParaRPr lang="en-US" alt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6560" y="1802765"/>
            <a:ext cx="7616190" cy="4022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int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quantity;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  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int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*p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; //declaration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   p=&amp;quantity; //initialization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int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x, *p=&amp;x; // all steps in one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// Assignment of NULL or 0 (zero)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 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int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*p=NULL;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 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int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*p=0;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// this is invalid, absolute address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  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int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*p=5360;</a:t>
            </a:r>
            <a:endParaRPr lang="en-US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95" y="369570"/>
            <a:ext cx="7856855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Accessing Variable Through its Pointer</a:t>
            </a:r>
            <a:endParaRPr lang="en-US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6560" y="1802765"/>
            <a:ext cx="7616190" cy="42989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* operator known as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Indirection operator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Dereference operator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Example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int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a,*p, n;	//declaration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914400" marR="0" lvl="2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a=179;		// variable assignment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914400" marR="0" lvl="2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p=&amp;a;		// pointer initialization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914400" marR="0" lvl="2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n=*p;		//value at address operator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640080" marR="0" lvl="1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Courier New" panose="02070309020205020404" pitchFamily="49" charset="0"/>
            </a:endParaRPr>
          </a:p>
          <a:p>
            <a:pPr marL="640080" marR="0" lvl="1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cs typeface="Courier New" panose="02070309020205020404" pitchFamily="49" charset="0"/>
                <a:sym typeface="+mn-ea"/>
              </a:rPr>
              <a:t>When * is placed at declaration it is used creating a pointer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Courier New" panose="02070309020205020404" pitchFamily="49" charset="0"/>
            </a:endParaRPr>
          </a:p>
          <a:p>
            <a:pPr marL="640080" marR="0" lvl="1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cs typeface="Courier New" panose="02070309020205020404" pitchFamily="49" charset="0"/>
                <a:sym typeface="+mn-ea"/>
              </a:rPr>
              <a:t>* placed on right hand side of expression it returns the value at a address. In this case it will return 179</a:t>
            </a:r>
            <a:endParaRPr lang="en-US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504" y="282524"/>
            <a:ext cx="8482990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Accessing Variable Through its </a:t>
            </a:r>
            <a:br>
              <a:rPr lang="en-US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Pointer</a:t>
            </a:r>
            <a:endParaRPr lang="en-US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6560" y="1623060"/>
            <a:ext cx="8006080" cy="4686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#include&lt;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stdio.h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&gt;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main()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int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a=10;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int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*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ptr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printf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("a before = %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d",a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ptr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=&amp;a;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printf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("\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nvalue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of 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ptr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= %u", 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ptr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*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ptr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=85;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printf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("\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nnew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a is = %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d",a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getch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en-US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pic>
        <p:nvPicPr>
          <p:cNvPr id="3076" name="Picture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4950" y="4791075"/>
            <a:ext cx="3108325" cy="1518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Content Placeholder 4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81450" y="3037205"/>
            <a:ext cx="4674870" cy="339026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49" y="305384"/>
            <a:ext cx="848299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>
                <a:solidFill>
                  <a:srgbClr val="000000"/>
                </a:solidFill>
              </a:rPr>
              <a:t>Function</a:t>
            </a:r>
            <a:r>
              <a:rPr sz="4000" spc="-195" dirty="0">
                <a:solidFill>
                  <a:srgbClr val="000000"/>
                </a:solidFill>
              </a:rPr>
              <a:t> 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Content Placeholder 46"/>
          <p:cNvSpPr>
            <a:spLocks noGrp="1"/>
          </p:cNvSpPr>
          <p:nvPr>
            <p:ph sz="half" idx="3"/>
          </p:nvPr>
        </p:nvSpPr>
        <p:spPr>
          <a:xfrm>
            <a:off x="4739385" y="1847215"/>
            <a:ext cx="3916679" cy="276860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4" name="Text Box 13"/>
          <p:cNvSpPr txBox="1"/>
          <p:nvPr/>
        </p:nvSpPr>
        <p:spPr>
          <a:xfrm>
            <a:off x="434340" y="1906270"/>
            <a:ext cx="562229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2000" spc="50" dirty="0">
                <a:latin typeface="Times New Roman" panose="02020603050405020304"/>
                <a:cs typeface="Times New Roman" panose="02020603050405020304"/>
                <a:sym typeface="+mn-ea"/>
              </a:rPr>
              <a:t>The program becomes large and complex</a:t>
            </a:r>
            <a:endParaRPr sz="2000" spc="5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sz="2000" spc="5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2000" spc="50" dirty="0">
                <a:latin typeface="Times New Roman" panose="02020603050405020304"/>
                <a:cs typeface="Times New Roman" panose="02020603050405020304"/>
                <a:sym typeface="+mn-ea"/>
              </a:rPr>
              <a:t>A lengthy program can be coded separately into </a:t>
            </a:r>
            <a:endParaRPr sz="2000" spc="50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sz="2000" spc="50" dirty="0">
                <a:latin typeface="Times New Roman" panose="02020603050405020304"/>
                <a:cs typeface="Times New Roman" panose="02020603050405020304"/>
                <a:sym typeface="+mn-ea"/>
              </a:rPr>
              <a:t>   sub-programs called as Functions</a:t>
            </a:r>
            <a:endParaRPr sz="2000" spc="5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sz="2000" spc="5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2000" spc="50" dirty="0">
                <a:latin typeface="Times New Roman" panose="02020603050405020304"/>
                <a:cs typeface="Times New Roman" panose="02020603050405020304"/>
                <a:sym typeface="+mn-ea"/>
              </a:rPr>
              <a:t>For repetition of certain part of code</a:t>
            </a:r>
            <a:r>
              <a:rPr lang="en-US" sz="2000" dirty="0" smtClean="0">
                <a:sym typeface="+mn-ea"/>
              </a:rPr>
              <a:t> </a:t>
            </a:r>
            <a:endParaRPr lang="en-IN" sz="2000" dirty="0"/>
          </a:p>
          <a:p>
            <a:pPr marL="285750" indent="-285750"/>
            <a:endParaRPr 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536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1772920"/>
            <a:ext cx="3495675" cy="211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818" y="4301173"/>
            <a:ext cx="4219575" cy="1790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504" y="391109"/>
            <a:ext cx="8482990" cy="121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Chain of Pointers</a:t>
            </a:r>
            <a:endParaRPr lang="en-US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745" y="2063115"/>
            <a:ext cx="6325870" cy="3985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504" y="391109"/>
            <a:ext cx="848299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Pointer Expression</a:t>
            </a:r>
            <a:endParaRPr lang="en-US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Content Placeholder 7"/>
          <p:cNvSpPr/>
          <p:nvPr>
            <p:ph sz="half" idx="2"/>
          </p:nvPr>
        </p:nvSpPr>
        <p:spPr>
          <a:xfrm>
            <a:off x="590550" y="1974215"/>
            <a:ext cx="6953885" cy="3396615"/>
          </a:xfrm>
        </p:spPr>
        <p:txBody>
          <a:bodyPr wrap="square"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sz="2400" i="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+mn-cs"/>
                <a:sym typeface="+mn-ea"/>
              </a:rPr>
              <a:t>Following statements are valid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188720" marR="0" lvl="3" indent="-21018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 panose="05020102010507070707"/>
              <a:buNone/>
              <a:defRPr/>
            </a:pPr>
            <a:r>
              <a:rPr lang="en-US" sz="2400" i="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y=*p1 * *p2;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188720" marR="0" lvl="3" indent="-21018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 panose="05020102010507070707"/>
              <a:buNone/>
              <a:defRPr/>
            </a:pPr>
            <a:r>
              <a:rPr lang="en-US" sz="2400" i="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sum=sum+*p1;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188720" marR="0" lvl="3" indent="-21018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 panose="05020102010507070707"/>
              <a:buNone/>
              <a:defRPr/>
            </a:pPr>
            <a:r>
              <a:rPr lang="en-US" sz="2400" i="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z=5*(-(*p2))/ *p1;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188720" marR="0" lvl="3" indent="-21018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 panose="05020102010507070707"/>
              <a:buNone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sz="2400" i="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  <a:sym typeface="+mn-ea"/>
              </a:rPr>
              <a:t>Two pointers cannot be used for division or multiplication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Courier New" panose="02070309020205020404" pitchFamily="49" charset="0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429" y="401269"/>
            <a:ext cx="848299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Pointer Increments and Scale Factors</a:t>
            </a:r>
            <a:endParaRPr lang="en-US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Content Placeholder 7"/>
          <p:cNvSpPr/>
          <p:nvPr>
            <p:ph sz="half" idx="2"/>
          </p:nvPr>
        </p:nvSpPr>
        <p:spPr>
          <a:xfrm>
            <a:off x="590550" y="1974215"/>
            <a:ext cx="6953885" cy="3027680"/>
          </a:xfrm>
        </p:spPr>
        <p:txBody>
          <a:bodyPr wrap="square"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sz="24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+mn-ea"/>
              </a:rPr>
              <a:t>Pointers can be incremented like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sz="24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+mn-ea"/>
              </a:rPr>
              <a:t>p1=p1+2;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sz="24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+mn-ea"/>
              </a:rPr>
              <a:t>p1=p1+1;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sz="24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+mn-ea"/>
              </a:rPr>
              <a:t>Expression like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sz="24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+mn-ea"/>
              </a:rPr>
              <a:t>p1++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sz="24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+mn-ea"/>
              </a:rPr>
              <a:t>will cause pointer to next value of its type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971" y="369773"/>
            <a:ext cx="23983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0" dirty="0">
                <a:solidFill>
                  <a:srgbClr val="000000"/>
                </a:solidFill>
              </a:rPr>
              <a:t>Structure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31140" y="1578102"/>
            <a:ext cx="8681085" cy="263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latin typeface="Georgia" panose="02040502050405020303"/>
                <a:cs typeface="Georgia" panose="02040502050405020303"/>
              </a:rPr>
              <a:t>Arrays</a:t>
            </a:r>
            <a:r>
              <a:rPr sz="1600" b="1" spc="-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allow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hold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several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items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kind.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Similarly  </a:t>
            </a:r>
            <a:r>
              <a:rPr sz="1600" b="1" spc="-100" dirty="0">
                <a:latin typeface="Georgia" panose="02040502050405020303"/>
                <a:cs typeface="Georgia" panose="02040502050405020303"/>
              </a:rPr>
              <a:t>structure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another 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defined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available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600" spc="-170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allows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combine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items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1600" b="1" spc="-100" dirty="0">
                <a:latin typeface="Georgia" panose="02040502050405020303"/>
                <a:cs typeface="Georgia" panose="02040502050405020303"/>
              </a:rPr>
              <a:t>different</a:t>
            </a:r>
            <a:r>
              <a:rPr sz="1600" b="1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kinds</a:t>
            </a:r>
            <a:r>
              <a:rPr sz="1600" spc="-95" dirty="0">
                <a:latin typeface="Times New Roman" panose="02020603050405020304"/>
                <a:cs typeface="Times New Roman" panose="02020603050405020304"/>
              </a:rPr>
              <a:t>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12700" marR="5715">
              <a:lnSpc>
                <a:spcPct val="100000"/>
              </a:lnSpc>
            </a:pPr>
            <a:r>
              <a:rPr sz="1600" b="1" spc="-110" dirty="0">
                <a:latin typeface="Georgia" panose="02040502050405020303"/>
                <a:cs typeface="Georgia" panose="02040502050405020303"/>
              </a:rPr>
              <a:t>Structures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represent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00" b="1" spc="-105" dirty="0">
                <a:latin typeface="Georgia" panose="02040502050405020303"/>
                <a:cs typeface="Georgia" panose="02040502050405020303"/>
              </a:rPr>
              <a:t>record</a:t>
            </a:r>
            <a:r>
              <a:rPr sz="1600" spc="-10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Suppose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want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keep track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your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books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library.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90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might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want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track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attributes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book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−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30835" indent="-318770">
              <a:lnSpc>
                <a:spcPct val="100000"/>
              </a:lnSpc>
              <a:spcBef>
                <a:spcPts val="165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30835" algn="l"/>
                <a:tab pos="331470" algn="l"/>
              </a:tabLst>
            </a:pPr>
            <a:r>
              <a:rPr sz="1600" spc="20" dirty="0">
                <a:latin typeface="Times New Roman" panose="02020603050405020304"/>
                <a:cs typeface="Times New Roman" panose="02020603050405020304"/>
              </a:rPr>
              <a:t>Title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30835" indent="-318770">
              <a:lnSpc>
                <a:spcPct val="100000"/>
              </a:lnSpc>
              <a:spcBef>
                <a:spcPts val="390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30835" algn="l"/>
                <a:tab pos="331470" algn="l"/>
              </a:tabLst>
            </a:pPr>
            <a:r>
              <a:rPr sz="1600" spc="35" dirty="0">
                <a:latin typeface="Times New Roman" panose="02020603050405020304"/>
                <a:cs typeface="Times New Roman" panose="02020603050405020304"/>
              </a:rPr>
              <a:t>Author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30835" indent="-318770">
              <a:lnSpc>
                <a:spcPct val="100000"/>
              </a:lnSpc>
              <a:spcBef>
                <a:spcPts val="380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30835" algn="l"/>
                <a:tab pos="331470" algn="l"/>
              </a:tabLst>
            </a:pPr>
            <a:r>
              <a:rPr sz="1600" spc="20" dirty="0">
                <a:latin typeface="Times New Roman" panose="02020603050405020304"/>
                <a:cs typeface="Times New Roman" panose="02020603050405020304"/>
              </a:rPr>
              <a:t>Subject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30835" indent="-318770">
              <a:lnSpc>
                <a:spcPct val="100000"/>
              </a:lnSpc>
              <a:spcBef>
                <a:spcPts val="385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30835" algn="l"/>
                <a:tab pos="331470" algn="l"/>
              </a:tabLst>
            </a:pPr>
            <a:r>
              <a:rPr sz="1600" spc="5" dirty="0">
                <a:latin typeface="Times New Roman" panose="02020603050405020304"/>
                <a:cs typeface="Times New Roman" panose="02020603050405020304"/>
              </a:rPr>
              <a:t>Book</a:t>
            </a: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ID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211658" y="4571987"/>
            <a:ext cx="219138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70"/>
              </a:spcBef>
            </a:pPr>
            <a:r>
              <a:rPr sz="1800" i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Defining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800" i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Structure: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658" y="4978412"/>
            <a:ext cx="2743200" cy="1446530"/>
          </a:xfrm>
          <a:prstGeom prst="rect">
            <a:avLst/>
          </a:prstGeom>
          <a:solidFill>
            <a:srgbClr val="BED2E3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100" spc="50" dirty="0">
                <a:latin typeface="Times New Roman" panose="02020603050405020304"/>
                <a:cs typeface="Times New Roman" panose="02020603050405020304"/>
              </a:rPr>
              <a:t>struct [structure</a:t>
            </a:r>
            <a:r>
              <a:rPr sz="1100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tag]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100" spc="-105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79705" marR="1401445">
              <a:lnSpc>
                <a:spcPct val="100000"/>
              </a:lnSpc>
            </a:pPr>
            <a:r>
              <a:rPr sz="1100" spc="60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11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definition;  </a:t>
            </a:r>
            <a:r>
              <a:rPr sz="1100" spc="60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11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definition;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79705">
              <a:lnSpc>
                <a:spcPct val="100000"/>
              </a:lnSpc>
            </a:pP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...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79705">
              <a:lnSpc>
                <a:spcPct val="100000"/>
              </a:lnSpc>
            </a:pPr>
            <a:r>
              <a:rPr sz="1100" spc="60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11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definition;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100" spc="-105" dirty="0">
                <a:latin typeface="Times New Roman" panose="02020603050405020304"/>
                <a:cs typeface="Times New Roman" panose="02020603050405020304"/>
              </a:rPr>
              <a:t>}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35" dirty="0">
                <a:latin typeface="Times New Roman" panose="02020603050405020304"/>
                <a:cs typeface="Times New Roman" panose="02020603050405020304"/>
              </a:rPr>
              <a:t>[one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6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5" dirty="0"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variables];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4891" y="4995392"/>
            <a:ext cx="2743200" cy="1384935"/>
          </a:xfrm>
          <a:prstGeom prst="rect">
            <a:avLst/>
          </a:prstGeom>
          <a:solidFill>
            <a:srgbClr val="BED2E3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spc="55" dirty="0">
                <a:latin typeface="Times New Roman" panose="02020603050405020304"/>
                <a:cs typeface="Times New Roman" panose="02020603050405020304"/>
              </a:rPr>
              <a:t>struct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Books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200" spc="-114" dirty="0">
                <a:latin typeface="Times New Roman" panose="02020603050405020304"/>
                <a:cs typeface="Times New Roman" panose="02020603050405020304"/>
              </a:rPr>
              <a:t>{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90500" marR="1322705">
              <a:lnSpc>
                <a:spcPct val="100000"/>
              </a:lnSpc>
            </a:pPr>
            <a:r>
              <a:rPr sz="1200" spc="45" dirty="0">
                <a:latin typeface="Times New Roman" panose="02020603050405020304"/>
                <a:cs typeface="Times New Roman" panose="02020603050405020304"/>
              </a:rPr>
              <a:t>char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title[50]; 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char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author[50]; 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char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subject[100]; 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book_id;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200" spc="-114" dirty="0">
                <a:latin typeface="Times New Roman" panose="02020603050405020304"/>
                <a:cs typeface="Times New Roman" panose="02020603050405020304"/>
              </a:rPr>
              <a:t>}</a:t>
            </a:r>
            <a:r>
              <a:rPr sz="12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book;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4891" y="4571987"/>
            <a:ext cx="146494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70"/>
              </a:spcBef>
            </a:pPr>
            <a:r>
              <a:rPr sz="1800" i="1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Book</a:t>
            </a:r>
            <a:r>
              <a:rPr sz="1800" i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Structure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9000" y="4995392"/>
            <a:ext cx="2946400" cy="1384935"/>
          </a:xfrm>
          <a:prstGeom prst="rect">
            <a:avLst/>
          </a:prstGeom>
          <a:solidFill>
            <a:srgbClr val="BED2E3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 marR="705485">
              <a:lnSpc>
                <a:spcPct val="100000"/>
              </a:lnSpc>
              <a:spcBef>
                <a:spcPts val="330"/>
              </a:spcBef>
            </a:pPr>
            <a:r>
              <a:rPr sz="1200" spc="80" dirty="0">
                <a:latin typeface="Times New Roman" panose="02020603050405020304"/>
                <a:cs typeface="Times New Roman" panose="02020603050405020304"/>
              </a:rPr>
              <a:t>/*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Declare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Book1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Book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*/ 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struct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Books</a:t>
            </a:r>
            <a:r>
              <a:rPr sz="12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Book1;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92075" marR="705485">
              <a:lnSpc>
                <a:spcPct val="100000"/>
              </a:lnSpc>
            </a:pPr>
            <a:r>
              <a:rPr sz="1200" spc="80" dirty="0">
                <a:latin typeface="Times New Roman" panose="02020603050405020304"/>
                <a:cs typeface="Times New Roman" panose="02020603050405020304"/>
              </a:rPr>
              <a:t>/*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Declare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Book2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Book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*/ 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struct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Books</a:t>
            </a:r>
            <a:r>
              <a:rPr sz="12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Book2;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2075" marR="1109345">
              <a:lnSpc>
                <a:spcPct val="100000"/>
              </a:lnSpc>
            </a:pPr>
            <a:r>
              <a:rPr sz="1200" spc="15" dirty="0">
                <a:latin typeface="Times New Roman" panose="02020603050405020304"/>
                <a:cs typeface="Times New Roman" panose="02020603050405020304"/>
              </a:rPr>
              <a:t>Book1.title </a:t>
            </a:r>
            <a:r>
              <a:rPr sz="1200" spc="-85" dirty="0">
                <a:latin typeface="Times New Roman" panose="02020603050405020304"/>
                <a:cs typeface="Times New Roman" panose="02020603050405020304"/>
              </a:rPr>
              <a:t>=“DSA”; 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Book2.book_id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2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6495700;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9000" y="4571987"/>
            <a:ext cx="240093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70"/>
              </a:spcBef>
            </a:pPr>
            <a:r>
              <a:rPr sz="1800" i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Access </a:t>
            </a: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Structure </a:t>
            </a:r>
            <a:r>
              <a:rPr sz="1800" i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Elements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15354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85" dirty="0">
                <a:solidFill>
                  <a:srgbClr val="000000"/>
                </a:solidFill>
              </a:rPr>
              <a:t>Union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31140" y="1575053"/>
            <a:ext cx="868426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latin typeface="Times New Roman" panose="02020603050405020304"/>
                <a:cs typeface="Times New Roman" panose="02020603050405020304"/>
              </a:rPr>
              <a:t>Unions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quite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similar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structures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-150" dirty="0">
                <a:latin typeface="Times New Roman" panose="02020603050405020304"/>
                <a:cs typeface="Times New Roman" panose="02020603050405020304"/>
              </a:rPr>
              <a:t>C.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Union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also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derived </a:t>
            </a:r>
            <a:r>
              <a:rPr sz="2000" b="1" spc="-85" dirty="0">
                <a:latin typeface="Georgia" panose="02040502050405020303"/>
                <a:cs typeface="Georgia" panose="02040502050405020303"/>
              </a:rPr>
              <a:t>type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as 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structure.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Union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defined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manner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structures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just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keyword 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defining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union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b="1" spc="-145" dirty="0">
                <a:latin typeface="Georgia" panose="02040502050405020303"/>
                <a:cs typeface="Georgia" panose="02040502050405020303"/>
              </a:rPr>
              <a:t>union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keyword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defining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structure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was  </a:t>
            </a:r>
            <a:r>
              <a:rPr sz="2000" b="1" spc="-105" dirty="0">
                <a:latin typeface="Georgia" panose="02040502050405020303"/>
                <a:cs typeface="Georgia" panose="02040502050405020303"/>
              </a:rPr>
              <a:t>struct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union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members,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contain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given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time.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Unions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efficient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same 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000" spc="-3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location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multiple-purpose.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211658" y="4199496"/>
            <a:ext cx="1913889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70"/>
              </a:spcBef>
            </a:pPr>
            <a:r>
              <a:rPr sz="1800" i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Defining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800" i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Union: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658" y="4605870"/>
            <a:ext cx="2743200" cy="1446530"/>
          </a:xfrm>
          <a:prstGeom prst="rect">
            <a:avLst/>
          </a:prstGeom>
          <a:solidFill>
            <a:srgbClr val="BED2E3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100" spc="40" dirty="0">
                <a:latin typeface="Times New Roman" panose="02020603050405020304"/>
                <a:cs typeface="Times New Roman" panose="02020603050405020304"/>
              </a:rPr>
              <a:t>union </a:t>
            </a:r>
            <a:r>
              <a:rPr sz="1100" spc="35" dirty="0">
                <a:latin typeface="Times New Roman" panose="02020603050405020304"/>
                <a:cs typeface="Times New Roman" panose="02020603050405020304"/>
              </a:rPr>
              <a:t>[union</a:t>
            </a:r>
            <a:r>
              <a:rPr sz="11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tag]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100" spc="-105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79705" marR="1401445">
              <a:lnSpc>
                <a:spcPct val="100000"/>
              </a:lnSpc>
            </a:pPr>
            <a:r>
              <a:rPr sz="1100" spc="60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11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definition;  </a:t>
            </a:r>
            <a:r>
              <a:rPr sz="1100" spc="60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11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definition;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79705">
              <a:lnSpc>
                <a:spcPct val="100000"/>
              </a:lnSpc>
            </a:pP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...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79705">
              <a:lnSpc>
                <a:spcPct val="100000"/>
              </a:lnSpc>
            </a:pPr>
            <a:r>
              <a:rPr sz="1100" spc="60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11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definition;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100" spc="-105" dirty="0">
                <a:latin typeface="Times New Roman" panose="02020603050405020304"/>
                <a:cs typeface="Times New Roman" panose="02020603050405020304"/>
              </a:rPr>
              <a:t>}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35" dirty="0">
                <a:latin typeface="Times New Roman" panose="02020603050405020304"/>
                <a:cs typeface="Times New Roman" panose="02020603050405020304"/>
              </a:rPr>
              <a:t>[one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6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40" dirty="0">
                <a:latin typeface="Times New Roman" panose="02020603050405020304"/>
                <a:cs typeface="Times New Roman" panose="02020603050405020304"/>
              </a:rPr>
              <a:t>union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variables];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4891" y="4622850"/>
            <a:ext cx="2743200" cy="1384935"/>
          </a:xfrm>
          <a:prstGeom prst="rect">
            <a:avLst/>
          </a:prstGeom>
          <a:solidFill>
            <a:srgbClr val="BED2E3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spc="40" dirty="0">
                <a:latin typeface="Times New Roman" panose="02020603050405020304"/>
                <a:cs typeface="Times New Roman" panose="02020603050405020304"/>
              </a:rPr>
              <a:t>union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200" spc="-114" dirty="0">
                <a:latin typeface="Times New Roman" panose="02020603050405020304"/>
                <a:cs typeface="Times New Roman" panose="02020603050405020304"/>
              </a:rPr>
              <a:t>{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90500" marR="2132330">
              <a:lnSpc>
                <a:spcPct val="100000"/>
              </a:lnSpc>
            </a:pPr>
            <a:r>
              <a:rPr sz="1200" spc="4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i;  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2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f;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90500">
              <a:lnSpc>
                <a:spcPct val="100000"/>
              </a:lnSpc>
            </a:pPr>
            <a:r>
              <a:rPr sz="1200" spc="45" dirty="0">
                <a:latin typeface="Times New Roman" panose="02020603050405020304"/>
                <a:cs typeface="Times New Roman" panose="02020603050405020304"/>
              </a:rPr>
              <a:t>char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str[20];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200" spc="-114" dirty="0">
                <a:latin typeface="Times New Roman" panose="02020603050405020304"/>
                <a:cs typeface="Times New Roman" panose="02020603050405020304"/>
              </a:rPr>
              <a:t>}</a:t>
            </a:r>
            <a:r>
              <a:rPr sz="12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data;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4891" y="4199496"/>
            <a:ext cx="117792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70"/>
              </a:spcBef>
            </a:pPr>
            <a:r>
              <a:rPr sz="1800" i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800" i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9000" y="4622850"/>
            <a:ext cx="2946400" cy="1384935"/>
          </a:xfrm>
          <a:prstGeom prst="rect">
            <a:avLst/>
          </a:prstGeom>
          <a:solidFill>
            <a:srgbClr val="BED2E3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 marR="705485">
              <a:lnSpc>
                <a:spcPct val="100000"/>
              </a:lnSpc>
              <a:spcBef>
                <a:spcPts val="330"/>
              </a:spcBef>
            </a:pPr>
            <a:r>
              <a:rPr sz="1200" spc="80" dirty="0">
                <a:latin typeface="Times New Roman" panose="02020603050405020304"/>
                <a:cs typeface="Times New Roman" panose="02020603050405020304"/>
              </a:rPr>
              <a:t>/*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Declare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Book1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Book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*/ 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struct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2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data;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200" spc="30" dirty="0">
                <a:latin typeface="Times New Roman" panose="02020603050405020304"/>
                <a:cs typeface="Times New Roman" panose="02020603050405020304"/>
              </a:rPr>
              <a:t>data.i</a:t>
            </a:r>
            <a:r>
              <a:rPr sz="12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=10;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2075">
              <a:lnSpc>
                <a:spcPct val="100000"/>
              </a:lnSpc>
            </a:pPr>
            <a:r>
              <a:rPr sz="1200" spc="20" dirty="0">
                <a:latin typeface="Times New Roman" panose="02020603050405020304"/>
                <a:cs typeface="Times New Roman" panose="02020603050405020304"/>
              </a:rPr>
              <a:t>data.f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2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34.72;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2075">
              <a:lnSpc>
                <a:spcPct val="100000"/>
              </a:lnSpc>
            </a:pPr>
            <a:r>
              <a:rPr sz="1200" spc="45" dirty="0">
                <a:latin typeface="Times New Roman" panose="02020603050405020304"/>
                <a:cs typeface="Times New Roman" panose="02020603050405020304"/>
              </a:rPr>
              <a:t>data.str </a:t>
            </a:r>
            <a:r>
              <a:rPr sz="1200" spc="-75" dirty="0">
                <a:latin typeface="Times New Roman" panose="02020603050405020304"/>
                <a:cs typeface="Times New Roman" panose="02020603050405020304"/>
              </a:rPr>
              <a:t>=“C</a:t>
            </a:r>
            <a:r>
              <a:rPr sz="12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Programming”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9000" y="4199496"/>
            <a:ext cx="212344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70"/>
              </a:spcBef>
            </a:pPr>
            <a:r>
              <a:rPr sz="1800" i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Access </a:t>
            </a: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Union</a:t>
            </a:r>
            <a:r>
              <a:rPr sz="1800" i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Elements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17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375919"/>
            <a:ext cx="7843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5" dirty="0">
                <a:solidFill>
                  <a:srgbClr val="000000"/>
                </a:solidFill>
              </a:rPr>
              <a:t>Difference </a:t>
            </a:r>
            <a:r>
              <a:rPr sz="4000" spc="-120" dirty="0">
                <a:solidFill>
                  <a:srgbClr val="000000"/>
                </a:solidFill>
              </a:rPr>
              <a:t>b/w </a:t>
            </a:r>
            <a:r>
              <a:rPr sz="4000" spc="-270" dirty="0">
                <a:solidFill>
                  <a:srgbClr val="000000"/>
                </a:solidFill>
              </a:rPr>
              <a:t>Structure </a:t>
            </a:r>
            <a:r>
              <a:rPr sz="4000" spc="-245" dirty="0">
                <a:solidFill>
                  <a:srgbClr val="000000"/>
                </a:solidFill>
              </a:rPr>
              <a:t>&amp;</a:t>
            </a:r>
            <a:r>
              <a:rPr sz="4000" spc="45" dirty="0">
                <a:solidFill>
                  <a:srgbClr val="000000"/>
                </a:solidFill>
              </a:rPr>
              <a:t> </a:t>
            </a:r>
            <a:r>
              <a:rPr sz="4000" spc="-360" dirty="0">
                <a:solidFill>
                  <a:srgbClr val="000000"/>
                </a:solidFill>
              </a:rPr>
              <a:t>Union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6850" y="1576705"/>
          <a:ext cx="8662670" cy="5028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3705"/>
                <a:gridCol w="4418965"/>
              </a:tblGrid>
              <a:tr h="307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Structure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Union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4720590">
                <a:tc>
                  <a:txBody>
                    <a:bodyPr/>
                    <a:lstStyle/>
                    <a:p>
                      <a:pPr marL="91440" marR="1073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spc="-155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700" spc="-110" dirty="0">
                          <a:latin typeface="Arimo"/>
                          <a:cs typeface="Arimo"/>
                        </a:rPr>
                        <a:t>structure each </a:t>
                      </a:r>
                      <a:r>
                        <a:rPr sz="1700" spc="-125" dirty="0">
                          <a:latin typeface="Arimo"/>
                          <a:cs typeface="Arimo"/>
                        </a:rPr>
                        <a:t>member </a:t>
                      </a:r>
                      <a:r>
                        <a:rPr sz="1700" spc="-55" dirty="0">
                          <a:latin typeface="Arimo"/>
                          <a:cs typeface="Arimo"/>
                        </a:rPr>
                        <a:t>get </a:t>
                      </a:r>
                      <a:r>
                        <a:rPr sz="1700" spc="-70" dirty="0">
                          <a:latin typeface="Arimo"/>
                          <a:cs typeface="Arimo"/>
                        </a:rPr>
                        <a:t>separate </a:t>
                      </a:r>
                      <a:r>
                        <a:rPr sz="1700" spc="-120" dirty="0">
                          <a:latin typeface="Arimo"/>
                          <a:cs typeface="Arimo"/>
                        </a:rPr>
                        <a:t>space </a:t>
                      </a:r>
                      <a:r>
                        <a:rPr sz="1700" spc="-110" dirty="0">
                          <a:latin typeface="Arimo"/>
                          <a:cs typeface="Arimo"/>
                        </a:rPr>
                        <a:t>in  </a:t>
                      </a:r>
                      <a:r>
                        <a:rPr sz="1700" spc="-135" dirty="0">
                          <a:latin typeface="Arimo"/>
                          <a:cs typeface="Arimo"/>
                        </a:rPr>
                        <a:t>memory. </a:t>
                      </a:r>
                      <a:r>
                        <a:rPr sz="1700" spc="-170" dirty="0">
                          <a:latin typeface="Arimo"/>
                          <a:cs typeface="Arimo"/>
                        </a:rPr>
                        <a:t>Take </a:t>
                      </a:r>
                      <a:r>
                        <a:rPr sz="1700" spc="-70" dirty="0">
                          <a:latin typeface="Arimo"/>
                          <a:cs typeface="Arimo"/>
                        </a:rPr>
                        <a:t>below</a:t>
                      </a:r>
                      <a:r>
                        <a:rPr sz="1700" spc="-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700" spc="-85" dirty="0">
                          <a:latin typeface="Arimo"/>
                          <a:cs typeface="Arimo"/>
                        </a:rPr>
                        <a:t>example.</a:t>
                      </a:r>
                      <a:endParaRPr sz="170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700" spc="-114" dirty="0">
                          <a:latin typeface="Arimo"/>
                          <a:cs typeface="Arimo"/>
                        </a:rPr>
                        <a:t>struct</a:t>
                      </a:r>
                      <a:r>
                        <a:rPr sz="1700" spc="-1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700" spc="-120" dirty="0">
                          <a:latin typeface="Arimo"/>
                          <a:cs typeface="Arimo"/>
                        </a:rPr>
                        <a:t>student</a:t>
                      </a:r>
                      <a:endParaRPr sz="17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dirty="0">
                          <a:latin typeface="Arimo"/>
                          <a:cs typeface="Arimo"/>
                        </a:rPr>
                        <a:t>{</a:t>
                      </a:r>
                      <a:endParaRPr sz="1700">
                        <a:latin typeface="Arimo"/>
                        <a:cs typeface="Arimo"/>
                      </a:endParaRPr>
                    </a:p>
                    <a:p>
                      <a:pPr marL="450850" marR="2727960">
                        <a:lnSpc>
                          <a:spcPct val="100000"/>
                        </a:lnSpc>
                      </a:pPr>
                      <a:r>
                        <a:rPr sz="1700" spc="-75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700" spc="-65" dirty="0">
                          <a:latin typeface="Arimo"/>
                          <a:cs typeface="Arimo"/>
                        </a:rPr>
                        <a:t>rollno;  </a:t>
                      </a:r>
                      <a:r>
                        <a:rPr sz="1700" spc="-85" dirty="0">
                          <a:latin typeface="Arimo"/>
                          <a:cs typeface="Arimo"/>
                        </a:rPr>
                        <a:t>char </a:t>
                      </a:r>
                      <a:r>
                        <a:rPr sz="1700" spc="-75" dirty="0">
                          <a:latin typeface="Arimo"/>
                          <a:cs typeface="Arimo"/>
                        </a:rPr>
                        <a:t>gender;  </a:t>
                      </a:r>
                      <a:r>
                        <a:rPr sz="1700" spc="-10" dirty="0">
                          <a:latin typeface="Arimo"/>
                          <a:cs typeface="Arimo"/>
                        </a:rPr>
                        <a:t>float</a:t>
                      </a:r>
                      <a:r>
                        <a:rPr sz="1700" spc="-1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700" spc="-114" dirty="0">
                          <a:latin typeface="Arimo"/>
                          <a:cs typeface="Arimo"/>
                        </a:rPr>
                        <a:t>marks;</a:t>
                      </a:r>
                      <a:endParaRPr sz="17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Arimo"/>
                          <a:cs typeface="Arimo"/>
                        </a:rPr>
                        <a:t>}</a:t>
                      </a:r>
                      <a:r>
                        <a:rPr sz="1700" spc="-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700" spc="-105" dirty="0">
                          <a:latin typeface="Arimo"/>
                          <a:cs typeface="Arimo"/>
                        </a:rPr>
                        <a:t>s1;</a:t>
                      </a:r>
                      <a:endParaRPr sz="170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440" marR="238760">
                        <a:lnSpc>
                          <a:spcPct val="100000"/>
                        </a:lnSpc>
                      </a:pPr>
                      <a:r>
                        <a:rPr sz="1700" spc="-200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700" spc="-30" dirty="0">
                          <a:latin typeface="Arimo"/>
                          <a:cs typeface="Arimo"/>
                        </a:rPr>
                        <a:t>total </a:t>
                      </a:r>
                      <a:r>
                        <a:rPr sz="1700" spc="-125" dirty="0">
                          <a:latin typeface="Arimo"/>
                          <a:cs typeface="Arimo"/>
                        </a:rPr>
                        <a:t>memory </a:t>
                      </a:r>
                      <a:r>
                        <a:rPr sz="1700" spc="-55" dirty="0">
                          <a:latin typeface="Arimo"/>
                          <a:cs typeface="Arimo"/>
                        </a:rPr>
                        <a:t>required </a:t>
                      </a:r>
                      <a:r>
                        <a:rPr sz="1700" spc="-60" dirty="0">
                          <a:latin typeface="Arimo"/>
                          <a:cs typeface="Arimo"/>
                        </a:rPr>
                        <a:t>to </a:t>
                      </a:r>
                      <a:r>
                        <a:rPr sz="1700" spc="-100" dirty="0">
                          <a:latin typeface="Arimo"/>
                          <a:cs typeface="Arimo"/>
                        </a:rPr>
                        <a:t>store </a:t>
                      </a:r>
                      <a:r>
                        <a:rPr sz="1700" spc="-5" dirty="0">
                          <a:latin typeface="Arimo"/>
                          <a:cs typeface="Arimo"/>
                        </a:rPr>
                        <a:t>a </a:t>
                      </a:r>
                      <a:r>
                        <a:rPr sz="1700" spc="-110" dirty="0">
                          <a:latin typeface="Arimo"/>
                          <a:cs typeface="Arimo"/>
                        </a:rPr>
                        <a:t>structure  </a:t>
                      </a:r>
                      <a:r>
                        <a:rPr sz="1700" spc="-40" dirty="0">
                          <a:latin typeface="Arimo"/>
                          <a:cs typeface="Arimo"/>
                        </a:rPr>
                        <a:t>variable </a:t>
                      </a:r>
                      <a:r>
                        <a:rPr sz="1700" spc="-150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700" spc="-65" dirty="0">
                          <a:latin typeface="Arimo"/>
                          <a:cs typeface="Arimo"/>
                        </a:rPr>
                        <a:t>equal </a:t>
                      </a:r>
                      <a:r>
                        <a:rPr sz="1700" spc="-60" dirty="0">
                          <a:latin typeface="Arimo"/>
                          <a:cs typeface="Arimo"/>
                        </a:rPr>
                        <a:t>to </a:t>
                      </a:r>
                      <a:r>
                        <a:rPr sz="1700" spc="-10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700" spc="-260" dirty="0">
                          <a:latin typeface="Arimo"/>
                          <a:cs typeface="Arimo"/>
                        </a:rPr>
                        <a:t>sum 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1700" spc="-125" dirty="0">
                          <a:latin typeface="Arimo"/>
                          <a:cs typeface="Arimo"/>
                        </a:rPr>
                        <a:t>size 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1700" spc="-10" dirty="0">
                          <a:latin typeface="Arimo"/>
                          <a:cs typeface="Arimo"/>
                        </a:rPr>
                        <a:t>all </a:t>
                      </a:r>
                      <a:r>
                        <a:rPr sz="1700" spc="-105" dirty="0">
                          <a:latin typeface="Arimo"/>
                          <a:cs typeface="Arimo"/>
                        </a:rPr>
                        <a:t>the  </a:t>
                      </a:r>
                      <a:r>
                        <a:rPr sz="1700" spc="-145" dirty="0">
                          <a:latin typeface="Arimo"/>
                          <a:cs typeface="Arimo"/>
                        </a:rPr>
                        <a:t>members. </a:t>
                      </a:r>
                      <a:r>
                        <a:rPr sz="1700" spc="-155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700" spc="-75" dirty="0">
                          <a:latin typeface="Arimo"/>
                          <a:cs typeface="Arimo"/>
                        </a:rPr>
                        <a:t>above </a:t>
                      </a:r>
                      <a:r>
                        <a:rPr sz="1700" spc="-145" dirty="0">
                          <a:latin typeface="Arimo"/>
                          <a:cs typeface="Arimo"/>
                        </a:rPr>
                        <a:t>case </a:t>
                      </a:r>
                      <a:r>
                        <a:rPr sz="1700" spc="-10" dirty="0">
                          <a:latin typeface="Arimo"/>
                          <a:cs typeface="Arimo"/>
                        </a:rPr>
                        <a:t>7 </a:t>
                      </a:r>
                      <a:r>
                        <a:rPr sz="1700" spc="-100" dirty="0">
                          <a:latin typeface="Arimo"/>
                          <a:cs typeface="Arimo"/>
                        </a:rPr>
                        <a:t>bytes </a:t>
                      </a:r>
                      <a:r>
                        <a:rPr sz="1700" spc="5" dirty="0">
                          <a:latin typeface="Arimo"/>
                          <a:cs typeface="Arimo"/>
                        </a:rPr>
                        <a:t>(2+1+4) </a:t>
                      </a:r>
                      <a:r>
                        <a:rPr sz="1700" spc="-30" dirty="0">
                          <a:latin typeface="Arimo"/>
                          <a:cs typeface="Arimo"/>
                        </a:rPr>
                        <a:t>will  </a:t>
                      </a:r>
                      <a:r>
                        <a:rPr sz="1700" spc="-50" dirty="0">
                          <a:latin typeface="Arimo"/>
                          <a:cs typeface="Arimo"/>
                        </a:rPr>
                        <a:t>be </a:t>
                      </a:r>
                      <a:r>
                        <a:rPr sz="1700" spc="-55" dirty="0">
                          <a:latin typeface="Arimo"/>
                          <a:cs typeface="Arimo"/>
                        </a:rPr>
                        <a:t>required to </a:t>
                      </a:r>
                      <a:r>
                        <a:rPr sz="1700" spc="-100" dirty="0">
                          <a:latin typeface="Arimo"/>
                          <a:cs typeface="Arimo"/>
                        </a:rPr>
                        <a:t>store </a:t>
                      </a:r>
                      <a:r>
                        <a:rPr sz="1700" spc="-110" dirty="0">
                          <a:latin typeface="Arimo"/>
                          <a:cs typeface="Arimo"/>
                        </a:rPr>
                        <a:t>structure </a:t>
                      </a:r>
                      <a:r>
                        <a:rPr sz="1700" spc="-40" dirty="0">
                          <a:latin typeface="Arimo"/>
                          <a:cs typeface="Arimo"/>
                        </a:rPr>
                        <a:t>variable</a:t>
                      </a:r>
                      <a:r>
                        <a:rPr sz="1700" spc="35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700" spc="-135" dirty="0">
                          <a:latin typeface="Arimo"/>
                          <a:cs typeface="Arimo"/>
                        </a:rPr>
                        <a:t>s1.</a:t>
                      </a:r>
                      <a:endParaRPr sz="17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60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spc="-155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700" spc="-135" dirty="0">
                          <a:latin typeface="Arimo"/>
                          <a:cs typeface="Arimo"/>
                        </a:rPr>
                        <a:t>union, </a:t>
                      </a:r>
                      <a:r>
                        <a:rPr sz="1700" spc="-10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700" spc="-30" dirty="0">
                          <a:latin typeface="Arimo"/>
                          <a:cs typeface="Arimo"/>
                        </a:rPr>
                        <a:t>total </a:t>
                      </a:r>
                      <a:r>
                        <a:rPr sz="1700" spc="-125" dirty="0">
                          <a:latin typeface="Arimo"/>
                          <a:cs typeface="Arimo"/>
                        </a:rPr>
                        <a:t>memory </a:t>
                      </a:r>
                      <a:r>
                        <a:rPr sz="1700" spc="-120" dirty="0">
                          <a:latin typeface="Arimo"/>
                          <a:cs typeface="Arimo"/>
                        </a:rPr>
                        <a:t>space </a:t>
                      </a:r>
                      <a:r>
                        <a:rPr sz="1700" spc="-55" dirty="0">
                          <a:latin typeface="Arimo"/>
                          <a:cs typeface="Arimo"/>
                        </a:rPr>
                        <a:t>allocated </a:t>
                      </a:r>
                      <a:r>
                        <a:rPr sz="1700" spc="-150" dirty="0">
                          <a:latin typeface="Arimo"/>
                          <a:cs typeface="Arimo"/>
                        </a:rPr>
                        <a:t>is  </a:t>
                      </a:r>
                      <a:r>
                        <a:rPr sz="1700" spc="-65" dirty="0">
                          <a:latin typeface="Arimo"/>
                          <a:cs typeface="Arimo"/>
                        </a:rPr>
                        <a:t>equal </a:t>
                      </a:r>
                      <a:r>
                        <a:rPr sz="1700" spc="-60" dirty="0">
                          <a:latin typeface="Arimo"/>
                          <a:cs typeface="Arimo"/>
                        </a:rPr>
                        <a:t>to </a:t>
                      </a:r>
                      <a:r>
                        <a:rPr sz="1700" spc="-10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700" spc="-125" dirty="0">
                          <a:latin typeface="Arimo"/>
                          <a:cs typeface="Arimo"/>
                        </a:rPr>
                        <a:t>member </a:t>
                      </a:r>
                      <a:r>
                        <a:rPr sz="1700" spc="-80" dirty="0">
                          <a:latin typeface="Arimo"/>
                          <a:cs typeface="Arimo"/>
                        </a:rPr>
                        <a:t>with </a:t>
                      </a:r>
                      <a:r>
                        <a:rPr sz="1700" spc="-70" dirty="0">
                          <a:latin typeface="Arimo"/>
                          <a:cs typeface="Arimo"/>
                        </a:rPr>
                        <a:t>largest </a:t>
                      </a:r>
                      <a:r>
                        <a:rPr sz="1700" spc="-125" dirty="0">
                          <a:latin typeface="Arimo"/>
                          <a:cs typeface="Arimo"/>
                        </a:rPr>
                        <a:t>size. </a:t>
                      </a:r>
                      <a:r>
                        <a:rPr sz="1700" spc="-40" dirty="0">
                          <a:latin typeface="Arimo"/>
                          <a:cs typeface="Arimo"/>
                        </a:rPr>
                        <a:t>All </a:t>
                      </a:r>
                      <a:r>
                        <a:rPr sz="1700" spc="-85" dirty="0">
                          <a:latin typeface="Arimo"/>
                          <a:cs typeface="Arimo"/>
                        </a:rPr>
                        <a:t>other  </a:t>
                      </a:r>
                      <a:r>
                        <a:rPr sz="1700" spc="-150" dirty="0">
                          <a:latin typeface="Arimo"/>
                          <a:cs typeface="Arimo"/>
                        </a:rPr>
                        <a:t>members </a:t>
                      </a:r>
                      <a:r>
                        <a:rPr sz="1700" spc="-120" dirty="0">
                          <a:latin typeface="Arimo"/>
                          <a:cs typeface="Arimo"/>
                        </a:rPr>
                        <a:t>share </a:t>
                      </a:r>
                      <a:r>
                        <a:rPr sz="1700" spc="-10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700" spc="-170" dirty="0">
                          <a:latin typeface="Arimo"/>
                          <a:cs typeface="Arimo"/>
                        </a:rPr>
                        <a:t>same </a:t>
                      </a:r>
                      <a:r>
                        <a:rPr sz="1700" spc="-125" dirty="0">
                          <a:latin typeface="Arimo"/>
                          <a:cs typeface="Arimo"/>
                        </a:rPr>
                        <a:t>memory </a:t>
                      </a:r>
                      <a:r>
                        <a:rPr sz="1700" spc="-120" dirty="0">
                          <a:latin typeface="Arimo"/>
                          <a:cs typeface="Arimo"/>
                        </a:rPr>
                        <a:t>space. </a:t>
                      </a:r>
                      <a:r>
                        <a:rPr sz="1700" spc="-200" dirty="0">
                          <a:latin typeface="Arimo"/>
                          <a:cs typeface="Arimo"/>
                        </a:rPr>
                        <a:t>This </a:t>
                      </a:r>
                      <a:r>
                        <a:rPr sz="1700" spc="-150" dirty="0">
                          <a:latin typeface="Arimo"/>
                          <a:cs typeface="Arimo"/>
                        </a:rPr>
                        <a:t>is  </a:t>
                      </a:r>
                      <a:r>
                        <a:rPr sz="1700" spc="-10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700" spc="-70" dirty="0">
                          <a:latin typeface="Arimo"/>
                          <a:cs typeface="Arimo"/>
                        </a:rPr>
                        <a:t>biggest </a:t>
                      </a:r>
                      <a:r>
                        <a:rPr sz="1700" spc="-55" dirty="0">
                          <a:latin typeface="Arimo"/>
                          <a:cs typeface="Arimo"/>
                        </a:rPr>
                        <a:t>difference </a:t>
                      </a:r>
                      <a:r>
                        <a:rPr sz="1700" spc="-95" dirty="0">
                          <a:latin typeface="Arimo"/>
                          <a:cs typeface="Arimo"/>
                        </a:rPr>
                        <a:t>between </a:t>
                      </a:r>
                      <a:r>
                        <a:rPr sz="1700" spc="-110" dirty="0">
                          <a:latin typeface="Arimo"/>
                          <a:cs typeface="Arimo"/>
                        </a:rPr>
                        <a:t>structure </a:t>
                      </a:r>
                      <a:r>
                        <a:rPr sz="1700" spc="-75" dirty="0">
                          <a:latin typeface="Arimo"/>
                          <a:cs typeface="Arimo"/>
                        </a:rPr>
                        <a:t>and  </a:t>
                      </a:r>
                      <a:r>
                        <a:rPr sz="1700" spc="-140" dirty="0">
                          <a:latin typeface="Arimo"/>
                          <a:cs typeface="Arimo"/>
                        </a:rPr>
                        <a:t>union.</a:t>
                      </a:r>
                      <a:endParaRPr sz="170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145" dirty="0">
                          <a:latin typeface="Arimo"/>
                          <a:cs typeface="Arimo"/>
                        </a:rPr>
                        <a:t>union</a:t>
                      </a:r>
                      <a:r>
                        <a:rPr sz="1700" spc="-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700" spc="-120" dirty="0">
                          <a:latin typeface="Arimo"/>
                          <a:cs typeface="Arimo"/>
                        </a:rPr>
                        <a:t>student</a:t>
                      </a:r>
                      <a:endParaRPr sz="17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Arimo"/>
                          <a:cs typeface="Arimo"/>
                        </a:rPr>
                        <a:t>{</a:t>
                      </a:r>
                      <a:endParaRPr sz="1700">
                        <a:latin typeface="Arimo"/>
                        <a:cs typeface="Arimo"/>
                      </a:endParaRPr>
                    </a:p>
                    <a:p>
                      <a:pPr marL="451485" marR="2905125">
                        <a:lnSpc>
                          <a:spcPct val="100000"/>
                        </a:lnSpc>
                      </a:pPr>
                      <a:r>
                        <a:rPr sz="1700" spc="-75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700" spc="-65" dirty="0">
                          <a:latin typeface="Arimo"/>
                          <a:cs typeface="Arimo"/>
                        </a:rPr>
                        <a:t>rollno;  </a:t>
                      </a:r>
                      <a:r>
                        <a:rPr sz="1700" spc="-85" dirty="0">
                          <a:latin typeface="Arimo"/>
                          <a:cs typeface="Arimo"/>
                        </a:rPr>
                        <a:t>char </a:t>
                      </a:r>
                      <a:r>
                        <a:rPr sz="1700" spc="-75" dirty="0">
                          <a:latin typeface="Arimo"/>
                          <a:cs typeface="Arimo"/>
                        </a:rPr>
                        <a:t>gender;  </a:t>
                      </a:r>
                      <a:r>
                        <a:rPr sz="1700" spc="-10" dirty="0">
                          <a:latin typeface="Arimo"/>
                          <a:cs typeface="Arimo"/>
                        </a:rPr>
                        <a:t>float</a:t>
                      </a:r>
                      <a:r>
                        <a:rPr sz="1700" spc="-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700" spc="-110" dirty="0">
                          <a:latin typeface="Arimo"/>
                          <a:cs typeface="Arimo"/>
                        </a:rPr>
                        <a:t>marks;</a:t>
                      </a:r>
                      <a:endParaRPr sz="17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80" dirty="0">
                          <a:latin typeface="Arimo"/>
                          <a:cs typeface="Arimo"/>
                        </a:rPr>
                        <a:t>}s1;</a:t>
                      </a:r>
                      <a:endParaRPr sz="170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 marR="122555">
                        <a:lnSpc>
                          <a:spcPct val="100000"/>
                        </a:lnSpc>
                      </a:pPr>
                      <a:r>
                        <a:rPr sz="1700" spc="-155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700" spc="-75" dirty="0">
                          <a:latin typeface="Arimo"/>
                          <a:cs typeface="Arimo"/>
                        </a:rPr>
                        <a:t>above </a:t>
                      </a:r>
                      <a:r>
                        <a:rPr sz="1700" spc="-80" dirty="0">
                          <a:latin typeface="Arimo"/>
                          <a:cs typeface="Arimo"/>
                        </a:rPr>
                        <a:t>example </a:t>
                      </a:r>
                      <a:r>
                        <a:rPr sz="1700" spc="-40" dirty="0">
                          <a:latin typeface="Arimo"/>
                          <a:cs typeface="Arimo"/>
                        </a:rPr>
                        <a:t>variable </a:t>
                      </a:r>
                      <a:r>
                        <a:rPr sz="1700" spc="-130" dirty="0">
                          <a:latin typeface="Arimo"/>
                          <a:cs typeface="Arimo"/>
                        </a:rPr>
                        <a:t>marks </a:t>
                      </a:r>
                      <a:r>
                        <a:rPr sz="1700" spc="-150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1700" spc="-10" dirty="0">
                          <a:latin typeface="Arimo"/>
                          <a:cs typeface="Arimo"/>
                        </a:rPr>
                        <a:t>float </a:t>
                      </a:r>
                      <a:r>
                        <a:rPr sz="1700" spc="-30" dirty="0">
                          <a:latin typeface="Arimo"/>
                          <a:cs typeface="Arimo"/>
                        </a:rPr>
                        <a:t>type  </a:t>
                      </a:r>
                      <a:r>
                        <a:rPr sz="1700" spc="-75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700" spc="-114" dirty="0">
                          <a:latin typeface="Arimo"/>
                          <a:cs typeface="Arimo"/>
                        </a:rPr>
                        <a:t>have </a:t>
                      </a:r>
                      <a:r>
                        <a:rPr sz="1700" spc="-70" dirty="0">
                          <a:latin typeface="Arimo"/>
                          <a:cs typeface="Arimo"/>
                        </a:rPr>
                        <a:t>largest </a:t>
                      </a:r>
                      <a:r>
                        <a:rPr sz="1700" spc="-125" dirty="0">
                          <a:latin typeface="Arimo"/>
                          <a:cs typeface="Arimo"/>
                        </a:rPr>
                        <a:t>size </a:t>
                      </a:r>
                      <a:r>
                        <a:rPr sz="1700" spc="-60" dirty="0">
                          <a:latin typeface="Arimo"/>
                          <a:cs typeface="Arimo"/>
                        </a:rPr>
                        <a:t>(4 </a:t>
                      </a:r>
                      <a:r>
                        <a:rPr sz="1700" spc="-105" dirty="0">
                          <a:latin typeface="Arimo"/>
                          <a:cs typeface="Arimo"/>
                        </a:rPr>
                        <a:t>bytes). </a:t>
                      </a:r>
                      <a:r>
                        <a:rPr sz="1700" spc="-190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700" spc="-10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700" spc="-30" dirty="0">
                          <a:latin typeface="Arimo"/>
                          <a:cs typeface="Arimo"/>
                        </a:rPr>
                        <a:t>total  </a:t>
                      </a:r>
                      <a:r>
                        <a:rPr sz="1700" spc="-125" dirty="0">
                          <a:latin typeface="Arimo"/>
                          <a:cs typeface="Arimo"/>
                        </a:rPr>
                        <a:t>memory </a:t>
                      </a:r>
                      <a:r>
                        <a:rPr sz="1700" spc="-55" dirty="0">
                          <a:latin typeface="Arimo"/>
                          <a:cs typeface="Arimo"/>
                        </a:rPr>
                        <a:t>required to </a:t>
                      </a:r>
                      <a:r>
                        <a:rPr sz="1700" spc="-100" dirty="0">
                          <a:latin typeface="Arimo"/>
                          <a:cs typeface="Arimo"/>
                        </a:rPr>
                        <a:t>store </a:t>
                      </a:r>
                      <a:r>
                        <a:rPr sz="1700" spc="-145" dirty="0">
                          <a:latin typeface="Arimo"/>
                          <a:cs typeface="Arimo"/>
                        </a:rPr>
                        <a:t>union </a:t>
                      </a:r>
                      <a:r>
                        <a:rPr sz="1700" spc="-40" dirty="0">
                          <a:latin typeface="Arimo"/>
                          <a:cs typeface="Arimo"/>
                        </a:rPr>
                        <a:t>variable </a:t>
                      </a:r>
                      <a:r>
                        <a:rPr sz="1700" spc="-145" dirty="0">
                          <a:latin typeface="Arimo"/>
                          <a:cs typeface="Arimo"/>
                        </a:rPr>
                        <a:t>s1 </a:t>
                      </a:r>
                      <a:r>
                        <a:rPr sz="1700" spc="-150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700" spc="-10" dirty="0">
                          <a:latin typeface="Arimo"/>
                          <a:cs typeface="Arimo"/>
                        </a:rPr>
                        <a:t>4  </a:t>
                      </a:r>
                      <a:r>
                        <a:rPr sz="1700" spc="-105" dirty="0">
                          <a:latin typeface="Arimo"/>
                          <a:cs typeface="Arimo"/>
                        </a:rPr>
                        <a:t>bytes.</a:t>
                      </a:r>
                      <a:endParaRPr sz="17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18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12496"/>
            <a:ext cx="7285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>
                <a:solidFill>
                  <a:srgbClr val="000000"/>
                </a:solidFill>
              </a:rPr>
              <a:t>Difference </a:t>
            </a:r>
            <a:r>
              <a:rPr sz="2800" spc="-90" dirty="0">
                <a:solidFill>
                  <a:srgbClr val="000000"/>
                </a:solidFill>
              </a:rPr>
              <a:t>b/w </a:t>
            </a:r>
            <a:r>
              <a:rPr sz="2800" spc="-190" dirty="0">
                <a:solidFill>
                  <a:srgbClr val="000000"/>
                </a:solidFill>
              </a:rPr>
              <a:t>Structure </a:t>
            </a:r>
            <a:r>
              <a:rPr sz="2800" spc="-170" dirty="0">
                <a:solidFill>
                  <a:srgbClr val="000000"/>
                </a:solidFill>
              </a:rPr>
              <a:t>&amp; </a:t>
            </a:r>
            <a:r>
              <a:rPr sz="2800" spc="-250" dirty="0">
                <a:solidFill>
                  <a:srgbClr val="000000"/>
                </a:solidFill>
              </a:rPr>
              <a:t>Union</a:t>
            </a:r>
            <a:r>
              <a:rPr sz="2800" spc="125" dirty="0">
                <a:solidFill>
                  <a:srgbClr val="000000"/>
                </a:solidFill>
              </a:rPr>
              <a:t> </a:t>
            </a:r>
            <a:r>
              <a:rPr sz="2800" spc="-220" dirty="0">
                <a:solidFill>
                  <a:srgbClr val="000000"/>
                </a:solidFill>
              </a:rPr>
              <a:t>continue…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77800" y="1985391"/>
            <a:ext cx="8813800" cy="3354704"/>
            <a:chOff x="177800" y="1985391"/>
            <a:chExt cx="8813800" cy="3354704"/>
          </a:xfrm>
        </p:grpSpPr>
        <p:sp>
          <p:nvSpPr>
            <p:cNvPr id="8" name="object 8"/>
            <p:cNvSpPr/>
            <p:nvPr/>
          </p:nvSpPr>
          <p:spPr>
            <a:xfrm>
              <a:off x="203200" y="1998116"/>
              <a:ext cx="8763000" cy="368300"/>
            </a:xfrm>
            <a:custGeom>
              <a:avLst/>
              <a:gdLst/>
              <a:ahLst/>
              <a:cxnLst/>
              <a:rect l="l" t="t" r="r" b="b"/>
              <a:pathLst>
                <a:path w="8763000" h="368300">
                  <a:moveTo>
                    <a:pt x="8763000" y="0"/>
                  </a:moveTo>
                  <a:lnTo>
                    <a:pt x="4292600" y="0"/>
                  </a:lnTo>
                  <a:lnTo>
                    <a:pt x="0" y="0"/>
                  </a:lnTo>
                  <a:lnTo>
                    <a:pt x="0" y="368147"/>
                  </a:lnTo>
                  <a:lnTo>
                    <a:pt x="4292600" y="368147"/>
                  </a:lnTo>
                  <a:lnTo>
                    <a:pt x="8763000" y="368147"/>
                  </a:lnTo>
                  <a:lnTo>
                    <a:pt x="87630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3200" y="2366390"/>
              <a:ext cx="8763000" cy="2961005"/>
            </a:xfrm>
            <a:custGeom>
              <a:avLst/>
              <a:gdLst/>
              <a:ahLst/>
              <a:cxnLst/>
              <a:rect l="l" t="t" r="r" b="b"/>
              <a:pathLst>
                <a:path w="8763000" h="2961004">
                  <a:moveTo>
                    <a:pt x="8763000" y="0"/>
                  </a:moveTo>
                  <a:lnTo>
                    <a:pt x="4292600" y="0"/>
                  </a:lnTo>
                  <a:lnTo>
                    <a:pt x="0" y="0"/>
                  </a:lnTo>
                  <a:lnTo>
                    <a:pt x="0" y="2960497"/>
                  </a:lnTo>
                  <a:lnTo>
                    <a:pt x="4292600" y="2960497"/>
                  </a:lnTo>
                  <a:lnTo>
                    <a:pt x="8763000" y="2960497"/>
                  </a:lnTo>
                  <a:lnTo>
                    <a:pt x="8763000" y="0"/>
                  </a:lnTo>
                  <a:close/>
                </a:path>
              </a:pathLst>
            </a:custGeom>
            <a:solidFill>
              <a:srgbClr val="DCE4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95800" y="1991741"/>
              <a:ext cx="0" cy="3342004"/>
            </a:xfrm>
            <a:custGeom>
              <a:avLst/>
              <a:gdLst/>
              <a:ahLst/>
              <a:cxnLst/>
              <a:rect l="l" t="t" r="r" b="b"/>
              <a:pathLst>
                <a:path h="3342004">
                  <a:moveTo>
                    <a:pt x="0" y="0"/>
                  </a:moveTo>
                  <a:lnTo>
                    <a:pt x="0" y="334149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6850" y="2366264"/>
              <a:ext cx="8775700" cy="0"/>
            </a:xfrm>
            <a:custGeom>
              <a:avLst/>
              <a:gdLst/>
              <a:ahLst/>
              <a:cxnLst/>
              <a:rect l="l" t="t" r="r" b="b"/>
              <a:pathLst>
                <a:path w="8775700">
                  <a:moveTo>
                    <a:pt x="0" y="0"/>
                  </a:moveTo>
                  <a:lnTo>
                    <a:pt x="87757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6850" y="1991741"/>
              <a:ext cx="8775700" cy="3342004"/>
            </a:xfrm>
            <a:custGeom>
              <a:avLst/>
              <a:gdLst/>
              <a:ahLst/>
              <a:cxnLst/>
              <a:rect l="l" t="t" r="r" b="b"/>
              <a:pathLst>
                <a:path w="8775700" h="3342004">
                  <a:moveTo>
                    <a:pt x="6350" y="0"/>
                  </a:moveTo>
                  <a:lnTo>
                    <a:pt x="6350" y="3341497"/>
                  </a:lnTo>
                </a:path>
                <a:path w="8775700" h="3342004">
                  <a:moveTo>
                    <a:pt x="8769350" y="0"/>
                  </a:moveTo>
                  <a:lnTo>
                    <a:pt x="8769350" y="3341497"/>
                  </a:lnTo>
                </a:path>
                <a:path w="8775700" h="3342004">
                  <a:moveTo>
                    <a:pt x="0" y="6350"/>
                  </a:moveTo>
                  <a:lnTo>
                    <a:pt x="8775700" y="6350"/>
                  </a:lnTo>
                </a:path>
                <a:path w="8775700" h="3342004">
                  <a:moveTo>
                    <a:pt x="0" y="3335147"/>
                  </a:moveTo>
                  <a:lnTo>
                    <a:pt x="8775700" y="333514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925827" y="2019427"/>
            <a:ext cx="845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Structure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3820" y="2019427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Union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9600" y="1600187"/>
            <a:ext cx="8115300" cy="3234690"/>
            <a:chOff x="609600" y="1600187"/>
            <a:chExt cx="8115300" cy="3234690"/>
          </a:xfrm>
        </p:grpSpPr>
        <p:sp>
          <p:nvSpPr>
            <p:cNvPr id="16" name="object 16"/>
            <p:cNvSpPr/>
            <p:nvPr/>
          </p:nvSpPr>
          <p:spPr>
            <a:xfrm>
              <a:off x="609600" y="2929508"/>
              <a:ext cx="3667125" cy="1657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29200" y="2777108"/>
              <a:ext cx="3695700" cy="2057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48430" y="1600187"/>
              <a:ext cx="2275840" cy="369570"/>
            </a:xfrm>
            <a:custGeom>
              <a:avLst/>
              <a:gdLst/>
              <a:ahLst/>
              <a:cxnLst/>
              <a:rect l="l" t="t" r="r" b="b"/>
              <a:pathLst>
                <a:path w="2275840" h="369569">
                  <a:moveTo>
                    <a:pt x="2275713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2275713" y="369328"/>
                  </a:lnTo>
                  <a:lnTo>
                    <a:pt x="227571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527805" y="1621282"/>
            <a:ext cx="2096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Pictorial</a:t>
            </a:r>
            <a:r>
              <a:rPr sz="1800" i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Representation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20" name="object 20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19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8917"/>
            <a:ext cx="75101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10" dirty="0">
                <a:solidFill>
                  <a:srgbClr val="000000"/>
                </a:solidFill>
              </a:rPr>
              <a:t>Difference </a:t>
            </a:r>
            <a:r>
              <a:rPr sz="3200" spc="-95" dirty="0">
                <a:solidFill>
                  <a:srgbClr val="000000"/>
                </a:solidFill>
              </a:rPr>
              <a:t>b/w </a:t>
            </a:r>
            <a:r>
              <a:rPr sz="3200" spc="-215" dirty="0">
                <a:solidFill>
                  <a:srgbClr val="000000"/>
                </a:solidFill>
              </a:rPr>
              <a:t>Structure </a:t>
            </a:r>
            <a:r>
              <a:rPr sz="3200" spc="-190" dirty="0">
                <a:solidFill>
                  <a:srgbClr val="000000"/>
                </a:solidFill>
              </a:rPr>
              <a:t>&amp; </a:t>
            </a:r>
            <a:r>
              <a:rPr sz="3200" spc="-280" dirty="0">
                <a:solidFill>
                  <a:srgbClr val="000000"/>
                </a:solidFill>
              </a:rPr>
              <a:t>Union</a:t>
            </a:r>
            <a:r>
              <a:rPr sz="3200" spc="60" dirty="0">
                <a:solidFill>
                  <a:srgbClr val="000000"/>
                </a:solidFill>
              </a:rPr>
              <a:t> </a:t>
            </a:r>
            <a:r>
              <a:rPr sz="3200" spc="-265" dirty="0">
                <a:solidFill>
                  <a:srgbClr val="000000"/>
                </a:solidFill>
              </a:rPr>
              <a:t>cont…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6850" y="1576958"/>
          <a:ext cx="8782050" cy="4830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2600"/>
                <a:gridCol w="4470400"/>
              </a:tblGrid>
              <a:tr h="368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Structure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Union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29606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spc="-65" dirty="0">
                          <a:latin typeface="Arimo"/>
                          <a:cs typeface="Arimo"/>
                        </a:rPr>
                        <a:t>We </a:t>
                      </a:r>
                      <a:r>
                        <a:rPr sz="1700" spc="-135" dirty="0">
                          <a:latin typeface="Arimo"/>
                          <a:cs typeface="Arimo"/>
                        </a:rPr>
                        <a:t>can </a:t>
                      </a:r>
                      <a:r>
                        <a:rPr sz="1700" spc="-180" dirty="0">
                          <a:latin typeface="Arimo"/>
                          <a:cs typeface="Arimo"/>
                        </a:rPr>
                        <a:t>access </a:t>
                      </a:r>
                      <a:r>
                        <a:rPr sz="1700" spc="-90" dirty="0">
                          <a:latin typeface="Arimo"/>
                          <a:cs typeface="Arimo"/>
                        </a:rPr>
                        <a:t>any </a:t>
                      </a:r>
                      <a:r>
                        <a:rPr sz="1700" spc="-125" dirty="0">
                          <a:latin typeface="Arimo"/>
                          <a:cs typeface="Arimo"/>
                        </a:rPr>
                        <a:t>member </a:t>
                      </a:r>
                      <a:r>
                        <a:rPr sz="1700" spc="-105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700" spc="-90" dirty="0">
                          <a:latin typeface="Arimo"/>
                          <a:cs typeface="Arimo"/>
                        </a:rPr>
                        <a:t>any</a:t>
                      </a:r>
                      <a:r>
                        <a:rPr sz="1700" spc="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700" spc="-145" dirty="0">
                          <a:latin typeface="Arimo"/>
                          <a:cs typeface="Arimo"/>
                        </a:rPr>
                        <a:t>sequence.</a:t>
                      </a:r>
                      <a:endParaRPr sz="170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700" spc="-95" dirty="0">
                          <a:latin typeface="Arimo"/>
                          <a:cs typeface="Arimo"/>
                        </a:rPr>
                        <a:t>s1.rollno </a:t>
                      </a:r>
                      <a:r>
                        <a:rPr sz="1700" spc="140" dirty="0">
                          <a:latin typeface="Arimo"/>
                          <a:cs typeface="Arimo"/>
                        </a:rPr>
                        <a:t>=</a:t>
                      </a:r>
                      <a:r>
                        <a:rPr sz="1700" spc="8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700" spc="-15" dirty="0">
                          <a:latin typeface="Arimo"/>
                          <a:cs typeface="Arimo"/>
                        </a:rPr>
                        <a:t>20;</a:t>
                      </a:r>
                      <a:endParaRPr sz="17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700" spc="-135" dirty="0">
                          <a:latin typeface="Arimo"/>
                          <a:cs typeface="Arimo"/>
                        </a:rPr>
                        <a:t>s1.marks </a:t>
                      </a:r>
                      <a:r>
                        <a:rPr sz="1700" spc="140" dirty="0">
                          <a:latin typeface="Arimo"/>
                          <a:cs typeface="Arimo"/>
                        </a:rPr>
                        <a:t>=</a:t>
                      </a:r>
                      <a:r>
                        <a:rPr sz="1700" spc="-2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700" spc="-30" dirty="0">
                          <a:latin typeface="Arimo"/>
                          <a:cs typeface="Arimo"/>
                        </a:rPr>
                        <a:t>90.0;</a:t>
                      </a:r>
                      <a:endParaRPr sz="17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700" spc="-55" dirty="0">
                          <a:latin typeface="Arimo"/>
                          <a:cs typeface="Arimo"/>
                        </a:rPr>
                        <a:t>printf(“%d”,s1.rollno);</a:t>
                      </a:r>
                      <a:endParaRPr sz="17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spc="-65" dirty="0">
                          <a:latin typeface="Arimo"/>
                          <a:cs typeface="Arimo"/>
                        </a:rPr>
                        <a:t>We </a:t>
                      </a:r>
                      <a:r>
                        <a:rPr sz="1700" spc="-135" dirty="0">
                          <a:latin typeface="Arimo"/>
                          <a:cs typeface="Arimo"/>
                        </a:rPr>
                        <a:t>can </a:t>
                      </a:r>
                      <a:r>
                        <a:rPr sz="1700" spc="-180" dirty="0">
                          <a:latin typeface="Arimo"/>
                          <a:cs typeface="Arimo"/>
                        </a:rPr>
                        <a:t>access </a:t>
                      </a:r>
                      <a:r>
                        <a:rPr sz="1700" spc="-80" dirty="0">
                          <a:latin typeface="Arimo"/>
                          <a:cs typeface="Arimo"/>
                        </a:rPr>
                        <a:t>only </a:t>
                      </a:r>
                      <a:r>
                        <a:rPr sz="1700" spc="-60" dirty="0">
                          <a:latin typeface="Arimo"/>
                          <a:cs typeface="Arimo"/>
                        </a:rPr>
                        <a:t>that </a:t>
                      </a:r>
                      <a:r>
                        <a:rPr sz="1700" spc="-40" dirty="0">
                          <a:latin typeface="Arimo"/>
                          <a:cs typeface="Arimo"/>
                        </a:rPr>
                        <a:t>variable </a:t>
                      </a:r>
                      <a:r>
                        <a:rPr sz="1700" spc="-155" dirty="0">
                          <a:latin typeface="Arimo"/>
                          <a:cs typeface="Arimo"/>
                        </a:rPr>
                        <a:t>whose </a:t>
                      </a:r>
                      <a:r>
                        <a:rPr sz="1700" spc="-90" dirty="0">
                          <a:latin typeface="Arimo"/>
                          <a:cs typeface="Arimo"/>
                        </a:rPr>
                        <a:t>value </a:t>
                      </a:r>
                      <a:r>
                        <a:rPr sz="1700" spc="-150" dirty="0">
                          <a:latin typeface="Arimo"/>
                          <a:cs typeface="Arimo"/>
                        </a:rPr>
                        <a:t>is  </a:t>
                      </a:r>
                      <a:r>
                        <a:rPr sz="1700" spc="-80" dirty="0">
                          <a:latin typeface="Arimo"/>
                          <a:cs typeface="Arimo"/>
                        </a:rPr>
                        <a:t>recently</a:t>
                      </a:r>
                      <a:r>
                        <a:rPr sz="1700" spc="-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700" spc="-90" dirty="0">
                          <a:latin typeface="Arimo"/>
                          <a:cs typeface="Arimo"/>
                        </a:rPr>
                        <a:t>stored.</a:t>
                      </a:r>
                      <a:endParaRPr sz="170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95" dirty="0">
                          <a:latin typeface="Arimo"/>
                          <a:cs typeface="Arimo"/>
                        </a:rPr>
                        <a:t>s1.rollno </a:t>
                      </a:r>
                      <a:r>
                        <a:rPr sz="1700" spc="140" dirty="0">
                          <a:latin typeface="Arimo"/>
                          <a:cs typeface="Arimo"/>
                        </a:rPr>
                        <a:t>=</a:t>
                      </a:r>
                      <a:r>
                        <a:rPr sz="1700" spc="8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700" spc="-15" dirty="0">
                          <a:latin typeface="Arimo"/>
                          <a:cs typeface="Arimo"/>
                        </a:rPr>
                        <a:t>20;</a:t>
                      </a:r>
                      <a:endParaRPr sz="17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135" dirty="0">
                          <a:latin typeface="Arimo"/>
                          <a:cs typeface="Arimo"/>
                        </a:rPr>
                        <a:t>s1.marks </a:t>
                      </a:r>
                      <a:r>
                        <a:rPr sz="1700" spc="140" dirty="0">
                          <a:latin typeface="Arimo"/>
                          <a:cs typeface="Arimo"/>
                        </a:rPr>
                        <a:t>=</a:t>
                      </a:r>
                      <a:r>
                        <a:rPr sz="1700" spc="-2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700" spc="-30" dirty="0">
                          <a:latin typeface="Arimo"/>
                          <a:cs typeface="Arimo"/>
                        </a:rPr>
                        <a:t>90.0;</a:t>
                      </a:r>
                      <a:endParaRPr sz="17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55" dirty="0">
                          <a:latin typeface="Arimo"/>
                          <a:cs typeface="Arimo"/>
                        </a:rPr>
                        <a:t>printf(“%d”,s1.rollno);</a:t>
                      </a:r>
                      <a:endParaRPr sz="170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 marR="83820" algn="just">
                        <a:lnSpc>
                          <a:spcPct val="100000"/>
                        </a:lnSpc>
                      </a:pPr>
                      <a:r>
                        <a:rPr sz="1700" spc="-200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700" spc="-70" dirty="0">
                          <a:latin typeface="Arimo"/>
                          <a:cs typeface="Arimo"/>
                        </a:rPr>
                        <a:t>above </a:t>
                      </a:r>
                      <a:r>
                        <a:rPr sz="1700" spc="-100" dirty="0">
                          <a:latin typeface="Arimo"/>
                          <a:cs typeface="Arimo"/>
                        </a:rPr>
                        <a:t>code </a:t>
                      </a:r>
                      <a:r>
                        <a:rPr sz="1700" spc="-30" dirty="0">
                          <a:latin typeface="Arimo"/>
                          <a:cs typeface="Arimo"/>
                        </a:rPr>
                        <a:t>will </a:t>
                      </a:r>
                      <a:r>
                        <a:rPr sz="1700" spc="-185" dirty="0">
                          <a:latin typeface="Arimo"/>
                          <a:cs typeface="Arimo"/>
                        </a:rPr>
                        <a:t>show </a:t>
                      </a:r>
                      <a:r>
                        <a:rPr sz="1700" spc="-125" dirty="0">
                          <a:latin typeface="Arimo"/>
                          <a:cs typeface="Arimo"/>
                        </a:rPr>
                        <a:t>erroneous </a:t>
                      </a:r>
                      <a:r>
                        <a:rPr sz="1700" spc="-90" dirty="0">
                          <a:latin typeface="Arimo"/>
                          <a:cs typeface="Arimo"/>
                        </a:rPr>
                        <a:t>output. </a:t>
                      </a:r>
                      <a:r>
                        <a:rPr sz="1700" spc="-200" dirty="0">
                          <a:latin typeface="Arimo"/>
                          <a:cs typeface="Arimo"/>
                        </a:rPr>
                        <a:t>The  </a:t>
                      </a:r>
                      <a:r>
                        <a:rPr sz="1700" spc="-90" dirty="0">
                          <a:latin typeface="Arimo"/>
                          <a:cs typeface="Arimo"/>
                        </a:rPr>
                        <a:t>value 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1700" spc="-75" dirty="0">
                          <a:latin typeface="Arimo"/>
                          <a:cs typeface="Arimo"/>
                        </a:rPr>
                        <a:t>rollno </a:t>
                      </a:r>
                      <a:r>
                        <a:rPr sz="1700" spc="-150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700" spc="-105" dirty="0">
                          <a:latin typeface="Arimo"/>
                          <a:cs typeface="Arimo"/>
                        </a:rPr>
                        <a:t>lost </a:t>
                      </a:r>
                      <a:r>
                        <a:rPr sz="1700" spc="-150" dirty="0">
                          <a:latin typeface="Arimo"/>
                          <a:cs typeface="Arimo"/>
                        </a:rPr>
                        <a:t>as </a:t>
                      </a:r>
                      <a:r>
                        <a:rPr sz="1700" spc="-170" dirty="0">
                          <a:latin typeface="Arimo"/>
                          <a:cs typeface="Arimo"/>
                        </a:rPr>
                        <a:t>most </a:t>
                      </a:r>
                      <a:r>
                        <a:rPr sz="1700" spc="-80" dirty="0">
                          <a:latin typeface="Arimo"/>
                          <a:cs typeface="Arimo"/>
                        </a:rPr>
                        <a:t>recently </a:t>
                      </a:r>
                      <a:r>
                        <a:rPr sz="1700" spc="-110" dirty="0">
                          <a:latin typeface="Arimo"/>
                          <a:cs typeface="Arimo"/>
                        </a:rPr>
                        <a:t>we have  </a:t>
                      </a:r>
                      <a:r>
                        <a:rPr sz="1700" spc="-85" dirty="0">
                          <a:latin typeface="Arimo"/>
                          <a:cs typeface="Arimo"/>
                        </a:rPr>
                        <a:t>stored </a:t>
                      </a:r>
                      <a:r>
                        <a:rPr sz="1700" spc="-90" dirty="0">
                          <a:latin typeface="Arimo"/>
                          <a:cs typeface="Arimo"/>
                        </a:rPr>
                        <a:t>value </a:t>
                      </a:r>
                      <a:r>
                        <a:rPr sz="1700" spc="-105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700" spc="-130" dirty="0">
                          <a:latin typeface="Arimo"/>
                          <a:cs typeface="Arimo"/>
                        </a:rPr>
                        <a:t>marks. </a:t>
                      </a:r>
                      <a:r>
                        <a:rPr sz="1700" spc="-195" dirty="0">
                          <a:latin typeface="Arimo"/>
                          <a:cs typeface="Arimo"/>
                        </a:rPr>
                        <a:t>This  </a:t>
                      </a:r>
                      <a:r>
                        <a:rPr sz="1700" spc="-150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700" spc="-130" dirty="0">
                          <a:latin typeface="Arimo"/>
                          <a:cs typeface="Arimo"/>
                        </a:rPr>
                        <a:t>because </a:t>
                      </a:r>
                      <a:r>
                        <a:rPr sz="1700" spc="-10" dirty="0">
                          <a:latin typeface="Arimo"/>
                          <a:cs typeface="Arimo"/>
                        </a:rPr>
                        <a:t>all </a:t>
                      </a:r>
                      <a:r>
                        <a:rPr sz="1700" spc="-100" dirty="0">
                          <a:latin typeface="Arimo"/>
                          <a:cs typeface="Arimo"/>
                        </a:rPr>
                        <a:t>the  </a:t>
                      </a:r>
                      <a:r>
                        <a:rPr sz="1700" spc="-150" dirty="0">
                          <a:latin typeface="Arimo"/>
                          <a:cs typeface="Arimo"/>
                        </a:rPr>
                        <a:t>members </a:t>
                      </a:r>
                      <a:r>
                        <a:rPr sz="1700" spc="-120" dirty="0">
                          <a:latin typeface="Arimo"/>
                          <a:cs typeface="Arimo"/>
                        </a:rPr>
                        <a:t>share </a:t>
                      </a:r>
                      <a:r>
                        <a:rPr sz="1700" spc="-170" dirty="0">
                          <a:latin typeface="Arimo"/>
                          <a:cs typeface="Arimo"/>
                        </a:rPr>
                        <a:t>same </a:t>
                      </a:r>
                      <a:r>
                        <a:rPr sz="1700" spc="-125" dirty="0">
                          <a:latin typeface="Arimo"/>
                          <a:cs typeface="Arimo"/>
                        </a:rPr>
                        <a:t>memory</a:t>
                      </a:r>
                      <a:r>
                        <a:rPr sz="1700" spc="-2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700" spc="-120" dirty="0">
                          <a:latin typeface="Arimo"/>
                          <a:cs typeface="Arimo"/>
                        </a:rPr>
                        <a:t>space.</a:t>
                      </a:r>
                      <a:endParaRPr sz="17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1488820">
                <a:tc>
                  <a:txBody>
                    <a:bodyPr/>
                    <a:lstStyle/>
                    <a:p>
                      <a:pPr marL="91440" marR="85090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492125" algn="l"/>
                          <a:tab pos="927735" algn="l"/>
                          <a:tab pos="1873250" algn="l"/>
                          <a:tab pos="2345690" algn="l"/>
                          <a:tab pos="2747645" algn="l"/>
                          <a:tab pos="3755390" algn="l"/>
                        </a:tabLst>
                      </a:pPr>
                      <a:r>
                        <a:rPr sz="1700" dirty="0">
                          <a:latin typeface="Arimo"/>
                          <a:cs typeface="Arimo"/>
                        </a:rPr>
                        <a:t>All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	</a:t>
                      </a:r>
                      <a:r>
                        <a:rPr sz="1700" spc="-10" dirty="0">
                          <a:latin typeface="Arimo"/>
                          <a:cs typeface="Arimo"/>
                        </a:rPr>
                        <a:t>t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he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	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me</a:t>
                      </a:r>
                      <a:r>
                        <a:rPr sz="1700" spc="5" dirty="0">
                          <a:latin typeface="Arimo"/>
                          <a:cs typeface="Arimo"/>
                        </a:rPr>
                        <a:t>m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bers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	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can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	</a:t>
                      </a:r>
                      <a:r>
                        <a:rPr sz="1700" spc="-5" dirty="0">
                          <a:latin typeface="Arimo"/>
                          <a:cs typeface="Arimo"/>
                        </a:rPr>
                        <a:t>b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e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	</a:t>
                      </a:r>
                      <a:r>
                        <a:rPr sz="1700" spc="-5" dirty="0">
                          <a:latin typeface="Arimo"/>
                          <a:cs typeface="Arimo"/>
                        </a:rPr>
                        <a:t>in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i</a:t>
                      </a:r>
                      <a:r>
                        <a:rPr sz="1700" spc="-10" dirty="0">
                          <a:latin typeface="Arimo"/>
                          <a:cs typeface="Arimo"/>
                        </a:rPr>
                        <a:t>t</a:t>
                      </a:r>
                      <a:r>
                        <a:rPr sz="1700" spc="-5" dirty="0">
                          <a:latin typeface="Arimo"/>
                          <a:cs typeface="Arimo"/>
                        </a:rPr>
                        <a:t>i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a</a:t>
                      </a:r>
                      <a:r>
                        <a:rPr sz="1700" spc="-5" dirty="0">
                          <a:latin typeface="Arimo"/>
                          <a:cs typeface="Arimo"/>
                        </a:rPr>
                        <a:t>lize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d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	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w</a:t>
                      </a:r>
                      <a:r>
                        <a:rPr sz="1700" spc="10" dirty="0">
                          <a:latin typeface="Arimo"/>
                          <a:cs typeface="Arimo"/>
                        </a:rPr>
                        <a:t>h</a:t>
                      </a:r>
                      <a:r>
                        <a:rPr sz="1700" spc="-5" dirty="0">
                          <a:latin typeface="Arimo"/>
                          <a:cs typeface="Arimo"/>
                        </a:rPr>
                        <a:t>ile  </a:t>
                      </a:r>
                      <a:r>
                        <a:rPr sz="1700" spc="-60" dirty="0">
                          <a:latin typeface="Arimo"/>
                          <a:cs typeface="Arimo"/>
                        </a:rPr>
                        <a:t>declaring </a:t>
                      </a:r>
                      <a:r>
                        <a:rPr sz="1700" spc="-10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700" spc="-40" dirty="0">
                          <a:latin typeface="Arimo"/>
                          <a:cs typeface="Arimo"/>
                        </a:rPr>
                        <a:t>variable 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of</a:t>
                      </a:r>
                      <a:r>
                        <a:rPr sz="1700" spc="25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700" spc="-110" dirty="0">
                          <a:latin typeface="Arimo"/>
                          <a:cs typeface="Arimo"/>
                        </a:rPr>
                        <a:t>structure.</a:t>
                      </a:r>
                      <a:endParaRPr sz="1700">
                        <a:latin typeface="Arimo"/>
                        <a:cs typeface="Arim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1280" algn="just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700" spc="-55" dirty="0">
                          <a:latin typeface="Arimo"/>
                          <a:cs typeface="Arimo"/>
                        </a:rPr>
                        <a:t>Only </a:t>
                      </a:r>
                      <a:r>
                        <a:rPr sz="1700" spc="-45" dirty="0">
                          <a:latin typeface="Arimo"/>
                          <a:cs typeface="Arimo"/>
                        </a:rPr>
                        <a:t>first </a:t>
                      </a:r>
                      <a:r>
                        <a:rPr sz="1700" spc="-125" dirty="0">
                          <a:latin typeface="Arimo"/>
                          <a:cs typeface="Arimo"/>
                        </a:rPr>
                        <a:t>member </a:t>
                      </a:r>
                      <a:r>
                        <a:rPr sz="1700" spc="-135" dirty="0">
                          <a:latin typeface="Arimo"/>
                          <a:cs typeface="Arimo"/>
                        </a:rPr>
                        <a:t>can </a:t>
                      </a:r>
                      <a:r>
                        <a:rPr sz="1700" spc="-55" dirty="0">
                          <a:latin typeface="Arimo"/>
                          <a:cs typeface="Arimo"/>
                        </a:rPr>
                        <a:t>be </a:t>
                      </a:r>
                      <a:r>
                        <a:rPr sz="1700" spc="-45" dirty="0">
                          <a:latin typeface="Arimo"/>
                          <a:cs typeface="Arimo"/>
                        </a:rPr>
                        <a:t>initialized </a:t>
                      </a:r>
                      <a:r>
                        <a:rPr sz="1700" spc="-80" dirty="0">
                          <a:latin typeface="Arimo"/>
                          <a:cs typeface="Arimo"/>
                        </a:rPr>
                        <a:t>while  </a:t>
                      </a:r>
                      <a:r>
                        <a:rPr sz="1700" spc="-60" dirty="0">
                          <a:latin typeface="Arimo"/>
                          <a:cs typeface="Arimo"/>
                        </a:rPr>
                        <a:t>declaring </a:t>
                      </a:r>
                      <a:r>
                        <a:rPr sz="1700" spc="-100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700" spc="-35" dirty="0">
                          <a:latin typeface="Arimo"/>
                          <a:cs typeface="Arimo"/>
                        </a:rPr>
                        <a:t>variable 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1700" spc="-135" dirty="0">
                          <a:latin typeface="Arimo"/>
                          <a:cs typeface="Arimo"/>
                        </a:rPr>
                        <a:t>union. </a:t>
                      </a:r>
                      <a:r>
                        <a:rPr sz="1700" spc="-145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700" spc="-75" dirty="0">
                          <a:latin typeface="Arimo"/>
                          <a:cs typeface="Arimo"/>
                        </a:rPr>
                        <a:t>above  </a:t>
                      </a:r>
                      <a:r>
                        <a:rPr sz="1700" spc="-90" dirty="0">
                          <a:latin typeface="Arimo"/>
                          <a:cs typeface="Arimo"/>
                        </a:rPr>
                        <a:t>example, </a:t>
                      </a:r>
                      <a:r>
                        <a:rPr sz="1700" spc="-110" dirty="0">
                          <a:latin typeface="Arimo"/>
                          <a:cs typeface="Arimo"/>
                        </a:rPr>
                        <a:t>we </a:t>
                      </a:r>
                      <a:r>
                        <a:rPr sz="1700" spc="-135" dirty="0">
                          <a:latin typeface="Arimo"/>
                          <a:cs typeface="Arimo"/>
                        </a:rPr>
                        <a:t>can </a:t>
                      </a:r>
                      <a:r>
                        <a:rPr sz="1700" spc="-50" dirty="0">
                          <a:latin typeface="Arimo"/>
                          <a:cs typeface="Arimo"/>
                        </a:rPr>
                        <a:t>initialize </a:t>
                      </a:r>
                      <a:r>
                        <a:rPr sz="1700" spc="-75" dirty="0">
                          <a:latin typeface="Arimo"/>
                          <a:cs typeface="Arimo"/>
                        </a:rPr>
                        <a:t>only </a:t>
                      </a:r>
                      <a:r>
                        <a:rPr sz="1700" spc="-35" dirty="0">
                          <a:latin typeface="Arimo"/>
                          <a:cs typeface="Arimo"/>
                        </a:rPr>
                        <a:t>variable </a:t>
                      </a:r>
                      <a:r>
                        <a:rPr sz="1700" spc="-75" dirty="0">
                          <a:latin typeface="Arimo"/>
                          <a:cs typeface="Arimo"/>
                        </a:rPr>
                        <a:t>rollno </a:t>
                      </a:r>
                      <a:r>
                        <a:rPr sz="1700" spc="5" dirty="0">
                          <a:latin typeface="Arimo"/>
                          <a:cs typeface="Arimo"/>
                        </a:rPr>
                        <a:t>at  </a:t>
                      </a:r>
                      <a:r>
                        <a:rPr sz="1700" spc="-105" dirty="0">
                          <a:latin typeface="Arimo"/>
                          <a:cs typeface="Arimo"/>
                        </a:rPr>
                        <a:t>the time 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1700" spc="-65" dirty="0">
                          <a:latin typeface="Arimo"/>
                          <a:cs typeface="Arimo"/>
                        </a:rPr>
                        <a:t>declaration </a:t>
                      </a:r>
                      <a:r>
                        <a:rPr sz="1700" dirty="0">
                          <a:latin typeface="Arimo"/>
                          <a:cs typeface="Arimo"/>
                        </a:rPr>
                        <a:t>of</a:t>
                      </a:r>
                      <a:r>
                        <a:rPr sz="1700" spc="3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700" spc="-45" dirty="0">
                          <a:latin typeface="Arimo"/>
                          <a:cs typeface="Arimo"/>
                        </a:rPr>
                        <a:t>variable.</a:t>
                      </a:r>
                      <a:endParaRPr sz="1700">
                        <a:latin typeface="Arimo"/>
                        <a:cs typeface="Arim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69773"/>
            <a:ext cx="21437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490" dirty="0">
                <a:solidFill>
                  <a:srgbClr val="000000"/>
                </a:solidFill>
              </a:rPr>
              <a:t>P</a:t>
            </a:r>
            <a:r>
              <a:rPr sz="4300" spc="-270" dirty="0">
                <a:solidFill>
                  <a:srgbClr val="000000"/>
                </a:solidFill>
              </a:rPr>
              <a:t>oin</a:t>
            </a:r>
            <a:r>
              <a:rPr sz="4300" spc="-240" dirty="0">
                <a:solidFill>
                  <a:srgbClr val="000000"/>
                </a:solidFill>
              </a:rPr>
              <a:t>t</a:t>
            </a:r>
            <a:r>
              <a:rPr sz="4300" spc="-225" dirty="0">
                <a:solidFill>
                  <a:srgbClr val="000000"/>
                </a:solidFill>
              </a:rPr>
              <a:t>ers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057275" y="1607566"/>
            <a:ext cx="6724650" cy="857250"/>
            <a:chOff x="1057275" y="1607566"/>
            <a:chExt cx="6724650" cy="857250"/>
          </a:xfrm>
        </p:grpSpPr>
        <p:sp>
          <p:nvSpPr>
            <p:cNvPr id="8" name="object 8"/>
            <p:cNvSpPr/>
            <p:nvPr/>
          </p:nvSpPr>
          <p:spPr>
            <a:xfrm>
              <a:off x="1066800" y="1617091"/>
              <a:ext cx="6705600" cy="838200"/>
            </a:xfrm>
            <a:custGeom>
              <a:avLst/>
              <a:gdLst/>
              <a:ahLst/>
              <a:cxnLst/>
              <a:rect l="l" t="t" r="r" b="b"/>
              <a:pathLst>
                <a:path w="6705600" h="838200">
                  <a:moveTo>
                    <a:pt x="6705600" y="0"/>
                  </a:moveTo>
                  <a:lnTo>
                    <a:pt x="0" y="0"/>
                  </a:lnTo>
                  <a:lnTo>
                    <a:pt x="0" y="544703"/>
                  </a:lnTo>
                  <a:lnTo>
                    <a:pt x="3248025" y="544703"/>
                  </a:lnTo>
                  <a:lnTo>
                    <a:pt x="3248025" y="628650"/>
                  </a:lnTo>
                  <a:lnTo>
                    <a:pt x="3143250" y="628650"/>
                  </a:lnTo>
                  <a:lnTo>
                    <a:pt x="3352800" y="838200"/>
                  </a:lnTo>
                  <a:lnTo>
                    <a:pt x="3562350" y="628650"/>
                  </a:lnTo>
                  <a:lnTo>
                    <a:pt x="3457575" y="628650"/>
                  </a:lnTo>
                  <a:lnTo>
                    <a:pt x="3457575" y="544703"/>
                  </a:lnTo>
                  <a:lnTo>
                    <a:pt x="6705600" y="544703"/>
                  </a:lnTo>
                  <a:lnTo>
                    <a:pt x="6705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66800" y="1617091"/>
              <a:ext cx="6705600" cy="838200"/>
            </a:xfrm>
            <a:custGeom>
              <a:avLst/>
              <a:gdLst/>
              <a:ahLst/>
              <a:cxnLst/>
              <a:rect l="l" t="t" r="r" b="b"/>
              <a:pathLst>
                <a:path w="6705600" h="838200">
                  <a:moveTo>
                    <a:pt x="0" y="0"/>
                  </a:moveTo>
                  <a:lnTo>
                    <a:pt x="6705600" y="0"/>
                  </a:lnTo>
                  <a:lnTo>
                    <a:pt x="6705600" y="544703"/>
                  </a:lnTo>
                  <a:lnTo>
                    <a:pt x="3457575" y="544703"/>
                  </a:lnTo>
                  <a:lnTo>
                    <a:pt x="3457575" y="628650"/>
                  </a:lnTo>
                  <a:lnTo>
                    <a:pt x="3562350" y="628650"/>
                  </a:lnTo>
                  <a:lnTo>
                    <a:pt x="3352800" y="838200"/>
                  </a:lnTo>
                  <a:lnTo>
                    <a:pt x="3143250" y="628650"/>
                  </a:lnTo>
                  <a:lnTo>
                    <a:pt x="3248025" y="628650"/>
                  </a:lnTo>
                  <a:lnTo>
                    <a:pt x="3248025" y="544703"/>
                  </a:lnTo>
                  <a:lnTo>
                    <a:pt x="0" y="54470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490597" y="1590547"/>
            <a:ext cx="3853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Arimo"/>
                <a:cs typeface="Arimo"/>
              </a:rPr>
              <a:t>int </a:t>
            </a:r>
            <a:r>
              <a:rPr sz="1800" spc="-10" dirty="0">
                <a:solidFill>
                  <a:srgbClr val="FFFFFF"/>
                </a:solidFill>
                <a:latin typeface="Arimo"/>
                <a:cs typeface="Arimo"/>
              </a:rPr>
              <a:t>i </a:t>
            </a:r>
            <a:r>
              <a:rPr sz="1800" spc="145" dirty="0">
                <a:solidFill>
                  <a:srgbClr val="FFFFFF"/>
                </a:solidFill>
                <a:latin typeface="Arimo"/>
                <a:cs typeface="Arimo"/>
              </a:rPr>
              <a:t>=</a:t>
            </a:r>
            <a:r>
              <a:rPr sz="1800" spc="7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mo"/>
                <a:cs typeface="Arimo"/>
              </a:rPr>
              <a:t>10;</a:t>
            </a:r>
            <a:endParaRPr sz="1800">
              <a:latin typeface="Arimo"/>
              <a:cs typeface="Arimo"/>
            </a:endParaRPr>
          </a:p>
          <a:p>
            <a:pPr algn="ctr">
              <a:lnSpc>
                <a:spcPct val="100000"/>
              </a:lnSpc>
            </a:pPr>
            <a:r>
              <a:rPr sz="1800" spc="-35" dirty="0">
                <a:solidFill>
                  <a:srgbClr val="FFFFFF"/>
                </a:solidFill>
                <a:latin typeface="Arimo"/>
                <a:cs typeface="Arimo"/>
              </a:rPr>
              <a:t>What </a:t>
            </a:r>
            <a:r>
              <a:rPr sz="1800" spc="-110" dirty="0">
                <a:solidFill>
                  <a:srgbClr val="FFFFFF"/>
                </a:solidFill>
                <a:latin typeface="Arimo"/>
                <a:cs typeface="Arimo"/>
              </a:rPr>
              <a:t>the </a:t>
            </a:r>
            <a:r>
              <a:rPr sz="1800" spc="-65" dirty="0">
                <a:solidFill>
                  <a:srgbClr val="FFFFFF"/>
                </a:solidFill>
                <a:latin typeface="Arimo"/>
                <a:cs typeface="Arimo"/>
              </a:rPr>
              <a:t>declaration </a:t>
            </a:r>
            <a:r>
              <a:rPr sz="1800" spc="-90" dirty="0">
                <a:solidFill>
                  <a:srgbClr val="FFFFFF"/>
                </a:solidFill>
                <a:latin typeface="Arimo"/>
                <a:cs typeface="Arimo"/>
              </a:rPr>
              <a:t>tells </a:t>
            </a:r>
            <a:r>
              <a:rPr sz="1800" spc="-110" dirty="0">
                <a:solidFill>
                  <a:srgbClr val="FFFFFF"/>
                </a:solidFill>
                <a:latin typeface="Arimo"/>
                <a:cs typeface="Arimo"/>
              </a:rPr>
              <a:t>the </a:t>
            </a:r>
            <a:r>
              <a:rPr sz="1800" spc="-215" dirty="0">
                <a:solidFill>
                  <a:srgbClr val="FFFFFF"/>
                </a:solidFill>
                <a:latin typeface="Arimo"/>
                <a:cs typeface="Arimo"/>
              </a:rPr>
              <a:t>C</a:t>
            </a:r>
            <a:r>
              <a:rPr sz="1800" spc="45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mo"/>
                <a:cs typeface="Arimo"/>
              </a:rPr>
              <a:t>compiler?</a:t>
            </a:r>
            <a:endParaRPr sz="1800">
              <a:latin typeface="Arimo"/>
              <a:cs typeface="Arim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307" y="2488158"/>
            <a:ext cx="4998085" cy="9588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700" spc="40" dirty="0">
                <a:latin typeface="Times New Roman" panose="02020603050405020304"/>
                <a:cs typeface="Times New Roman" panose="02020603050405020304"/>
              </a:rPr>
              <a:t>Reserve</a:t>
            </a:r>
            <a:r>
              <a:rPr sz="17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60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17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4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7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70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7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7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7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55" dirty="0">
                <a:latin typeface="Times New Roman" panose="02020603050405020304"/>
                <a:cs typeface="Times New Roman" panose="02020603050405020304"/>
              </a:rPr>
              <a:t>hold</a:t>
            </a:r>
            <a:r>
              <a:rPr sz="17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8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7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60" dirty="0">
                <a:latin typeface="Times New Roman" panose="02020603050405020304"/>
                <a:cs typeface="Times New Roman" panose="02020603050405020304"/>
              </a:rPr>
              <a:t>integer</a:t>
            </a:r>
            <a:r>
              <a:rPr sz="17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35" dirty="0">
                <a:latin typeface="Times New Roman" panose="02020603050405020304"/>
                <a:cs typeface="Times New Roman" panose="02020603050405020304"/>
              </a:rPr>
              <a:t>value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10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700" spc="25" dirty="0">
                <a:latin typeface="Times New Roman" panose="02020603050405020304"/>
                <a:cs typeface="Times New Roman" panose="02020603050405020304"/>
              </a:rPr>
              <a:t>Associate</a:t>
            </a:r>
            <a:r>
              <a:rPr sz="17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8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7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80" dirty="0"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7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70" dirty="0">
                <a:latin typeface="Georgia" panose="02040502050405020303"/>
                <a:cs typeface="Georgia" panose="02040502050405020303"/>
              </a:rPr>
              <a:t>i</a:t>
            </a:r>
            <a:r>
              <a:rPr sz="1700" b="1" spc="-60" dirty="0">
                <a:latin typeface="Georgia" panose="02040502050405020303"/>
                <a:cs typeface="Georgia" panose="02040502050405020303"/>
              </a:rPr>
              <a:t> </a:t>
            </a:r>
            <a:r>
              <a:rPr sz="1700" spc="6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7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6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7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7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7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45" dirty="0">
                <a:latin typeface="Times New Roman" panose="02020603050405020304"/>
                <a:cs typeface="Times New Roman" panose="02020603050405020304"/>
              </a:rPr>
              <a:t>location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10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700" spc="40" dirty="0">
                <a:latin typeface="Times New Roman" panose="02020603050405020304"/>
                <a:cs typeface="Times New Roman" panose="02020603050405020304"/>
              </a:rPr>
              <a:t>Store</a:t>
            </a:r>
            <a:r>
              <a:rPr sz="17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8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7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3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7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90" dirty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17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8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7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6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7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40" dirty="0">
                <a:latin typeface="Times New Roman" panose="02020603050405020304"/>
                <a:cs typeface="Times New Roman" panose="02020603050405020304"/>
              </a:rPr>
              <a:t>location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929" y="3496678"/>
            <a:ext cx="138874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i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Memory</a:t>
            </a:r>
            <a:r>
              <a:rPr sz="1800" i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5533" y="4689475"/>
            <a:ext cx="857250" cy="307340"/>
            <a:chOff x="735533" y="4689475"/>
            <a:chExt cx="857250" cy="307340"/>
          </a:xfrm>
        </p:grpSpPr>
        <p:sp>
          <p:nvSpPr>
            <p:cNvPr id="14" name="object 14"/>
            <p:cNvSpPr/>
            <p:nvPr/>
          </p:nvSpPr>
          <p:spPr>
            <a:xfrm>
              <a:off x="745058" y="4699000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790244" y="0"/>
                  </a:moveTo>
                  <a:lnTo>
                    <a:pt x="47967" y="0"/>
                  </a:lnTo>
                  <a:lnTo>
                    <a:pt x="29296" y="3768"/>
                  </a:lnTo>
                  <a:lnTo>
                    <a:pt x="14049" y="14049"/>
                  </a:lnTo>
                  <a:lnTo>
                    <a:pt x="3769" y="29307"/>
                  </a:lnTo>
                  <a:lnTo>
                    <a:pt x="0" y="48006"/>
                  </a:lnTo>
                  <a:lnTo>
                    <a:pt x="0" y="239902"/>
                  </a:lnTo>
                  <a:lnTo>
                    <a:pt x="3769" y="258548"/>
                  </a:lnTo>
                  <a:lnTo>
                    <a:pt x="14049" y="273812"/>
                  </a:lnTo>
                  <a:lnTo>
                    <a:pt x="29296" y="284122"/>
                  </a:lnTo>
                  <a:lnTo>
                    <a:pt x="47967" y="287908"/>
                  </a:lnTo>
                  <a:lnTo>
                    <a:pt x="790244" y="287908"/>
                  </a:lnTo>
                  <a:lnTo>
                    <a:pt x="808870" y="284122"/>
                  </a:lnTo>
                  <a:lnTo>
                    <a:pt x="824090" y="273812"/>
                  </a:lnTo>
                  <a:lnTo>
                    <a:pt x="834357" y="258548"/>
                  </a:lnTo>
                  <a:lnTo>
                    <a:pt x="838123" y="239902"/>
                  </a:lnTo>
                  <a:lnTo>
                    <a:pt x="838123" y="48006"/>
                  </a:lnTo>
                  <a:lnTo>
                    <a:pt x="834357" y="29307"/>
                  </a:lnTo>
                  <a:lnTo>
                    <a:pt x="824090" y="14049"/>
                  </a:lnTo>
                  <a:lnTo>
                    <a:pt x="808870" y="3768"/>
                  </a:lnTo>
                  <a:lnTo>
                    <a:pt x="79024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5058" y="4699000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0" y="48006"/>
                  </a:moveTo>
                  <a:lnTo>
                    <a:pt x="3769" y="29307"/>
                  </a:lnTo>
                  <a:lnTo>
                    <a:pt x="14049" y="14049"/>
                  </a:lnTo>
                  <a:lnTo>
                    <a:pt x="29296" y="3768"/>
                  </a:lnTo>
                  <a:lnTo>
                    <a:pt x="47967" y="0"/>
                  </a:lnTo>
                  <a:lnTo>
                    <a:pt x="790244" y="0"/>
                  </a:lnTo>
                  <a:lnTo>
                    <a:pt x="808870" y="3768"/>
                  </a:lnTo>
                  <a:lnTo>
                    <a:pt x="824090" y="14049"/>
                  </a:lnTo>
                  <a:lnTo>
                    <a:pt x="834357" y="29307"/>
                  </a:lnTo>
                  <a:lnTo>
                    <a:pt x="838123" y="48006"/>
                  </a:lnTo>
                  <a:lnTo>
                    <a:pt x="838123" y="239902"/>
                  </a:lnTo>
                  <a:lnTo>
                    <a:pt x="834357" y="258548"/>
                  </a:lnTo>
                  <a:lnTo>
                    <a:pt x="824090" y="273812"/>
                  </a:lnTo>
                  <a:lnTo>
                    <a:pt x="808870" y="284122"/>
                  </a:lnTo>
                  <a:lnTo>
                    <a:pt x="790244" y="287908"/>
                  </a:lnTo>
                  <a:lnTo>
                    <a:pt x="47967" y="287908"/>
                  </a:lnTo>
                  <a:lnTo>
                    <a:pt x="29296" y="284122"/>
                  </a:lnTo>
                  <a:lnTo>
                    <a:pt x="14049" y="273812"/>
                  </a:lnTo>
                  <a:lnTo>
                    <a:pt x="3769" y="258548"/>
                  </a:lnTo>
                  <a:lnTo>
                    <a:pt x="0" y="239902"/>
                  </a:lnTo>
                  <a:lnTo>
                    <a:pt x="0" y="48006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065580" y="4713859"/>
            <a:ext cx="210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mo"/>
                <a:cs typeface="Arimo"/>
              </a:rPr>
              <a:t>10</a:t>
            </a:r>
            <a:endParaRPr sz="1400">
              <a:latin typeface="Arimo"/>
              <a:cs typeface="Arim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5800" y="3920058"/>
            <a:ext cx="3733800" cy="1828800"/>
          </a:xfrm>
          <a:custGeom>
            <a:avLst/>
            <a:gdLst/>
            <a:ahLst/>
            <a:cxnLst/>
            <a:rect l="l" t="t" r="r" b="b"/>
            <a:pathLst>
              <a:path w="3733800" h="1828800">
                <a:moveTo>
                  <a:pt x="0" y="1828800"/>
                </a:moveTo>
                <a:lnTo>
                  <a:pt x="3733800" y="1828800"/>
                </a:lnTo>
                <a:lnTo>
                  <a:pt x="37338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85774" y="4252721"/>
            <a:ext cx="52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i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8108" y="5175630"/>
            <a:ext cx="1513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Arial" panose="020B0604020202020204"/>
                <a:cs typeface="Arial" panose="020B0604020202020204"/>
              </a:rPr>
              <a:t>XXXXX </a:t>
            </a:r>
            <a:r>
              <a:rPr sz="1400" dirty="0">
                <a:latin typeface="Arial" panose="020B0604020202020204"/>
                <a:cs typeface="Arial" panose="020B0604020202020204"/>
              </a:rPr>
              <a:t>(e.g.</a:t>
            </a:r>
            <a:r>
              <a:rPr sz="14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6458)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8984" y="4325619"/>
            <a:ext cx="1748155" cy="1027430"/>
          </a:xfrm>
          <a:custGeom>
            <a:avLst/>
            <a:gdLst/>
            <a:ahLst/>
            <a:cxnLst/>
            <a:rect l="l" t="t" r="r" b="b"/>
            <a:pathLst>
              <a:path w="1748155" h="1027429">
                <a:moveTo>
                  <a:pt x="1737093" y="516763"/>
                </a:moveTo>
                <a:lnTo>
                  <a:pt x="1735442" y="516763"/>
                </a:lnTo>
                <a:lnTo>
                  <a:pt x="1711921" y="516763"/>
                </a:lnTo>
                <a:lnTo>
                  <a:pt x="1652892" y="551053"/>
                </a:lnTo>
                <a:lnTo>
                  <a:pt x="1651876" y="554863"/>
                </a:lnTo>
                <a:lnTo>
                  <a:pt x="1655432" y="560959"/>
                </a:lnTo>
                <a:lnTo>
                  <a:pt x="1659369" y="561975"/>
                </a:lnTo>
                <a:lnTo>
                  <a:pt x="1737093" y="516763"/>
                </a:lnTo>
                <a:close/>
              </a:path>
              <a:path w="1748155" h="1027429">
                <a:moveTo>
                  <a:pt x="1748002" y="51701"/>
                </a:moveTo>
                <a:lnTo>
                  <a:pt x="1737118" y="45339"/>
                </a:lnTo>
                <a:lnTo>
                  <a:pt x="1659369" y="0"/>
                </a:lnTo>
                <a:lnTo>
                  <a:pt x="1655432" y="1016"/>
                </a:lnTo>
                <a:lnTo>
                  <a:pt x="1653654" y="4064"/>
                </a:lnTo>
                <a:lnTo>
                  <a:pt x="1652003" y="7112"/>
                </a:lnTo>
                <a:lnTo>
                  <a:pt x="1653019" y="11049"/>
                </a:lnTo>
                <a:lnTo>
                  <a:pt x="1656067" y="12700"/>
                </a:lnTo>
                <a:lnTo>
                  <a:pt x="1712048" y="45364"/>
                </a:lnTo>
                <a:lnTo>
                  <a:pt x="0" y="46736"/>
                </a:lnTo>
                <a:lnTo>
                  <a:pt x="12" y="59436"/>
                </a:lnTo>
                <a:lnTo>
                  <a:pt x="1711985" y="58064"/>
                </a:lnTo>
                <a:lnTo>
                  <a:pt x="1653019" y="92456"/>
                </a:lnTo>
                <a:lnTo>
                  <a:pt x="1652003" y="96393"/>
                </a:lnTo>
                <a:lnTo>
                  <a:pt x="1653781" y="99314"/>
                </a:lnTo>
                <a:lnTo>
                  <a:pt x="1655559" y="102362"/>
                </a:lnTo>
                <a:lnTo>
                  <a:pt x="1659496" y="103378"/>
                </a:lnTo>
                <a:lnTo>
                  <a:pt x="1748002" y="51701"/>
                </a:lnTo>
                <a:close/>
              </a:path>
              <a:path w="1748155" h="1027429">
                <a:moveTo>
                  <a:pt x="1748015" y="976122"/>
                </a:moveTo>
                <a:lnTo>
                  <a:pt x="1659623" y="924052"/>
                </a:lnTo>
                <a:lnTo>
                  <a:pt x="1655686" y="925068"/>
                </a:lnTo>
                <a:lnTo>
                  <a:pt x="1653908" y="927989"/>
                </a:lnTo>
                <a:lnTo>
                  <a:pt x="1652130" y="931037"/>
                </a:lnTo>
                <a:lnTo>
                  <a:pt x="1653146" y="934974"/>
                </a:lnTo>
                <a:lnTo>
                  <a:pt x="1711985" y="969556"/>
                </a:lnTo>
                <a:lnTo>
                  <a:pt x="1367015" y="968121"/>
                </a:lnTo>
                <a:lnTo>
                  <a:pt x="1367015" y="980821"/>
                </a:lnTo>
                <a:lnTo>
                  <a:pt x="1711972" y="982256"/>
                </a:lnTo>
                <a:lnTo>
                  <a:pt x="1652892" y="1016381"/>
                </a:lnTo>
                <a:lnTo>
                  <a:pt x="1651749" y="1020318"/>
                </a:lnTo>
                <a:lnTo>
                  <a:pt x="1655305" y="1026414"/>
                </a:lnTo>
                <a:lnTo>
                  <a:pt x="1659242" y="1027430"/>
                </a:lnTo>
                <a:lnTo>
                  <a:pt x="1737233" y="982345"/>
                </a:lnTo>
                <a:lnTo>
                  <a:pt x="1748015" y="976122"/>
                </a:lnTo>
                <a:close/>
              </a:path>
              <a:path w="1748155" h="1027429">
                <a:moveTo>
                  <a:pt x="1748015" y="510413"/>
                </a:moveTo>
                <a:lnTo>
                  <a:pt x="1659496" y="458597"/>
                </a:lnTo>
                <a:lnTo>
                  <a:pt x="1655559" y="459613"/>
                </a:lnTo>
                <a:lnTo>
                  <a:pt x="1652003" y="465709"/>
                </a:lnTo>
                <a:lnTo>
                  <a:pt x="1653019" y="469519"/>
                </a:lnTo>
                <a:lnTo>
                  <a:pt x="1712010" y="504037"/>
                </a:lnTo>
                <a:lnTo>
                  <a:pt x="757415" y="502539"/>
                </a:lnTo>
                <a:lnTo>
                  <a:pt x="757415" y="515239"/>
                </a:lnTo>
                <a:lnTo>
                  <a:pt x="1711985" y="516737"/>
                </a:lnTo>
                <a:lnTo>
                  <a:pt x="1735442" y="516763"/>
                </a:lnTo>
                <a:lnTo>
                  <a:pt x="1737156" y="516737"/>
                </a:lnTo>
                <a:lnTo>
                  <a:pt x="1748015" y="51041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834894" y="4252721"/>
            <a:ext cx="1151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14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Name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22" name="object 22"/>
          <p:cNvSpPr txBox="1"/>
          <p:nvPr/>
        </p:nvSpPr>
        <p:spPr>
          <a:xfrm>
            <a:off x="2911094" y="4709921"/>
            <a:ext cx="13176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4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Location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94329" y="5184140"/>
            <a:ext cx="13341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14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Number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48200" y="3462896"/>
            <a:ext cx="138239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1800" i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Snippet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48200" y="3920058"/>
            <a:ext cx="3733800" cy="1828800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455"/>
              </a:spcBef>
            </a:pPr>
            <a:r>
              <a:rPr sz="1050" b="1" spc="-65" dirty="0">
                <a:latin typeface="Georgia" panose="02040502050405020303"/>
                <a:cs typeface="Georgia" panose="02040502050405020303"/>
              </a:rPr>
              <a:t>#include</a:t>
            </a:r>
            <a:r>
              <a:rPr sz="1050" b="1" spc="-90" dirty="0">
                <a:latin typeface="Georgia" panose="02040502050405020303"/>
                <a:cs typeface="Georgia" panose="02040502050405020303"/>
              </a:rPr>
              <a:t> </a:t>
            </a:r>
            <a:r>
              <a:rPr sz="1050" b="1" spc="-80" dirty="0">
                <a:latin typeface="Georgia" panose="02040502050405020303"/>
                <a:cs typeface="Georgia" panose="02040502050405020303"/>
              </a:rPr>
              <a:t>&lt;stdio.h&gt;</a:t>
            </a:r>
            <a:endParaRPr sz="105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Georgia" panose="02040502050405020303"/>
              <a:cs typeface="Georgia" panose="02040502050405020303"/>
            </a:endParaRPr>
          </a:p>
          <a:p>
            <a:pPr marL="100330">
              <a:lnSpc>
                <a:spcPct val="100000"/>
              </a:lnSpc>
            </a:pPr>
            <a:r>
              <a:rPr sz="1050" b="1" spc="-55" dirty="0">
                <a:latin typeface="Georgia" panose="02040502050405020303"/>
                <a:cs typeface="Georgia" panose="02040502050405020303"/>
              </a:rPr>
              <a:t>int</a:t>
            </a:r>
            <a:r>
              <a:rPr sz="1050" b="1" spc="-70" dirty="0">
                <a:latin typeface="Georgia" panose="02040502050405020303"/>
                <a:cs typeface="Georgia" panose="02040502050405020303"/>
              </a:rPr>
              <a:t> main()</a:t>
            </a:r>
            <a:endParaRPr sz="1050">
              <a:latin typeface="Georgia" panose="02040502050405020303"/>
              <a:cs typeface="Georgia" panose="02040502050405020303"/>
            </a:endParaRPr>
          </a:p>
          <a:p>
            <a:pPr marL="100330">
              <a:lnSpc>
                <a:spcPct val="100000"/>
              </a:lnSpc>
              <a:spcBef>
                <a:spcPts val="250"/>
              </a:spcBef>
            </a:pPr>
            <a:r>
              <a:rPr sz="1050" b="1" spc="-114" dirty="0">
                <a:latin typeface="Georgia" panose="02040502050405020303"/>
                <a:cs typeface="Georgia" panose="02040502050405020303"/>
              </a:rPr>
              <a:t>{</a:t>
            </a:r>
            <a:endParaRPr sz="1050">
              <a:latin typeface="Georgia" panose="02040502050405020303"/>
              <a:cs typeface="Georgia" panose="02040502050405020303"/>
            </a:endParaRPr>
          </a:p>
          <a:p>
            <a:pPr marL="184150">
              <a:lnSpc>
                <a:spcPct val="100000"/>
              </a:lnSpc>
              <a:spcBef>
                <a:spcPts val="255"/>
              </a:spcBef>
            </a:pPr>
            <a:r>
              <a:rPr sz="1050" b="1" spc="-55" dirty="0">
                <a:latin typeface="Georgia" panose="02040502050405020303"/>
                <a:cs typeface="Georgia" panose="02040502050405020303"/>
              </a:rPr>
              <a:t>int </a:t>
            </a:r>
            <a:r>
              <a:rPr sz="1050" b="1" spc="-65" dirty="0">
                <a:latin typeface="Georgia" panose="02040502050405020303"/>
                <a:cs typeface="Georgia" panose="02040502050405020303"/>
              </a:rPr>
              <a:t>intVariable </a:t>
            </a:r>
            <a:r>
              <a:rPr sz="1050" b="1" spc="-114" dirty="0">
                <a:latin typeface="Georgia" panose="02040502050405020303"/>
                <a:cs typeface="Georgia" panose="02040502050405020303"/>
              </a:rPr>
              <a:t>=</a:t>
            </a:r>
            <a:r>
              <a:rPr sz="1050" b="1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1050" b="1" spc="-35" dirty="0">
                <a:latin typeface="Georgia" panose="02040502050405020303"/>
                <a:cs typeface="Georgia" panose="02040502050405020303"/>
              </a:rPr>
              <a:t>10;</a:t>
            </a:r>
            <a:endParaRPr sz="1050">
              <a:latin typeface="Georgia" panose="02040502050405020303"/>
              <a:cs typeface="Georgia" panose="02040502050405020303"/>
            </a:endParaRPr>
          </a:p>
          <a:p>
            <a:pPr marL="156845" marR="359410" indent="27305">
              <a:lnSpc>
                <a:spcPts val="1510"/>
              </a:lnSpc>
              <a:spcBef>
                <a:spcPts val="90"/>
              </a:spcBef>
            </a:pPr>
            <a:r>
              <a:rPr sz="1050" b="1" spc="-70" dirty="0">
                <a:latin typeface="Georgia" panose="02040502050405020303"/>
                <a:cs typeface="Georgia" panose="02040502050405020303"/>
              </a:rPr>
              <a:t>printf(“Address of </a:t>
            </a:r>
            <a:r>
              <a:rPr sz="1050" b="1" spc="-65" dirty="0">
                <a:latin typeface="Georgia" panose="02040502050405020303"/>
                <a:cs typeface="Georgia" panose="02040502050405020303"/>
              </a:rPr>
              <a:t>intVariable </a:t>
            </a:r>
            <a:r>
              <a:rPr sz="1050" b="1" spc="-114" dirty="0">
                <a:latin typeface="Georgia" panose="02040502050405020303"/>
                <a:cs typeface="Georgia" panose="02040502050405020303"/>
              </a:rPr>
              <a:t>= </a:t>
            </a:r>
            <a:r>
              <a:rPr sz="1050" b="1" spc="-50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%u</a:t>
            </a:r>
            <a:r>
              <a:rPr sz="1050" b="1" spc="-50" dirty="0">
                <a:latin typeface="Georgia" panose="02040502050405020303"/>
                <a:cs typeface="Georgia" panose="02040502050405020303"/>
              </a:rPr>
              <a:t>”, </a:t>
            </a:r>
            <a:r>
              <a:rPr sz="1050" b="1" spc="-6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&amp;intVariable</a:t>
            </a:r>
            <a:r>
              <a:rPr sz="1050" b="1" spc="-65" dirty="0">
                <a:latin typeface="Georgia" panose="02040502050405020303"/>
                <a:cs typeface="Georgia" panose="02040502050405020303"/>
              </a:rPr>
              <a:t>);  </a:t>
            </a:r>
            <a:r>
              <a:rPr sz="1050" b="1" spc="-70" dirty="0">
                <a:latin typeface="Georgia" panose="02040502050405020303"/>
                <a:cs typeface="Georgia" panose="02040502050405020303"/>
              </a:rPr>
              <a:t>printf(“Value of </a:t>
            </a:r>
            <a:r>
              <a:rPr sz="1050" b="1" spc="-65" dirty="0">
                <a:latin typeface="Georgia" panose="02040502050405020303"/>
                <a:cs typeface="Georgia" panose="02040502050405020303"/>
              </a:rPr>
              <a:t>intVariable </a:t>
            </a:r>
            <a:r>
              <a:rPr sz="1050" b="1" spc="-114" dirty="0">
                <a:latin typeface="Georgia" panose="02040502050405020303"/>
                <a:cs typeface="Georgia" panose="02040502050405020303"/>
              </a:rPr>
              <a:t>= </a:t>
            </a:r>
            <a:r>
              <a:rPr sz="1050" b="1" spc="-45" dirty="0">
                <a:latin typeface="Georgia" panose="02040502050405020303"/>
                <a:cs typeface="Georgia" panose="02040502050405020303"/>
              </a:rPr>
              <a:t>%d”, </a:t>
            </a:r>
            <a:r>
              <a:rPr sz="1050" b="1" spc="-65" dirty="0">
                <a:latin typeface="Georgia" panose="02040502050405020303"/>
                <a:cs typeface="Georgia" panose="02040502050405020303"/>
              </a:rPr>
              <a:t>intVariable);  return</a:t>
            </a:r>
            <a:r>
              <a:rPr sz="1050" b="1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1050" b="1" spc="-110" dirty="0">
                <a:latin typeface="Georgia" panose="02040502050405020303"/>
                <a:cs typeface="Georgia" panose="02040502050405020303"/>
              </a:rPr>
              <a:t>0;</a:t>
            </a:r>
            <a:endParaRPr sz="1050">
              <a:latin typeface="Georgia" panose="02040502050405020303"/>
              <a:cs typeface="Georgia" panose="02040502050405020303"/>
            </a:endParaRPr>
          </a:p>
          <a:p>
            <a:pPr marL="100330">
              <a:lnSpc>
                <a:spcPct val="100000"/>
              </a:lnSpc>
              <a:spcBef>
                <a:spcPts val="170"/>
              </a:spcBef>
            </a:pPr>
            <a:r>
              <a:rPr sz="1050" b="1" spc="-114" dirty="0">
                <a:latin typeface="Georgia" panose="02040502050405020303"/>
                <a:cs typeface="Georgia" panose="02040502050405020303"/>
              </a:rPr>
              <a:t>}</a:t>
            </a:r>
            <a:endParaRPr sz="10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5800" y="5816600"/>
            <a:ext cx="8153400" cy="64643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 marR="83185" algn="just">
              <a:lnSpc>
                <a:spcPct val="100000"/>
              </a:lnSpc>
              <a:spcBef>
                <a:spcPts val="330"/>
              </a:spcBef>
            </a:pPr>
            <a:r>
              <a:rPr sz="1200" spc="-12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pointer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variable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whose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value is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the address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another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variable,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i.e.,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direct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location.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Like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any  variable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constant,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declare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pointer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before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store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address.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general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form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pointer 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variable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declaration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200" b="1" spc="-50" dirty="0">
                <a:latin typeface="Georgia" panose="02040502050405020303"/>
                <a:cs typeface="Georgia" panose="02040502050405020303"/>
              </a:rPr>
              <a:t>type </a:t>
            </a:r>
            <a:r>
              <a:rPr sz="1200" b="1" spc="-80" dirty="0">
                <a:latin typeface="Georgia" panose="02040502050405020303"/>
                <a:cs typeface="Georgia" panose="02040502050405020303"/>
              </a:rPr>
              <a:t>*var-name;</a:t>
            </a:r>
            <a:endParaRPr sz="1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46" y="392633"/>
            <a:ext cx="4558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>
                <a:solidFill>
                  <a:srgbClr val="000000"/>
                </a:solidFill>
              </a:rPr>
              <a:t>Function</a:t>
            </a:r>
            <a:r>
              <a:rPr sz="4000" spc="-195" dirty="0">
                <a:solidFill>
                  <a:srgbClr val="000000"/>
                </a:solidFill>
              </a:rPr>
              <a:t> </a:t>
            </a:r>
            <a:r>
              <a:rPr sz="4000" spc="-254" dirty="0">
                <a:solidFill>
                  <a:srgbClr val="000000"/>
                </a:solidFill>
              </a:rPr>
              <a:t>Definition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25653" y="1427731"/>
            <a:ext cx="7609205" cy="142494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800" spc="4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general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form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definition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statement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9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follows: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b="1" spc="-165" dirty="0">
                <a:latin typeface="Georgia" panose="02040502050405020303"/>
                <a:cs typeface="Georgia" panose="02040502050405020303"/>
              </a:rPr>
              <a:t>return_data_type  function_name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(data_type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variable1,...) </a:t>
            </a:r>
            <a:r>
              <a:rPr sz="18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1800" b="1" spc="-17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header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1480">
              <a:lnSpc>
                <a:spcPct val="100000"/>
              </a:lnSpc>
            </a:pPr>
            <a:r>
              <a:rPr sz="1800" spc="55" dirty="0">
                <a:latin typeface="Times New Roman" panose="02020603050405020304"/>
                <a:cs typeface="Times New Roman" panose="02020603050405020304"/>
              </a:rPr>
              <a:t>declarations;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941" y="2828290"/>
            <a:ext cx="1946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Times New Roman" panose="02020603050405020304"/>
                <a:cs typeface="Times New Roman" panose="02020603050405020304"/>
              </a:rPr>
              <a:t>statements;  </a:t>
            </a: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eturn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spc="1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344" y="3376929"/>
            <a:ext cx="8687435" cy="283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11480" indent="-399415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411480" algn="l"/>
                <a:tab pos="412115" algn="l"/>
              </a:tabLst>
            </a:pPr>
            <a:r>
              <a:rPr sz="1800" b="1" spc="-165" dirty="0">
                <a:latin typeface="Georgia" panose="02040502050405020303"/>
                <a:cs typeface="Georgia" panose="02040502050405020303"/>
              </a:rPr>
              <a:t>function_name</a:t>
            </a:r>
            <a:r>
              <a:rPr sz="1800" b="1" spc="-10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68680" lvl="1" indent="-39941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868680" algn="l"/>
                <a:tab pos="869315" algn="l"/>
              </a:tabLst>
            </a:pPr>
            <a:r>
              <a:rPr sz="1800" spc="3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given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function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68680" lvl="1" indent="-39941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868680" algn="l"/>
                <a:tab pos="869315" algn="l"/>
              </a:tabLst>
            </a:pP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follows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naming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rules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valid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40" dirty="0">
                <a:latin typeface="Times New Roman" panose="02020603050405020304"/>
                <a:cs typeface="Times New Roman" panose="02020603050405020304"/>
              </a:rPr>
              <a:t>C.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1480" indent="-39941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411480" algn="l"/>
                <a:tab pos="412115" algn="l"/>
              </a:tabLst>
            </a:pPr>
            <a:r>
              <a:rPr sz="1800" b="1" spc="-155" dirty="0">
                <a:latin typeface="Georgia" panose="02040502050405020303"/>
                <a:cs typeface="Georgia" panose="02040502050405020303"/>
              </a:rPr>
              <a:t>return_data_type</a:t>
            </a:r>
            <a:r>
              <a:rPr sz="1800" spc="-155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68680" marR="5080" lvl="1" indent="-39941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868680" algn="l"/>
                <a:tab pos="869315" algn="l"/>
              </a:tabLst>
            </a:pPr>
            <a:r>
              <a:rPr sz="1800" spc="3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specifies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given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back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calling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construct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function 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executes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task.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90800" y="23622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0" y="0"/>
                </a:moveTo>
                <a:lnTo>
                  <a:pt x="44487" y="1494"/>
                </a:lnTo>
                <a:lnTo>
                  <a:pt x="80819" y="5572"/>
                </a:lnTo>
                <a:lnTo>
                  <a:pt x="105316" y="11626"/>
                </a:lnTo>
                <a:lnTo>
                  <a:pt x="114300" y="19050"/>
                </a:lnTo>
                <a:lnTo>
                  <a:pt x="114300" y="552450"/>
                </a:lnTo>
                <a:lnTo>
                  <a:pt x="123283" y="559873"/>
                </a:lnTo>
                <a:lnTo>
                  <a:pt x="147780" y="565927"/>
                </a:lnTo>
                <a:lnTo>
                  <a:pt x="184112" y="570005"/>
                </a:lnTo>
                <a:lnTo>
                  <a:pt x="228600" y="571500"/>
                </a:lnTo>
                <a:lnTo>
                  <a:pt x="184112" y="572994"/>
                </a:lnTo>
                <a:lnTo>
                  <a:pt x="147780" y="577072"/>
                </a:lnTo>
                <a:lnTo>
                  <a:pt x="123283" y="583126"/>
                </a:lnTo>
                <a:lnTo>
                  <a:pt x="114300" y="590550"/>
                </a:lnTo>
                <a:lnTo>
                  <a:pt x="114300" y="1123950"/>
                </a:lnTo>
                <a:lnTo>
                  <a:pt x="105316" y="1131373"/>
                </a:lnTo>
                <a:lnTo>
                  <a:pt x="80819" y="1137427"/>
                </a:lnTo>
                <a:lnTo>
                  <a:pt x="44487" y="1141505"/>
                </a:lnTo>
                <a:lnTo>
                  <a:pt x="0" y="1143000"/>
                </a:lnTo>
              </a:path>
            </a:pathLst>
          </a:custGeom>
          <a:ln w="12700">
            <a:solidFill>
              <a:srgbClr val="93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07538" y="2769234"/>
            <a:ext cx="1591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1800" b="1" spc="-13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7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Body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69773"/>
            <a:ext cx="3786504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75" dirty="0">
                <a:solidFill>
                  <a:srgbClr val="000000"/>
                </a:solidFill>
              </a:rPr>
              <a:t>Pointers</a:t>
            </a:r>
            <a:r>
              <a:rPr sz="4300" spc="-195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4800" y="1828787"/>
            <a:ext cx="16002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Snippet</a:t>
            </a:r>
            <a:r>
              <a:rPr sz="1800" i="1" spc="-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2286000"/>
            <a:ext cx="3733800" cy="1600200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142240">
              <a:lnSpc>
                <a:spcPct val="100000"/>
              </a:lnSpc>
            </a:pPr>
            <a:r>
              <a:rPr sz="800" b="1" spc="-55" dirty="0">
                <a:latin typeface="Georgia" panose="02040502050405020303"/>
                <a:cs typeface="Georgia" panose="02040502050405020303"/>
              </a:rPr>
              <a:t>#include</a:t>
            </a:r>
            <a:r>
              <a:rPr sz="800" b="1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800" b="1" spc="-60" dirty="0">
                <a:latin typeface="Georgia" panose="02040502050405020303"/>
                <a:cs typeface="Georgia" panose="02040502050405020303"/>
              </a:rPr>
              <a:t>&lt;stdio.h&gt;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Georgia" panose="02040502050405020303"/>
              <a:cs typeface="Georgia" panose="02040502050405020303"/>
            </a:endParaRPr>
          </a:p>
          <a:p>
            <a:pPr marL="142240">
              <a:lnSpc>
                <a:spcPct val="100000"/>
              </a:lnSpc>
            </a:pPr>
            <a:r>
              <a:rPr sz="800" b="1" spc="-50" dirty="0">
                <a:latin typeface="Georgia" panose="02040502050405020303"/>
                <a:cs typeface="Georgia" panose="02040502050405020303"/>
              </a:rPr>
              <a:t>int</a:t>
            </a:r>
            <a:r>
              <a:rPr sz="800" b="1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800" b="1" spc="-55" dirty="0">
                <a:latin typeface="Georgia" panose="02040502050405020303"/>
                <a:cs typeface="Georgia" panose="02040502050405020303"/>
              </a:rPr>
              <a:t>main()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 marL="142240">
              <a:lnSpc>
                <a:spcPct val="100000"/>
              </a:lnSpc>
              <a:spcBef>
                <a:spcPts val="195"/>
              </a:spcBef>
            </a:pPr>
            <a:r>
              <a:rPr sz="800" b="1" spc="-85" dirty="0">
                <a:latin typeface="Georgia" panose="02040502050405020303"/>
                <a:cs typeface="Georgia" panose="02040502050405020303"/>
              </a:rPr>
              <a:t>{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 marL="207645" marR="3079750">
              <a:lnSpc>
                <a:spcPct val="120000"/>
              </a:lnSpc>
            </a:pPr>
            <a:r>
              <a:rPr sz="800" b="1" spc="-50" dirty="0">
                <a:latin typeface="Georgia" panose="02040502050405020303"/>
                <a:cs typeface="Georgia" panose="02040502050405020303"/>
              </a:rPr>
              <a:t>int </a:t>
            </a:r>
            <a:r>
              <a:rPr sz="800" b="1" spc="-30" dirty="0">
                <a:latin typeface="Georgia" panose="02040502050405020303"/>
                <a:cs typeface="Georgia" panose="02040502050405020303"/>
              </a:rPr>
              <a:t>i </a:t>
            </a:r>
            <a:r>
              <a:rPr sz="800" b="1" spc="-90" dirty="0">
                <a:latin typeface="Georgia" panose="02040502050405020303"/>
                <a:cs typeface="Georgia" panose="02040502050405020303"/>
              </a:rPr>
              <a:t>= </a:t>
            </a:r>
            <a:r>
              <a:rPr sz="800" b="1" spc="-25" dirty="0">
                <a:latin typeface="Georgia" panose="02040502050405020303"/>
                <a:cs typeface="Georgia" panose="02040502050405020303"/>
              </a:rPr>
              <a:t>10;  </a:t>
            </a:r>
            <a:r>
              <a:rPr sz="800" b="1" spc="-50" dirty="0">
                <a:latin typeface="Georgia" panose="02040502050405020303"/>
                <a:cs typeface="Georgia" panose="02040502050405020303"/>
              </a:rPr>
              <a:t>int</a:t>
            </a:r>
            <a:r>
              <a:rPr sz="800" b="1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800" b="1" spc="-45" dirty="0">
                <a:latin typeface="Georgia" panose="02040502050405020303"/>
                <a:cs typeface="Georgia" panose="02040502050405020303"/>
              </a:rPr>
              <a:t>*j;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 marL="186055" marR="3121025" indent="20955">
              <a:lnSpc>
                <a:spcPct val="120000"/>
              </a:lnSpc>
            </a:pPr>
            <a:r>
              <a:rPr sz="800" b="1" spc="-35" dirty="0">
                <a:latin typeface="Georgia" panose="02040502050405020303"/>
                <a:cs typeface="Georgia" panose="02040502050405020303"/>
              </a:rPr>
              <a:t>j </a:t>
            </a:r>
            <a:r>
              <a:rPr sz="800" b="1" spc="-90" dirty="0">
                <a:latin typeface="Georgia" panose="02040502050405020303"/>
                <a:cs typeface="Georgia" panose="02040502050405020303"/>
              </a:rPr>
              <a:t>= </a:t>
            </a:r>
            <a:r>
              <a:rPr sz="800" b="1" spc="-50" dirty="0">
                <a:latin typeface="Georgia" panose="02040502050405020303"/>
                <a:cs typeface="Georgia" panose="02040502050405020303"/>
              </a:rPr>
              <a:t>&amp;i;  return</a:t>
            </a:r>
            <a:r>
              <a:rPr sz="800" b="1" spc="-114" dirty="0">
                <a:latin typeface="Georgia" panose="02040502050405020303"/>
                <a:cs typeface="Georgia" panose="02040502050405020303"/>
              </a:rPr>
              <a:t> </a:t>
            </a:r>
            <a:r>
              <a:rPr sz="800" b="1" spc="-80" dirty="0">
                <a:latin typeface="Georgia" panose="02040502050405020303"/>
                <a:cs typeface="Georgia" panose="02040502050405020303"/>
              </a:rPr>
              <a:t>0;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 marL="142240">
              <a:lnSpc>
                <a:spcPct val="100000"/>
              </a:lnSpc>
              <a:spcBef>
                <a:spcPts val="190"/>
              </a:spcBef>
            </a:pPr>
            <a:r>
              <a:rPr sz="800" b="1" spc="-85" dirty="0">
                <a:latin typeface="Georgia" panose="02040502050405020303"/>
                <a:cs typeface="Georgia" panose="02040502050405020303"/>
              </a:rPr>
              <a:t>}</a:t>
            </a:r>
            <a:endParaRPr sz="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4038587"/>
            <a:ext cx="1752600" cy="369570"/>
          </a:xfrm>
          <a:custGeom>
            <a:avLst/>
            <a:gdLst/>
            <a:ahLst/>
            <a:cxnLst/>
            <a:rect l="l" t="t" r="r" b="b"/>
            <a:pathLst>
              <a:path w="1752600" h="369570">
                <a:moveTo>
                  <a:pt x="1752600" y="0"/>
                </a:moveTo>
                <a:lnTo>
                  <a:pt x="0" y="0"/>
                </a:lnTo>
                <a:lnTo>
                  <a:pt x="0" y="369328"/>
                </a:lnTo>
                <a:lnTo>
                  <a:pt x="1752600" y="369328"/>
                </a:lnTo>
                <a:lnTo>
                  <a:pt x="17526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3540" y="4060317"/>
            <a:ext cx="1216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Memory</a:t>
            </a:r>
            <a:r>
              <a:rPr sz="1800" i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28109" y="1600200"/>
            <a:ext cx="1905" cy="4800600"/>
          </a:xfrm>
          <a:custGeom>
            <a:avLst/>
            <a:gdLst/>
            <a:ahLst/>
            <a:cxnLst/>
            <a:rect l="l" t="t" r="r" b="b"/>
            <a:pathLst>
              <a:path w="1904" h="4800600">
                <a:moveTo>
                  <a:pt x="1524" y="0"/>
                </a:moveTo>
                <a:lnTo>
                  <a:pt x="0" y="4800600"/>
                </a:lnTo>
              </a:path>
            </a:pathLst>
          </a:custGeom>
          <a:ln w="3175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329145" y="3952875"/>
            <a:ext cx="3752850" cy="2288540"/>
            <a:chOff x="329145" y="3952875"/>
            <a:chExt cx="3752850" cy="2288540"/>
          </a:xfrm>
        </p:grpSpPr>
        <p:sp>
          <p:nvSpPr>
            <p:cNvPr id="13" name="object 13"/>
            <p:cNvSpPr/>
            <p:nvPr/>
          </p:nvSpPr>
          <p:spPr>
            <a:xfrm>
              <a:off x="1676400" y="3962400"/>
              <a:ext cx="304800" cy="609600"/>
            </a:xfrm>
            <a:custGeom>
              <a:avLst/>
              <a:gdLst/>
              <a:ahLst/>
              <a:cxnLst/>
              <a:rect l="l" t="t" r="r" b="b"/>
              <a:pathLst>
                <a:path w="304800" h="609600">
                  <a:moveTo>
                    <a:pt x="228600" y="0"/>
                  </a:moveTo>
                  <a:lnTo>
                    <a:pt x="76200" y="0"/>
                  </a:lnTo>
                  <a:lnTo>
                    <a:pt x="76200" y="457200"/>
                  </a:lnTo>
                  <a:lnTo>
                    <a:pt x="0" y="457200"/>
                  </a:lnTo>
                  <a:lnTo>
                    <a:pt x="152400" y="609600"/>
                  </a:lnTo>
                  <a:lnTo>
                    <a:pt x="30480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8670" y="4631270"/>
              <a:ext cx="3733800" cy="1600200"/>
            </a:xfrm>
            <a:custGeom>
              <a:avLst/>
              <a:gdLst/>
              <a:ahLst/>
              <a:cxnLst/>
              <a:rect l="l" t="t" r="r" b="b"/>
              <a:pathLst>
                <a:path w="3733800" h="1600200">
                  <a:moveTo>
                    <a:pt x="0" y="1600199"/>
                  </a:moveTo>
                  <a:lnTo>
                    <a:pt x="3733800" y="1600199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1600199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76400" y="3962400"/>
              <a:ext cx="304800" cy="609600"/>
            </a:xfrm>
            <a:custGeom>
              <a:avLst/>
              <a:gdLst/>
              <a:ahLst/>
              <a:cxnLst/>
              <a:rect l="l" t="t" r="r" b="b"/>
              <a:pathLst>
                <a:path w="304800" h="609600">
                  <a:moveTo>
                    <a:pt x="0" y="457200"/>
                  </a:moveTo>
                  <a:lnTo>
                    <a:pt x="76200" y="4572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457200"/>
                  </a:lnTo>
                  <a:lnTo>
                    <a:pt x="304800" y="457200"/>
                  </a:lnTo>
                  <a:lnTo>
                    <a:pt x="152400" y="60960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85800" y="5334000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790194" y="0"/>
                  </a:moveTo>
                  <a:lnTo>
                    <a:pt x="47980" y="0"/>
                  </a:lnTo>
                  <a:lnTo>
                    <a:pt x="29301" y="3768"/>
                  </a:lnTo>
                  <a:lnTo>
                    <a:pt x="14050" y="14049"/>
                  </a:lnTo>
                  <a:lnTo>
                    <a:pt x="3769" y="29307"/>
                  </a:lnTo>
                  <a:lnTo>
                    <a:pt x="0" y="48006"/>
                  </a:lnTo>
                  <a:lnTo>
                    <a:pt x="0" y="239903"/>
                  </a:lnTo>
                  <a:lnTo>
                    <a:pt x="3769" y="258561"/>
                  </a:lnTo>
                  <a:lnTo>
                    <a:pt x="14050" y="273805"/>
                  </a:lnTo>
                  <a:lnTo>
                    <a:pt x="29301" y="284087"/>
                  </a:lnTo>
                  <a:lnTo>
                    <a:pt x="47980" y="287858"/>
                  </a:lnTo>
                  <a:lnTo>
                    <a:pt x="790194" y="287858"/>
                  </a:lnTo>
                  <a:lnTo>
                    <a:pt x="808892" y="284087"/>
                  </a:lnTo>
                  <a:lnTo>
                    <a:pt x="824150" y="273805"/>
                  </a:lnTo>
                  <a:lnTo>
                    <a:pt x="834431" y="258561"/>
                  </a:lnTo>
                  <a:lnTo>
                    <a:pt x="838200" y="239903"/>
                  </a:lnTo>
                  <a:lnTo>
                    <a:pt x="838200" y="48006"/>
                  </a:lnTo>
                  <a:lnTo>
                    <a:pt x="834431" y="29307"/>
                  </a:lnTo>
                  <a:lnTo>
                    <a:pt x="824150" y="14049"/>
                  </a:lnTo>
                  <a:lnTo>
                    <a:pt x="808892" y="3768"/>
                  </a:lnTo>
                  <a:lnTo>
                    <a:pt x="79019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5800" y="5334000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0" y="48006"/>
                  </a:moveTo>
                  <a:lnTo>
                    <a:pt x="3769" y="29307"/>
                  </a:lnTo>
                  <a:lnTo>
                    <a:pt x="14050" y="14049"/>
                  </a:lnTo>
                  <a:lnTo>
                    <a:pt x="29301" y="3768"/>
                  </a:lnTo>
                  <a:lnTo>
                    <a:pt x="47980" y="0"/>
                  </a:lnTo>
                  <a:lnTo>
                    <a:pt x="790194" y="0"/>
                  </a:lnTo>
                  <a:lnTo>
                    <a:pt x="808892" y="3768"/>
                  </a:lnTo>
                  <a:lnTo>
                    <a:pt x="824150" y="14049"/>
                  </a:lnTo>
                  <a:lnTo>
                    <a:pt x="834431" y="29307"/>
                  </a:lnTo>
                  <a:lnTo>
                    <a:pt x="838200" y="48006"/>
                  </a:lnTo>
                  <a:lnTo>
                    <a:pt x="838200" y="239903"/>
                  </a:lnTo>
                  <a:lnTo>
                    <a:pt x="834431" y="258561"/>
                  </a:lnTo>
                  <a:lnTo>
                    <a:pt x="824150" y="273805"/>
                  </a:lnTo>
                  <a:lnTo>
                    <a:pt x="808892" y="284087"/>
                  </a:lnTo>
                  <a:lnTo>
                    <a:pt x="790194" y="287858"/>
                  </a:lnTo>
                  <a:lnTo>
                    <a:pt x="47980" y="287858"/>
                  </a:lnTo>
                  <a:lnTo>
                    <a:pt x="29301" y="284087"/>
                  </a:lnTo>
                  <a:lnTo>
                    <a:pt x="14050" y="273805"/>
                  </a:lnTo>
                  <a:lnTo>
                    <a:pt x="3769" y="258561"/>
                  </a:lnTo>
                  <a:lnTo>
                    <a:pt x="0" y="239903"/>
                  </a:lnTo>
                  <a:lnTo>
                    <a:pt x="0" y="48006"/>
                  </a:lnTo>
                  <a:close/>
                </a:path>
              </a:pathLst>
            </a:custGeom>
            <a:ln w="19049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43199" y="5359400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790194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39877"/>
                  </a:lnTo>
                  <a:lnTo>
                    <a:pt x="3768" y="258550"/>
                  </a:lnTo>
                  <a:lnTo>
                    <a:pt x="14049" y="273802"/>
                  </a:lnTo>
                  <a:lnTo>
                    <a:pt x="29307" y="284086"/>
                  </a:lnTo>
                  <a:lnTo>
                    <a:pt x="48006" y="287858"/>
                  </a:lnTo>
                  <a:lnTo>
                    <a:pt x="790194" y="287858"/>
                  </a:lnTo>
                  <a:lnTo>
                    <a:pt x="808892" y="284086"/>
                  </a:lnTo>
                  <a:lnTo>
                    <a:pt x="824150" y="273802"/>
                  </a:lnTo>
                  <a:lnTo>
                    <a:pt x="834431" y="258550"/>
                  </a:lnTo>
                  <a:lnTo>
                    <a:pt x="838200" y="239877"/>
                  </a:lnTo>
                  <a:lnTo>
                    <a:pt x="838200" y="48006"/>
                  </a:lnTo>
                  <a:lnTo>
                    <a:pt x="834431" y="29307"/>
                  </a:lnTo>
                  <a:lnTo>
                    <a:pt x="824150" y="14049"/>
                  </a:lnTo>
                  <a:lnTo>
                    <a:pt x="808892" y="3768"/>
                  </a:lnTo>
                  <a:lnTo>
                    <a:pt x="79019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43199" y="5359400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790194" y="0"/>
                  </a:lnTo>
                  <a:lnTo>
                    <a:pt x="808892" y="3768"/>
                  </a:lnTo>
                  <a:lnTo>
                    <a:pt x="824150" y="14049"/>
                  </a:lnTo>
                  <a:lnTo>
                    <a:pt x="834431" y="29307"/>
                  </a:lnTo>
                  <a:lnTo>
                    <a:pt x="838200" y="48006"/>
                  </a:lnTo>
                  <a:lnTo>
                    <a:pt x="838200" y="239877"/>
                  </a:lnTo>
                  <a:lnTo>
                    <a:pt x="834431" y="258550"/>
                  </a:lnTo>
                  <a:lnTo>
                    <a:pt x="824150" y="273802"/>
                  </a:lnTo>
                  <a:lnTo>
                    <a:pt x="808892" y="284086"/>
                  </a:lnTo>
                  <a:lnTo>
                    <a:pt x="790194" y="287858"/>
                  </a:lnTo>
                  <a:lnTo>
                    <a:pt x="48006" y="287858"/>
                  </a:lnTo>
                  <a:lnTo>
                    <a:pt x="29307" y="284086"/>
                  </a:lnTo>
                  <a:lnTo>
                    <a:pt x="14049" y="273802"/>
                  </a:lnTo>
                  <a:lnTo>
                    <a:pt x="3768" y="258550"/>
                  </a:lnTo>
                  <a:lnTo>
                    <a:pt x="0" y="239877"/>
                  </a:lnTo>
                  <a:lnTo>
                    <a:pt x="0" y="48006"/>
                  </a:lnTo>
                  <a:close/>
                </a:path>
              </a:pathLst>
            </a:custGeom>
            <a:ln w="19049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70508" y="5030317"/>
            <a:ext cx="408940" cy="8591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3975" algn="ctr">
              <a:lnSpc>
                <a:spcPct val="100000"/>
              </a:lnSpc>
              <a:spcBef>
                <a:spcPts val="515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i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60325" algn="ctr">
              <a:lnSpc>
                <a:spcPct val="100000"/>
              </a:lnSpc>
              <a:spcBef>
                <a:spcPts val="415"/>
              </a:spcBef>
            </a:pPr>
            <a:r>
              <a:rPr sz="1400" dirty="0">
                <a:solidFill>
                  <a:srgbClr val="FFFFFF"/>
                </a:solidFill>
                <a:latin typeface="Arimo"/>
                <a:cs typeface="Arimo"/>
              </a:rPr>
              <a:t>10</a:t>
            </a:r>
            <a:endParaRPr sz="1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6458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0398" y="5049367"/>
            <a:ext cx="443865" cy="86296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540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j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1590" algn="ctr">
              <a:lnSpc>
                <a:spcPct val="100000"/>
              </a:lnSpc>
              <a:spcBef>
                <a:spcPts val="440"/>
              </a:spcBef>
            </a:pPr>
            <a:r>
              <a:rPr sz="1400" dirty="0">
                <a:solidFill>
                  <a:srgbClr val="FFFFFF"/>
                </a:solidFill>
                <a:latin typeface="Arimo"/>
                <a:cs typeface="Arimo"/>
              </a:rPr>
              <a:t>6458</a:t>
            </a:r>
            <a:endParaRPr sz="1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7455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26000" y="1837296"/>
            <a:ext cx="16510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Snippet</a:t>
            </a:r>
            <a:r>
              <a:rPr sz="1800" i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26000" y="2294508"/>
            <a:ext cx="3733800" cy="1600200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142875">
              <a:lnSpc>
                <a:spcPct val="100000"/>
              </a:lnSpc>
              <a:spcBef>
                <a:spcPts val="5"/>
              </a:spcBef>
            </a:pPr>
            <a:r>
              <a:rPr sz="800" b="1" spc="-55" dirty="0">
                <a:latin typeface="Georgia" panose="02040502050405020303"/>
                <a:cs typeface="Georgia" panose="02040502050405020303"/>
              </a:rPr>
              <a:t>#include</a:t>
            </a:r>
            <a:r>
              <a:rPr sz="800" b="1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800" b="1" spc="-60" dirty="0">
                <a:latin typeface="Georgia" panose="02040502050405020303"/>
                <a:cs typeface="Georgia" panose="02040502050405020303"/>
              </a:rPr>
              <a:t>&lt;stdio.h&gt;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Georgia" panose="02040502050405020303"/>
              <a:cs typeface="Georgia" panose="02040502050405020303"/>
            </a:endParaRPr>
          </a:p>
          <a:p>
            <a:pPr marL="142875">
              <a:lnSpc>
                <a:spcPct val="100000"/>
              </a:lnSpc>
            </a:pPr>
            <a:r>
              <a:rPr sz="800" b="1" spc="-50" dirty="0">
                <a:latin typeface="Georgia" panose="02040502050405020303"/>
                <a:cs typeface="Georgia" panose="02040502050405020303"/>
              </a:rPr>
              <a:t>int</a:t>
            </a:r>
            <a:r>
              <a:rPr sz="800" b="1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800" b="1" spc="-55" dirty="0">
                <a:latin typeface="Georgia" panose="02040502050405020303"/>
                <a:cs typeface="Georgia" panose="02040502050405020303"/>
              </a:rPr>
              <a:t>main()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 marL="142875">
              <a:lnSpc>
                <a:spcPct val="100000"/>
              </a:lnSpc>
              <a:spcBef>
                <a:spcPts val="195"/>
              </a:spcBef>
            </a:pPr>
            <a:r>
              <a:rPr sz="800" b="1" spc="-85" dirty="0">
                <a:latin typeface="Georgia" panose="02040502050405020303"/>
                <a:cs typeface="Georgia" panose="02040502050405020303"/>
              </a:rPr>
              <a:t>{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 marL="208280" marR="2759075">
              <a:lnSpc>
                <a:spcPct val="120000"/>
              </a:lnSpc>
            </a:pPr>
            <a:r>
              <a:rPr sz="800" b="1" spc="-50" dirty="0">
                <a:latin typeface="Georgia" panose="02040502050405020303"/>
                <a:cs typeface="Georgia" panose="02040502050405020303"/>
              </a:rPr>
              <a:t>int </a:t>
            </a:r>
            <a:r>
              <a:rPr sz="800" b="1" spc="-30" dirty="0">
                <a:latin typeface="Georgia" panose="02040502050405020303"/>
                <a:cs typeface="Georgia" panose="02040502050405020303"/>
              </a:rPr>
              <a:t>i </a:t>
            </a:r>
            <a:r>
              <a:rPr sz="800" b="1" spc="-90" dirty="0">
                <a:latin typeface="Georgia" panose="02040502050405020303"/>
                <a:cs typeface="Georgia" panose="02040502050405020303"/>
              </a:rPr>
              <a:t>= </a:t>
            </a:r>
            <a:r>
              <a:rPr sz="800" b="1" spc="-30" dirty="0">
                <a:latin typeface="Georgia" panose="02040502050405020303"/>
                <a:cs typeface="Georgia" panose="02040502050405020303"/>
              </a:rPr>
              <a:t>10, </a:t>
            </a:r>
            <a:r>
              <a:rPr sz="800" b="1" spc="-50" dirty="0">
                <a:latin typeface="Georgia" panose="02040502050405020303"/>
                <a:cs typeface="Georgia" panose="02040502050405020303"/>
              </a:rPr>
              <a:t>*j, </a:t>
            </a:r>
            <a:r>
              <a:rPr sz="800" b="1" spc="-40" dirty="0">
                <a:latin typeface="Georgia" panose="02040502050405020303"/>
                <a:cs typeface="Georgia" panose="02040502050405020303"/>
              </a:rPr>
              <a:t>**k;  </a:t>
            </a:r>
            <a:r>
              <a:rPr sz="800" b="1" spc="-35" dirty="0">
                <a:latin typeface="Georgia" panose="02040502050405020303"/>
                <a:cs typeface="Georgia" panose="02040502050405020303"/>
              </a:rPr>
              <a:t>j </a:t>
            </a:r>
            <a:r>
              <a:rPr sz="800" b="1" spc="-90" dirty="0">
                <a:latin typeface="Georgia" panose="02040502050405020303"/>
                <a:cs typeface="Georgia" panose="02040502050405020303"/>
              </a:rPr>
              <a:t>=</a:t>
            </a:r>
            <a:r>
              <a:rPr sz="800" b="1" spc="-50" dirty="0">
                <a:latin typeface="Georgia" panose="02040502050405020303"/>
                <a:cs typeface="Georgia" panose="02040502050405020303"/>
              </a:rPr>
              <a:t> &amp;i;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 marL="186690" marR="3120390" indent="20955">
              <a:lnSpc>
                <a:spcPct val="120000"/>
              </a:lnSpc>
            </a:pPr>
            <a:r>
              <a:rPr sz="800" b="1" spc="-30" dirty="0">
                <a:latin typeface="Georgia" panose="02040502050405020303"/>
                <a:cs typeface="Georgia" panose="02040502050405020303"/>
              </a:rPr>
              <a:t>k </a:t>
            </a:r>
            <a:r>
              <a:rPr sz="800" b="1" spc="-90" dirty="0">
                <a:latin typeface="Georgia" panose="02040502050405020303"/>
                <a:cs typeface="Georgia" panose="02040502050405020303"/>
              </a:rPr>
              <a:t>= </a:t>
            </a:r>
            <a:r>
              <a:rPr sz="800" b="1" spc="-55" dirty="0">
                <a:latin typeface="Georgia" panose="02040502050405020303"/>
                <a:cs typeface="Georgia" panose="02040502050405020303"/>
              </a:rPr>
              <a:t>&amp;j;  </a:t>
            </a:r>
            <a:r>
              <a:rPr sz="800" b="1" spc="-50" dirty="0">
                <a:latin typeface="Georgia" panose="02040502050405020303"/>
                <a:cs typeface="Georgia" panose="02040502050405020303"/>
              </a:rPr>
              <a:t>return</a:t>
            </a:r>
            <a:r>
              <a:rPr sz="800" b="1" spc="-114" dirty="0">
                <a:latin typeface="Georgia" panose="02040502050405020303"/>
                <a:cs typeface="Georgia" panose="02040502050405020303"/>
              </a:rPr>
              <a:t> </a:t>
            </a:r>
            <a:r>
              <a:rPr sz="800" b="1" spc="-80" dirty="0">
                <a:latin typeface="Georgia" panose="02040502050405020303"/>
                <a:cs typeface="Georgia" panose="02040502050405020303"/>
              </a:rPr>
              <a:t>0;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 marL="142875">
              <a:lnSpc>
                <a:spcPct val="100000"/>
              </a:lnSpc>
              <a:spcBef>
                <a:spcPts val="190"/>
              </a:spcBef>
            </a:pPr>
            <a:r>
              <a:rPr sz="800" b="1" spc="-85" dirty="0">
                <a:latin typeface="Georgia" panose="02040502050405020303"/>
                <a:cs typeface="Georgia" panose="02040502050405020303"/>
              </a:rPr>
              <a:t>}</a:t>
            </a:r>
            <a:endParaRPr sz="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26000" y="4047096"/>
            <a:ext cx="1752600" cy="369570"/>
          </a:xfrm>
          <a:custGeom>
            <a:avLst/>
            <a:gdLst/>
            <a:ahLst/>
            <a:cxnLst/>
            <a:rect l="l" t="t" r="r" b="b"/>
            <a:pathLst>
              <a:path w="1752600" h="369570">
                <a:moveTo>
                  <a:pt x="1752600" y="0"/>
                </a:moveTo>
                <a:lnTo>
                  <a:pt x="0" y="0"/>
                </a:lnTo>
                <a:lnTo>
                  <a:pt x="0" y="369328"/>
                </a:lnTo>
                <a:lnTo>
                  <a:pt x="1752600" y="369328"/>
                </a:lnTo>
                <a:lnTo>
                  <a:pt x="17526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905502" y="4068521"/>
            <a:ext cx="1217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Memory</a:t>
            </a: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850384" y="3961384"/>
            <a:ext cx="3752850" cy="2288540"/>
            <a:chOff x="4850384" y="3961384"/>
            <a:chExt cx="3752850" cy="2288540"/>
          </a:xfrm>
        </p:grpSpPr>
        <p:sp>
          <p:nvSpPr>
            <p:cNvPr id="27" name="object 27"/>
            <p:cNvSpPr/>
            <p:nvPr/>
          </p:nvSpPr>
          <p:spPr>
            <a:xfrm>
              <a:off x="6197600" y="3970909"/>
              <a:ext cx="304800" cy="609600"/>
            </a:xfrm>
            <a:custGeom>
              <a:avLst/>
              <a:gdLst/>
              <a:ahLst/>
              <a:cxnLst/>
              <a:rect l="l" t="t" r="r" b="b"/>
              <a:pathLst>
                <a:path w="304800" h="609600">
                  <a:moveTo>
                    <a:pt x="228600" y="0"/>
                  </a:moveTo>
                  <a:lnTo>
                    <a:pt x="76200" y="0"/>
                  </a:lnTo>
                  <a:lnTo>
                    <a:pt x="76200" y="457200"/>
                  </a:lnTo>
                  <a:lnTo>
                    <a:pt x="0" y="457200"/>
                  </a:lnTo>
                  <a:lnTo>
                    <a:pt x="152400" y="609600"/>
                  </a:lnTo>
                  <a:lnTo>
                    <a:pt x="30480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859909" y="4639741"/>
              <a:ext cx="3733800" cy="1600200"/>
            </a:xfrm>
            <a:custGeom>
              <a:avLst/>
              <a:gdLst/>
              <a:ahLst/>
              <a:cxnLst/>
              <a:rect l="l" t="t" r="r" b="b"/>
              <a:pathLst>
                <a:path w="3733800" h="1600200">
                  <a:moveTo>
                    <a:pt x="0" y="1600200"/>
                  </a:moveTo>
                  <a:lnTo>
                    <a:pt x="3733800" y="1600200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197600" y="3970909"/>
              <a:ext cx="304800" cy="609600"/>
            </a:xfrm>
            <a:custGeom>
              <a:avLst/>
              <a:gdLst/>
              <a:ahLst/>
              <a:cxnLst/>
              <a:rect l="l" t="t" r="r" b="b"/>
              <a:pathLst>
                <a:path w="304800" h="609600">
                  <a:moveTo>
                    <a:pt x="0" y="457200"/>
                  </a:moveTo>
                  <a:lnTo>
                    <a:pt x="76200" y="4572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457200"/>
                  </a:lnTo>
                  <a:lnTo>
                    <a:pt x="304800" y="457200"/>
                  </a:lnTo>
                  <a:lnTo>
                    <a:pt x="152400" y="60960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207000" y="5342509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790194" y="0"/>
                  </a:moveTo>
                  <a:lnTo>
                    <a:pt x="48005" y="0"/>
                  </a:lnTo>
                  <a:lnTo>
                    <a:pt x="29307" y="3766"/>
                  </a:lnTo>
                  <a:lnTo>
                    <a:pt x="14049" y="14033"/>
                  </a:lnTo>
                  <a:lnTo>
                    <a:pt x="3768" y="29253"/>
                  </a:lnTo>
                  <a:lnTo>
                    <a:pt x="0" y="47878"/>
                  </a:lnTo>
                  <a:lnTo>
                    <a:pt x="0" y="239902"/>
                  </a:lnTo>
                  <a:lnTo>
                    <a:pt x="3768" y="258539"/>
                  </a:lnTo>
                  <a:lnTo>
                    <a:pt x="14049" y="273772"/>
                  </a:lnTo>
                  <a:lnTo>
                    <a:pt x="29307" y="284049"/>
                  </a:lnTo>
                  <a:lnTo>
                    <a:pt x="48005" y="287820"/>
                  </a:lnTo>
                  <a:lnTo>
                    <a:pt x="790194" y="287820"/>
                  </a:lnTo>
                  <a:lnTo>
                    <a:pt x="808892" y="284049"/>
                  </a:lnTo>
                  <a:lnTo>
                    <a:pt x="824150" y="273772"/>
                  </a:lnTo>
                  <a:lnTo>
                    <a:pt x="834431" y="258539"/>
                  </a:lnTo>
                  <a:lnTo>
                    <a:pt x="838200" y="239902"/>
                  </a:lnTo>
                  <a:lnTo>
                    <a:pt x="838200" y="47878"/>
                  </a:lnTo>
                  <a:lnTo>
                    <a:pt x="834431" y="29253"/>
                  </a:lnTo>
                  <a:lnTo>
                    <a:pt x="824150" y="14033"/>
                  </a:lnTo>
                  <a:lnTo>
                    <a:pt x="808892" y="3766"/>
                  </a:lnTo>
                  <a:lnTo>
                    <a:pt x="79019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07000" y="5342509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0" y="47878"/>
                  </a:moveTo>
                  <a:lnTo>
                    <a:pt x="3768" y="29253"/>
                  </a:lnTo>
                  <a:lnTo>
                    <a:pt x="14049" y="14033"/>
                  </a:lnTo>
                  <a:lnTo>
                    <a:pt x="29307" y="3766"/>
                  </a:lnTo>
                  <a:lnTo>
                    <a:pt x="48005" y="0"/>
                  </a:lnTo>
                  <a:lnTo>
                    <a:pt x="790194" y="0"/>
                  </a:lnTo>
                  <a:lnTo>
                    <a:pt x="808892" y="3766"/>
                  </a:lnTo>
                  <a:lnTo>
                    <a:pt x="824150" y="14033"/>
                  </a:lnTo>
                  <a:lnTo>
                    <a:pt x="834431" y="29253"/>
                  </a:lnTo>
                  <a:lnTo>
                    <a:pt x="838200" y="47878"/>
                  </a:lnTo>
                  <a:lnTo>
                    <a:pt x="838200" y="239902"/>
                  </a:lnTo>
                  <a:lnTo>
                    <a:pt x="834431" y="258539"/>
                  </a:lnTo>
                  <a:lnTo>
                    <a:pt x="824150" y="273772"/>
                  </a:lnTo>
                  <a:lnTo>
                    <a:pt x="808892" y="284049"/>
                  </a:lnTo>
                  <a:lnTo>
                    <a:pt x="790194" y="287820"/>
                  </a:lnTo>
                  <a:lnTo>
                    <a:pt x="48005" y="287820"/>
                  </a:lnTo>
                  <a:lnTo>
                    <a:pt x="29307" y="284049"/>
                  </a:lnTo>
                  <a:lnTo>
                    <a:pt x="14049" y="273772"/>
                  </a:lnTo>
                  <a:lnTo>
                    <a:pt x="3768" y="258539"/>
                  </a:lnTo>
                  <a:lnTo>
                    <a:pt x="0" y="239902"/>
                  </a:lnTo>
                  <a:lnTo>
                    <a:pt x="0" y="47878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50000" y="5342509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790194" y="0"/>
                  </a:moveTo>
                  <a:lnTo>
                    <a:pt x="48005" y="0"/>
                  </a:lnTo>
                  <a:lnTo>
                    <a:pt x="29307" y="3766"/>
                  </a:lnTo>
                  <a:lnTo>
                    <a:pt x="14049" y="14033"/>
                  </a:lnTo>
                  <a:lnTo>
                    <a:pt x="3768" y="29253"/>
                  </a:lnTo>
                  <a:lnTo>
                    <a:pt x="0" y="47878"/>
                  </a:lnTo>
                  <a:lnTo>
                    <a:pt x="0" y="239902"/>
                  </a:lnTo>
                  <a:lnTo>
                    <a:pt x="3768" y="258539"/>
                  </a:lnTo>
                  <a:lnTo>
                    <a:pt x="14049" y="273772"/>
                  </a:lnTo>
                  <a:lnTo>
                    <a:pt x="29307" y="284049"/>
                  </a:lnTo>
                  <a:lnTo>
                    <a:pt x="48005" y="287820"/>
                  </a:lnTo>
                  <a:lnTo>
                    <a:pt x="790194" y="287820"/>
                  </a:lnTo>
                  <a:lnTo>
                    <a:pt x="808892" y="284049"/>
                  </a:lnTo>
                  <a:lnTo>
                    <a:pt x="824150" y="273772"/>
                  </a:lnTo>
                  <a:lnTo>
                    <a:pt x="834431" y="258539"/>
                  </a:lnTo>
                  <a:lnTo>
                    <a:pt x="838200" y="239902"/>
                  </a:lnTo>
                  <a:lnTo>
                    <a:pt x="838200" y="47878"/>
                  </a:lnTo>
                  <a:lnTo>
                    <a:pt x="834431" y="29253"/>
                  </a:lnTo>
                  <a:lnTo>
                    <a:pt x="824150" y="14033"/>
                  </a:lnTo>
                  <a:lnTo>
                    <a:pt x="808892" y="3766"/>
                  </a:lnTo>
                  <a:lnTo>
                    <a:pt x="79019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50000" y="5342509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0" y="47878"/>
                  </a:moveTo>
                  <a:lnTo>
                    <a:pt x="3768" y="29253"/>
                  </a:lnTo>
                  <a:lnTo>
                    <a:pt x="14049" y="14033"/>
                  </a:lnTo>
                  <a:lnTo>
                    <a:pt x="29307" y="3766"/>
                  </a:lnTo>
                  <a:lnTo>
                    <a:pt x="48005" y="0"/>
                  </a:lnTo>
                  <a:lnTo>
                    <a:pt x="790194" y="0"/>
                  </a:lnTo>
                  <a:lnTo>
                    <a:pt x="808892" y="3766"/>
                  </a:lnTo>
                  <a:lnTo>
                    <a:pt x="824150" y="14033"/>
                  </a:lnTo>
                  <a:lnTo>
                    <a:pt x="834431" y="29253"/>
                  </a:lnTo>
                  <a:lnTo>
                    <a:pt x="838200" y="47878"/>
                  </a:lnTo>
                  <a:lnTo>
                    <a:pt x="838200" y="239902"/>
                  </a:lnTo>
                  <a:lnTo>
                    <a:pt x="834431" y="258539"/>
                  </a:lnTo>
                  <a:lnTo>
                    <a:pt x="824150" y="273772"/>
                  </a:lnTo>
                  <a:lnTo>
                    <a:pt x="808892" y="284049"/>
                  </a:lnTo>
                  <a:lnTo>
                    <a:pt x="790194" y="287820"/>
                  </a:lnTo>
                  <a:lnTo>
                    <a:pt x="48005" y="287820"/>
                  </a:lnTo>
                  <a:lnTo>
                    <a:pt x="29307" y="284049"/>
                  </a:lnTo>
                  <a:lnTo>
                    <a:pt x="14049" y="273772"/>
                  </a:lnTo>
                  <a:lnTo>
                    <a:pt x="3768" y="258539"/>
                  </a:lnTo>
                  <a:lnTo>
                    <a:pt x="0" y="239902"/>
                  </a:lnTo>
                  <a:lnTo>
                    <a:pt x="0" y="47878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392546" y="5038760"/>
            <a:ext cx="408940" cy="8591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3340" algn="ctr">
              <a:lnSpc>
                <a:spcPct val="100000"/>
              </a:lnSpc>
              <a:spcBef>
                <a:spcPts val="515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i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60325" algn="ctr">
              <a:lnSpc>
                <a:spcPct val="100000"/>
              </a:lnSpc>
              <a:spcBef>
                <a:spcPts val="420"/>
              </a:spcBef>
            </a:pPr>
            <a:r>
              <a:rPr sz="1400" spc="-5" dirty="0">
                <a:solidFill>
                  <a:srgbClr val="FFFFFF"/>
                </a:solidFill>
                <a:latin typeface="Arimo"/>
                <a:cs typeface="Arimo"/>
              </a:rPr>
              <a:t>10</a:t>
            </a:r>
            <a:endParaRPr sz="1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6458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37706" y="5033002"/>
            <a:ext cx="443865" cy="8623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535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j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1590"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solidFill>
                  <a:srgbClr val="FFFFFF"/>
                </a:solidFill>
                <a:latin typeface="Arimo"/>
                <a:cs typeface="Arimo"/>
              </a:rPr>
              <a:t>6458</a:t>
            </a:r>
            <a:endParaRPr sz="1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7455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432675" y="5341365"/>
            <a:ext cx="857250" cy="307340"/>
            <a:chOff x="7432675" y="5341365"/>
            <a:chExt cx="857250" cy="307340"/>
          </a:xfrm>
        </p:grpSpPr>
        <p:sp>
          <p:nvSpPr>
            <p:cNvPr id="37" name="object 37"/>
            <p:cNvSpPr/>
            <p:nvPr/>
          </p:nvSpPr>
          <p:spPr>
            <a:xfrm>
              <a:off x="7442200" y="5350890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790194" y="0"/>
                  </a:moveTo>
                  <a:lnTo>
                    <a:pt x="48005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39915"/>
                  </a:lnTo>
                  <a:lnTo>
                    <a:pt x="3768" y="258594"/>
                  </a:lnTo>
                  <a:lnTo>
                    <a:pt x="14049" y="273845"/>
                  </a:lnTo>
                  <a:lnTo>
                    <a:pt x="29307" y="284126"/>
                  </a:lnTo>
                  <a:lnTo>
                    <a:pt x="48005" y="287896"/>
                  </a:lnTo>
                  <a:lnTo>
                    <a:pt x="790194" y="287896"/>
                  </a:lnTo>
                  <a:lnTo>
                    <a:pt x="808892" y="284126"/>
                  </a:lnTo>
                  <a:lnTo>
                    <a:pt x="824150" y="273845"/>
                  </a:lnTo>
                  <a:lnTo>
                    <a:pt x="834431" y="258594"/>
                  </a:lnTo>
                  <a:lnTo>
                    <a:pt x="838200" y="239915"/>
                  </a:lnTo>
                  <a:lnTo>
                    <a:pt x="838200" y="48006"/>
                  </a:lnTo>
                  <a:lnTo>
                    <a:pt x="834431" y="29307"/>
                  </a:lnTo>
                  <a:lnTo>
                    <a:pt x="824150" y="14049"/>
                  </a:lnTo>
                  <a:lnTo>
                    <a:pt x="808892" y="3768"/>
                  </a:lnTo>
                  <a:lnTo>
                    <a:pt x="79019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442200" y="5350890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5" y="0"/>
                  </a:lnTo>
                  <a:lnTo>
                    <a:pt x="790194" y="0"/>
                  </a:lnTo>
                  <a:lnTo>
                    <a:pt x="808892" y="3768"/>
                  </a:lnTo>
                  <a:lnTo>
                    <a:pt x="824150" y="14049"/>
                  </a:lnTo>
                  <a:lnTo>
                    <a:pt x="834431" y="29307"/>
                  </a:lnTo>
                  <a:lnTo>
                    <a:pt x="838200" y="48006"/>
                  </a:lnTo>
                  <a:lnTo>
                    <a:pt x="838200" y="239915"/>
                  </a:lnTo>
                  <a:lnTo>
                    <a:pt x="834431" y="258594"/>
                  </a:lnTo>
                  <a:lnTo>
                    <a:pt x="824150" y="273845"/>
                  </a:lnTo>
                  <a:lnTo>
                    <a:pt x="808892" y="284126"/>
                  </a:lnTo>
                  <a:lnTo>
                    <a:pt x="790194" y="287896"/>
                  </a:lnTo>
                  <a:lnTo>
                    <a:pt x="48005" y="287896"/>
                  </a:lnTo>
                  <a:lnTo>
                    <a:pt x="29307" y="284126"/>
                  </a:lnTo>
                  <a:lnTo>
                    <a:pt x="14049" y="273845"/>
                  </a:lnTo>
                  <a:lnTo>
                    <a:pt x="3768" y="258594"/>
                  </a:lnTo>
                  <a:lnTo>
                    <a:pt x="0" y="239915"/>
                  </a:lnTo>
                  <a:lnTo>
                    <a:pt x="0" y="48006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630032" y="5041155"/>
            <a:ext cx="443865" cy="8623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68580" algn="ctr">
              <a:lnSpc>
                <a:spcPct val="100000"/>
              </a:lnSpc>
              <a:spcBef>
                <a:spcPts val="540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k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1590" algn="ctr">
              <a:lnSpc>
                <a:spcPct val="100000"/>
              </a:lnSpc>
              <a:spcBef>
                <a:spcPts val="440"/>
              </a:spcBef>
            </a:pPr>
            <a:r>
              <a:rPr sz="1400" dirty="0">
                <a:solidFill>
                  <a:srgbClr val="FFFFFF"/>
                </a:solidFill>
                <a:latin typeface="Arimo"/>
                <a:cs typeface="Arimo"/>
              </a:rPr>
              <a:t>7455</a:t>
            </a:r>
            <a:endParaRPr sz="1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8452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40" name="object 40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69773"/>
            <a:ext cx="74866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75" dirty="0">
                <a:solidFill>
                  <a:srgbClr val="000000"/>
                </a:solidFill>
              </a:rPr>
              <a:t>Pointers </a:t>
            </a:r>
            <a:r>
              <a:rPr sz="4300" spc="-360" dirty="0">
                <a:solidFill>
                  <a:srgbClr val="000000"/>
                </a:solidFill>
              </a:rPr>
              <a:t>cont… </a:t>
            </a:r>
            <a:r>
              <a:rPr sz="4300" spc="-640" dirty="0">
                <a:solidFill>
                  <a:srgbClr val="000000"/>
                </a:solidFill>
              </a:rPr>
              <a:t>NULL</a:t>
            </a:r>
            <a:r>
              <a:rPr sz="4300" spc="-280" dirty="0">
                <a:solidFill>
                  <a:srgbClr val="000000"/>
                </a:solidFill>
              </a:rPr>
              <a:t> </a:t>
            </a:r>
            <a:r>
              <a:rPr sz="4300" spc="-275" dirty="0">
                <a:solidFill>
                  <a:srgbClr val="000000"/>
                </a:solidFill>
              </a:rPr>
              <a:t>Pointers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48741" y="1557870"/>
            <a:ext cx="8305800" cy="831215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82550">
              <a:lnSpc>
                <a:spcPct val="100000"/>
              </a:lnSpc>
              <a:spcBef>
                <a:spcPts val="325"/>
              </a:spcBef>
            </a:pPr>
            <a:r>
              <a:rPr sz="1200" spc="2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always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good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practice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assign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b="1" spc="-180" dirty="0">
                <a:latin typeface="Georgia" panose="02040502050405020303"/>
                <a:cs typeface="Georgia" panose="02040502050405020303"/>
              </a:rPr>
              <a:t>NULL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pointer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variable in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case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exact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be 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assigned.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done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declaration.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pointer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assigned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80" dirty="0">
                <a:latin typeface="Times New Roman" panose="02020603050405020304"/>
                <a:cs typeface="Times New Roman" panose="02020603050405020304"/>
              </a:rPr>
              <a:t>NULL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null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pointer.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200" spc="2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80" dirty="0">
                <a:latin typeface="Georgia" panose="02040502050405020303"/>
                <a:cs typeface="Georgia" panose="02040502050405020303"/>
              </a:rPr>
              <a:t>NULL</a:t>
            </a:r>
            <a:r>
              <a:rPr sz="1200" b="1" spc="-170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pointer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zero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defined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several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libraries.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499529" y="2438387"/>
            <a:ext cx="138239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1800" i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Snippet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129" y="2861817"/>
            <a:ext cx="8289290" cy="1384935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 marR="7075170">
              <a:lnSpc>
                <a:spcPct val="120000"/>
              </a:lnSpc>
              <a:spcBef>
                <a:spcPts val="200"/>
              </a:spcBef>
            </a:pPr>
            <a:r>
              <a:rPr sz="1000" b="1" spc="-90" dirty="0">
                <a:latin typeface="Georgia" panose="02040502050405020303"/>
                <a:cs typeface="Georgia" panose="02040502050405020303"/>
              </a:rPr>
              <a:t># </a:t>
            </a:r>
            <a:r>
              <a:rPr sz="1000" b="1" spc="-65" dirty="0">
                <a:latin typeface="Georgia" panose="02040502050405020303"/>
                <a:cs typeface="Georgia" panose="02040502050405020303"/>
              </a:rPr>
              <a:t>include </a:t>
            </a:r>
            <a:r>
              <a:rPr sz="1000" b="1" spc="-80" dirty="0">
                <a:latin typeface="Georgia" panose="02040502050405020303"/>
                <a:cs typeface="Georgia" panose="02040502050405020303"/>
              </a:rPr>
              <a:t>&lt;stdio.h&gt;  </a:t>
            </a:r>
            <a:r>
              <a:rPr sz="1000" b="1" spc="-60" dirty="0">
                <a:latin typeface="Georgia" panose="02040502050405020303"/>
                <a:cs typeface="Georgia" panose="02040502050405020303"/>
              </a:rPr>
              <a:t>int</a:t>
            </a:r>
            <a:r>
              <a:rPr sz="1000" b="1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1000" b="1" spc="-75" dirty="0">
                <a:latin typeface="Georgia" panose="02040502050405020303"/>
                <a:cs typeface="Georgia" panose="02040502050405020303"/>
              </a:rPr>
              <a:t>main()</a:t>
            </a:r>
            <a:endParaRPr sz="1000">
              <a:latin typeface="Georgia" panose="02040502050405020303"/>
              <a:cs typeface="Georgia" panose="02040502050405020303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000" b="1" spc="-110" dirty="0">
                <a:latin typeface="Georgia" panose="02040502050405020303"/>
                <a:cs typeface="Georgia" panose="02040502050405020303"/>
              </a:rPr>
              <a:t>{</a:t>
            </a:r>
            <a:endParaRPr sz="1000">
              <a:latin typeface="Georgia" panose="02040502050405020303"/>
              <a:cs typeface="Georgia" panose="02040502050405020303"/>
            </a:endParaRPr>
          </a:p>
          <a:p>
            <a:pPr marL="203835">
              <a:lnSpc>
                <a:spcPct val="100000"/>
              </a:lnSpc>
              <a:spcBef>
                <a:spcPts val="245"/>
              </a:spcBef>
            </a:pPr>
            <a:r>
              <a:rPr sz="1000" b="1" spc="-60" dirty="0">
                <a:latin typeface="Georgia" panose="02040502050405020303"/>
                <a:cs typeface="Georgia" panose="02040502050405020303"/>
              </a:rPr>
              <a:t>int </a:t>
            </a:r>
            <a:r>
              <a:rPr sz="1000" b="1" spc="-50" dirty="0">
                <a:latin typeface="Georgia" panose="02040502050405020303"/>
                <a:cs typeface="Georgia" panose="02040502050405020303"/>
              </a:rPr>
              <a:t>*ptr </a:t>
            </a:r>
            <a:r>
              <a:rPr sz="1000" b="1" spc="-114" dirty="0">
                <a:latin typeface="Georgia" panose="02040502050405020303"/>
                <a:cs typeface="Georgia" panose="02040502050405020303"/>
              </a:rPr>
              <a:t>=</a:t>
            </a:r>
            <a:r>
              <a:rPr sz="1000" b="1" spc="-105" dirty="0">
                <a:latin typeface="Georgia" panose="02040502050405020303"/>
                <a:cs typeface="Georgia" panose="02040502050405020303"/>
              </a:rPr>
              <a:t> </a:t>
            </a:r>
            <a:r>
              <a:rPr sz="1000" b="1" spc="-145" dirty="0">
                <a:latin typeface="Georgia" panose="02040502050405020303"/>
                <a:cs typeface="Georgia" panose="02040502050405020303"/>
              </a:rPr>
              <a:t>NULL;</a:t>
            </a:r>
            <a:endParaRPr sz="1000">
              <a:latin typeface="Georgia" panose="02040502050405020303"/>
              <a:cs typeface="Georgia" panose="02040502050405020303"/>
            </a:endParaRPr>
          </a:p>
          <a:p>
            <a:pPr marL="203835" marR="5712460">
              <a:lnSpc>
                <a:spcPct val="120000"/>
              </a:lnSpc>
            </a:pPr>
            <a:r>
              <a:rPr sz="1000" b="1" spc="-65" dirty="0">
                <a:latin typeface="Georgia" panose="02040502050405020303"/>
                <a:cs typeface="Georgia" panose="02040502050405020303"/>
              </a:rPr>
              <a:t>printf("The </a:t>
            </a:r>
            <a:r>
              <a:rPr sz="1000" b="1" spc="-55" dirty="0">
                <a:latin typeface="Georgia" panose="02040502050405020303"/>
                <a:cs typeface="Georgia" panose="02040502050405020303"/>
              </a:rPr>
              <a:t>value </a:t>
            </a:r>
            <a:r>
              <a:rPr sz="1000" b="1" spc="-75" dirty="0">
                <a:latin typeface="Georgia" panose="02040502050405020303"/>
                <a:cs typeface="Georgia" panose="02040502050405020303"/>
              </a:rPr>
              <a:t>of </a:t>
            </a:r>
            <a:r>
              <a:rPr sz="1000" b="1" spc="-55" dirty="0">
                <a:latin typeface="Georgia" panose="02040502050405020303"/>
                <a:cs typeface="Georgia" panose="02040502050405020303"/>
              </a:rPr>
              <a:t>ptr is </a:t>
            </a:r>
            <a:r>
              <a:rPr sz="1000" b="1" spc="-90" dirty="0">
                <a:latin typeface="Georgia" panose="02040502050405020303"/>
                <a:cs typeface="Georgia" panose="02040502050405020303"/>
              </a:rPr>
              <a:t>: </a:t>
            </a:r>
            <a:r>
              <a:rPr sz="1000" b="1" spc="-40" dirty="0">
                <a:latin typeface="Georgia" panose="02040502050405020303"/>
                <a:cs typeface="Georgia" panose="02040502050405020303"/>
              </a:rPr>
              <a:t>%u\n", </a:t>
            </a:r>
            <a:r>
              <a:rPr sz="1000" b="1" spc="-55" dirty="0">
                <a:latin typeface="Georgia" panose="02040502050405020303"/>
                <a:cs typeface="Georgia" panose="02040502050405020303"/>
              </a:rPr>
              <a:t>ptr </a:t>
            </a:r>
            <a:r>
              <a:rPr sz="1000" b="1" spc="-70" dirty="0">
                <a:latin typeface="Georgia" panose="02040502050405020303"/>
                <a:cs typeface="Georgia" panose="02040502050405020303"/>
              </a:rPr>
              <a:t>);  </a:t>
            </a:r>
            <a:r>
              <a:rPr sz="1000" b="1" spc="-65" dirty="0">
                <a:latin typeface="Georgia" panose="02040502050405020303"/>
                <a:cs typeface="Georgia" panose="02040502050405020303"/>
              </a:rPr>
              <a:t>return</a:t>
            </a:r>
            <a:r>
              <a:rPr sz="1000" b="1" spc="-25" dirty="0">
                <a:latin typeface="Georgia" panose="02040502050405020303"/>
                <a:cs typeface="Georgia" panose="02040502050405020303"/>
              </a:rPr>
              <a:t> </a:t>
            </a:r>
            <a:r>
              <a:rPr sz="1000" b="1" spc="-105" dirty="0">
                <a:latin typeface="Georgia" panose="02040502050405020303"/>
                <a:cs typeface="Georgia" panose="02040502050405020303"/>
              </a:rPr>
              <a:t>0;</a:t>
            </a:r>
            <a:endParaRPr sz="1000">
              <a:latin typeface="Georgia" panose="02040502050405020303"/>
              <a:cs typeface="Georgia" panose="02040502050405020303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000" b="1" spc="-110" dirty="0">
                <a:latin typeface="Georgia" panose="02040502050405020303"/>
                <a:cs typeface="Georgia" panose="02040502050405020303"/>
              </a:rPr>
              <a:t>}</a:t>
            </a:r>
            <a:endParaRPr sz="10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4317987"/>
            <a:ext cx="2094230" cy="40005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Null </a:t>
            </a:r>
            <a:r>
              <a:rPr sz="1800" i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Pointer</a:t>
            </a:r>
            <a:r>
              <a:rPr sz="1800" i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Checking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4724374"/>
            <a:ext cx="8305800" cy="46228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320040" indent="-22860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320040" algn="l"/>
              </a:tabLst>
            </a:pP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(ptr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==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null)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(ptr</a:t>
            </a:r>
            <a:r>
              <a:rPr sz="12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&lt;&gt;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null)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320040" indent="-228600">
              <a:lnSpc>
                <a:spcPct val="100000"/>
              </a:lnSpc>
              <a:buAutoNum type="arabicPeriod"/>
              <a:tabLst>
                <a:tab pos="320040" algn="l"/>
              </a:tabLst>
            </a:pP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(ptr)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!ptr)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5274741"/>
            <a:ext cx="241173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i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Commonly </a:t>
            </a: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done </a:t>
            </a:r>
            <a:r>
              <a:rPr sz="1800" i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mistakes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270" y="5706529"/>
            <a:ext cx="8305800" cy="64643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spc="4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c,</a:t>
            </a:r>
            <a:r>
              <a:rPr sz="12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*pc;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pc=c;</a:t>
            </a:r>
            <a:r>
              <a:rPr sz="12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/*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pc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whereas,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address.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*/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*pc=&amp;c;</a:t>
            </a:r>
            <a:r>
              <a:rPr sz="12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/*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60" dirty="0">
                <a:latin typeface="Times New Roman" panose="02020603050405020304"/>
                <a:cs typeface="Times New Roman" panose="02020603050405020304"/>
              </a:rPr>
              <a:t>&amp;c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whereas,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*pc</a:t>
            </a:r>
            <a:r>
              <a:rPr sz="1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address.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*/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23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293573"/>
            <a:ext cx="71266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35" dirty="0">
                <a:solidFill>
                  <a:srgbClr val="000000"/>
                </a:solidFill>
              </a:rPr>
              <a:t>Dynamic </a:t>
            </a:r>
            <a:r>
              <a:rPr sz="4300" spc="-365" dirty="0">
                <a:solidFill>
                  <a:srgbClr val="000000"/>
                </a:solidFill>
              </a:rPr>
              <a:t>Memory</a:t>
            </a:r>
            <a:r>
              <a:rPr sz="4300" spc="-10" dirty="0">
                <a:solidFill>
                  <a:srgbClr val="000000"/>
                </a:solidFill>
              </a:rPr>
              <a:t> </a:t>
            </a:r>
            <a:r>
              <a:rPr sz="4300" spc="-260" dirty="0">
                <a:solidFill>
                  <a:srgbClr val="000000"/>
                </a:solidFill>
              </a:rPr>
              <a:t>Allocation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168283"/>
            <a:ext cx="8740775" cy="11664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24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70485" marR="5080" algn="just">
              <a:lnSpc>
                <a:spcPct val="100000"/>
              </a:lnSpc>
              <a:spcBef>
                <a:spcPts val="1015"/>
              </a:spcBef>
            </a:pPr>
            <a:r>
              <a:rPr sz="1600" spc="3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exact size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array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b="1" spc="-125" dirty="0">
                <a:latin typeface="Georgia" panose="02040502050405020303"/>
                <a:cs typeface="Georgia" panose="02040502050405020303"/>
              </a:rPr>
              <a:t>unknown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until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b="1" spc="-105" dirty="0">
                <a:latin typeface="Georgia" panose="02040502050405020303"/>
                <a:cs typeface="Georgia" panose="02040502050405020303"/>
              </a:rPr>
              <a:t>compile </a:t>
            </a:r>
            <a:r>
              <a:rPr sz="1600" b="1" spc="-100" dirty="0">
                <a:latin typeface="Georgia" panose="02040502050405020303"/>
                <a:cs typeface="Georgia" panose="02040502050405020303"/>
              </a:rPr>
              <a:t>time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i.e.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compiler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compiles</a:t>
            </a:r>
            <a:r>
              <a:rPr sz="16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code 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written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programming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language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executable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form.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size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array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declared 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initially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sometimes </a:t>
            </a:r>
            <a:r>
              <a:rPr sz="1600" b="1" spc="-100" dirty="0">
                <a:latin typeface="Georgia" panose="02040502050405020303"/>
                <a:cs typeface="Georgia" panose="02040502050405020303"/>
              </a:rPr>
              <a:t>insufficient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sometimes </a:t>
            </a:r>
            <a:r>
              <a:rPr sz="1600" b="1" spc="-130" dirty="0">
                <a:latin typeface="Georgia" panose="02040502050405020303"/>
                <a:cs typeface="Georgia" panose="02040502050405020303"/>
              </a:rPr>
              <a:t>more </a:t>
            </a:r>
            <a:r>
              <a:rPr sz="1600" b="1" spc="-110" dirty="0">
                <a:latin typeface="Georgia" panose="02040502050405020303"/>
                <a:cs typeface="Georgia" panose="02040502050405020303"/>
              </a:rPr>
              <a:t>than </a:t>
            </a:r>
            <a:r>
              <a:rPr sz="1600" b="1" spc="-100" dirty="0">
                <a:latin typeface="Georgia" panose="02040502050405020303"/>
                <a:cs typeface="Georgia" panose="02040502050405020303"/>
              </a:rPr>
              <a:t>required</a:t>
            </a:r>
            <a:r>
              <a:rPr sz="1600" spc="-1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52400" y="2514587"/>
            <a:ext cx="8001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What?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3000882"/>
            <a:ext cx="86817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allocating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during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execution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allocation.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It  also allows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program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 obtain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space,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 release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no 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required.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00" y="3920096"/>
            <a:ext cx="530288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Difference </a:t>
            </a: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between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static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dynamic</a:t>
            </a:r>
            <a:r>
              <a:rPr sz="1800" i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memory </a:t>
            </a: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allocation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2979" y="4404740"/>
          <a:ext cx="8765540" cy="1938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55"/>
                <a:gridCol w="4038600"/>
                <a:gridCol w="41148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14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Static 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Memory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Allocation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Dynamic Memory</a:t>
                      </a: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Allocation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9144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1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430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5" dirty="0">
                          <a:latin typeface="Arimo"/>
                          <a:cs typeface="Arimo"/>
                        </a:rPr>
                        <a:t>User </a:t>
                      </a:r>
                      <a:r>
                        <a:rPr sz="1800" spc="-95" dirty="0">
                          <a:latin typeface="Arimo"/>
                          <a:cs typeface="Arimo"/>
                        </a:rPr>
                        <a:t>requested </a:t>
                      </a:r>
                      <a:r>
                        <a:rPr sz="1800" spc="-135" dirty="0">
                          <a:latin typeface="Arimo"/>
                          <a:cs typeface="Arimo"/>
                        </a:rPr>
                        <a:t>memory </a:t>
                      </a:r>
                      <a:r>
                        <a:rPr sz="1800" spc="-30" dirty="0">
                          <a:latin typeface="Arimo"/>
                          <a:cs typeface="Arimo"/>
                        </a:rPr>
                        <a:t>will </a:t>
                      </a:r>
                      <a:r>
                        <a:rPr sz="1800" spc="-55" dirty="0">
                          <a:latin typeface="Arimo"/>
                          <a:cs typeface="Arimo"/>
                        </a:rPr>
                        <a:t>be </a:t>
                      </a:r>
                      <a:r>
                        <a:rPr sz="1800" spc="-50" dirty="0">
                          <a:latin typeface="Arimo"/>
                          <a:cs typeface="Arimo"/>
                        </a:rPr>
                        <a:t>allocated  </a:t>
                      </a:r>
                      <a:r>
                        <a:rPr sz="1800" spc="-15" dirty="0">
                          <a:latin typeface="Arimo"/>
                          <a:cs typeface="Arimo"/>
                        </a:rPr>
                        <a:t>at </a:t>
                      </a:r>
                      <a:r>
                        <a:rPr sz="1800" spc="-105" dirty="0">
                          <a:latin typeface="Arimo"/>
                          <a:cs typeface="Arimo"/>
                        </a:rPr>
                        <a:t>compile time </a:t>
                      </a:r>
                      <a:r>
                        <a:rPr sz="1800" spc="-65" dirty="0">
                          <a:latin typeface="Arimo"/>
                          <a:cs typeface="Arimo"/>
                        </a:rPr>
                        <a:t>that </a:t>
                      </a:r>
                      <a:r>
                        <a:rPr sz="1800" spc="-170" dirty="0">
                          <a:latin typeface="Arimo"/>
                          <a:cs typeface="Arimo"/>
                        </a:rPr>
                        <a:t>sometimes </a:t>
                      </a:r>
                      <a:r>
                        <a:rPr sz="1800" spc="-95" dirty="0">
                          <a:latin typeface="Arimo"/>
                          <a:cs typeface="Arimo"/>
                        </a:rPr>
                        <a:t>insufficient  </a:t>
                      </a:r>
                      <a:r>
                        <a:rPr sz="1800" spc="-75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800" spc="-170" dirty="0">
                          <a:latin typeface="Arimo"/>
                          <a:cs typeface="Arimo"/>
                        </a:rPr>
                        <a:t>sometimes </a:t>
                      </a:r>
                      <a:r>
                        <a:rPr sz="1800" spc="-130" dirty="0">
                          <a:latin typeface="Arimo"/>
                          <a:cs typeface="Arimo"/>
                        </a:rPr>
                        <a:t>more </a:t>
                      </a:r>
                      <a:r>
                        <a:rPr sz="1800" spc="-110" dirty="0">
                          <a:latin typeface="Arimo"/>
                          <a:cs typeface="Arimo"/>
                        </a:rPr>
                        <a:t>than</a:t>
                      </a:r>
                      <a:r>
                        <a:rPr sz="1800" spc="-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60" dirty="0">
                          <a:latin typeface="Arimo"/>
                          <a:cs typeface="Arimo"/>
                        </a:rPr>
                        <a:t>required.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689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5" dirty="0">
                          <a:latin typeface="Arimo"/>
                          <a:cs typeface="Arimo"/>
                        </a:rPr>
                        <a:t>Memory </a:t>
                      </a:r>
                      <a:r>
                        <a:rPr sz="1800" spc="-160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800" spc="-55" dirty="0">
                          <a:latin typeface="Arimo"/>
                          <a:cs typeface="Arimo"/>
                        </a:rPr>
                        <a:t>allocated </a:t>
                      </a:r>
                      <a:r>
                        <a:rPr sz="1800" spc="-85" dirty="0">
                          <a:latin typeface="Arimo"/>
                          <a:cs typeface="Arimo"/>
                        </a:rPr>
                        <a:t>while </a:t>
                      </a:r>
                      <a:r>
                        <a:rPr sz="1800" spc="-105" dirty="0">
                          <a:latin typeface="Arimo"/>
                          <a:cs typeface="Arimo"/>
                        </a:rPr>
                        <a:t>executing </a:t>
                      </a:r>
                      <a:r>
                        <a:rPr sz="1800" spc="-110" dirty="0">
                          <a:latin typeface="Arimo"/>
                          <a:cs typeface="Arimo"/>
                        </a:rPr>
                        <a:t>the  </a:t>
                      </a:r>
                      <a:r>
                        <a:rPr sz="1800" spc="-75" dirty="0">
                          <a:latin typeface="Arimo"/>
                          <a:cs typeface="Arimo"/>
                        </a:rPr>
                        <a:t>program.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2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956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5" dirty="0">
                          <a:latin typeface="Arimo"/>
                          <a:cs typeface="Arimo"/>
                        </a:rPr>
                        <a:t>Memory </a:t>
                      </a:r>
                      <a:r>
                        <a:rPr sz="1800" spc="-130" dirty="0">
                          <a:latin typeface="Arimo"/>
                          <a:cs typeface="Arimo"/>
                        </a:rPr>
                        <a:t>size </a:t>
                      </a:r>
                      <a:r>
                        <a:rPr sz="1800" spc="-140" dirty="0">
                          <a:latin typeface="Arimo"/>
                          <a:cs typeface="Arimo"/>
                        </a:rPr>
                        <a:t>can‟t </a:t>
                      </a:r>
                      <a:r>
                        <a:rPr sz="1800" spc="-55" dirty="0">
                          <a:latin typeface="Arimo"/>
                          <a:cs typeface="Arimo"/>
                        </a:rPr>
                        <a:t>be modified </a:t>
                      </a:r>
                      <a:r>
                        <a:rPr sz="1800" spc="-85" dirty="0">
                          <a:latin typeface="Arimo"/>
                          <a:cs typeface="Arimo"/>
                        </a:rPr>
                        <a:t>while  </a:t>
                      </a:r>
                      <a:r>
                        <a:rPr sz="1800" spc="-114" dirty="0">
                          <a:latin typeface="Arimo"/>
                          <a:cs typeface="Arimo"/>
                        </a:rPr>
                        <a:t>execution.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804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5" dirty="0">
                          <a:latin typeface="Arimo"/>
                          <a:cs typeface="Arimo"/>
                        </a:rPr>
                        <a:t>Memory </a:t>
                      </a:r>
                      <a:r>
                        <a:rPr sz="1800" spc="-130" dirty="0">
                          <a:latin typeface="Arimo"/>
                          <a:cs typeface="Arimo"/>
                        </a:rPr>
                        <a:t>size </a:t>
                      </a:r>
                      <a:r>
                        <a:rPr sz="1800" spc="-145" dirty="0">
                          <a:latin typeface="Arimo"/>
                          <a:cs typeface="Arimo"/>
                        </a:rPr>
                        <a:t>can </a:t>
                      </a:r>
                      <a:r>
                        <a:rPr sz="1800" spc="-55" dirty="0">
                          <a:latin typeface="Arimo"/>
                          <a:cs typeface="Arimo"/>
                        </a:rPr>
                        <a:t>be modified </a:t>
                      </a:r>
                      <a:r>
                        <a:rPr sz="1800" spc="-85" dirty="0">
                          <a:latin typeface="Arimo"/>
                          <a:cs typeface="Arimo"/>
                        </a:rPr>
                        <a:t>while  </a:t>
                      </a:r>
                      <a:r>
                        <a:rPr sz="1800" spc="-114" dirty="0">
                          <a:latin typeface="Arimo"/>
                          <a:cs typeface="Arimo"/>
                        </a:rPr>
                        <a:t>execution.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455117"/>
            <a:ext cx="65392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45" dirty="0">
                <a:solidFill>
                  <a:srgbClr val="000000"/>
                </a:solidFill>
              </a:rPr>
              <a:t>Dynamic </a:t>
            </a:r>
            <a:r>
              <a:rPr sz="3200" spc="-270" dirty="0">
                <a:solidFill>
                  <a:srgbClr val="000000"/>
                </a:solidFill>
              </a:rPr>
              <a:t>Memory </a:t>
            </a:r>
            <a:r>
              <a:rPr sz="3200" spc="-195" dirty="0">
                <a:solidFill>
                  <a:srgbClr val="000000"/>
                </a:solidFill>
              </a:rPr>
              <a:t>Allocation</a:t>
            </a:r>
            <a:r>
              <a:rPr sz="3200" spc="145" dirty="0">
                <a:solidFill>
                  <a:srgbClr val="000000"/>
                </a:solidFill>
              </a:rPr>
              <a:t> </a:t>
            </a:r>
            <a:r>
              <a:rPr sz="3200" spc="-265" dirty="0">
                <a:solidFill>
                  <a:srgbClr val="000000"/>
                </a:solidFill>
              </a:rPr>
              <a:t>cont…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6202" y="1574787"/>
            <a:ext cx="458724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i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Functions </a:t>
            </a:r>
            <a:r>
              <a:rPr sz="1800" i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available </a:t>
            </a:r>
            <a:r>
              <a:rPr sz="1800" i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800" i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800" i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memory</a:t>
            </a:r>
            <a:r>
              <a:rPr sz="1800" i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management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9850" y="2056129"/>
          <a:ext cx="8765540" cy="2674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55"/>
                <a:gridCol w="2835910"/>
                <a:gridCol w="5316854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14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Function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Description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1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70" dirty="0">
                          <a:latin typeface="Arimo"/>
                          <a:cs typeface="Arimo"/>
                        </a:rPr>
                        <a:t>void </a:t>
                      </a:r>
                      <a:r>
                        <a:rPr sz="1800" spc="-75" dirty="0">
                          <a:latin typeface="Arimo"/>
                          <a:cs typeface="Arimo"/>
                        </a:rPr>
                        <a:t>*calloc(int </a:t>
                      </a:r>
                      <a:r>
                        <a:rPr sz="1800" spc="-210" dirty="0">
                          <a:latin typeface="Arimo"/>
                          <a:cs typeface="Arimo"/>
                        </a:rPr>
                        <a:t>num, </a:t>
                      </a:r>
                      <a:r>
                        <a:rPr sz="1800" spc="-80" dirty="0">
                          <a:latin typeface="Arimo"/>
                          <a:cs typeface="Arimo"/>
                        </a:rPr>
                        <a:t>int</a:t>
                      </a:r>
                      <a:r>
                        <a:rPr sz="1800" spc="-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130" dirty="0">
                          <a:latin typeface="Arimo"/>
                          <a:cs typeface="Arimo"/>
                        </a:rPr>
                        <a:t>size)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63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0" dirty="0">
                          <a:latin typeface="Arimo"/>
                          <a:cs typeface="Arimo"/>
                        </a:rPr>
                        <a:t>Allocates </a:t>
                      </a:r>
                      <a:r>
                        <a:rPr sz="1800" spc="-114" dirty="0">
                          <a:latin typeface="Arimo"/>
                          <a:cs typeface="Arimo"/>
                        </a:rPr>
                        <a:t>an </a:t>
                      </a:r>
                      <a:r>
                        <a:rPr sz="1800" spc="-15" dirty="0">
                          <a:latin typeface="Arimo"/>
                          <a:cs typeface="Arimo"/>
                        </a:rPr>
                        <a:t>array </a:t>
                      </a:r>
                      <a:r>
                        <a:rPr sz="1800" spc="-5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1800" spc="-240" dirty="0">
                          <a:latin typeface="Arimo"/>
                          <a:cs typeface="Arimo"/>
                        </a:rPr>
                        <a:t>num </a:t>
                      </a:r>
                      <a:r>
                        <a:rPr sz="1800" spc="-145" dirty="0">
                          <a:latin typeface="Arimo"/>
                          <a:cs typeface="Arimo"/>
                        </a:rPr>
                        <a:t>elements </a:t>
                      </a:r>
                      <a:r>
                        <a:rPr sz="1800" spc="-114" dirty="0">
                          <a:latin typeface="Arimo"/>
                          <a:cs typeface="Arimo"/>
                        </a:rPr>
                        <a:t>each </a:t>
                      </a:r>
                      <a:r>
                        <a:rPr sz="1800" spc="-5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1800" spc="-135" dirty="0">
                          <a:latin typeface="Arimo"/>
                          <a:cs typeface="Arimo"/>
                        </a:rPr>
                        <a:t>which </a:t>
                      </a:r>
                      <a:r>
                        <a:rPr sz="1800" spc="-130" dirty="0">
                          <a:latin typeface="Arimo"/>
                          <a:cs typeface="Arimo"/>
                        </a:rPr>
                        <a:t>size  </a:t>
                      </a:r>
                      <a:r>
                        <a:rPr sz="1800" spc="-114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800" spc="-105" dirty="0">
                          <a:latin typeface="Arimo"/>
                          <a:cs typeface="Arimo"/>
                        </a:rPr>
                        <a:t>bytes </a:t>
                      </a:r>
                      <a:r>
                        <a:rPr sz="1800" spc="-30" dirty="0">
                          <a:latin typeface="Arimo"/>
                          <a:cs typeface="Arimo"/>
                        </a:rPr>
                        <a:t>will </a:t>
                      </a:r>
                      <a:r>
                        <a:rPr sz="1800" spc="-55" dirty="0">
                          <a:latin typeface="Arimo"/>
                          <a:cs typeface="Arimo"/>
                        </a:rPr>
                        <a:t>be</a:t>
                      </a:r>
                      <a:r>
                        <a:rPr sz="1800" spc="2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130" dirty="0">
                          <a:latin typeface="Arimo"/>
                          <a:cs typeface="Arimo"/>
                        </a:rPr>
                        <a:t>size.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2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70" dirty="0">
                          <a:latin typeface="Arimo"/>
                          <a:cs typeface="Arimo"/>
                        </a:rPr>
                        <a:t>void </a:t>
                      </a:r>
                      <a:r>
                        <a:rPr sz="1800" spc="-55" dirty="0">
                          <a:latin typeface="Arimo"/>
                          <a:cs typeface="Arimo"/>
                        </a:rPr>
                        <a:t>free(void</a:t>
                      </a:r>
                      <a:r>
                        <a:rPr sz="1800" spc="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85" dirty="0">
                          <a:latin typeface="Arimo"/>
                          <a:cs typeface="Arimo"/>
                        </a:rPr>
                        <a:t>*address)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75" dirty="0">
                          <a:latin typeface="Arimo"/>
                          <a:cs typeface="Arimo"/>
                        </a:rPr>
                        <a:t>Releases </a:t>
                      </a:r>
                      <a:r>
                        <a:rPr sz="1800" spc="-10" dirty="0">
                          <a:latin typeface="Arimo"/>
                          <a:cs typeface="Arimo"/>
                        </a:rPr>
                        <a:t>a </a:t>
                      </a:r>
                      <a:r>
                        <a:rPr sz="1800" spc="-80" dirty="0">
                          <a:latin typeface="Arimo"/>
                          <a:cs typeface="Arimo"/>
                        </a:rPr>
                        <a:t>block </a:t>
                      </a:r>
                      <a:r>
                        <a:rPr sz="1800" spc="-5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1800" spc="-135" dirty="0">
                          <a:latin typeface="Arimo"/>
                          <a:cs typeface="Arimo"/>
                        </a:rPr>
                        <a:t>memory </a:t>
                      </a:r>
                      <a:r>
                        <a:rPr sz="1800" spc="-80" dirty="0">
                          <a:latin typeface="Arimo"/>
                          <a:cs typeface="Arimo"/>
                        </a:rPr>
                        <a:t>block </a:t>
                      </a:r>
                      <a:r>
                        <a:rPr sz="1800" spc="-75" dirty="0">
                          <a:latin typeface="Arimo"/>
                          <a:cs typeface="Arimo"/>
                        </a:rPr>
                        <a:t>specified </a:t>
                      </a:r>
                      <a:r>
                        <a:rPr sz="1800" spc="-50" dirty="0">
                          <a:latin typeface="Arimo"/>
                          <a:cs typeface="Arimo"/>
                        </a:rPr>
                        <a:t>by</a:t>
                      </a:r>
                      <a:r>
                        <a:rPr sz="1800" spc="-15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110" dirty="0">
                          <a:latin typeface="Arimo"/>
                          <a:cs typeface="Arimo"/>
                        </a:rPr>
                        <a:t>address.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3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70" dirty="0">
                          <a:latin typeface="Arimo"/>
                          <a:cs typeface="Arimo"/>
                        </a:rPr>
                        <a:t>void </a:t>
                      </a:r>
                      <a:r>
                        <a:rPr sz="1800" spc="-85" dirty="0">
                          <a:latin typeface="Arimo"/>
                          <a:cs typeface="Arimo"/>
                        </a:rPr>
                        <a:t>*malloc(int</a:t>
                      </a:r>
                      <a:r>
                        <a:rPr sz="1800" spc="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210" dirty="0">
                          <a:latin typeface="Arimo"/>
                          <a:cs typeface="Arimo"/>
                        </a:rPr>
                        <a:t>num)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0" dirty="0">
                          <a:latin typeface="Arimo"/>
                          <a:cs typeface="Arimo"/>
                        </a:rPr>
                        <a:t>Allocates </a:t>
                      </a:r>
                      <a:r>
                        <a:rPr sz="1800" spc="-114" dirty="0">
                          <a:latin typeface="Arimo"/>
                          <a:cs typeface="Arimo"/>
                        </a:rPr>
                        <a:t>an </a:t>
                      </a:r>
                      <a:r>
                        <a:rPr sz="1800" spc="-15" dirty="0">
                          <a:latin typeface="Arimo"/>
                          <a:cs typeface="Arimo"/>
                        </a:rPr>
                        <a:t>array </a:t>
                      </a:r>
                      <a:r>
                        <a:rPr sz="1800" spc="-5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1800" spc="-240" dirty="0">
                          <a:latin typeface="Arimo"/>
                          <a:cs typeface="Arimo"/>
                        </a:rPr>
                        <a:t>num </a:t>
                      </a:r>
                      <a:r>
                        <a:rPr sz="1800" spc="-105" dirty="0">
                          <a:latin typeface="Arimo"/>
                          <a:cs typeface="Arimo"/>
                        </a:rPr>
                        <a:t>bytes </a:t>
                      </a:r>
                      <a:r>
                        <a:rPr sz="1800" spc="-8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800" spc="-75" dirty="0">
                          <a:latin typeface="Arimo"/>
                          <a:cs typeface="Arimo"/>
                        </a:rPr>
                        <a:t>leave</a:t>
                      </a:r>
                      <a:r>
                        <a:rPr sz="1800" spc="3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160" dirty="0">
                          <a:latin typeface="Arimo"/>
                          <a:cs typeface="Arimo"/>
                        </a:rPr>
                        <a:t>them</a:t>
                      </a:r>
                      <a:endParaRPr sz="18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5" dirty="0">
                          <a:latin typeface="Arimo"/>
                          <a:cs typeface="Arimo"/>
                        </a:rPr>
                        <a:t>initialized.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mo"/>
                          <a:cs typeface="Arimo"/>
                        </a:rPr>
                        <a:t>4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11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70" dirty="0">
                          <a:latin typeface="Arimo"/>
                          <a:cs typeface="Arimo"/>
                        </a:rPr>
                        <a:t>void </a:t>
                      </a:r>
                      <a:r>
                        <a:rPr sz="1800" spc="-55" dirty="0">
                          <a:latin typeface="Arimo"/>
                          <a:cs typeface="Arimo"/>
                        </a:rPr>
                        <a:t>*realloc(void </a:t>
                      </a:r>
                      <a:r>
                        <a:rPr sz="1800" spc="-90" dirty="0">
                          <a:latin typeface="Arimo"/>
                          <a:cs typeface="Arimo"/>
                        </a:rPr>
                        <a:t>*address,  </a:t>
                      </a:r>
                      <a:r>
                        <a:rPr sz="1800" spc="-80" dirty="0">
                          <a:latin typeface="Arimo"/>
                          <a:cs typeface="Arimo"/>
                        </a:rPr>
                        <a:t>int</a:t>
                      </a:r>
                      <a:r>
                        <a:rPr sz="1800" spc="-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135" dirty="0">
                          <a:latin typeface="Arimo"/>
                          <a:cs typeface="Arimo"/>
                        </a:rPr>
                        <a:t>newsize)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10" dirty="0">
                          <a:latin typeface="Arimo"/>
                          <a:cs typeface="Arimo"/>
                        </a:rPr>
                        <a:t>Re-allocates </a:t>
                      </a:r>
                      <a:r>
                        <a:rPr sz="1800" spc="-135" dirty="0">
                          <a:latin typeface="Arimo"/>
                          <a:cs typeface="Arimo"/>
                        </a:rPr>
                        <a:t>memory </a:t>
                      </a:r>
                      <a:r>
                        <a:rPr sz="1800" spc="-80" dirty="0">
                          <a:latin typeface="Arimo"/>
                          <a:cs typeface="Arimo"/>
                        </a:rPr>
                        <a:t>extending </a:t>
                      </a:r>
                      <a:r>
                        <a:rPr sz="1800" spc="-15" dirty="0">
                          <a:latin typeface="Arimo"/>
                          <a:cs typeface="Arimo"/>
                        </a:rPr>
                        <a:t>it </a:t>
                      </a:r>
                      <a:r>
                        <a:rPr sz="1800" spc="-114" dirty="0">
                          <a:latin typeface="Arimo"/>
                          <a:cs typeface="Arimo"/>
                        </a:rPr>
                        <a:t>up </a:t>
                      </a:r>
                      <a:r>
                        <a:rPr sz="1800" spc="-60" dirty="0">
                          <a:latin typeface="Arimo"/>
                          <a:cs typeface="Arimo"/>
                        </a:rPr>
                        <a:t>to </a:t>
                      </a:r>
                      <a:r>
                        <a:rPr sz="1800" spc="-150" dirty="0">
                          <a:latin typeface="Arimo"/>
                          <a:cs typeface="Arimo"/>
                        </a:rPr>
                        <a:t>new</a:t>
                      </a:r>
                      <a:r>
                        <a:rPr sz="1800" spc="5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130" dirty="0">
                          <a:latin typeface="Arimo"/>
                          <a:cs typeface="Arimo"/>
                        </a:rPr>
                        <a:t>size.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25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55117"/>
            <a:ext cx="70129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45" dirty="0">
                <a:solidFill>
                  <a:srgbClr val="000000"/>
                </a:solidFill>
              </a:rPr>
              <a:t>Dynamic </a:t>
            </a:r>
            <a:r>
              <a:rPr sz="3200" spc="-270" dirty="0">
                <a:solidFill>
                  <a:srgbClr val="000000"/>
                </a:solidFill>
              </a:rPr>
              <a:t>Memory </a:t>
            </a:r>
            <a:r>
              <a:rPr sz="3200" spc="-195" dirty="0">
                <a:solidFill>
                  <a:srgbClr val="000000"/>
                </a:solidFill>
              </a:rPr>
              <a:t>Allocation</a:t>
            </a:r>
            <a:r>
              <a:rPr sz="3200" spc="130" dirty="0">
                <a:solidFill>
                  <a:srgbClr val="000000"/>
                </a:solidFill>
              </a:rPr>
              <a:t> </a:t>
            </a:r>
            <a:r>
              <a:rPr sz="3200" spc="-250" dirty="0">
                <a:solidFill>
                  <a:srgbClr val="000000"/>
                </a:solidFill>
              </a:rPr>
              <a:t>Example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58800" y="3488309"/>
            <a:ext cx="3352800" cy="609600"/>
          </a:xfrm>
          <a:prstGeom prst="rect">
            <a:avLst/>
          </a:prstGeom>
          <a:ln w="31750">
            <a:solidFill>
              <a:srgbClr val="008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50"/>
              </a:spcBef>
            </a:pPr>
            <a:r>
              <a:rPr sz="1600" b="1" spc="-90" dirty="0">
                <a:latin typeface="Georgia" panose="02040502050405020303"/>
                <a:cs typeface="Georgia" panose="02040502050405020303"/>
              </a:rPr>
              <a:t>pi </a:t>
            </a:r>
            <a:r>
              <a:rPr sz="1600" b="1" spc="-180" dirty="0">
                <a:latin typeface="Georgia" panose="02040502050405020303"/>
                <a:cs typeface="Georgia" panose="02040502050405020303"/>
              </a:rPr>
              <a:t>= </a:t>
            </a:r>
            <a:r>
              <a:rPr sz="1600" b="1" spc="-85" dirty="0">
                <a:latin typeface="Georgia" panose="02040502050405020303"/>
                <a:cs typeface="Georgia" panose="02040502050405020303"/>
              </a:rPr>
              <a:t>(int </a:t>
            </a:r>
            <a:r>
              <a:rPr sz="1600" b="1" spc="-60" dirty="0">
                <a:latin typeface="Georgia" panose="02040502050405020303"/>
                <a:cs typeface="Georgia" panose="02040502050405020303"/>
              </a:rPr>
              <a:t>*)</a:t>
            </a:r>
            <a:r>
              <a:rPr sz="1600" b="1" spc="-10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malloc(sizeof(int));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44450">
              <a:lnSpc>
                <a:spcPct val="100000"/>
              </a:lnSpc>
              <a:spcBef>
                <a:spcPts val="385"/>
              </a:spcBef>
            </a:pPr>
            <a:r>
              <a:rPr sz="1600" b="1" spc="-90" dirty="0">
                <a:latin typeface="Georgia" panose="02040502050405020303"/>
                <a:cs typeface="Georgia" panose="02040502050405020303"/>
              </a:rPr>
              <a:t>pj </a:t>
            </a:r>
            <a:r>
              <a:rPr sz="1600" b="1" spc="-180" dirty="0">
                <a:latin typeface="Georgia" panose="02040502050405020303"/>
                <a:cs typeface="Georgia" panose="02040502050405020303"/>
              </a:rPr>
              <a:t>= </a:t>
            </a:r>
            <a:r>
              <a:rPr sz="1600" b="1" spc="-90" dirty="0">
                <a:latin typeface="Georgia" panose="02040502050405020303"/>
                <a:cs typeface="Georgia" panose="02040502050405020303"/>
              </a:rPr>
              <a:t>(float </a:t>
            </a:r>
            <a:r>
              <a:rPr sz="1600" b="1" spc="-55" dirty="0">
                <a:latin typeface="Georgia" panose="02040502050405020303"/>
                <a:cs typeface="Georgia" panose="02040502050405020303"/>
              </a:rPr>
              <a:t>*)</a:t>
            </a:r>
            <a:r>
              <a:rPr sz="1600" b="1" spc="-8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malloc(sizeof(float));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200" y="4953000"/>
            <a:ext cx="3352800" cy="609600"/>
          </a:xfrm>
          <a:prstGeom prst="rect">
            <a:avLst/>
          </a:prstGeom>
          <a:ln w="31750">
            <a:solidFill>
              <a:srgbClr val="DD8046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64770">
              <a:lnSpc>
                <a:spcPct val="100000"/>
              </a:lnSpc>
              <a:spcBef>
                <a:spcPts val="35"/>
              </a:spcBef>
            </a:pPr>
            <a:r>
              <a:rPr sz="1600" b="1" spc="-95" dirty="0">
                <a:latin typeface="Georgia" panose="02040502050405020303"/>
                <a:cs typeface="Georgia" panose="02040502050405020303"/>
              </a:rPr>
              <a:t>free(pi);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64770">
              <a:lnSpc>
                <a:spcPct val="100000"/>
              </a:lnSpc>
              <a:spcBef>
                <a:spcPts val="390"/>
              </a:spcBef>
            </a:pPr>
            <a:r>
              <a:rPr sz="1600" b="1" spc="-95" dirty="0">
                <a:latin typeface="Georgia" panose="02040502050405020303"/>
                <a:cs typeface="Georgia" panose="02040502050405020303"/>
              </a:rPr>
              <a:t>free(pj);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800" y="1600200"/>
            <a:ext cx="4038600" cy="4800600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67640" marR="2063115">
              <a:lnSpc>
                <a:spcPct val="120000"/>
              </a:lnSpc>
              <a:spcBef>
                <a:spcPts val="705"/>
              </a:spcBef>
            </a:pPr>
            <a:r>
              <a:rPr sz="1600" b="1" spc="-105" dirty="0">
                <a:latin typeface="Georgia" panose="02040502050405020303"/>
                <a:cs typeface="Georgia" panose="02040502050405020303"/>
              </a:rPr>
              <a:t>#include </a:t>
            </a:r>
            <a:r>
              <a:rPr sz="1600" b="1" spc="-125" dirty="0">
                <a:latin typeface="Georgia" panose="02040502050405020303"/>
                <a:cs typeface="Georgia" panose="02040502050405020303"/>
              </a:rPr>
              <a:t>&lt;stdio.h&gt;  </a:t>
            </a:r>
            <a:r>
              <a:rPr sz="1600" b="1" spc="-105" dirty="0">
                <a:latin typeface="Georgia" panose="02040502050405020303"/>
                <a:cs typeface="Georgia" panose="02040502050405020303"/>
              </a:rPr>
              <a:t>#include </a:t>
            </a:r>
            <a:r>
              <a:rPr sz="1600" b="1" spc="-120" dirty="0">
                <a:latin typeface="Georgia" panose="02040502050405020303"/>
                <a:cs typeface="Georgia" panose="02040502050405020303"/>
              </a:rPr>
              <a:t>&lt;stdlib.h&gt;  </a:t>
            </a:r>
            <a:r>
              <a:rPr sz="1600" b="1" spc="-90" dirty="0">
                <a:latin typeface="Georgia" panose="02040502050405020303"/>
                <a:cs typeface="Georgia" panose="02040502050405020303"/>
              </a:rPr>
              <a:t>int</a:t>
            </a:r>
            <a:r>
              <a:rPr sz="1600" b="1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114" dirty="0">
                <a:latin typeface="Georgia" panose="02040502050405020303"/>
                <a:cs typeface="Georgia" panose="02040502050405020303"/>
              </a:rPr>
              <a:t>main()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67640">
              <a:lnSpc>
                <a:spcPct val="100000"/>
              </a:lnSpc>
              <a:spcBef>
                <a:spcPts val="380"/>
              </a:spcBef>
            </a:pPr>
            <a:r>
              <a:rPr sz="1600" b="1" spc="-175" dirty="0">
                <a:latin typeface="Georgia" panose="02040502050405020303"/>
                <a:cs typeface="Georgia" panose="02040502050405020303"/>
              </a:rPr>
              <a:t>{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98450" marR="2927985">
              <a:lnSpc>
                <a:spcPct val="120000"/>
              </a:lnSpc>
            </a:pPr>
            <a:r>
              <a:rPr sz="1600" b="1" spc="-90" dirty="0">
                <a:latin typeface="Georgia" panose="02040502050405020303"/>
                <a:cs typeface="Georgia" panose="02040502050405020303"/>
              </a:rPr>
              <a:t>int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*pi;  </a:t>
            </a:r>
            <a:r>
              <a:rPr sz="1600" b="1" spc="-90" dirty="0">
                <a:latin typeface="Georgia" panose="02040502050405020303"/>
                <a:cs typeface="Georgia" panose="02040502050405020303"/>
              </a:rPr>
              <a:t>float</a:t>
            </a:r>
            <a:r>
              <a:rPr sz="1600" b="1" spc="-13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*pj;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</a:pPr>
            <a:endParaRPr sz="18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Georgia" panose="02040502050405020303"/>
              <a:cs typeface="Georgia" panose="02040502050405020303"/>
            </a:endParaRPr>
          </a:p>
          <a:p>
            <a:pPr marL="298450">
              <a:lnSpc>
                <a:spcPct val="100000"/>
              </a:lnSpc>
              <a:spcBef>
                <a:spcPts val="5"/>
              </a:spcBef>
            </a:pPr>
            <a:r>
              <a:rPr sz="1600" b="1" spc="-75" dirty="0">
                <a:latin typeface="Georgia" panose="02040502050405020303"/>
                <a:cs typeface="Georgia" panose="02040502050405020303"/>
              </a:rPr>
              <a:t>*pi </a:t>
            </a:r>
            <a:r>
              <a:rPr sz="1600" b="1" spc="-180" dirty="0">
                <a:latin typeface="Georgia" panose="02040502050405020303"/>
                <a:cs typeface="Georgia" panose="02040502050405020303"/>
              </a:rPr>
              <a:t>=</a:t>
            </a:r>
            <a:r>
              <a:rPr sz="1600" b="1" spc="-13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55" dirty="0">
                <a:latin typeface="Georgia" panose="02040502050405020303"/>
                <a:cs typeface="Georgia" panose="02040502050405020303"/>
              </a:rPr>
              <a:t>10;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44170">
              <a:lnSpc>
                <a:spcPct val="100000"/>
              </a:lnSpc>
              <a:spcBef>
                <a:spcPts val="380"/>
              </a:spcBef>
            </a:pPr>
            <a:r>
              <a:rPr sz="1600" b="1" spc="-80" dirty="0">
                <a:latin typeface="Georgia" panose="02040502050405020303"/>
                <a:cs typeface="Georgia" panose="02040502050405020303"/>
              </a:rPr>
              <a:t>*pj </a:t>
            </a:r>
            <a:r>
              <a:rPr sz="1600" b="1" spc="-180" dirty="0">
                <a:latin typeface="Georgia" panose="02040502050405020303"/>
                <a:cs typeface="Georgia" panose="02040502050405020303"/>
              </a:rPr>
              <a:t>=</a:t>
            </a:r>
            <a:r>
              <a:rPr sz="1600" b="1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3.56;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44170">
              <a:lnSpc>
                <a:spcPct val="100000"/>
              </a:lnSpc>
              <a:spcBef>
                <a:spcPts val="585"/>
              </a:spcBef>
            </a:pPr>
            <a:r>
              <a:rPr sz="1400" b="1" spc="-85" dirty="0">
                <a:latin typeface="Georgia" panose="02040502050405020303"/>
                <a:cs typeface="Georgia" panose="02040502050405020303"/>
              </a:rPr>
              <a:t>printf(“integer </a:t>
            </a:r>
            <a:r>
              <a:rPr sz="1400" b="1" spc="-155" dirty="0">
                <a:latin typeface="Georgia" panose="02040502050405020303"/>
                <a:cs typeface="Georgia" panose="02040502050405020303"/>
              </a:rPr>
              <a:t>= </a:t>
            </a:r>
            <a:r>
              <a:rPr sz="1400" b="1" spc="-30" dirty="0">
                <a:latin typeface="Georgia" panose="02040502050405020303"/>
                <a:cs typeface="Georgia" panose="02040502050405020303"/>
              </a:rPr>
              <a:t>%d, </a:t>
            </a:r>
            <a:r>
              <a:rPr sz="1400" b="1" spc="-75" dirty="0">
                <a:latin typeface="Georgia" panose="02040502050405020303"/>
                <a:cs typeface="Georgia" panose="02040502050405020303"/>
              </a:rPr>
              <a:t>float </a:t>
            </a:r>
            <a:r>
              <a:rPr sz="1400" b="1" spc="-155" dirty="0">
                <a:latin typeface="Georgia" panose="02040502050405020303"/>
                <a:cs typeface="Georgia" panose="02040502050405020303"/>
              </a:rPr>
              <a:t>= </a:t>
            </a:r>
            <a:r>
              <a:rPr sz="1400" b="1" spc="-75" dirty="0">
                <a:latin typeface="Georgia" panose="02040502050405020303"/>
                <a:cs typeface="Georgia" panose="02040502050405020303"/>
              </a:rPr>
              <a:t>%f”, </a:t>
            </a:r>
            <a:r>
              <a:rPr sz="1400" b="1" spc="-80" dirty="0">
                <a:latin typeface="Georgia" panose="02040502050405020303"/>
                <a:cs typeface="Georgia" panose="02040502050405020303"/>
              </a:rPr>
              <a:t>*pi,</a:t>
            </a:r>
            <a:r>
              <a:rPr sz="1400" b="1" spc="-20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75" dirty="0">
                <a:latin typeface="Georgia" panose="02040502050405020303"/>
                <a:cs typeface="Georgia" panose="02040502050405020303"/>
              </a:rPr>
              <a:t>*pj);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</a:pPr>
            <a:endParaRPr sz="16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</a:pPr>
            <a:endParaRPr sz="1600">
              <a:latin typeface="Georgia" panose="02040502050405020303"/>
              <a:cs typeface="Georgia" panose="02040502050405020303"/>
            </a:endParaRPr>
          </a:p>
          <a:p>
            <a:pPr marL="344170">
              <a:lnSpc>
                <a:spcPct val="100000"/>
              </a:lnSpc>
              <a:spcBef>
                <a:spcPts val="1400"/>
              </a:spcBef>
            </a:pPr>
            <a:r>
              <a:rPr sz="1600" b="1" spc="-105" dirty="0">
                <a:latin typeface="Georgia" panose="02040502050405020303"/>
                <a:cs typeface="Georgia" panose="02040502050405020303"/>
              </a:rPr>
              <a:t>return</a:t>
            </a:r>
            <a:r>
              <a:rPr sz="1600" b="1" spc="-6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165" dirty="0">
                <a:latin typeface="Georgia" panose="02040502050405020303"/>
                <a:cs typeface="Georgia" panose="02040502050405020303"/>
              </a:rPr>
              <a:t>0;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67640">
              <a:lnSpc>
                <a:spcPct val="100000"/>
              </a:lnSpc>
              <a:spcBef>
                <a:spcPts val="385"/>
              </a:spcBef>
            </a:pPr>
            <a:r>
              <a:rPr sz="1600" b="1" spc="-175" dirty="0">
                <a:latin typeface="Georgia" panose="02040502050405020303"/>
                <a:cs typeface="Georgia" panose="02040502050405020303"/>
              </a:rPr>
              <a:t>}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9200" y="3505200"/>
            <a:ext cx="2819400" cy="1066800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325"/>
              </a:lnSpc>
            </a:pPr>
            <a:r>
              <a:rPr sz="1200" b="1" spc="-70" dirty="0">
                <a:latin typeface="Georgia" panose="02040502050405020303"/>
                <a:cs typeface="Georgia" panose="02040502050405020303"/>
              </a:rPr>
              <a:t>if </a:t>
            </a:r>
            <a:r>
              <a:rPr sz="1200" b="1" spc="-60" dirty="0">
                <a:latin typeface="Georgia" panose="02040502050405020303"/>
                <a:cs typeface="Georgia" panose="02040502050405020303"/>
              </a:rPr>
              <a:t>(!pi </a:t>
            </a:r>
            <a:r>
              <a:rPr sz="1200" b="1" spc="-85" dirty="0">
                <a:latin typeface="Georgia" panose="02040502050405020303"/>
                <a:cs typeface="Georgia" panose="02040502050405020303"/>
              </a:rPr>
              <a:t>||</a:t>
            </a:r>
            <a:r>
              <a:rPr sz="1200" b="1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60" dirty="0">
                <a:latin typeface="Georgia" panose="02040502050405020303"/>
                <a:cs typeface="Georgia" panose="02040502050405020303"/>
              </a:rPr>
              <a:t>!pj)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38735">
              <a:lnSpc>
                <a:spcPct val="100000"/>
              </a:lnSpc>
              <a:spcBef>
                <a:spcPts val="285"/>
              </a:spcBef>
            </a:pPr>
            <a:r>
              <a:rPr sz="1200" b="1" spc="-130" dirty="0">
                <a:latin typeface="Georgia" panose="02040502050405020303"/>
                <a:cs typeface="Georgia" panose="02040502050405020303"/>
              </a:rPr>
              <a:t>{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204470" marR="494665">
              <a:lnSpc>
                <a:spcPct val="120000"/>
              </a:lnSpc>
              <a:spcBef>
                <a:spcPts val="5"/>
              </a:spcBef>
            </a:pPr>
            <a:r>
              <a:rPr sz="1200" b="1" spc="-80" dirty="0">
                <a:latin typeface="Georgia" panose="02040502050405020303"/>
                <a:cs typeface="Georgia" panose="02040502050405020303"/>
              </a:rPr>
              <a:t>printf(“Insufficient </a:t>
            </a:r>
            <a:r>
              <a:rPr sz="1200" b="1" spc="-100" dirty="0">
                <a:latin typeface="Georgia" panose="02040502050405020303"/>
                <a:cs typeface="Georgia" panose="02040502050405020303"/>
              </a:rPr>
              <a:t>Memory”);  </a:t>
            </a:r>
            <a:r>
              <a:rPr sz="1200" b="1" spc="-85" dirty="0">
                <a:latin typeface="Georgia" panose="02040502050405020303"/>
                <a:cs typeface="Georgia" panose="02040502050405020303"/>
              </a:rPr>
              <a:t>return;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70485">
              <a:lnSpc>
                <a:spcPct val="100000"/>
              </a:lnSpc>
              <a:spcBef>
                <a:spcPts val="285"/>
              </a:spcBef>
            </a:pPr>
            <a:r>
              <a:rPr sz="1200" b="1" spc="-130" dirty="0">
                <a:latin typeface="Georgia" panose="02040502050405020303"/>
                <a:cs typeface="Georgia" panose="02040502050405020303"/>
              </a:rPr>
              <a:t>}</a:t>
            </a:r>
            <a:endParaRPr sz="1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6000" y="1600200"/>
            <a:ext cx="4013200" cy="4572000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142875" marR="2510155">
              <a:lnSpc>
                <a:spcPct val="120000"/>
              </a:lnSpc>
              <a:spcBef>
                <a:spcPts val="770"/>
              </a:spcBef>
            </a:pPr>
            <a:r>
              <a:rPr sz="1200" b="1" spc="-80" dirty="0">
                <a:latin typeface="Georgia" panose="02040502050405020303"/>
                <a:cs typeface="Georgia" panose="02040502050405020303"/>
              </a:rPr>
              <a:t>#include </a:t>
            </a:r>
            <a:r>
              <a:rPr sz="1200" b="1" spc="-95" dirty="0">
                <a:latin typeface="Georgia" panose="02040502050405020303"/>
                <a:cs typeface="Georgia" panose="02040502050405020303"/>
              </a:rPr>
              <a:t>&lt;stdio.h&gt;  </a:t>
            </a:r>
            <a:r>
              <a:rPr sz="1200" b="1" spc="-80" dirty="0">
                <a:latin typeface="Georgia" panose="02040502050405020303"/>
                <a:cs typeface="Georgia" panose="02040502050405020303"/>
              </a:rPr>
              <a:t>#include </a:t>
            </a:r>
            <a:r>
              <a:rPr sz="1200" b="1" spc="-90" dirty="0">
                <a:latin typeface="Georgia" panose="02040502050405020303"/>
                <a:cs typeface="Georgia" panose="02040502050405020303"/>
              </a:rPr>
              <a:t>&lt;stdlib.h&gt;  </a:t>
            </a:r>
            <a:r>
              <a:rPr sz="1200" b="1" spc="-70" dirty="0">
                <a:latin typeface="Georgia" panose="02040502050405020303"/>
                <a:cs typeface="Georgia" panose="02040502050405020303"/>
              </a:rPr>
              <a:t>int</a:t>
            </a:r>
            <a:r>
              <a:rPr sz="1200" b="1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85" dirty="0">
                <a:latin typeface="Georgia" panose="02040502050405020303"/>
                <a:cs typeface="Georgia" panose="02040502050405020303"/>
              </a:rPr>
              <a:t>main()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142875">
              <a:lnSpc>
                <a:spcPct val="100000"/>
              </a:lnSpc>
              <a:spcBef>
                <a:spcPts val="290"/>
              </a:spcBef>
            </a:pPr>
            <a:r>
              <a:rPr sz="1200" b="1" spc="-130" dirty="0">
                <a:latin typeface="Georgia" panose="02040502050405020303"/>
                <a:cs typeface="Georgia" panose="02040502050405020303"/>
              </a:rPr>
              <a:t>{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241935" marR="3127375">
              <a:lnSpc>
                <a:spcPct val="120000"/>
              </a:lnSpc>
            </a:pPr>
            <a:r>
              <a:rPr sz="1200" b="1" spc="-70" dirty="0">
                <a:latin typeface="Georgia" panose="02040502050405020303"/>
                <a:cs typeface="Georgia" panose="02040502050405020303"/>
              </a:rPr>
              <a:t>int *pi;  </a:t>
            </a:r>
            <a:r>
              <a:rPr sz="1200" b="1" spc="-65" dirty="0">
                <a:latin typeface="Georgia" panose="02040502050405020303"/>
                <a:cs typeface="Georgia" panose="02040502050405020303"/>
              </a:rPr>
              <a:t>float</a:t>
            </a:r>
            <a:r>
              <a:rPr sz="1200" b="1" spc="120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70" dirty="0">
                <a:latin typeface="Georgia" panose="02040502050405020303"/>
                <a:cs typeface="Georgia" panose="02040502050405020303"/>
              </a:rPr>
              <a:t>*pj;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241935">
              <a:lnSpc>
                <a:spcPct val="100000"/>
              </a:lnSpc>
              <a:spcBef>
                <a:spcPts val="285"/>
              </a:spcBef>
            </a:pPr>
            <a:r>
              <a:rPr sz="1200" b="1" spc="-65" dirty="0">
                <a:latin typeface="Georgia" panose="02040502050405020303"/>
                <a:cs typeface="Georgia" panose="02040502050405020303"/>
              </a:rPr>
              <a:t>pi </a:t>
            </a:r>
            <a:r>
              <a:rPr sz="1200" b="1" spc="-135" dirty="0">
                <a:latin typeface="Georgia" panose="02040502050405020303"/>
                <a:cs typeface="Georgia" panose="02040502050405020303"/>
              </a:rPr>
              <a:t>= </a:t>
            </a:r>
            <a:r>
              <a:rPr sz="1200" b="1" spc="-65" dirty="0">
                <a:latin typeface="Georgia" panose="02040502050405020303"/>
                <a:cs typeface="Georgia" panose="02040502050405020303"/>
              </a:rPr>
              <a:t>(int </a:t>
            </a:r>
            <a:r>
              <a:rPr sz="1200" b="1" spc="-45" dirty="0">
                <a:latin typeface="Georgia" panose="02040502050405020303"/>
                <a:cs typeface="Georgia" panose="02040502050405020303"/>
              </a:rPr>
              <a:t>*)</a:t>
            </a:r>
            <a:r>
              <a:rPr sz="1200" b="1" spc="-100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70" dirty="0">
                <a:latin typeface="Georgia" panose="02040502050405020303"/>
                <a:cs typeface="Georgia" panose="02040502050405020303"/>
              </a:rPr>
              <a:t>malloc(sizeof(int));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241935">
              <a:lnSpc>
                <a:spcPct val="100000"/>
              </a:lnSpc>
              <a:spcBef>
                <a:spcPts val="290"/>
              </a:spcBef>
            </a:pPr>
            <a:r>
              <a:rPr sz="1200" b="1" spc="-65" dirty="0">
                <a:latin typeface="Georgia" panose="02040502050405020303"/>
                <a:cs typeface="Georgia" panose="02040502050405020303"/>
              </a:rPr>
              <a:t>pj </a:t>
            </a:r>
            <a:r>
              <a:rPr sz="1200" b="1" spc="-135" dirty="0">
                <a:latin typeface="Georgia" panose="02040502050405020303"/>
                <a:cs typeface="Georgia" panose="02040502050405020303"/>
              </a:rPr>
              <a:t>= </a:t>
            </a:r>
            <a:r>
              <a:rPr sz="1200" b="1" spc="-65" dirty="0">
                <a:latin typeface="Georgia" panose="02040502050405020303"/>
                <a:cs typeface="Georgia" panose="02040502050405020303"/>
              </a:rPr>
              <a:t>(float </a:t>
            </a:r>
            <a:r>
              <a:rPr sz="1200" b="1" spc="-45" dirty="0">
                <a:latin typeface="Georgia" panose="02040502050405020303"/>
                <a:cs typeface="Georgia" panose="02040502050405020303"/>
              </a:rPr>
              <a:t>*)</a:t>
            </a:r>
            <a:r>
              <a:rPr sz="1200" b="1" spc="-110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70" dirty="0">
                <a:latin typeface="Georgia" panose="02040502050405020303"/>
                <a:cs typeface="Georgia" panose="02040502050405020303"/>
              </a:rPr>
              <a:t>malloc(sizeof(float));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</a:pPr>
            <a:endParaRPr sz="14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</a:pPr>
            <a:endParaRPr sz="14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</a:pPr>
            <a:endParaRPr sz="14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</a:pPr>
            <a:endParaRPr sz="14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</a:pPr>
            <a:endParaRPr sz="1400">
              <a:latin typeface="Georgia" panose="02040502050405020303"/>
              <a:cs typeface="Georgia" panose="02040502050405020303"/>
            </a:endParaRPr>
          </a:p>
          <a:p>
            <a:pPr marL="241935">
              <a:lnSpc>
                <a:spcPct val="100000"/>
              </a:lnSpc>
              <a:spcBef>
                <a:spcPts val="975"/>
              </a:spcBef>
            </a:pPr>
            <a:r>
              <a:rPr sz="1200" b="1" spc="-55" dirty="0">
                <a:latin typeface="Georgia" panose="02040502050405020303"/>
                <a:cs typeface="Georgia" panose="02040502050405020303"/>
              </a:rPr>
              <a:t>*pi </a:t>
            </a:r>
            <a:r>
              <a:rPr sz="1200" b="1" spc="-135" dirty="0">
                <a:latin typeface="Georgia" panose="02040502050405020303"/>
                <a:cs typeface="Georgia" panose="02040502050405020303"/>
              </a:rPr>
              <a:t>=</a:t>
            </a:r>
            <a:r>
              <a:rPr sz="1200" b="1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45" dirty="0">
                <a:latin typeface="Georgia" panose="02040502050405020303"/>
                <a:cs typeface="Georgia" panose="02040502050405020303"/>
              </a:rPr>
              <a:t>10;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273685">
              <a:lnSpc>
                <a:spcPct val="100000"/>
              </a:lnSpc>
              <a:spcBef>
                <a:spcPts val="290"/>
              </a:spcBef>
            </a:pPr>
            <a:r>
              <a:rPr sz="1200" b="1" spc="-60" dirty="0">
                <a:latin typeface="Georgia" panose="02040502050405020303"/>
                <a:cs typeface="Georgia" panose="02040502050405020303"/>
              </a:rPr>
              <a:t>*pj </a:t>
            </a:r>
            <a:r>
              <a:rPr sz="1200" b="1" spc="-135" dirty="0">
                <a:latin typeface="Georgia" panose="02040502050405020303"/>
                <a:cs typeface="Georgia" panose="02040502050405020303"/>
              </a:rPr>
              <a:t>=</a:t>
            </a:r>
            <a:r>
              <a:rPr sz="1200" b="1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75" dirty="0">
                <a:latin typeface="Georgia" panose="02040502050405020303"/>
                <a:cs typeface="Georgia" panose="02040502050405020303"/>
              </a:rPr>
              <a:t>3.56;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307340" marR="814070">
              <a:lnSpc>
                <a:spcPct val="120000"/>
              </a:lnSpc>
            </a:pPr>
            <a:r>
              <a:rPr sz="1200" b="1" spc="-75" dirty="0">
                <a:latin typeface="Georgia" panose="02040502050405020303"/>
                <a:cs typeface="Georgia" panose="02040502050405020303"/>
              </a:rPr>
              <a:t>printf(“integer </a:t>
            </a:r>
            <a:r>
              <a:rPr sz="1200" b="1" spc="-135" dirty="0">
                <a:latin typeface="Georgia" panose="02040502050405020303"/>
                <a:cs typeface="Georgia" panose="02040502050405020303"/>
              </a:rPr>
              <a:t>= </a:t>
            </a:r>
            <a:r>
              <a:rPr sz="1200" b="1" spc="-30" dirty="0">
                <a:latin typeface="Georgia" panose="02040502050405020303"/>
                <a:cs typeface="Georgia" panose="02040502050405020303"/>
              </a:rPr>
              <a:t>%d, </a:t>
            </a:r>
            <a:r>
              <a:rPr sz="1200" b="1" spc="-65" dirty="0">
                <a:latin typeface="Georgia" panose="02040502050405020303"/>
                <a:cs typeface="Georgia" panose="02040502050405020303"/>
              </a:rPr>
              <a:t>float </a:t>
            </a:r>
            <a:r>
              <a:rPr sz="1200" b="1" spc="-135" dirty="0">
                <a:latin typeface="Georgia" panose="02040502050405020303"/>
                <a:cs typeface="Georgia" panose="02040502050405020303"/>
              </a:rPr>
              <a:t>= </a:t>
            </a:r>
            <a:r>
              <a:rPr sz="1200" b="1" spc="-70" dirty="0">
                <a:latin typeface="Georgia" panose="02040502050405020303"/>
                <a:cs typeface="Georgia" panose="02040502050405020303"/>
              </a:rPr>
              <a:t>%f”, *pi, </a:t>
            </a:r>
            <a:r>
              <a:rPr sz="1200" b="1" spc="-65" dirty="0">
                <a:latin typeface="Georgia" panose="02040502050405020303"/>
                <a:cs typeface="Georgia" panose="02040502050405020303"/>
              </a:rPr>
              <a:t>*pj);  </a:t>
            </a:r>
            <a:r>
              <a:rPr sz="1200" b="1" spc="-70" dirty="0">
                <a:latin typeface="Georgia" panose="02040502050405020303"/>
                <a:cs typeface="Georgia" panose="02040502050405020303"/>
              </a:rPr>
              <a:t>free(pi);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273685" marR="3107690" indent="33020">
              <a:lnSpc>
                <a:spcPct val="120000"/>
              </a:lnSpc>
            </a:pPr>
            <a:r>
              <a:rPr sz="1200" b="1" spc="-85" dirty="0">
                <a:latin typeface="Georgia" panose="02040502050405020303"/>
                <a:cs typeface="Georgia" panose="02040502050405020303"/>
              </a:rPr>
              <a:t>f</a:t>
            </a:r>
            <a:r>
              <a:rPr sz="1200" b="1" spc="-90" dirty="0">
                <a:latin typeface="Georgia" panose="02040502050405020303"/>
                <a:cs typeface="Georgia" panose="02040502050405020303"/>
              </a:rPr>
              <a:t>r</a:t>
            </a:r>
            <a:r>
              <a:rPr sz="1200" b="1" spc="-50" dirty="0">
                <a:latin typeface="Georgia" panose="02040502050405020303"/>
                <a:cs typeface="Georgia" panose="02040502050405020303"/>
              </a:rPr>
              <a:t>ee(</a:t>
            </a:r>
            <a:r>
              <a:rPr sz="1200" b="1" spc="-85" dirty="0">
                <a:latin typeface="Georgia" panose="02040502050405020303"/>
                <a:cs typeface="Georgia" panose="02040502050405020303"/>
              </a:rPr>
              <a:t>p</a:t>
            </a:r>
            <a:r>
              <a:rPr sz="1200" b="1" spc="-50" dirty="0">
                <a:latin typeface="Georgia" panose="02040502050405020303"/>
                <a:cs typeface="Georgia" panose="02040502050405020303"/>
              </a:rPr>
              <a:t>j</a:t>
            </a:r>
            <a:r>
              <a:rPr sz="1200" b="1" spc="-65" dirty="0">
                <a:latin typeface="Georgia" panose="02040502050405020303"/>
                <a:cs typeface="Georgia" panose="02040502050405020303"/>
              </a:rPr>
              <a:t>);  </a:t>
            </a:r>
            <a:r>
              <a:rPr sz="1200" b="1" spc="-80" dirty="0">
                <a:latin typeface="Georgia" panose="02040502050405020303"/>
                <a:cs typeface="Georgia" panose="02040502050405020303"/>
              </a:rPr>
              <a:t>return</a:t>
            </a:r>
            <a:r>
              <a:rPr sz="1200" b="1" spc="-130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125" dirty="0">
                <a:latin typeface="Georgia" panose="02040502050405020303"/>
                <a:cs typeface="Georgia" panose="02040502050405020303"/>
              </a:rPr>
              <a:t>0;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142875">
              <a:lnSpc>
                <a:spcPct val="100000"/>
              </a:lnSpc>
              <a:spcBef>
                <a:spcPts val="290"/>
              </a:spcBef>
            </a:pPr>
            <a:r>
              <a:rPr sz="1200" b="1" spc="-130" dirty="0">
                <a:latin typeface="Georgia" panose="02040502050405020303"/>
                <a:cs typeface="Georgia" panose="02040502050405020303"/>
              </a:rPr>
              <a:t>}</a:t>
            </a:r>
            <a:endParaRPr sz="1200">
              <a:latin typeface="Georgia" panose="02040502050405020303"/>
              <a:cs typeface="Georgia" panose="02040502050405020303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18584" y="3800475"/>
            <a:ext cx="358140" cy="933450"/>
            <a:chOff x="4418584" y="3800475"/>
            <a:chExt cx="358140" cy="933450"/>
          </a:xfrm>
        </p:grpSpPr>
        <p:sp>
          <p:nvSpPr>
            <p:cNvPr id="13" name="object 13"/>
            <p:cNvSpPr/>
            <p:nvPr/>
          </p:nvSpPr>
          <p:spPr>
            <a:xfrm>
              <a:off x="4428109" y="3810000"/>
              <a:ext cx="339090" cy="914400"/>
            </a:xfrm>
            <a:custGeom>
              <a:avLst/>
              <a:gdLst/>
              <a:ahLst/>
              <a:cxnLst/>
              <a:rect l="l" t="t" r="r" b="b"/>
              <a:pathLst>
                <a:path w="339089" h="914400">
                  <a:moveTo>
                    <a:pt x="219963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19963" y="914400"/>
                  </a:lnTo>
                  <a:lnTo>
                    <a:pt x="219963" y="499491"/>
                  </a:lnTo>
                  <a:lnTo>
                    <a:pt x="254000" y="499491"/>
                  </a:lnTo>
                  <a:lnTo>
                    <a:pt x="254000" y="541908"/>
                  </a:lnTo>
                  <a:lnTo>
                    <a:pt x="338581" y="457200"/>
                  </a:lnTo>
                  <a:lnTo>
                    <a:pt x="254000" y="372491"/>
                  </a:lnTo>
                  <a:lnTo>
                    <a:pt x="254000" y="414908"/>
                  </a:lnTo>
                  <a:lnTo>
                    <a:pt x="219963" y="414908"/>
                  </a:lnTo>
                  <a:lnTo>
                    <a:pt x="21996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28109" y="3810000"/>
              <a:ext cx="339090" cy="914400"/>
            </a:xfrm>
            <a:custGeom>
              <a:avLst/>
              <a:gdLst/>
              <a:ahLst/>
              <a:cxnLst/>
              <a:rect l="l" t="t" r="r" b="b"/>
              <a:pathLst>
                <a:path w="339089" h="914400">
                  <a:moveTo>
                    <a:pt x="0" y="0"/>
                  </a:moveTo>
                  <a:lnTo>
                    <a:pt x="219963" y="0"/>
                  </a:lnTo>
                  <a:lnTo>
                    <a:pt x="219963" y="414908"/>
                  </a:lnTo>
                  <a:lnTo>
                    <a:pt x="254000" y="414908"/>
                  </a:lnTo>
                  <a:lnTo>
                    <a:pt x="254000" y="372491"/>
                  </a:lnTo>
                  <a:lnTo>
                    <a:pt x="338581" y="457200"/>
                  </a:lnTo>
                  <a:lnTo>
                    <a:pt x="254000" y="541908"/>
                  </a:lnTo>
                  <a:lnTo>
                    <a:pt x="254000" y="499491"/>
                  </a:lnTo>
                  <a:lnTo>
                    <a:pt x="219963" y="499491"/>
                  </a:lnTo>
                  <a:lnTo>
                    <a:pt x="219963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438015" y="3831717"/>
            <a:ext cx="201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Arimo"/>
                <a:cs typeface="Arimo"/>
              </a:rPr>
              <a:t>I  </a:t>
            </a:r>
            <a:r>
              <a:rPr sz="1800" spc="-65" dirty="0">
                <a:solidFill>
                  <a:srgbClr val="FFFFFF"/>
                </a:solidFill>
                <a:latin typeface="Arimo"/>
                <a:cs typeface="Arimo"/>
              </a:rPr>
              <a:t>M  </a:t>
            </a:r>
            <a:r>
              <a:rPr sz="1800" spc="-215" dirty="0">
                <a:solidFill>
                  <a:srgbClr val="FFFFFF"/>
                </a:solidFill>
                <a:latin typeface="Arimo"/>
                <a:cs typeface="Arimo"/>
              </a:rPr>
              <a:t>H</a:t>
            </a:r>
            <a:endParaRPr sz="1800">
              <a:latin typeface="Arimo"/>
              <a:cs typeface="Arim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6" name="object 16"/>
          <p:cNvSpPr txBox="1"/>
          <p:nvPr/>
        </p:nvSpPr>
        <p:spPr>
          <a:xfrm>
            <a:off x="4826000" y="6206070"/>
            <a:ext cx="2421890" cy="246379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000" i="1" spc="-5" dirty="0">
                <a:solidFill>
                  <a:srgbClr val="FFFFFF"/>
                </a:solidFill>
                <a:latin typeface="Caladea" panose="02000506000000020000"/>
                <a:cs typeface="Caladea" panose="02000506000000020000"/>
              </a:rPr>
              <a:t>IMH : </a:t>
            </a:r>
            <a:r>
              <a:rPr sz="1000" i="1" spc="-10" dirty="0">
                <a:solidFill>
                  <a:srgbClr val="FFFFFF"/>
                </a:solidFill>
                <a:latin typeface="Caladea" panose="02000506000000020000"/>
                <a:cs typeface="Caladea" panose="02000506000000020000"/>
              </a:rPr>
              <a:t>Insufficient </a:t>
            </a:r>
            <a:r>
              <a:rPr sz="1000" i="1" spc="-5" dirty="0">
                <a:solidFill>
                  <a:srgbClr val="FFFFFF"/>
                </a:solidFill>
                <a:latin typeface="Caladea" panose="02000506000000020000"/>
                <a:cs typeface="Caladea" panose="02000506000000020000"/>
              </a:rPr>
              <a:t>Memory</a:t>
            </a:r>
            <a:r>
              <a:rPr sz="1000" i="1" spc="105" dirty="0">
                <a:solidFill>
                  <a:srgbClr val="FFFFFF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Caladea" panose="02000506000000020000"/>
                <a:cs typeface="Caladea" panose="02000506000000020000"/>
              </a:rPr>
              <a:t>Handling</a:t>
            </a:r>
            <a:endParaRPr sz="1000">
              <a:latin typeface="Caladea" panose="02000506000000020000"/>
              <a:cs typeface="Caladea" panose="0200050600000002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57870"/>
            <a:ext cx="8763000" cy="4800600"/>
          </a:xfrm>
          <a:custGeom>
            <a:avLst/>
            <a:gdLst/>
            <a:ahLst/>
            <a:cxnLst/>
            <a:rect l="l" t="t" r="r" b="b"/>
            <a:pathLst>
              <a:path w="8763000" h="4800600">
                <a:moveTo>
                  <a:pt x="0" y="4800600"/>
                </a:moveTo>
                <a:lnTo>
                  <a:pt x="8763000" y="4800600"/>
                </a:lnTo>
                <a:lnTo>
                  <a:pt x="87630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455117"/>
            <a:ext cx="39922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40" dirty="0">
                <a:solidFill>
                  <a:srgbClr val="000000"/>
                </a:solidFill>
              </a:rPr>
              <a:t>DMA </a:t>
            </a:r>
            <a:r>
              <a:rPr sz="3200" spc="-175" dirty="0">
                <a:solidFill>
                  <a:srgbClr val="000000"/>
                </a:solidFill>
              </a:rPr>
              <a:t>realloc</a:t>
            </a:r>
            <a:r>
              <a:rPr sz="3200" spc="-229" dirty="0">
                <a:solidFill>
                  <a:srgbClr val="000000"/>
                </a:solidFill>
              </a:rPr>
              <a:t> </a:t>
            </a:r>
            <a:r>
              <a:rPr sz="3200" spc="-254" dirty="0">
                <a:solidFill>
                  <a:srgbClr val="000000"/>
                </a:solidFill>
              </a:rPr>
              <a:t>Example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83540" y="1651228"/>
            <a:ext cx="8686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800" spc="30" dirty="0">
                <a:latin typeface="Times New Roman" panose="02020603050405020304"/>
                <a:cs typeface="Times New Roman" panose="02020603050405020304"/>
              </a:rPr>
              <a:t>#include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&lt;stdio.h&gt;  </a:t>
            </a:r>
            <a:r>
              <a:rPr sz="800" spc="30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8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&lt;stdlib.h&gt;  </a:t>
            </a:r>
            <a:r>
              <a:rPr sz="800" spc="3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main()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{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383540" y="2309850"/>
            <a:ext cx="7037705" cy="39763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580"/>
              </a:spcBef>
            </a:pPr>
            <a:r>
              <a:rPr sz="800" spc="35" dirty="0">
                <a:latin typeface="Times New Roman" panose="02020603050405020304"/>
                <a:cs typeface="Times New Roman" panose="02020603050405020304"/>
              </a:rPr>
              <a:t>char</a:t>
            </a:r>
            <a:r>
              <a:rPr sz="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5" dirty="0">
                <a:latin typeface="Times New Roman" panose="02020603050405020304"/>
                <a:cs typeface="Times New Roman" panose="02020603050405020304"/>
              </a:rPr>
              <a:t>*mem_allocation;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 marR="4996815">
              <a:lnSpc>
                <a:spcPct val="120000"/>
              </a:lnSpc>
              <a:spcBef>
                <a:spcPts val="285"/>
              </a:spcBef>
            </a:pPr>
            <a:r>
              <a:rPr sz="800" spc="55" dirty="0">
                <a:latin typeface="Times New Roman" panose="02020603050405020304"/>
                <a:cs typeface="Times New Roman" panose="02020603050405020304"/>
              </a:rPr>
              <a:t>/*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allocated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dynamically </a:t>
            </a:r>
            <a:r>
              <a:rPr sz="800" spc="55" dirty="0">
                <a:latin typeface="Times New Roman" panose="02020603050405020304"/>
                <a:cs typeface="Times New Roman" panose="02020603050405020304"/>
              </a:rPr>
              <a:t>*/ 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mem_allocation</a:t>
            </a:r>
            <a:r>
              <a:rPr sz="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-1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malloc(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5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-60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sizeof(char)</a:t>
            </a:r>
            <a:r>
              <a:rPr sz="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);  </a:t>
            </a:r>
            <a:r>
              <a:rPr sz="800" dirty="0">
                <a:latin typeface="Times New Roman" panose="02020603050405020304"/>
                <a:cs typeface="Times New Roman" panose="02020603050405020304"/>
              </a:rPr>
              <a:t>if(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mem_allocation</a:t>
            </a:r>
            <a:r>
              <a:rPr sz="8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-10" dirty="0">
                <a:latin typeface="Times New Roman" panose="02020603050405020304"/>
                <a:cs typeface="Times New Roman" panose="02020603050405020304"/>
              </a:rPr>
              <a:t>== </a:t>
            </a:r>
            <a:r>
              <a:rPr sz="800" spc="-55" dirty="0">
                <a:latin typeface="Times New Roman" panose="02020603050405020304"/>
                <a:cs typeface="Times New Roman" panose="02020603050405020304"/>
              </a:rPr>
              <a:t>NULL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)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5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{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89230">
              <a:lnSpc>
                <a:spcPct val="100000"/>
              </a:lnSpc>
              <a:spcBef>
                <a:spcPts val="190"/>
              </a:spcBef>
            </a:pPr>
            <a:r>
              <a:rPr sz="800" spc="20" dirty="0">
                <a:latin typeface="Times New Roman" panose="02020603050405020304"/>
                <a:cs typeface="Times New Roman" panose="02020603050405020304"/>
              </a:rPr>
              <a:t>printf("Couldn't</a:t>
            </a:r>
            <a:r>
              <a:rPr sz="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5" dirty="0">
                <a:latin typeface="Times New Roman" panose="02020603050405020304"/>
                <a:cs typeface="Times New Roman" panose="02020603050405020304"/>
              </a:rPr>
              <a:t>able</a:t>
            </a:r>
            <a:r>
              <a:rPr sz="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allocate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requested</a:t>
            </a:r>
            <a:r>
              <a:rPr sz="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memory\n");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return;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0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}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5"/>
              </a:spcBef>
            </a:pPr>
            <a:r>
              <a:rPr sz="800" spc="20" dirty="0">
                <a:latin typeface="Times New Roman" panose="02020603050405020304"/>
                <a:cs typeface="Times New Roman" panose="02020603050405020304"/>
              </a:rPr>
              <a:t>else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5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{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66370">
              <a:lnSpc>
                <a:spcPct val="100000"/>
              </a:lnSpc>
              <a:spcBef>
                <a:spcPts val="190"/>
              </a:spcBef>
            </a:pPr>
            <a:r>
              <a:rPr sz="800" spc="30" dirty="0">
                <a:latin typeface="Times New Roman" panose="02020603050405020304"/>
                <a:cs typeface="Times New Roman" panose="02020603050405020304"/>
              </a:rPr>
              <a:t>strcpy(</a:t>
            </a:r>
            <a:r>
              <a:rPr sz="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0" dirty="0">
                <a:latin typeface="Times New Roman" panose="02020603050405020304"/>
                <a:cs typeface="Times New Roman" panose="02020603050405020304"/>
              </a:rPr>
              <a:t>mem_allocation,“dynamic</a:t>
            </a:r>
            <a:r>
              <a:rPr sz="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allocation</a:t>
            </a:r>
            <a:r>
              <a:rPr sz="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realloc</a:t>
            </a:r>
            <a:r>
              <a:rPr sz="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function");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5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}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0"/>
              </a:spcBef>
            </a:pPr>
            <a:r>
              <a:rPr sz="800" spc="15" dirty="0">
                <a:latin typeface="Times New Roman" panose="02020603050405020304"/>
                <a:cs typeface="Times New Roman" panose="02020603050405020304"/>
              </a:rPr>
              <a:t>printf("Dynamically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allocated</a:t>
            </a:r>
            <a:r>
              <a:rPr sz="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content</a:t>
            </a:r>
            <a:r>
              <a:rPr sz="8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-1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%s\n",</a:t>
            </a:r>
            <a:r>
              <a:rPr sz="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mem_allocation</a:t>
            </a:r>
            <a:r>
              <a:rPr sz="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);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65405">
              <a:lnSpc>
                <a:spcPct val="100000"/>
              </a:lnSpc>
              <a:spcBef>
                <a:spcPts val="290"/>
              </a:spcBef>
            </a:pPr>
            <a:r>
              <a:rPr sz="2000" b="1" spc="-14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mem_allocation=realloc(mem_allocation,100*sizeof(char));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100965">
              <a:lnSpc>
                <a:spcPct val="100000"/>
              </a:lnSpc>
              <a:spcBef>
                <a:spcPts val="380"/>
              </a:spcBef>
            </a:pPr>
            <a:r>
              <a:rPr sz="800" dirty="0">
                <a:latin typeface="Times New Roman" panose="02020603050405020304"/>
                <a:cs typeface="Times New Roman" panose="02020603050405020304"/>
              </a:rPr>
              <a:t>if(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mem_allocation</a:t>
            </a:r>
            <a:r>
              <a:rPr sz="8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-10" dirty="0">
                <a:latin typeface="Times New Roman" panose="02020603050405020304"/>
                <a:cs typeface="Times New Roman" panose="02020603050405020304"/>
              </a:rPr>
              <a:t>== </a:t>
            </a:r>
            <a:r>
              <a:rPr sz="800" spc="-55" dirty="0">
                <a:latin typeface="Times New Roman" panose="02020603050405020304"/>
                <a:cs typeface="Times New Roman" panose="02020603050405020304"/>
              </a:rPr>
              <a:t>NULL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)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5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{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89230">
              <a:lnSpc>
                <a:spcPct val="100000"/>
              </a:lnSpc>
              <a:spcBef>
                <a:spcPts val="190"/>
              </a:spcBef>
            </a:pPr>
            <a:r>
              <a:rPr sz="800" spc="20" dirty="0">
                <a:latin typeface="Times New Roman" panose="02020603050405020304"/>
                <a:cs typeface="Times New Roman" panose="02020603050405020304"/>
              </a:rPr>
              <a:t>printf("Couldn't</a:t>
            </a:r>
            <a:r>
              <a:rPr sz="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5" dirty="0">
                <a:latin typeface="Times New Roman" panose="02020603050405020304"/>
                <a:cs typeface="Times New Roman" panose="02020603050405020304"/>
              </a:rPr>
              <a:t>able</a:t>
            </a:r>
            <a:r>
              <a:rPr sz="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allocate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requested</a:t>
            </a:r>
            <a:r>
              <a:rPr sz="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memory\n");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5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}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0"/>
              </a:spcBef>
            </a:pPr>
            <a:r>
              <a:rPr sz="800" spc="20" dirty="0">
                <a:latin typeface="Times New Roman" panose="02020603050405020304"/>
                <a:cs typeface="Times New Roman" panose="02020603050405020304"/>
              </a:rPr>
              <a:t>else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5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{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89230">
              <a:lnSpc>
                <a:spcPct val="100000"/>
              </a:lnSpc>
              <a:spcBef>
                <a:spcPts val="190"/>
              </a:spcBef>
            </a:pPr>
            <a:r>
              <a:rPr sz="800" spc="30" dirty="0">
                <a:latin typeface="Times New Roman" panose="02020603050405020304"/>
                <a:cs typeface="Times New Roman" panose="02020603050405020304"/>
              </a:rPr>
              <a:t>strcpy(</a:t>
            </a:r>
            <a:r>
              <a:rPr sz="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0" dirty="0">
                <a:latin typeface="Times New Roman" panose="02020603050405020304"/>
                <a:cs typeface="Times New Roman" panose="02020603050405020304"/>
              </a:rPr>
              <a:t>mem_allocation,"space</a:t>
            </a:r>
            <a:r>
              <a:rPr sz="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extended</a:t>
            </a:r>
            <a:r>
              <a:rPr sz="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upto</a:t>
            </a:r>
            <a:r>
              <a:rPr sz="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100</a:t>
            </a:r>
            <a:r>
              <a:rPr sz="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5" dirty="0">
                <a:latin typeface="Times New Roman" panose="02020603050405020304"/>
                <a:cs typeface="Times New Roman" panose="02020603050405020304"/>
              </a:rPr>
              <a:t>characters");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5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}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 marR="4712335">
              <a:lnSpc>
                <a:spcPct val="120000"/>
              </a:lnSpc>
            </a:pPr>
            <a:r>
              <a:rPr sz="800" spc="20" dirty="0">
                <a:latin typeface="Times New Roman" panose="02020603050405020304"/>
                <a:cs typeface="Times New Roman" panose="02020603050405020304"/>
              </a:rPr>
              <a:t>printf("Resized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-1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%s\n",</a:t>
            </a:r>
            <a:r>
              <a:rPr sz="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mem_allocation</a:t>
            </a:r>
            <a:r>
              <a:rPr sz="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); 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free(mem_allocation);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0"/>
              </a:spcBef>
            </a:pPr>
            <a:r>
              <a:rPr sz="800" spc="5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0;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}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2909" y="1600225"/>
            <a:ext cx="4134485" cy="3390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600" b="1" i="1" spc="-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600" b="1" i="1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600" b="1" i="1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illustrating</a:t>
            </a:r>
            <a:r>
              <a:rPr sz="1600" b="1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b="1" i="1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usage</a:t>
            </a:r>
            <a:r>
              <a:rPr sz="1600" b="1" i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b="1" i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realloc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27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86" y="455117"/>
            <a:ext cx="6962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10" dirty="0">
                <a:solidFill>
                  <a:srgbClr val="000000"/>
                </a:solidFill>
              </a:rPr>
              <a:t>Difference </a:t>
            </a:r>
            <a:r>
              <a:rPr sz="3200" spc="-175" dirty="0">
                <a:solidFill>
                  <a:srgbClr val="000000"/>
                </a:solidFill>
              </a:rPr>
              <a:t>between calloc </a:t>
            </a:r>
            <a:r>
              <a:rPr sz="3200" spc="-229" dirty="0">
                <a:solidFill>
                  <a:srgbClr val="000000"/>
                </a:solidFill>
              </a:rPr>
              <a:t>and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spc="-210" dirty="0">
                <a:solidFill>
                  <a:srgbClr val="000000"/>
                </a:solidFill>
              </a:rPr>
              <a:t>malloc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6784" y="1640458"/>
          <a:ext cx="8765540" cy="4341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55"/>
                <a:gridCol w="3962400"/>
                <a:gridCol w="4114800"/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5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2000" b="1" spc="-1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000" b="1" spc="16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2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malloc</a:t>
                      </a:r>
                      <a:endParaRPr sz="2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calloc</a:t>
                      </a:r>
                      <a:endParaRPr sz="20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mo"/>
                          <a:cs typeface="Arimo"/>
                        </a:rPr>
                        <a:t>1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70" dirty="0">
                          <a:latin typeface="Arimo"/>
                          <a:cs typeface="Arimo"/>
                        </a:rPr>
                        <a:t>It </a:t>
                      </a:r>
                      <a:r>
                        <a:rPr sz="2000" spc="-90" dirty="0">
                          <a:latin typeface="Arimo"/>
                          <a:cs typeface="Arimo"/>
                        </a:rPr>
                        <a:t>allocates only </a:t>
                      </a:r>
                      <a:r>
                        <a:rPr sz="2000" spc="-114" dirty="0">
                          <a:latin typeface="Arimo"/>
                          <a:cs typeface="Arimo"/>
                        </a:rPr>
                        <a:t>single </a:t>
                      </a:r>
                      <a:r>
                        <a:rPr sz="2000" spc="-90" dirty="0">
                          <a:latin typeface="Arimo"/>
                          <a:cs typeface="Arimo"/>
                        </a:rPr>
                        <a:t>block</a:t>
                      </a:r>
                      <a:r>
                        <a:rPr sz="2000" spc="19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2000" dirty="0">
                          <a:latin typeface="Arimo"/>
                          <a:cs typeface="Arimo"/>
                        </a:rPr>
                        <a:t>of</a:t>
                      </a:r>
                      <a:endParaRPr sz="20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05" dirty="0">
                          <a:latin typeface="Arimo"/>
                          <a:cs typeface="Arimo"/>
                        </a:rPr>
                        <a:t>requested</a:t>
                      </a:r>
                      <a:r>
                        <a:rPr sz="2000" spc="-6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2000" spc="-150" dirty="0">
                          <a:latin typeface="Arimo"/>
                          <a:cs typeface="Arimo"/>
                        </a:rPr>
                        <a:t>memory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70" dirty="0">
                          <a:latin typeface="Arimo"/>
                          <a:cs typeface="Arimo"/>
                        </a:rPr>
                        <a:t>It </a:t>
                      </a:r>
                      <a:r>
                        <a:rPr sz="2000" spc="-95" dirty="0">
                          <a:latin typeface="Arimo"/>
                          <a:cs typeface="Arimo"/>
                        </a:rPr>
                        <a:t>allocates </a:t>
                      </a:r>
                      <a:r>
                        <a:rPr sz="2000" spc="-85" dirty="0">
                          <a:latin typeface="Arimo"/>
                          <a:cs typeface="Arimo"/>
                        </a:rPr>
                        <a:t>multiple </a:t>
                      </a:r>
                      <a:r>
                        <a:rPr sz="2000" spc="-130" dirty="0">
                          <a:latin typeface="Arimo"/>
                          <a:cs typeface="Arimo"/>
                        </a:rPr>
                        <a:t>blocks</a:t>
                      </a:r>
                      <a:r>
                        <a:rPr sz="2000" spc="10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2000" dirty="0">
                          <a:latin typeface="Arimo"/>
                          <a:cs typeface="Arimo"/>
                        </a:rPr>
                        <a:t>of</a:t>
                      </a:r>
                      <a:endParaRPr sz="20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05" dirty="0">
                          <a:latin typeface="Arimo"/>
                          <a:cs typeface="Arimo"/>
                        </a:rPr>
                        <a:t>requested</a:t>
                      </a:r>
                      <a:r>
                        <a:rPr sz="2000" spc="-7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2000" spc="-150" dirty="0">
                          <a:latin typeface="Arimo"/>
                          <a:cs typeface="Arimo"/>
                        </a:rPr>
                        <a:t>memory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mo"/>
                          <a:cs typeface="Arimo"/>
                        </a:rPr>
                        <a:t>2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81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55" dirty="0">
                          <a:latin typeface="Arimo"/>
                          <a:cs typeface="Arimo"/>
                        </a:rPr>
                        <a:t>doesn‟t </a:t>
                      </a:r>
                      <a:r>
                        <a:rPr sz="2000" spc="-80" dirty="0">
                          <a:latin typeface="Arimo"/>
                          <a:cs typeface="Arimo"/>
                        </a:rPr>
                        <a:t>initializes </a:t>
                      </a:r>
                      <a:r>
                        <a:rPr sz="2000" spc="-120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2000" spc="-55" dirty="0">
                          <a:latin typeface="Arimo"/>
                          <a:cs typeface="Arimo"/>
                        </a:rPr>
                        <a:t>allocated  </a:t>
                      </a:r>
                      <a:r>
                        <a:rPr sz="2000" spc="-160" dirty="0">
                          <a:latin typeface="Arimo"/>
                          <a:cs typeface="Arimo"/>
                        </a:rPr>
                        <a:t>memory. </a:t>
                      </a:r>
                      <a:r>
                        <a:rPr sz="2000" spc="-70" dirty="0">
                          <a:latin typeface="Arimo"/>
                          <a:cs typeface="Arimo"/>
                        </a:rPr>
                        <a:t>It </a:t>
                      </a:r>
                      <a:r>
                        <a:rPr sz="2000" spc="-150" dirty="0">
                          <a:latin typeface="Arimo"/>
                          <a:cs typeface="Arimo"/>
                        </a:rPr>
                        <a:t>contains </a:t>
                      </a:r>
                      <a:r>
                        <a:rPr sz="2000" spc="-35" dirty="0">
                          <a:latin typeface="Arimo"/>
                          <a:cs typeface="Arimo"/>
                        </a:rPr>
                        <a:t>garbage</a:t>
                      </a:r>
                      <a:r>
                        <a:rPr sz="2000" spc="25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2000" spc="-145" dirty="0">
                          <a:latin typeface="Arimo"/>
                          <a:cs typeface="Arimo"/>
                        </a:rPr>
                        <a:t>values.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600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80" dirty="0">
                          <a:latin typeface="Arimo"/>
                          <a:cs typeface="Arimo"/>
                        </a:rPr>
                        <a:t>initializes </a:t>
                      </a:r>
                      <a:r>
                        <a:rPr sz="2000" spc="-120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2000" spc="-55" dirty="0">
                          <a:latin typeface="Arimo"/>
                          <a:cs typeface="Arimo"/>
                        </a:rPr>
                        <a:t>allocated </a:t>
                      </a:r>
                      <a:r>
                        <a:rPr sz="2000" spc="-150" dirty="0">
                          <a:latin typeface="Arimo"/>
                          <a:cs typeface="Arimo"/>
                        </a:rPr>
                        <a:t>memory </a:t>
                      </a:r>
                      <a:r>
                        <a:rPr sz="2000" spc="-65" dirty="0">
                          <a:latin typeface="Arimo"/>
                          <a:cs typeface="Arimo"/>
                        </a:rPr>
                        <a:t>to  </a:t>
                      </a:r>
                      <a:r>
                        <a:rPr sz="2000" spc="-95" dirty="0">
                          <a:latin typeface="Arimo"/>
                          <a:cs typeface="Arimo"/>
                        </a:rPr>
                        <a:t>zero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25298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mo"/>
                          <a:cs typeface="Arimo"/>
                        </a:rPr>
                        <a:t>3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90" dirty="0">
                          <a:latin typeface="Arimo"/>
                          <a:cs typeface="Arimo"/>
                        </a:rPr>
                        <a:t>int</a:t>
                      </a:r>
                      <a:r>
                        <a:rPr sz="2000" spc="-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2000" dirty="0">
                          <a:latin typeface="Arimo"/>
                          <a:cs typeface="Arimo"/>
                        </a:rPr>
                        <a:t>*ptr;</a:t>
                      </a:r>
                      <a:endParaRPr sz="20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mo"/>
                          <a:cs typeface="Arimo"/>
                        </a:rPr>
                        <a:t>ptr </a:t>
                      </a:r>
                      <a:r>
                        <a:rPr sz="2000" spc="165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2000" spc="-120" dirty="0">
                          <a:latin typeface="Arimo"/>
                          <a:cs typeface="Arimo"/>
                        </a:rPr>
                        <a:t>malloc( </a:t>
                      </a:r>
                      <a:r>
                        <a:rPr sz="2000" spc="-10" dirty="0">
                          <a:latin typeface="Arimo"/>
                          <a:cs typeface="Arimo"/>
                        </a:rPr>
                        <a:t>20 </a:t>
                      </a:r>
                      <a:r>
                        <a:rPr sz="2000" spc="95" dirty="0">
                          <a:latin typeface="Arimo"/>
                          <a:cs typeface="Arimo"/>
                        </a:rPr>
                        <a:t>*</a:t>
                      </a:r>
                      <a:r>
                        <a:rPr sz="2000" spc="-1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2000" spc="-95" dirty="0">
                          <a:latin typeface="Arimo"/>
                          <a:cs typeface="Arimo"/>
                        </a:rPr>
                        <a:t>sizeof(int));</a:t>
                      </a:r>
                      <a:endParaRPr sz="200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440" marR="213995">
                        <a:lnSpc>
                          <a:spcPct val="100000"/>
                        </a:lnSpc>
                      </a:pPr>
                      <a:r>
                        <a:rPr sz="2000" spc="-165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2000" spc="-120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2000" spc="-100" dirty="0">
                          <a:latin typeface="Arimo"/>
                          <a:cs typeface="Arimo"/>
                        </a:rPr>
                        <a:t>above, </a:t>
                      </a:r>
                      <a:r>
                        <a:rPr sz="2000" spc="15" dirty="0">
                          <a:latin typeface="Arimo"/>
                          <a:cs typeface="Arimo"/>
                        </a:rPr>
                        <a:t>20*2 </a:t>
                      </a:r>
                      <a:r>
                        <a:rPr sz="2000" spc="-114" dirty="0">
                          <a:latin typeface="Arimo"/>
                          <a:cs typeface="Arimo"/>
                        </a:rPr>
                        <a:t>bytes </a:t>
                      </a:r>
                      <a:r>
                        <a:rPr sz="2000" dirty="0">
                          <a:latin typeface="Arimo"/>
                          <a:cs typeface="Arimo"/>
                        </a:rPr>
                        <a:t>of  </a:t>
                      </a:r>
                      <a:r>
                        <a:rPr sz="2000" spc="-150" dirty="0">
                          <a:latin typeface="Arimo"/>
                          <a:cs typeface="Arimo"/>
                        </a:rPr>
                        <a:t>memory </a:t>
                      </a:r>
                      <a:r>
                        <a:rPr sz="2000" spc="-90" dirty="0">
                          <a:latin typeface="Arimo"/>
                          <a:cs typeface="Arimo"/>
                        </a:rPr>
                        <a:t>only </a:t>
                      </a:r>
                      <a:r>
                        <a:rPr sz="2000" spc="-55" dirty="0">
                          <a:latin typeface="Arimo"/>
                          <a:cs typeface="Arimo"/>
                        </a:rPr>
                        <a:t>allocated </a:t>
                      </a:r>
                      <a:r>
                        <a:rPr sz="2000" spc="-125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2000" spc="-155" dirty="0">
                          <a:latin typeface="Arimo"/>
                          <a:cs typeface="Arimo"/>
                        </a:rPr>
                        <a:t>one</a:t>
                      </a:r>
                      <a:r>
                        <a:rPr sz="2000" spc="-1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2000" spc="-95" dirty="0">
                          <a:latin typeface="Arimo"/>
                          <a:cs typeface="Arimo"/>
                        </a:rPr>
                        <a:t>block.</a:t>
                      </a:r>
                      <a:endParaRPr sz="200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30" dirty="0">
                          <a:latin typeface="Arimo"/>
                          <a:cs typeface="Arimo"/>
                        </a:rPr>
                        <a:t>Total </a:t>
                      </a:r>
                      <a:r>
                        <a:rPr sz="2000" spc="165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2000" spc="-10" dirty="0">
                          <a:latin typeface="Arimo"/>
                          <a:cs typeface="Arimo"/>
                        </a:rPr>
                        <a:t>40</a:t>
                      </a:r>
                      <a:r>
                        <a:rPr sz="2000" spc="-10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2000" spc="-114" dirty="0">
                          <a:latin typeface="Arimo"/>
                          <a:cs typeface="Arimo"/>
                        </a:rPr>
                        <a:t>bytes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90" dirty="0">
                          <a:latin typeface="Arimo"/>
                          <a:cs typeface="Arimo"/>
                        </a:rPr>
                        <a:t>int</a:t>
                      </a:r>
                      <a:r>
                        <a:rPr sz="2000" spc="-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2000" spc="-5" dirty="0">
                          <a:latin typeface="Arimo"/>
                          <a:cs typeface="Arimo"/>
                        </a:rPr>
                        <a:t>*ptr;</a:t>
                      </a:r>
                      <a:endParaRPr sz="20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14" dirty="0">
                          <a:latin typeface="Arimo"/>
                          <a:cs typeface="Arimo"/>
                        </a:rPr>
                        <a:t>Ptr </a:t>
                      </a:r>
                      <a:r>
                        <a:rPr sz="2000" spc="165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2000" spc="-105" dirty="0">
                          <a:latin typeface="Arimo"/>
                          <a:cs typeface="Arimo"/>
                        </a:rPr>
                        <a:t>calloc( </a:t>
                      </a:r>
                      <a:r>
                        <a:rPr sz="2000" spc="-45" dirty="0">
                          <a:latin typeface="Arimo"/>
                          <a:cs typeface="Arimo"/>
                        </a:rPr>
                        <a:t>20, </a:t>
                      </a:r>
                      <a:r>
                        <a:rPr sz="2000" spc="-10" dirty="0">
                          <a:latin typeface="Arimo"/>
                          <a:cs typeface="Arimo"/>
                        </a:rPr>
                        <a:t>20 </a:t>
                      </a:r>
                      <a:r>
                        <a:rPr sz="2000" spc="95" dirty="0">
                          <a:latin typeface="Arimo"/>
                          <a:cs typeface="Arimo"/>
                        </a:rPr>
                        <a:t>*</a:t>
                      </a:r>
                      <a:r>
                        <a:rPr sz="2000" spc="-1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2000" spc="-95" dirty="0">
                          <a:latin typeface="Arimo"/>
                          <a:cs typeface="Arimo"/>
                        </a:rPr>
                        <a:t>sizeof(int));</a:t>
                      </a:r>
                      <a:endParaRPr sz="200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 marR="360680">
                        <a:lnSpc>
                          <a:spcPct val="100000"/>
                        </a:lnSpc>
                      </a:pPr>
                      <a:r>
                        <a:rPr sz="2000" spc="-165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2000" spc="-120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2000" spc="-100" dirty="0">
                          <a:latin typeface="Arimo"/>
                          <a:cs typeface="Arimo"/>
                        </a:rPr>
                        <a:t>above, </a:t>
                      </a:r>
                      <a:r>
                        <a:rPr sz="2000" spc="-10" dirty="0">
                          <a:latin typeface="Arimo"/>
                          <a:cs typeface="Arimo"/>
                        </a:rPr>
                        <a:t>20 </a:t>
                      </a:r>
                      <a:r>
                        <a:rPr sz="2000" spc="-130" dirty="0">
                          <a:latin typeface="Arimo"/>
                          <a:cs typeface="Arimo"/>
                        </a:rPr>
                        <a:t>blocks </a:t>
                      </a:r>
                      <a:r>
                        <a:rPr sz="2000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2000" spc="-150" dirty="0">
                          <a:latin typeface="Arimo"/>
                          <a:cs typeface="Arimo"/>
                        </a:rPr>
                        <a:t>memory  </a:t>
                      </a:r>
                      <a:r>
                        <a:rPr sz="2000" spc="-35" dirty="0">
                          <a:latin typeface="Arimo"/>
                          <a:cs typeface="Arimo"/>
                        </a:rPr>
                        <a:t>will </a:t>
                      </a:r>
                      <a:r>
                        <a:rPr sz="2000" spc="-60" dirty="0">
                          <a:latin typeface="Arimo"/>
                          <a:cs typeface="Arimo"/>
                        </a:rPr>
                        <a:t>be </a:t>
                      </a:r>
                      <a:r>
                        <a:rPr sz="2000" spc="-70" dirty="0">
                          <a:latin typeface="Arimo"/>
                          <a:cs typeface="Arimo"/>
                        </a:rPr>
                        <a:t>created </a:t>
                      </a:r>
                      <a:r>
                        <a:rPr sz="2000" spc="-85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2000" spc="-130" dirty="0">
                          <a:latin typeface="Arimo"/>
                          <a:cs typeface="Arimo"/>
                        </a:rPr>
                        <a:t>each </a:t>
                      </a:r>
                      <a:r>
                        <a:rPr sz="2000" spc="-150" dirty="0">
                          <a:latin typeface="Arimo"/>
                          <a:cs typeface="Arimo"/>
                        </a:rPr>
                        <a:t>contains  </a:t>
                      </a:r>
                      <a:r>
                        <a:rPr sz="2000" spc="15" dirty="0">
                          <a:latin typeface="Arimo"/>
                          <a:cs typeface="Arimo"/>
                        </a:rPr>
                        <a:t>20*2 </a:t>
                      </a:r>
                      <a:r>
                        <a:rPr sz="2000" spc="-114" dirty="0">
                          <a:latin typeface="Arimo"/>
                          <a:cs typeface="Arimo"/>
                        </a:rPr>
                        <a:t>bytes </a:t>
                      </a:r>
                      <a:r>
                        <a:rPr sz="2000" dirty="0">
                          <a:latin typeface="Arimo"/>
                          <a:cs typeface="Arimo"/>
                        </a:rPr>
                        <a:t>of</a:t>
                      </a:r>
                      <a:r>
                        <a:rPr sz="2000" spc="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2000" spc="-160" dirty="0">
                          <a:latin typeface="Arimo"/>
                          <a:cs typeface="Arimo"/>
                        </a:rPr>
                        <a:t>memory.</a:t>
                      </a:r>
                      <a:endParaRPr sz="200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30" dirty="0">
                          <a:latin typeface="Arimo"/>
                          <a:cs typeface="Arimo"/>
                        </a:rPr>
                        <a:t>Total </a:t>
                      </a:r>
                      <a:r>
                        <a:rPr sz="2000" spc="165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2000" spc="-10" dirty="0">
                          <a:latin typeface="Arimo"/>
                          <a:cs typeface="Arimo"/>
                        </a:rPr>
                        <a:t>800</a:t>
                      </a:r>
                      <a:r>
                        <a:rPr sz="2000" spc="-10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2000" spc="-114" dirty="0">
                          <a:latin typeface="Arimo"/>
                          <a:cs typeface="Arimo"/>
                        </a:rPr>
                        <a:t>bytes</a:t>
                      </a:r>
                      <a:endParaRPr sz="2000">
                        <a:latin typeface="Arimo"/>
                        <a:cs typeface="Arim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28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87" y="1549400"/>
            <a:ext cx="8839200" cy="3047365"/>
          </a:xfrm>
          <a:custGeom>
            <a:avLst/>
            <a:gdLst/>
            <a:ahLst/>
            <a:cxnLst/>
            <a:rect l="l" t="t" r="r" b="b"/>
            <a:pathLst>
              <a:path w="8839200" h="3047365">
                <a:moveTo>
                  <a:pt x="0" y="3046984"/>
                </a:moveTo>
                <a:lnTo>
                  <a:pt x="8839200" y="3046984"/>
                </a:lnTo>
                <a:lnTo>
                  <a:pt x="8839200" y="0"/>
                </a:lnTo>
                <a:lnTo>
                  <a:pt x="0" y="0"/>
                </a:lnTo>
                <a:lnTo>
                  <a:pt x="0" y="3046984"/>
                </a:lnTo>
                <a:close/>
              </a:path>
            </a:pathLst>
          </a:custGeom>
          <a:ln w="12699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593026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Algorithm</a:t>
            </a:r>
            <a:r>
              <a:rPr sz="4300" spc="-175" dirty="0">
                <a:solidFill>
                  <a:srgbClr val="000000"/>
                </a:solidFill>
              </a:rPr>
              <a:t> </a:t>
            </a:r>
            <a:r>
              <a:rPr sz="4300" spc="-270" dirty="0">
                <a:solidFill>
                  <a:srgbClr val="000000"/>
                </a:solidFill>
              </a:rPr>
              <a:t>Specification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60223" y="1168283"/>
            <a:ext cx="8769985" cy="33616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65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29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83185" marR="23495" algn="just">
              <a:lnSpc>
                <a:spcPct val="100000"/>
              </a:lnSpc>
              <a:spcBef>
                <a:spcPts val="1015"/>
              </a:spcBef>
            </a:pP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finite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instructions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that,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followed, </a:t>
            </a:r>
            <a:r>
              <a:rPr sz="1600" b="1" spc="-110" dirty="0">
                <a:latin typeface="Georgia" panose="02040502050405020303"/>
                <a:cs typeface="Georgia" panose="02040502050405020303"/>
              </a:rPr>
              <a:t>accomplishes </a:t>
            </a:r>
            <a:r>
              <a:rPr sz="1600" b="1" spc="-100" dirty="0">
                <a:latin typeface="Georgia" panose="02040502050405020303"/>
                <a:cs typeface="Georgia" panose="02040502050405020303"/>
              </a:rPr>
              <a:t>a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particular </a:t>
            </a:r>
            <a:r>
              <a:rPr sz="1600" b="1" spc="-75" dirty="0">
                <a:latin typeface="Georgia" panose="02040502050405020303"/>
                <a:cs typeface="Georgia" panose="02040502050405020303"/>
              </a:rPr>
              <a:t>task</a:t>
            </a:r>
            <a:r>
              <a:rPr sz="1600" spc="-7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addition,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algorithms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satisfy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criteria: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426085" indent="-343535">
              <a:lnSpc>
                <a:spcPct val="100000"/>
              </a:lnSpc>
              <a:buAutoNum type="arabicPeriod"/>
              <a:tabLst>
                <a:tab pos="425450" algn="l"/>
                <a:tab pos="426720" algn="l"/>
              </a:tabLst>
            </a:pPr>
            <a:r>
              <a:rPr sz="1600" b="1" spc="-114" dirty="0">
                <a:latin typeface="Georgia" panose="02040502050405020303"/>
                <a:cs typeface="Georgia" panose="02040502050405020303"/>
              </a:rPr>
              <a:t>Input</a:t>
            </a:r>
            <a:r>
              <a:rPr sz="1600" spc="-114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zero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quantities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externally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supplied.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26085" indent="-343535">
              <a:lnSpc>
                <a:spcPct val="100000"/>
              </a:lnSpc>
              <a:buAutoNum type="arabicPeriod"/>
              <a:tabLst>
                <a:tab pos="425450" algn="l"/>
                <a:tab pos="426720" algn="l"/>
              </a:tabLst>
            </a:pPr>
            <a:r>
              <a:rPr sz="1600" b="1" spc="-114" dirty="0">
                <a:latin typeface="Georgia" panose="02040502050405020303"/>
                <a:cs typeface="Georgia" panose="02040502050405020303"/>
              </a:rPr>
              <a:t>Output</a:t>
            </a:r>
            <a:r>
              <a:rPr sz="1600" spc="-114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least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quantity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produced.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26085" indent="-343535">
              <a:lnSpc>
                <a:spcPct val="100000"/>
              </a:lnSpc>
              <a:buAutoNum type="arabicPeriod"/>
              <a:tabLst>
                <a:tab pos="425450" algn="l"/>
                <a:tab pos="426720" algn="l"/>
              </a:tabLst>
            </a:pPr>
            <a:r>
              <a:rPr sz="1600" b="1" spc="-100" dirty="0">
                <a:latin typeface="Georgia" panose="02040502050405020303"/>
                <a:cs typeface="Georgia" panose="02040502050405020303"/>
              </a:rPr>
              <a:t>Definiteness</a:t>
            </a:r>
            <a:r>
              <a:rPr sz="1600" spc="-1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instruction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clear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unambiguous.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26085" indent="-343535">
              <a:lnSpc>
                <a:spcPct val="100000"/>
              </a:lnSpc>
              <a:buAutoNum type="arabicPeriod"/>
              <a:tabLst>
                <a:tab pos="425450" algn="l"/>
                <a:tab pos="426720" algn="l"/>
              </a:tabLst>
            </a:pPr>
            <a:r>
              <a:rPr sz="1600" b="1" spc="-100" dirty="0">
                <a:latin typeface="Georgia" panose="02040502050405020303"/>
                <a:cs typeface="Georgia" panose="02040502050405020303"/>
              </a:rPr>
              <a:t>Finiteness</a:t>
            </a:r>
            <a:r>
              <a:rPr sz="1600" spc="-100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we trace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out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instructions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algorithm, 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cases,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algorithm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26085">
              <a:lnSpc>
                <a:spcPct val="100000"/>
              </a:lnSpc>
              <a:spcBef>
                <a:spcPts val="5"/>
              </a:spcBef>
            </a:pPr>
            <a:r>
              <a:rPr sz="1600" spc="70" dirty="0">
                <a:latin typeface="Times New Roman" panose="02020603050405020304"/>
                <a:cs typeface="Times New Roman" panose="02020603050405020304"/>
              </a:rPr>
              <a:t>terminates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finite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steps.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26085" marR="21590" indent="-342900" algn="just">
              <a:lnSpc>
                <a:spcPct val="100000"/>
              </a:lnSpc>
              <a:buAutoNum type="arabicPeriod" startAt="5"/>
              <a:tabLst>
                <a:tab pos="426720" algn="l"/>
              </a:tabLst>
            </a:pPr>
            <a:r>
              <a:rPr sz="1600" b="1" spc="-105" dirty="0">
                <a:latin typeface="Georgia" panose="02040502050405020303"/>
                <a:cs typeface="Georgia" panose="02040502050405020303"/>
              </a:rPr>
              <a:t>Effectiveness</a:t>
            </a:r>
            <a:r>
              <a:rPr sz="1600" spc="-10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Every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instruction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basic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enough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carried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out, in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principle,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person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only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pencil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paper. It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enough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operation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definite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(3);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it 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also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6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feasible.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83185" algn="just">
              <a:lnSpc>
                <a:spcPct val="100000"/>
              </a:lnSpc>
            </a:pPr>
            <a:r>
              <a:rPr sz="1600" b="1" spc="-110" dirty="0">
                <a:latin typeface="Georgia" panose="02040502050405020303"/>
                <a:cs typeface="Georgia" panose="02040502050405020303"/>
              </a:rPr>
              <a:t>Difference </a:t>
            </a:r>
            <a:r>
              <a:rPr sz="1600" b="1" spc="-90" dirty="0">
                <a:latin typeface="Georgia" panose="02040502050405020303"/>
                <a:cs typeface="Georgia" panose="02040502050405020303"/>
              </a:rPr>
              <a:t>between </a:t>
            </a:r>
            <a:r>
              <a:rPr sz="1600" b="1" spc="-125" dirty="0">
                <a:latin typeface="Georgia" panose="02040502050405020303"/>
                <a:cs typeface="Georgia" panose="02040502050405020303"/>
              </a:rPr>
              <a:t>an </a:t>
            </a:r>
            <a:r>
              <a:rPr sz="1600" b="1" spc="-110" dirty="0">
                <a:latin typeface="Georgia" panose="02040502050405020303"/>
                <a:cs typeface="Georgia" panose="02040502050405020303"/>
              </a:rPr>
              <a:t>algorithm </a:t>
            </a:r>
            <a:r>
              <a:rPr sz="1600" b="1" spc="-100" dirty="0">
                <a:latin typeface="Georgia" panose="02040502050405020303"/>
                <a:cs typeface="Georgia" panose="02040502050405020303"/>
              </a:rPr>
              <a:t>&amp; </a:t>
            </a:r>
            <a:r>
              <a:rPr sz="1600" b="1" spc="-130" dirty="0">
                <a:latin typeface="Georgia" panose="02040502050405020303"/>
                <a:cs typeface="Georgia" panose="02040502050405020303"/>
              </a:rPr>
              <a:t>program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program does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satisfy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575" spc="104" baseline="26000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1575" spc="-209" baseline="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condition.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211670" y="4664316"/>
            <a:ext cx="205105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Describing</a:t>
            </a:r>
            <a:r>
              <a:rPr sz="1800" i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Algorithm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226" y="5081435"/>
            <a:ext cx="8839200" cy="1384935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400" b="1" spc="-105" dirty="0">
                <a:latin typeface="Georgia" panose="02040502050405020303"/>
                <a:cs typeface="Georgia" panose="02040502050405020303"/>
              </a:rPr>
              <a:t>Natural</a:t>
            </a:r>
            <a:r>
              <a:rPr sz="1400" b="1" spc="-6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100" dirty="0">
                <a:latin typeface="Georgia" panose="02040502050405020303"/>
                <a:cs typeface="Georgia" panose="02040502050405020303"/>
              </a:rPr>
              <a:t>Language</a:t>
            </a:r>
            <a:r>
              <a:rPr sz="1400" b="1" spc="-6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285" dirty="0">
                <a:latin typeface="Georgia" panose="02040502050405020303"/>
                <a:cs typeface="Georgia" panose="02040502050405020303"/>
              </a:rPr>
              <a:t>–</a:t>
            </a:r>
            <a:r>
              <a:rPr sz="1400" b="1" spc="-26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e.g.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English,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Chinese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Instructions</a:t>
            </a:r>
            <a:r>
              <a:rPr sz="1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definite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effectiveness.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b="1" spc="-105" dirty="0">
                <a:latin typeface="Georgia" panose="02040502050405020303"/>
                <a:cs typeface="Georgia" panose="02040502050405020303"/>
              </a:rPr>
              <a:t>Graphics</a:t>
            </a:r>
            <a:r>
              <a:rPr sz="14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80" dirty="0">
                <a:latin typeface="Georgia" panose="02040502050405020303"/>
                <a:cs typeface="Georgia" panose="02040502050405020303"/>
              </a:rPr>
              <a:t>representation</a:t>
            </a:r>
            <a:r>
              <a:rPr sz="14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285" dirty="0">
                <a:latin typeface="Georgia" panose="02040502050405020303"/>
                <a:cs typeface="Georgia" panose="02040502050405020303"/>
              </a:rPr>
              <a:t>–</a:t>
            </a:r>
            <a:r>
              <a:rPr sz="1400" b="1" spc="-254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100" dirty="0">
                <a:latin typeface="Georgia" panose="02040502050405020303"/>
                <a:cs typeface="Georgia" panose="02040502050405020303"/>
              </a:rPr>
              <a:t>e.g.</a:t>
            </a:r>
            <a:r>
              <a:rPr sz="1400" b="1" spc="-6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100" dirty="0">
                <a:latin typeface="Georgia" panose="02040502050405020303"/>
                <a:cs typeface="Georgia" panose="02040502050405020303"/>
              </a:rPr>
              <a:t>Flowchart</a:t>
            </a:r>
            <a:r>
              <a:rPr sz="1400" b="1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60" dirty="0">
                <a:latin typeface="Georgia" panose="02040502050405020303"/>
                <a:cs typeface="Georgia" panose="02040502050405020303"/>
              </a:rPr>
              <a:t>-</a:t>
            </a:r>
            <a:r>
              <a:rPr sz="1400" b="1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well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small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simple.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b="1" spc="-95" dirty="0">
                <a:latin typeface="Georgia" panose="02040502050405020303"/>
                <a:cs typeface="Georgia" panose="02040502050405020303"/>
              </a:rPr>
              <a:t>Pseudo </a:t>
            </a:r>
            <a:r>
              <a:rPr sz="1400" b="1" spc="-100" dirty="0">
                <a:latin typeface="Georgia" panose="02040502050405020303"/>
                <a:cs typeface="Georgia" panose="02040502050405020303"/>
              </a:rPr>
              <a:t>Language</a:t>
            </a:r>
            <a:r>
              <a:rPr sz="1400" b="1" spc="-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60" dirty="0">
                <a:latin typeface="Georgia" panose="02040502050405020303"/>
                <a:cs typeface="Georgia" panose="02040502050405020303"/>
              </a:rPr>
              <a:t>-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891540" lvl="1" indent="-343535">
              <a:lnSpc>
                <a:spcPct val="100000"/>
              </a:lnSpc>
              <a:buFont typeface="Arial" panose="020B0604020202020204"/>
              <a:buChar char="•"/>
              <a:tabLst>
                <a:tab pos="891540" algn="l"/>
                <a:tab pos="892175" algn="l"/>
              </a:tabLst>
            </a:pPr>
            <a:r>
              <a:rPr sz="1400" spc="35" dirty="0">
                <a:latin typeface="Times New Roman" panose="02020603050405020304"/>
                <a:cs typeface="Times New Roman" panose="02020603050405020304"/>
              </a:rPr>
              <a:t>Readable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891540" lvl="1" indent="-343535">
              <a:lnSpc>
                <a:spcPct val="100000"/>
              </a:lnSpc>
              <a:buFont typeface="Arial" panose="020B0604020202020204"/>
              <a:buChar char="•"/>
              <a:tabLst>
                <a:tab pos="891540" algn="l"/>
                <a:tab pos="892175" algn="l"/>
              </a:tabLst>
            </a:pPr>
            <a:r>
              <a:rPr sz="1400" spc="50" dirty="0">
                <a:latin typeface="Times New Roman" panose="02020603050405020304"/>
                <a:cs typeface="Times New Roman" panose="02020603050405020304"/>
              </a:rPr>
              <a:t>Instructions</a:t>
            </a:r>
            <a:r>
              <a:rPr sz="1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definite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effectiveness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b="1" spc="-110" dirty="0">
                <a:latin typeface="Georgia" panose="02040502050405020303"/>
                <a:cs typeface="Georgia" panose="02040502050405020303"/>
              </a:rPr>
              <a:t>Combining </a:t>
            </a:r>
            <a:r>
              <a:rPr sz="1400" b="1" spc="-100" dirty="0">
                <a:latin typeface="Georgia" panose="02040502050405020303"/>
                <a:cs typeface="Georgia" panose="02040502050405020303"/>
              </a:rPr>
              <a:t>English and</a:t>
            </a:r>
            <a:r>
              <a:rPr sz="1400" b="1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200" dirty="0">
                <a:latin typeface="Georgia" panose="02040502050405020303"/>
                <a:cs typeface="Georgia" panose="02040502050405020303"/>
              </a:rPr>
              <a:t>C</a:t>
            </a:r>
            <a:endParaRPr sz="14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93" y="1535671"/>
            <a:ext cx="8966200" cy="369570"/>
          </a:xfrm>
          <a:custGeom>
            <a:avLst/>
            <a:gdLst/>
            <a:ahLst/>
            <a:cxnLst/>
            <a:rect l="l" t="t" r="r" b="b"/>
            <a:pathLst>
              <a:path w="8966200" h="369569">
                <a:moveTo>
                  <a:pt x="8966200" y="0"/>
                </a:moveTo>
                <a:lnTo>
                  <a:pt x="0" y="0"/>
                </a:lnTo>
                <a:lnTo>
                  <a:pt x="0" y="369328"/>
                </a:lnTo>
                <a:lnTo>
                  <a:pt x="8966200" y="369328"/>
                </a:lnTo>
                <a:lnTo>
                  <a:pt x="89662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75692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Algorithm </a:t>
            </a:r>
            <a:r>
              <a:rPr sz="4300" spc="-270" dirty="0">
                <a:solidFill>
                  <a:srgbClr val="000000"/>
                </a:solidFill>
              </a:rPr>
              <a:t>Specification</a:t>
            </a:r>
            <a:r>
              <a:rPr sz="4300" spc="-20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4038" y="1401063"/>
            <a:ext cx="4235450" cy="3354704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Describing </a:t>
            </a: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 </a:t>
            </a:r>
            <a:r>
              <a:rPr sz="1800" i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Natural</a:t>
            </a:r>
            <a:r>
              <a:rPr sz="1800" i="1" spc="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3500" marR="5080">
              <a:lnSpc>
                <a:spcPct val="100000"/>
              </a:lnSpc>
              <a:spcBef>
                <a:spcPts val="1225"/>
              </a:spcBef>
            </a:pPr>
            <a:r>
              <a:rPr sz="1800" b="1" spc="-130" dirty="0">
                <a:latin typeface="Georgia" panose="02040502050405020303"/>
                <a:cs typeface="Georgia" panose="02040502050405020303"/>
              </a:rPr>
              <a:t>Problem </a:t>
            </a:r>
            <a:r>
              <a:rPr sz="1800" b="1" spc="-80" dirty="0">
                <a:latin typeface="Georgia" panose="02040502050405020303"/>
                <a:cs typeface="Georgia" panose="02040502050405020303"/>
              </a:rPr>
              <a:t>-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Design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8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two 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numbers and</a:t>
            </a:r>
            <a:r>
              <a:rPr sz="1800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display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result.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80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40" dirty="0">
                <a:latin typeface="Times New Roman" panose="02020603050405020304"/>
                <a:cs typeface="Times New Roman" panose="02020603050405020304"/>
              </a:rPr>
              <a:t>START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declare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integers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a,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65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65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b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65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b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3500" marR="845185">
              <a:lnSpc>
                <a:spcPct val="100000"/>
              </a:lnSpc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store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output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 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80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print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7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80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STOP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231140" y="5666943"/>
            <a:ext cx="3864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50" dirty="0">
                <a:latin typeface="Times New Roman" panose="02020603050405020304"/>
                <a:cs typeface="Times New Roman" panose="02020603050405020304"/>
              </a:rPr>
              <a:t>Note </a:t>
            </a:r>
            <a:r>
              <a:rPr sz="1800" i="1" spc="-5" dirty="0">
                <a:latin typeface="Caladea" panose="02000506000000020000"/>
                <a:cs typeface="Caladea" panose="02000506000000020000"/>
              </a:rPr>
              <a:t>- </a:t>
            </a:r>
            <a:r>
              <a:rPr sz="1800" i="1" spc="-15" dirty="0">
                <a:latin typeface="Caladea" panose="02000506000000020000"/>
                <a:cs typeface="Caladea" panose="02000506000000020000"/>
              </a:rPr>
              <a:t>Writing </a:t>
            </a:r>
            <a:r>
              <a:rPr sz="1800" i="1" spc="-10" dirty="0">
                <a:latin typeface="Caladea" panose="02000506000000020000"/>
                <a:cs typeface="Caladea" panose="02000506000000020000"/>
              </a:rPr>
              <a:t>step </a:t>
            </a:r>
            <a:r>
              <a:rPr sz="1800" i="1" spc="-5" dirty="0">
                <a:latin typeface="Caladea" panose="02000506000000020000"/>
                <a:cs typeface="Caladea" panose="02000506000000020000"/>
              </a:rPr>
              <a:t>numbers, is</a:t>
            </a:r>
            <a:r>
              <a:rPr sz="1800" i="1" spc="-80" dirty="0">
                <a:latin typeface="Caladea" panose="02000506000000020000"/>
                <a:cs typeface="Caladea" panose="02000506000000020000"/>
              </a:rPr>
              <a:t> </a:t>
            </a:r>
            <a:r>
              <a:rPr sz="1800" i="1" dirty="0">
                <a:latin typeface="Caladea" panose="02000506000000020000"/>
                <a:cs typeface="Caladea" panose="02000506000000020000"/>
              </a:rPr>
              <a:t>optional.</a:t>
            </a:r>
            <a:endParaRPr sz="1800">
              <a:latin typeface="Caladea" panose="02000506000000020000"/>
              <a:cs typeface="Caladea" panose="0200050600000002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5175" y="1972183"/>
            <a:ext cx="433641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Georgia" panose="02040502050405020303"/>
                <a:cs typeface="Georgia" panose="02040502050405020303"/>
              </a:rPr>
              <a:t>Problem </a:t>
            </a:r>
            <a:r>
              <a:rPr sz="1800" b="1" spc="-80" dirty="0">
                <a:latin typeface="Georgia" panose="02040502050405020303"/>
                <a:cs typeface="Georgia" panose="02040502050405020303"/>
              </a:rPr>
              <a:t>-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Design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largest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 set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given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positive 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80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40" dirty="0">
                <a:latin typeface="Times New Roman" panose="02020603050405020304"/>
                <a:cs typeface="Times New Roman" panose="02020603050405020304"/>
              </a:rPr>
              <a:t>START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2105025">
              <a:lnSpc>
                <a:spcPct val="100000"/>
              </a:lnSpc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1800" spc="-120" dirty="0">
                <a:latin typeface="Times New Roman" panose="02020603050405020304"/>
                <a:cs typeface="Times New Roman" panose="02020603050405020304"/>
              </a:rPr>
              <a:t>NUM 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00" spc="-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45" dirty="0">
                <a:latin typeface="Times New Roman" panose="02020603050405020304"/>
                <a:cs typeface="Times New Roman" panose="02020603050405020304"/>
              </a:rPr>
              <a:t>LARGE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800" spc="-120" dirty="0">
                <a:latin typeface="Times New Roman" panose="02020603050405020304"/>
                <a:cs typeface="Times New Roman" panose="02020603050405020304"/>
              </a:rPr>
              <a:t>NUM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8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(NUM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&gt;=0)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077595" marR="1210310" indent="-203200">
              <a:lnSpc>
                <a:spcPct val="100000"/>
              </a:lnSpc>
            </a:pP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(NUM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&gt; </a:t>
            </a:r>
            <a:r>
              <a:rPr sz="1800" spc="-105" dirty="0">
                <a:latin typeface="Times New Roman" panose="02020603050405020304"/>
                <a:cs typeface="Times New Roman" panose="02020603050405020304"/>
              </a:rPr>
              <a:t>LARGE)</a:t>
            </a:r>
            <a:r>
              <a:rPr sz="18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then  </a:t>
            </a:r>
            <a:r>
              <a:rPr sz="1800" spc="-145" dirty="0">
                <a:latin typeface="Times New Roman" panose="02020603050405020304"/>
                <a:cs typeface="Times New Roman" panose="02020603050405020304"/>
              </a:rPr>
              <a:t>LARGE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20" dirty="0">
                <a:latin typeface="Times New Roman" panose="02020603050405020304"/>
                <a:cs typeface="Times New Roman" panose="02020603050405020304"/>
              </a:rPr>
              <a:t>NUM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75030">
              <a:lnSpc>
                <a:spcPct val="100000"/>
              </a:lnSpc>
            </a:pPr>
            <a:r>
              <a:rPr sz="1800" spc="80" dirty="0"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20" dirty="0">
                <a:latin typeface="Times New Roman" panose="02020603050405020304"/>
                <a:cs typeface="Times New Roman" panose="02020603050405020304"/>
              </a:rPr>
              <a:t>NUM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240665">
              <a:lnSpc>
                <a:spcPct val="100000"/>
              </a:lnSpc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“Largest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is:”,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45" dirty="0">
                <a:latin typeface="Times New Roman" panose="02020603050405020304"/>
                <a:cs typeface="Times New Roman" panose="02020603050405020304"/>
              </a:rPr>
              <a:t>LARGE 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6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80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STOP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93" y="1535671"/>
            <a:ext cx="8966200" cy="369570"/>
          </a:xfrm>
          <a:custGeom>
            <a:avLst/>
            <a:gdLst/>
            <a:ahLst/>
            <a:cxnLst/>
            <a:rect l="l" t="t" r="r" b="b"/>
            <a:pathLst>
              <a:path w="8966200" h="369569">
                <a:moveTo>
                  <a:pt x="8966200" y="0"/>
                </a:moveTo>
                <a:lnTo>
                  <a:pt x="0" y="0"/>
                </a:lnTo>
                <a:lnTo>
                  <a:pt x="0" y="369328"/>
                </a:lnTo>
                <a:lnTo>
                  <a:pt x="8966200" y="369328"/>
                </a:lnTo>
                <a:lnTo>
                  <a:pt x="89662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75692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Algorithm </a:t>
            </a:r>
            <a:r>
              <a:rPr sz="4300" spc="-270" dirty="0">
                <a:solidFill>
                  <a:srgbClr val="000000"/>
                </a:solidFill>
              </a:rPr>
              <a:t>Specification</a:t>
            </a:r>
            <a:r>
              <a:rPr sz="4300" spc="-20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4038" y="1556765"/>
            <a:ext cx="294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Describing </a:t>
            </a: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1800" i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Flowchart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88" y="1959381"/>
            <a:ext cx="8839200" cy="52324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83185">
              <a:lnSpc>
                <a:spcPct val="100000"/>
              </a:lnSpc>
              <a:spcBef>
                <a:spcPts val="320"/>
              </a:spcBef>
            </a:pPr>
            <a:r>
              <a:rPr sz="1400" b="1" spc="-100" dirty="0">
                <a:latin typeface="Georgia" panose="02040502050405020303"/>
                <a:cs typeface="Georgia" panose="02040502050405020303"/>
              </a:rPr>
              <a:t>Problem </a:t>
            </a:r>
            <a:r>
              <a:rPr sz="1400" b="1" spc="-285" dirty="0">
                <a:latin typeface="Georgia" panose="02040502050405020303"/>
                <a:cs typeface="Georgia" panose="02040502050405020303"/>
              </a:rPr>
              <a:t>–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Write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determine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student’s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final 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grade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indicate 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whether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passing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 failing. 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final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grade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calculated</a:t>
            </a:r>
            <a:r>
              <a:rPr sz="1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five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marks.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14675" y="2581275"/>
            <a:ext cx="1619250" cy="1165225"/>
            <a:chOff x="3114675" y="2581275"/>
            <a:chExt cx="1619250" cy="1165225"/>
          </a:xfrm>
        </p:grpSpPr>
        <p:sp>
          <p:nvSpPr>
            <p:cNvPr id="11" name="object 11"/>
            <p:cNvSpPr/>
            <p:nvPr/>
          </p:nvSpPr>
          <p:spPr>
            <a:xfrm>
              <a:off x="3581400" y="2590800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8636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863600" y="304800"/>
                  </a:lnTo>
                  <a:lnTo>
                    <a:pt x="883378" y="300809"/>
                  </a:lnTo>
                  <a:lnTo>
                    <a:pt x="899525" y="289925"/>
                  </a:lnTo>
                  <a:lnTo>
                    <a:pt x="910409" y="273778"/>
                  </a:lnTo>
                  <a:lnTo>
                    <a:pt x="914400" y="254000"/>
                  </a:lnTo>
                  <a:lnTo>
                    <a:pt x="914400" y="50800"/>
                  </a:lnTo>
                  <a:lnTo>
                    <a:pt x="910409" y="31021"/>
                  </a:lnTo>
                  <a:lnTo>
                    <a:pt x="899525" y="14874"/>
                  </a:lnTo>
                  <a:lnTo>
                    <a:pt x="883378" y="3990"/>
                  </a:lnTo>
                  <a:lnTo>
                    <a:pt x="863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581400" y="2590800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863600" y="0"/>
                  </a:lnTo>
                  <a:lnTo>
                    <a:pt x="883378" y="3990"/>
                  </a:lnTo>
                  <a:lnTo>
                    <a:pt x="899525" y="14874"/>
                  </a:lnTo>
                  <a:lnTo>
                    <a:pt x="910409" y="31021"/>
                  </a:lnTo>
                  <a:lnTo>
                    <a:pt x="914400" y="50800"/>
                  </a:lnTo>
                  <a:lnTo>
                    <a:pt x="914400" y="254000"/>
                  </a:lnTo>
                  <a:lnTo>
                    <a:pt x="910409" y="273778"/>
                  </a:lnTo>
                  <a:lnTo>
                    <a:pt x="899525" y="289925"/>
                  </a:lnTo>
                  <a:lnTo>
                    <a:pt x="883378" y="300809"/>
                  </a:lnTo>
                  <a:lnTo>
                    <a:pt x="863600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24200" y="3124200"/>
              <a:ext cx="1600200" cy="612775"/>
            </a:xfrm>
            <a:custGeom>
              <a:avLst/>
              <a:gdLst/>
              <a:ahLst/>
              <a:cxnLst/>
              <a:rect l="l" t="t" r="r" b="b"/>
              <a:pathLst>
                <a:path w="1600200" h="612775">
                  <a:moveTo>
                    <a:pt x="1600200" y="0"/>
                  </a:moveTo>
                  <a:lnTo>
                    <a:pt x="320039" y="0"/>
                  </a:lnTo>
                  <a:lnTo>
                    <a:pt x="0" y="612648"/>
                  </a:lnTo>
                  <a:lnTo>
                    <a:pt x="1280160" y="612648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24200" y="3124200"/>
              <a:ext cx="1600200" cy="612775"/>
            </a:xfrm>
            <a:custGeom>
              <a:avLst/>
              <a:gdLst/>
              <a:ahLst/>
              <a:cxnLst/>
              <a:rect l="l" t="t" r="r" b="b"/>
              <a:pathLst>
                <a:path w="1600200" h="612775">
                  <a:moveTo>
                    <a:pt x="0" y="612648"/>
                  </a:moveTo>
                  <a:lnTo>
                    <a:pt x="320039" y="0"/>
                  </a:lnTo>
                  <a:lnTo>
                    <a:pt x="1600200" y="0"/>
                  </a:lnTo>
                  <a:lnTo>
                    <a:pt x="1280160" y="612648"/>
                  </a:lnTo>
                  <a:lnTo>
                    <a:pt x="0" y="612648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560445" y="2581783"/>
            <a:ext cx="728980" cy="106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Arimo"/>
                <a:cs typeface="Arimo"/>
              </a:rPr>
              <a:t>Start</a:t>
            </a:r>
            <a:endParaRPr sz="18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mo"/>
              <a:cs typeface="Arimo"/>
            </a:endParaRPr>
          </a:p>
          <a:p>
            <a:pPr marL="12700" marR="5080" indent="179705">
              <a:lnSpc>
                <a:spcPct val="100000"/>
              </a:lnSpc>
            </a:pPr>
            <a:r>
              <a:rPr sz="1400" spc="-85" dirty="0">
                <a:solidFill>
                  <a:srgbClr val="FFFFFF"/>
                </a:solidFill>
                <a:latin typeface="Arimo"/>
                <a:cs typeface="Arimo"/>
              </a:rPr>
              <a:t>Input  </a:t>
            </a:r>
            <a:r>
              <a:rPr sz="1400" spc="-45" dirty="0">
                <a:solidFill>
                  <a:srgbClr val="FFFFFF"/>
                </a:solidFill>
                <a:latin typeface="Arimo"/>
                <a:cs typeface="Arimo"/>
              </a:rPr>
              <a:t>M1 to</a:t>
            </a:r>
            <a:r>
              <a:rPr sz="1400" spc="-9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Arimo"/>
                <a:cs typeface="Arimo"/>
              </a:rPr>
              <a:t>M5</a:t>
            </a:r>
            <a:endParaRPr sz="140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27200" y="3996309"/>
            <a:ext cx="4343400" cy="457200"/>
          </a:xfrm>
          <a:prstGeom prst="rect">
            <a:avLst/>
          </a:prstGeom>
          <a:solidFill>
            <a:srgbClr val="93B6D2"/>
          </a:solidFill>
          <a:ln w="19050">
            <a:solidFill>
              <a:srgbClr val="6B859A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30"/>
              </a:spcBef>
            </a:pPr>
            <a:r>
              <a:rPr sz="1800" spc="-30" dirty="0">
                <a:solidFill>
                  <a:srgbClr val="FFFFFF"/>
                </a:solidFill>
                <a:latin typeface="Arimo"/>
                <a:cs typeface="Arimo"/>
              </a:rPr>
              <a:t>Grade</a:t>
            </a:r>
            <a:r>
              <a:rPr sz="1800" spc="-45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Arimo"/>
                <a:cs typeface="Arimo"/>
              </a:rPr>
              <a:t>=</a:t>
            </a:r>
            <a:r>
              <a:rPr sz="180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mo"/>
                <a:cs typeface="Arimo"/>
              </a:rPr>
              <a:t>(M1</a:t>
            </a:r>
            <a:r>
              <a:rPr sz="1800" spc="-25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Arimo"/>
                <a:cs typeface="Arimo"/>
              </a:rPr>
              <a:t>+</a:t>
            </a:r>
            <a:r>
              <a:rPr sz="180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mo"/>
                <a:cs typeface="Arimo"/>
              </a:rPr>
              <a:t>M2</a:t>
            </a:r>
            <a:r>
              <a:rPr sz="1800" spc="-5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Arimo"/>
                <a:cs typeface="Arimo"/>
              </a:rPr>
              <a:t>+</a:t>
            </a:r>
            <a:r>
              <a:rPr sz="1800" spc="-15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mo"/>
                <a:cs typeface="Arimo"/>
              </a:rPr>
              <a:t>M3</a:t>
            </a:r>
            <a:r>
              <a:rPr sz="1800" spc="-5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Arimo"/>
                <a:cs typeface="Arimo"/>
              </a:rPr>
              <a:t>+</a:t>
            </a:r>
            <a:r>
              <a:rPr sz="1800" spc="-15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Arimo"/>
                <a:cs typeface="Arimo"/>
              </a:rPr>
              <a:t>M4</a:t>
            </a:r>
            <a:r>
              <a:rPr sz="1800" spc="-5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Arimo"/>
                <a:cs typeface="Arimo"/>
              </a:rPr>
              <a:t>+</a:t>
            </a:r>
            <a:r>
              <a:rPr sz="1800" spc="-5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mo"/>
                <a:cs typeface="Arimo"/>
              </a:rPr>
              <a:t>M5)</a:t>
            </a:r>
            <a:r>
              <a:rPr sz="1800" spc="-2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800" spc="395" dirty="0">
                <a:solidFill>
                  <a:srgbClr val="FFFFFF"/>
                </a:solidFill>
                <a:latin typeface="Arimo"/>
                <a:cs typeface="Arimo"/>
              </a:rPr>
              <a:t>/</a:t>
            </a:r>
            <a:r>
              <a:rPr sz="180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mo"/>
                <a:cs typeface="Arimo"/>
              </a:rPr>
              <a:t>5</a:t>
            </a:r>
            <a:endParaRPr sz="1800">
              <a:latin typeface="Arimo"/>
              <a:cs typeface="Arim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59075" y="4680965"/>
            <a:ext cx="2305050" cy="1086485"/>
            <a:chOff x="2759075" y="4680965"/>
            <a:chExt cx="2305050" cy="1086485"/>
          </a:xfrm>
        </p:grpSpPr>
        <p:sp>
          <p:nvSpPr>
            <p:cNvPr id="18" name="object 18"/>
            <p:cNvSpPr/>
            <p:nvPr/>
          </p:nvSpPr>
          <p:spPr>
            <a:xfrm>
              <a:off x="2768600" y="4690490"/>
              <a:ext cx="2286000" cy="1067435"/>
            </a:xfrm>
            <a:custGeom>
              <a:avLst/>
              <a:gdLst/>
              <a:ahLst/>
              <a:cxnLst/>
              <a:rect l="l" t="t" r="r" b="b"/>
              <a:pathLst>
                <a:path w="2286000" h="1067435">
                  <a:moveTo>
                    <a:pt x="1143000" y="0"/>
                  </a:moveTo>
                  <a:lnTo>
                    <a:pt x="0" y="533399"/>
                  </a:lnTo>
                  <a:lnTo>
                    <a:pt x="1143000" y="1066838"/>
                  </a:lnTo>
                  <a:lnTo>
                    <a:pt x="2286000" y="533399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68600" y="4690490"/>
              <a:ext cx="2286000" cy="1067435"/>
            </a:xfrm>
            <a:custGeom>
              <a:avLst/>
              <a:gdLst/>
              <a:ahLst/>
              <a:cxnLst/>
              <a:rect l="l" t="t" r="r" b="b"/>
              <a:pathLst>
                <a:path w="2286000" h="1067435">
                  <a:moveTo>
                    <a:pt x="0" y="533399"/>
                  </a:moveTo>
                  <a:lnTo>
                    <a:pt x="1143000" y="0"/>
                  </a:lnTo>
                  <a:lnTo>
                    <a:pt x="2286000" y="533399"/>
                  </a:lnTo>
                  <a:lnTo>
                    <a:pt x="1143000" y="1066838"/>
                  </a:lnTo>
                  <a:lnTo>
                    <a:pt x="0" y="533399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438271" y="5111622"/>
            <a:ext cx="946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0" dirty="0">
                <a:solidFill>
                  <a:srgbClr val="FFFFFF"/>
                </a:solidFill>
                <a:latin typeface="Arimo"/>
                <a:cs typeface="Arimo"/>
              </a:rPr>
              <a:t>Is </a:t>
            </a:r>
            <a:r>
              <a:rPr sz="1200" spc="-25" dirty="0">
                <a:solidFill>
                  <a:srgbClr val="FFFFFF"/>
                </a:solidFill>
                <a:latin typeface="Arimo"/>
                <a:cs typeface="Arimo"/>
              </a:rPr>
              <a:t>Grade </a:t>
            </a:r>
            <a:r>
              <a:rPr sz="1200" spc="95" dirty="0">
                <a:solidFill>
                  <a:srgbClr val="FFFFFF"/>
                </a:solidFill>
                <a:latin typeface="Arimo"/>
                <a:cs typeface="Arimo"/>
              </a:rPr>
              <a:t>&lt;</a:t>
            </a:r>
            <a:r>
              <a:rPr sz="1200" spc="-125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mo"/>
                <a:cs typeface="Arimo"/>
              </a:rPr>
              <a:t>4.0</a:t>
            </a:r>
            <a:endParaRPr sz="1200">
              <a:latin typeface="Arimo"/>
              <a:cs typeface="Arim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1600" y="5571058"/>
            <a:ext cx="1371600" cy="384175"/>
          </a:xfrm>
          <a:prstGeom prst="rect">
            <a:avLst/>
          </a:prstGeom>
          <a:solidFill>
            <a:srgbClr val="93B6D2"/>
          </a:solidFill>
          <a:ln w="19050">
            <a:solidFill>
              <a:srgbClr val="6B859A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345"/>
              </a:spcBef>
            </a:pPr>
            <a:r>
              <a:rPr sz="1800" spc="-110" dirty="0">
                <a:solidFill>
                  <a:srgbClr val="FFFFFF"/>
                </a:solidFill>
                <a:latin typeface="Arimo"/>
                <a:cs typeface="Arimo"/>
              </a:rPr>
              <a:t>Print</a:t>
            </a:r>
            <a:r>
              <a:rPr sz="1800" spc="-4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Arimo"/>
                <a:cs typeface="Arimo"/>
              </a:rPr>
              <a:t>“Pass”</a:t>
            </a:r>
            <a:endParaRPr sz="1800">
              <a:latin typeface="Arimo"/>
              <a:cs typeface="Arim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1400" y="5579529"/>
            <a:ext cx="1371600" cy="384175"/>
          </a:xfrm>
          <a:prstGeom prst="rect">
            <a:avLst/>
          </a:prstGeom>
          <a:solidFill>
            <a:srgbClr val="93B6D2"/>
          </a:solidFill>
          <a:ln w="19050">
            <a:solidFill>
              <a:srgbClr val="6B859A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345"/>
              </a:spcBef>
            </a:pPr>
            <a:r>
              <a:rPr sz="1800" spc="-110" dirty="0">
                <a:solidFill>
                  <a:srgbClr val="FFFFFF"/>
                </a:solidFill>
                <a:latin typeface="Arimo"/>
                <a:cs typeface="Arimo"/>
              </a:rPr>
              <a:t>Print</a:t>
            </a:r>
            <a:r>
              <a:rPr sz="1800" spc="-40" dirty="0">
                <a:solidFill>
                  <a:srgbClr val="FFFFFF"/>
                </a:solidFill>
                <a:latin typeface="Arimo"/>
                <a:cs typeface="Arim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mo"/>
                <a:cs typeface="Arimo"/>
              </a:rPr>
              <a:t>“Fail”</a:t>
            </a:r>
            <a:endParaRPr sz="1800">
              <a:latin typeface="Arimo"/>
              <a:cs typeface="Arim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46475" y="6154204"/>
            <a:ext cx="933450" cy="323850"/>
            <a:chOff x="3546475" y="6154204"/>
            <a:chExt cx="933450" cy="323850"/>
          </a:xfrm>
        </p:grpSpPr>
        <p:sp>
          <p:nvSpPr>
            <p:cNvPr id="24" name="object 24"/>
            <p:cNvSpPr/>
            <p:nvPr/>
          </p:nvSpPr>
          <p:spPr>
            <a:xfrm>
              <a:off x="3556000" y="6163729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863600" y="0"/>
                  </a:moveTo>
                  <a:lnTo>
                    <a:pt x="50800" y="0"/>
                  </a:lnTo>
                  <a:lnTo>
                    <a:pt x="31021" y="3992"/>
                  </a:lnTo>
                  <a:lnTo>
                    <a:pt x="14874" y="14879"/>
                  </a:lnTo>
                  <a:lnTo>
                    <a:pt x="3990" y="31027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863600" y="304800"/>
                  </a:lnTo>
                  <a:lnTo>
                    <a:pt x="883378" y="300809"/>
                  </a:lnTo>
                  <a:lnTo>
                    <a:pt x="899525" y="289925"/>
                  </a:lnTo>
                  <a:lnTo>
                    <a:pt x="910409" y="273778"/>
                  </a:lnTo>
                  <a:lnTo>
                    <a:pt x="914400" y="254000"/>
                  </a:lnTo>
                  <a:lnTo>
                    <a:pt x="914400" y="50800"/>
                  </a:lnTo>
                  <a:lnTo>
                    <a:pt x="910409" y="31027"/>
                  </a:lnTo>
                  <a:lnTo>
                    <a:pt x="899525" y="14879"/>
                  </a:lnTo>
                  <a:lnTo>
                    <a:pt x="883378" y="3992"/>
                  </a:lnTo>
                  <a:lnTo>
                    <a:pt x="863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556000" y="6163729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0" y="50800"/>
                  </a:moveTo>
                  <a:lnTo>
                    <a:pt x="3990" y="31027"/>
                  </a:lnTo>
                  <a:lnTo>
                    <a:pt x="14874" y="14879"/>
                  </a:lnTo>
                  <a:lnTo>
                    <a:pt x="31021" y="3992"/>
                  </a:lnTo>
                  <a:lnTo>
                    <a:pt x="50800" y="0"/>
                  </a:lnTo>
                  <a:lnTo>
                    <a:pt x="863600" y="0"/>
                  </a:lnTo>
                  <a:lnTo>
                    <a:pt x="883378" y="3992"/>
                  </a:lnTo>
                  <a:lnTo>
                    <a:pt x="899525" y="14879"/>
                  </a:lnTo>
                  <a:lnTo>
                    <a:pt x="910409" y="31027"/>
                  </a:lnTo>
                  <a:lnTo>
                    <a:pt x="914400" y="50800"/>
                  </a:lnTo>
                  <a:lnTo>
                    <a:pt x="914400" y="254000"/>
                  </a:lnTo>
                  <a:lnTo>
                    <a:pt x="910409" y="273778"/>
                  </a:lnTo>
                  <a:lnTo>
                    <a:pt x="899525" y="289925"/>
                  </a:lnTo>
                  <a:lnTo>
                    <a:pt x="883378" y="300809"/>
                  </a:lnTo>
                  <a:lnTo>
                    <a:pt x="863600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791839" y="6155232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Arimo"/>
                <a:cs typeface="Arimo"/>
              </a:rPr>
              <a:t>Stop</a:t>
            </a:r>
            <a:endParaRPr sz="1800">
              <a:latin typeface="Arimo"/>
              <a:cs typeface="Arim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826636" y="2878582"/>
            <a:ext cx="264795" cy="1092835"/>
            <a:chOff x="3826636" y="2878582"/>
            <a:chExt cx="264795" cy="1092835"/>
          </a:xfrm>
        </p:grpSpPr>
        <p:sp>
          <p:nvSpPr>
            <p:cNvPr id="28" name="object 28"/>
            <p:cNvSpPr/>
            <p:nvPr/>
          </p:nvSpPr>
          <p:spPr>
            <a:xfrm>
              <a:off x="3987545" y="2878582"/>
              <a:ext cx="103377" cy="2287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26636" y="3742182"/>
              <a:ext cx="103377" cy="2287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1675510" y="4445000"/>
            <a:ext cx="4243705" cy="1134745"/>
            <a:chOff x="1675510" y="4445000"/>
            <a:chExt cx="4243705" cy="1134745"/>
          </a:xfrm>
        </p:grpSpPr>
        <p:sp>
          <p:nvSpPr>
            <p:cNvPr id="31" name="object 31"/>
            <p:cNvSpPr/>
            <p:nvPr/>
          </p:nvSpPr>
          <p:spPr>
            <a:xfrm>
              <a:off x="3852036" y="4445000"/>
              <a:ext cx="103377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675510" y="5217553"/>
              <a:ext cx="4243705" cy="362585"/>
            </a:xfrm>
            <a:custGeom>
              <a:avLst/>
              <a:gdLst/>
              <a:ahLst/>
              <a:cxnLst/>
              <a:rect l="l" t="t" r="r" b="b"/>
              <a:pathLst>
                <a:path w="4243705" h="362585">
                  <a:moveTo>
                    <a:pt x="1093089" y="0"/>
                  </a:moveTo>
                  <a:lnTo>
                    <a:pt x="48133" y="0"/>
                  </a:lnTo>
                  <a:lnTo>
                    <a:pt x="45339" y="2908"/>
                  </a:lnTo>
                  <a:lnTo>
                    <a:pt x="45339" y="325945"/>
                  </a:lnTo>
                  <a:lnTo>
                    <a:pt x="10922" y="266941"/>
                  </a:lnTo>
                  <a:lnTo>
                    <a:pt x="7112" y="265925"/>
                  </a:lnTo>
                  <a:lnTo>
                    <a:pt x="1016" y="269481"/>
                  </a:lnTo>
                  <a:lnTo>
                    <a:pt x="0" y="273418"/>
                  </a:lnTo>
                  <a:lnTo>
                    <a:pt x="1778" y="276339"/>
                  </a:lnTo>
                  <a:lnTo>
                    <a:pt x="51689" y="362064"/>
                  </a:lnTo>
                  <a:lnTo>
                    <a:pt x="59080" y="349364"/>
                  </a:lnTo>
                  <a:lnTo>
                    <a:pt x="101600" y="276339"/>
                  </a:lnTo>
                  <a:lnTo>
                    <a:pt x="103378" y="273418"/>
                  </a:lnTo>
                  <a:lnTo>
                    <a:pt x="102362" y="269481"/>
                  </a:lnTo>
                  <a:lnTo>
                    <a:pt x="96266" y="265925"/>
                  </a:lnTo>
                  <a:lnTo>
                    <a:pt x="92456" y="266941"/>
                  </a:lnTo>
                  <a:lnTo>
                    <a:pt x="58039" y="325945"/>
                  </a:lnTo>
                  <a:lnTo>
                    <a:pt x="58039" y="12700"/>
                  </a:lnTo>
                  <a:lnTo>
                    <a:pt x="1093089" y="12700"/>
                  </a:lnTo>
                  <a:lnTo>
                    <a:pt x="1093089" y="6350"/>
                  </a:lnTo>
                  <a:lnTo>
                    <a:pt x="1093089" y="0"/>
                  </a:lnTo>
                  <a:close/>
                </a:path>
                <a:path w="4243705" h="362585">
                  <a:moveTo>
                    <a:pt x="4243578" y="264909"/>
                  </a:moveTo>
                  <a:lnTo>
                    <a:pt x="4242562" y="260972"/>
                  </a:lnTo>
                  <a:lnTo>
                    <a:pt x="4239514" y="259194"/>
                  </a:lnTo>
                  <a:lnTo>
                    <a:pt x="4236466" y="257543"/>
                  </a:lnTo>
                  <a:lnTo>
                    <a:pt x="4232656" y="258559"/>
                  </a:lnTo>
                  <a:lnTo>
                    <a:pt x="4230878" y="261480"/>
                  </a:lnTo>
                  <a:lnTo>
                    <a:pt x="4198239" y="317436"/>
                  </a:lnTo>
                  <a:lnTo>
                    <a:pt x="4198239" y="12700"/>
                  </a:lnTo>
                  <a:lnTo>
                    <a:pt x="4198239" y="6350"/>
                  </a:lnTo>
                  <a:lnTo>
                    <a:pt x="4198239" y="2908"/>
                  </a:lnTo>
                  <a:lnTo>
                    <a:pt x="4195445" y="0"/>
                  </a:lnTo>
                  <a:lnTo>
                    <a:pt x="3379089" y="0"/>
                  </a:lnTo>
                  <a:lnTo>
                    <a:pt x="3379089" y="12700"/>
                  </a:lnTo>
                  <a:lnTo>
                    <a:pt x="4185539" y="12700"/>
                  </a:lnTo>
                  <a:lnTo>
                    <a:pt x="4185539" y="317436"/>
                  </a:lnTo>
                  <a:lnTo>
                    <a:pt x="4152900" y="261480"/>
                  </a:lnTo>
                  <a:lnTo>
                    <a:pt x="4151122" y="258559"/>
                  </a:lnTo>
                  <a:lnTo>
                    <a:pt x="4147312" y="257543"/>
                  </a:lnTo>
                  <a:lnTo>
                    <a:pt x="4144264" y="259194"/>
                  </a:lnTo>
                  <a:lnTo>
                    <a:pt x="4141216" y="260972"/>
                  </a:lnTo>
                  <a:lnTo>
                    <a:pt x="4140200" y="264909"/>
                  </a:lnTo>
                  <a:lnTo>
                    <a:pt x="4191889" y="353555"/>
                  </a:lnTo>
                  <a:lnTo>
                    <a:pt x="4199217" y="340982"/>
                  </a:lnTo>
                  <a:lnTo>
                    <a:pt x="4243578" y="264909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/>
          <p:nvPr/>
        </p:nvSpPr>
        <p:spPr>
          <a:xfrm>
            <a:off x="1720850" y="5955106"/>
            <a:ext cx="4152900" cy="208915"/>
          </a:xfrm>
          <a:custGeom>
            <a:avLst/>
            <a:gdLst/>
            <a:ahLst/>
            <a:cxnLst/>
            <a:rect l="l" t="t" r="r" b="b"/>
            <a:pathLst>
              <a:path w="4152900" h="208914">
                <a:moveTo>
                  <a:pt x="4152900" y="0"/>
                </a:moveTo>
                <a:lnTo>
                  <a:pt x="4140200" y="0"/>
                </a:lnTo>
                <a:lnTo>
                  <a:pt x="4140200" y="97967"/>
                </a:lnTo>
                <a:lnTo>
                  <a:pt x="2288794" y="97967"/>
                </a:lnTo>
                <a:lnTo>
                  <a:pt x="2286000" y="100812"/>
                </a:lnTo>
                <a:lnTo>
                  <a:pt x="2286000" y="102196"/>
                </a:lnTo>
                <a:lnTo>
                  <a:pt x="2286000" y="114896"/>
                </a:lnTo>
                <a:lnTo>
                  <a:pt x="2286000" y="172618"/>
                </a:lnTo>
                <a:lnTo>
                  <a:pt x="2252319" y="114896"/>
                </a:lnTo>
                <a:lnTo>
                  <a:pt x="2286000" y="114896"/>
                </a:lnTo>
                <a:lnTo>
                  <a:pt x="2286000" y="102196"/>
                </a:lnTo>
                <a:lnTo>
                  <a:pt x="12700" y="102196"/>
                </a:lnTo>
                <a:lnTo>
                  <a:pt x="12700" y="8470"/>
                </a:lnTo>
                <a:lnTo>
                  <a:pt x="0" y="8470"/>
                </a:lnTo>
                <a:lnTo>
                  <a:pt x="0" y="112052"/>
                </a:lnTo>
                <a:lnTo>
                  <a:pt x="2794" y="114896"/>
                </a:lnTo>
                <a:lnTo>
                  <a:pt x="2243810" y="114896"/>
                </a:lnTo>
                <a:lnTo>
                  <a:pt x="2241677" y="116141"/>
                </a:lnTo>
                <a:lnTo>
                  <a:pt x="2240661" y="120027"/>
                </a:lnTo>
                <a:lnTo>
                  <a:pt x="2242439" y="123050"/>
                </a:lnTo>
                <a:lnTo>
                  <a:pt x="2292350" y="208661"/>
                </a:lnTo>
                <a:lnTo>
                  <a:pt x="2299690" y="196049"/>
                </a:lnTo>
                <a:lnTo>
                  <a:pt x="2342261" y="123050"/>
                </a:lnTo>
                <a:lnTo>
                  <a:pt x="2344039" y="120027"/>
                </a:lnTo>
                <a:lnTo>
                  <a:pt x="2343023" y="116141"/>
                </a:lnTo>
                <a:lnTo>
                  <a:pt x="2336927" y="112598"/>
                </a:lnTo>
                <a:lnTo>
                  <a:pt x="2333117" y="113626"/>
                </a:lnTo>
                <a:lnTo>
                  <a:pt x="2298700" y="172618"/>
                </a:lnTo>
                <a:lnTo>
                  <a:pt x="2298700" y="114896"/>
                </a:lnTo>
                <a:lnTo>
                  <a:pt x="2298700" y="110667"/>
                </a:lnTo>
                <a:lnTo>
                  <a:pt x="4150106" y="110667"/>
                </a:lnTo>
                <a:lnTo>
                  <a:pt x="4152900" y="107823"/>
                </a:lnTo>
                <a:lnTo>
                  <a:pt x="4152900" y="97967"/>
                </a:lnTo>
                <a:lnTo>
                  <a:pt x="41529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29275" y="1599691"/>
            <a:ext cx="1771650" cy="323850"/>
            <a:chOff x="5629275" y="1599691"/>
            <a:chExt cx="1771650" cy="323850"/>
          </a:xfrm>
        </p:grpSpPr>
        <p:sp>
          <p:nvSpPr>
            <p:cNvPr id="3" name="object 3"/>
            <p:cNvSpPr/>
            <p:nvPr/>
          </p:nvSpPr>
          <p:spPr>
            <a:xfrm>
              <a:off x="5638800" y="1609216"/>
              <a:ext cx="1752600" cy="304800"/>
            </a:xfrm>
            <a:custGeom>
              <a:avLst/>
              <a:gdLst/>
              <a:ahLst/>
              <a:cxnLst/>
              <a:rect l="l" t="t" r="r" b="b"/>
              <a:pathLst>
                <a:path w="1752600" h="304800">
                  <a:moveTo>
                    <a:pt x="1752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752600" y="304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EAEF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638800" y="1609216"/>
              <a:ext cx="1752600" cy="304800"/>
            </a:xfrm>
            <a:custGeom>
              <a:avLst/>
              <a:gdLst/>
              <a:ahLst/>
              <a:cxnLst/>
              <a:rect l="l" t="t" r="r" b="b"/>
              <a:pathLst>
                <a:path w="1752600" h="304800">
                  <a:moveTo>
                    <a:pt x="0" y="304800"/>
                  </a:moveTo>
                  <a:lnTo>
                    <a:pt x="1752600" y="304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773421" y="1562227"/>
            <a:ext cx="4142104" cy="1754505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315"/>
              </a:spcBef>
            </a:pPr>
            <a:r>
              <a:rPr sz="1800" spc="50" dirty="0">
                <a:latin typeface="Times New Roman" panose="02020603050405020304"/>
                <a:cs typeface="Times New Roman" panose="02020603050405020304"/>
              </a:rPr>
              <a:t>calsum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10" dirty="0">
                <a:latin typeface="Times New Roman" panose="02020603050405020304"/>
                <a:cs typeface="Times New Roman" panose="02020603050405020304"/>
              </a:rPr>
              <a:t>y,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49860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07060">
              <a:lnSpc>
                <a:spcPct val="100000"/>
              </a:lnSpc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07060" marR="2274570">
              <a:lnSpc>
                <a:spcPct val="100000"/>
              </a:lnSpc>
            </a:pPr>
            <a:r>
              <a:rPr sz="1800" spc="9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49860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946" y="392633"/>
            <a:ext cx="7711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70" dirty="0">
                <a:solidFill>
                  <a:srgbClr val="000000"/>
                </a:solidFill>
              </a:rPr>
              <a:t>Passing </a:t>
            </a:r>
            <a:r>
              <a:rPr sz="4000" spc="-315" dirty="0">
                <a:solidFill>
                  <a:srgbClr val="000000"/>
                </a:solidFill>
              </a:rPr>
              <a:t>Values </a:t>
            </a:r>
            <a:r>
              <a:rPr sz="4000" spc="-220" dirty="0">
                <a:solidFill>
                  <a:srgbClr val="000000"/>
                </a:solidFill>
              </a:rPr>
              <a:t>between</a:t>
            </a:r>
            <a:r>
              <a:rPr sz="4000" spc="135" dirty="0">
                <a:solidFill>
                  <a:srgbClr val="000000"/>
                </a:solidFill>
              </a:rPr>
              <a:t> </a:t>
            </a:r>
            <a:r>
              <a:rPr sz="4000" spc="-300" dirty="0">
                <a:solidFill>
                  <a:srgbClr val="000000"/>
                </a:solidFill>
              </a:rPr>
              <a:t>Function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10" name="object 10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83751" y="1558797"/>
            <a:ext cx="4604385" cy="3693795"/>
          </a:xfrm>
          <a:custGeom>
            <a:avLst/>
            <a:gdLst/>
            <a:ahLst/>
            <a:cxnLst/>
            <a:rect l="l" t="t" r="r" b="b"/>
            <a:pathLst>
              <a:path w="4604385" h="3693795">
                <a:moveTo>
                  <a:pt x="0" y="3693287"/>
                </a:moveTo>
                <a:lnTo>
                  <a:pt x="4604385" y="3693287"/>
                </a:lnTo>
                <a:lnTo>
                  <a:pt x="4604385" y="0"/>
                </a:lnTo>
                <a:lnTo>
                  <a:pt x="0" y="0"/>
                </a:lnTo>
                <a:lnTo>
                  <a:pt x="0" y="3693287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3172" y="1585976"/>
            <a:ext cx="437451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main()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a, b, 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c,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800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57200" marR="5080">
              <a:lnSpc>
                <a:spcPct val="100000"/>
              </a:lnSpc>
              <a:spcBef>
                <a:spcPts val="5"/>
              </a:spcBef>
            </a:pPr>
            <a:r>
              <a:rPr sz="1800" spc="65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"\nEnter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numbers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scanf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"%d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%d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%d",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&amp;a,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&amp;b,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&amp;c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calsum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a,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b,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57200" marR="988060">
              <a:lnSpc>
                <a:spcPct val="200000"/>
              </a:lnSpc>
              <a:spcBef>
                <a:spcPts val="5"/>
              </a:spcBef>
            </a:pPr>
            <a:r>
              <a:rPr sz="1800" spc="65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"\nSum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%d",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0;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45973"/>
            <a:ext cx="437324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Pseudo</a:t>
            </a:r>
            <a:r>
              <a:rPr sz="4300" spc="-204" dirty="0">
                <a:solidFill>
                  <a:srgbClr val="000000"/>
                </a:solidFill>
              </a:rPr>
              <a:t> </a:t>
            </a:r>
            <a:r>
              <a:rPr sz="4300" spc="-320" dirty="0">
                <a:solidFill>
                  <a:srgbClr val="000000"/>
                </a:solidFill>
              </a:rPr>
              <a:t>Language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172100"/>
            <a:ext cx="8667115" cy="139446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32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129540" marR="5080" algn="just">
              <a:lnSpc>
                <a:spcPct val="120000"/>
              </a:lnSpc>
              <a:spcBef>
                <a:spcPts val="535"/>
              </a:spcBef>
            </a:pPr>
            <a:r>
              <a:rPr sz="1400" spc="3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Pseudo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language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neither an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400" spc="80" dirty="0">
                <a:latin typeface="Times New Roman" panose="02020603050405020304"/>
                <a:cs typeface="Times New Roman" panose="02020603050405020304"/>
              </a:rPr>
              <a:t>nor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program.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abstract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form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program.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consists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English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like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statements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perform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specific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operations.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It employs </a:t>
            </a:r>
            <a:r>
              <a:rPr sz="1400" b="1" spc="-95" dirty="0">
                <a:latin typeface="Georgia" panose="02040502050405020303"/>
                <a:cs typeface="Georgia" panose="02040502050405020303"/>
              </a:rPr>
              <a:t>programming-like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statements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depict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format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(language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independent)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followed.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statements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carried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out 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25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followings</a:t>
            </a:r>
            <a:r>
              <a:rPr sz="1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commonly</a:t>
            </a:r>
            <a:r>
              <a:rPr sz="1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statements.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8450" y="2719832"/>
          <a:ext cx="8553450" cy="3630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2895600"/>
                <a:gridCol w="1981200"/>
                <a:gridCol w="2438400"/>
              </a:tblGrid>
              <a:tr h="4166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Statement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Purpose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General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b="1" spc="-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Format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Input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30" dirty="0">
                          <a:latin typeface="Arimo"/>
                          <a:cs typeface="Arimo"/>
                        </a:rPr>
                        <a:t>Get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Information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60" dirty="0">
                          <a:latin typeface="Trebuchet MS" panose="020B0603020202020204"/>
                          <a:cs typeface="Trebuchet MS" panose="020B0603020202020204"/>
                        </a:rPr>
                        <a:t>INPUT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: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Name 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of</a:t>
                      </a:r>
                      <a:r>
                        <a:rPr sz="1200" spc="-5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variable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e.g. </a:t>
                      </a:r>
                      <a:r>
                        <a:rPr sz="1200" spc="-135" dirty="0">
                          <a:latin typeface="Arimo"/>
                          <a:cs typeface="Arimo"/>
                        </a:rPr>
                        <a:t>INPUT:</a:t>
                      </a:r>
                      <a:r>
                        <a:rPr sz="1200" spc="-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user_name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cPr marL="0" marR="0" marT="0" marB="0"/>
                </a:tc>
              </a:tr>
              <a:tr h="4571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35" dirty="0">
                          <a:latin typeface="Arimo"/>
                          <a:cs typeface="Arimo"/>
                        </a:rPr>
                        <a:t>Process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5" dirty="0">
                          <a:latin typeface="Arimo"/>
                          <a:cs typeface="Arimo"/>
                        </a:rPr>
                        <a:t>Perform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an atomic</a:t>
                      </a:r>
                      <a:r>
                        <a:rPr sz="1200" spc="1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activity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40" dirty="0">
                          <a:latin typeface="Arimo"/>
                          <a:cs typeface="Arimo"/>
                        </a:rPr>
                        <a:t>Variable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arithmetic</a:t>
                      </a:r>
                      <a:r>
                        <a:rPr sz="1200" spc="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expression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e.g. 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x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2 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or 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x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x </a:t>
                      </a:r>
                      <a:r>
                        <a:rPr sz="1200" spc="95" dirty="0">
                          <a:latin typeface="Arimo"/>
                          <a:cs typeface="Arimo"/>
                        </a:rPr>
                        <a:t>+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1 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or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a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b </a:t>
                      </a:r>
                      <a:r>
                        <a:rPr sz="1200" spc="55" dirty="0">
                          <a:latin typeface="Arimo"/>
                          <a:cs typeface="Arimo"/>
                        </a:rPr>
                        <a:t>*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40" dirty="0">
                          <a:latin typeface="Arimo"/>
                          <a:cs typeface="Arimo"/>
                        </a:rPr>
                        <a:t>c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cPr marL="0" marR="0" marT="0" marB="0"/>
                </a:tc>
              </a:tr>
              <a:tr h="1043558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5" dirty="0">
                          <a:latin typeface="Arimo"/>
                          <a:cs typeface="Arimo"/>
                        </a:rPr>
                        <a:t>Decision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20" dirty="0">
                          <a:latin typeface="Arimo"/>
                          <a:cs typeface="Arimo"/>
                        </a:rPr>
                        <a:t>Choose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between </a:t>
                      </a:r>
                      <a:r>
                        <a:rPr sz="1200" spc="-20" dirty="0">
                          <a:latin typeface="Arimo"/>
                          <a:cs typeface="Arimo"/>
                        </a:rPr>
                        <a:t>different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50" dirty="0">
                          <a:latin typeface="Arimo"/>
                          <a:cs typeface="Arimo"/>
                        </a:rPr>
                        <a:t>alternatives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90855" marR="292735" indent="-247015">
                        <a:lnSpc>
                          <a:spcPct val="100000"/>
                        </a:lnSpc>
                      </a:pPr>
                      <a:r>
                        <a:rPr sz="1200" spc="-14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(condition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met) then  statement(s)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60" dirty="0">
                          <a:latin typeface="Arimo"/>
                          <a:cs typeface="Arimo"/>
                        </a:rPr>
                        <a:t>ENDIF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93B6D2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709930" marR="454660" indent="-2470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4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(condition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met) </a:t>
                      </a:r>
                      <a:r>
                        <a:rPr sz="1200" spc="-175" dirty="0">
                          <a:latin typeface="Arimo"/>
                          <a:cs typeface="Arimo"/>
                        </a:rPr>
                        <a:t>THEN 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statement(s)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4629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240" dirty="0">
                          <a:latin typeface="Arimo"/>
                          <a:cs typeface="Arimo"/>
                        </a:rPr>
                        <a:t>ELSE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462915" marR="957580" indent="2463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mo"/>
                          <a:cs typeface="Arimo"/>
                        </a:rPr>
                        <a:t>s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t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at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e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m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ents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(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s)  </a:t>
                      </a:r>
                      <a:r>
                        <a:rPr sz="1200" spc="-160" dirty="0">
                          <a:latin typeface="Arimo"/>
                          <a:cs typeface="Arimo"/>
                        </a:rPr>
                        <a:t>ENDIF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93B6D2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1242415">
                <a:tc vMerge="1"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vMerge="1"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e.g.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290195" marR="341630" indent="-121920">
                        <a:lnSpc>
                          <a:spcPts val="1450"/>
                        </a:lnSpc>
                        <a:spcBef>
                          <a:spcPts val="35"/>
                        </a:spcBef>
                      </a:pPr>
                      <a:r>
                        <a:rPr sz="1200" spc="-14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(amount </a:t>
                      </a:r>
                      <a:r>
                        <a:rPr sz="1200" spc="95" dirty="0">
                          <a:latin typeface="Arimo"/>
                          <a:cs typeface="Arimo"/>
                        </a:rPr>
                        <a:t>&lt; 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100) </a:t>
                      </a:r>
                      <a:r>
                        <a:rPr sz="1200" spc="-175" dirty="0">
                          <a:latin typeface="Arimo"/>
                          <a:cs typeface="Arimo"/>
                        </a:rPr>
                        <a:t>THEN 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interestRate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spc="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.06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68275">
                        <a:lnSpc>
                          <a:spcPts val="1380"/>
                        </a:lnSpc>
                      </a:pPr>
                      <a:r>
                        <a:rPr sz="1200" spc="-155" dirty="0">
                          <a:latin typeface="Arimo"/>
                          <a:cs typeface="Arimo"/>
                        </a:rPr>
                        <a:t>ENDIF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93B6D2"/>
                      </a:solidFill>
                      <a:prstDash val="solid"/>
                    </a:lnR>
                    <a:lnT w="28575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e.g.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617220" marR="471805" indent="-121920">
                        <a:lnSpc>
                          <a:spcPts val="1450"/>
                        </a:lnSpc>
                        <a:spcBef>
                          <a:spcPts val="40"/>
                        </a:spcBef>
                      </a:pPr>
                      <a:r>
                        <a:rPr sz="1200" spc="-14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(amount </a:t>
                      </a:r>
                      <a:r>
                        <a:rPr sz="1200" spc="95" dirty="0">
                          <a:latin typeface="Arimo"/>
                          <a:cs typeface="Arimo"/>
                        </a:rPr>
                        <a:t>&lt; 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100) </a:t>
                      </a:r>
                      <a:r>
                        <a:rPr sz="1200" spc="-175" dirty="0">
                          <a:latin typeface="Arimo"/>
                          <a:cs typeface="Arimo"/>
                        </a:rPr>
                        <a:t>THEN 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interestRate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spc="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.06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495300">
                        <a:lnSpc>
                          <a:spcPts val="1380"/>
                        </a:lnSpc>
                      </a:pPr>
                      <a:r>
                        <a:rPr sz="1200" spc="-240" dirty="0">
                          <a:latin typeface="Arimo"/>
                          <a:cs typeface="Arimo"/>
                        </a:rPr>
                        <a:t>ELSE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495300" marR="629920" indent="121920">
                        <a:lnSpc>
                          <a:spcPts val="1430"/>
                        </a:lnSpc>
                        <a:spcBef>
                          <a:spcPts val="65"/>
                        </a:spcBef>
                      </a:pPr>
                      <a:r>
                        <a:rPr sz="1200" spc="-65" dirty="0">
                          <a:latin typeface="Arimo"/>
                          <a:cs typeface="Arimo"/>
                        </a:rPr>
                        <a:t>interest 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Rate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.10  </a:t>
                      </a:r>
                      <a:r>
                        <a:rPr sz="1200" spc="-160" dirty="0">
                          <a:latin typeface="Arimo"/>
                          <a:cs typeface="Arimo"/>
                        </a:rPr>
                        <a:t>ENDIF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45973"/>
            <a:ext cx="60159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Pseudo </a:t>
            </a:r>
            <a:r>
              <a:rPr sz="4300" spc="-320" dirty="0">
                <a:solidFill>
                  <a:srgbClr val="000000"/>
                </a:solidFill>
              </a:rPr>
              <a:t>Language</a:t>
            </a:r>
            <a:r>
              <a:rPr sz="4300" spc="-20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33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2250" y="1593850"/>
          <a:ext cx="8553450" cy="3415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2895600"/>
                <a:gridCol w="2138679"/>
                <a:gridCol w="2280920"/>
              </a:tblGrid>
              <a:tr h="4758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Statement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Purpose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General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b="1" spc="-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Format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</a:tr>
              <a:tr h="744092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Repetition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85" dirty="0">
                          <a:latin typeface="Arimo"/>
                          <a:cs typeface="Arimo"/>
                        </a:rPr>
                        <a:t>Perform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a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step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multiple</a:t>
                      </a:r>
                      <a:r>
                        <a:rPr sz="1200" spc="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times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b="1" spc="-85" dirty="0">
                          <a:latin typeface="Trebuchet MS" panose="020B0603020202020204"/>
                          <a:cs typeface="Trebuchet MS" panose="020B0603020202020204"/>
                        </a:rPr>
                        <a:t>REPEAT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5689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90" dirty="0">
                          <a:latin typeface="Arimo"/>
                          <a:cs typeface="Arimo"/>
                        </a:rPr>
                        <a:t>statement(s)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</a:pPr>
                      <a:r>
                        <a:rPr sz="1200" b="1" spc="-75" dirty="0">
                          <a:latin typeface="Trebuchet MS" panose="020B0603020202020204"/>
                          <a:cs typeface="Trebuchet MS" panose="020B0603020202020204"/>
                        </a:rPr>
                        <a:t>UNTIL 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(condition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is</a:t>
                      </a:r>
                      <a:r>
                        <a:rPr sz="1200" spc="7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met)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93B6D2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93B6D2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562610" marR="516890" indent="-24701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b="1" spc="-95" dirty="0">
                          <a:latin typeface="Trebuchet MS" panose="020B0603020202020204"/>
                          <a:cs typeface="Trebuchet MS" panose="020B0603020202020204"/>
                        </a:rPr>
                        <a:t>WHILE 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(condition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met)  statement(s)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3155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70" dirty="0">
                          <a:latin typeface="Trebuchet MS" panose="020B0603020202020204"/>
                          <a:cs typeface="Trebuchet MS" panose="020B0603020202020204"/>
                        </a:rPr>
                        <a:t>ENDWHILE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93980" marB="0">
                    <a:lnL w="381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93B6D2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1724787">
                <a:tc vMerge="1"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vMerge="1"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90" dirty="0">
                          <a:latin typeface="Trebuchet MS" panose="020B0603020202020204"/>
                          <a:cs typeface="Trebuchet MS" panose="020B0603020202020204"/>
                        </a:rPr>
                        <a:t>e.g.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303530" marR="1202690">
                        <a:lnSpc>
                          <a:spcPct val="125000"/>
                        </a:lnSpc>
                      </a:pPr>
                      <a:r>
                        <a:rPr sz="1200" spc="-105" dirty="0">
                          <a:latin typeface="Arimo"/>
                          <a:cs typeface="Arimo"/>
                        </a:rPr>
                        <a:t>count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0  </a:t>
                      </a:r>
                      <a:r>
                        <a:rPr sz="1200" spc="-229" dirty="0">
                          <a:latin typeface="Arimo"/>
                          <a:cs typeface="Arimo"/>
                        </a:rPr>
                        <a:t>REPEAT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468630" marR="751840" algn="ctr">
                        <a:lnSpc>
                          <a:spcPct val="125000"/>
                        </a:lnSpc>
                      </a:pPr>
                      <a:r>
                        <a:rPr sz="1200" spc="-125" dirty="0">
                          <a:latin typeface="Arimo"/>
                          <a:cs typeface="Arimo"/>
                        </a:rPr>
                        <a:t>ADD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1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to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count  </a:t>
                      </a:r>
                      <a:r>
                        <a:rPr sz="1200" spc="-150" dirty="0">
                          <a:latin typeface="Arimo"/>
                          <a:cs typeface="Arimo"/>
                        </a:rPr>
                        <a:t>OUTPUT: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count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R="32194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140" dirty="0">
                          <a:latin typeface="Arimo"/>
                          <a:cs typeface="Arimo"/>
                        </a:rPr>
                        <a:t>UNTIL </a:t>
                      </a:r>
                      <a:r>
                        <a:rPr sz="1200" spc="-15" dirty="0">
                          <a:latin typeface="Arimo"/>
                          <a:cs typeface="Arimo"/>
                        </a:rPr>
                        <a:t>(</a:t>
                      </a:r>
                      <a:r>
                        <a:rPr sz="1200" spc="-15" dirty="0">
                          <a:latin typeface="Arial" panose="020B0604020202020204"/>
                          <a:cs typeface="Arial" panose="020B0604020202020204"/>
                        </a:rPr>
                        <a:t>count 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sz="1200" spc="-10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10)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50" dirty="0">
                          <a:latin typeface="Arimo"/>
                          <a:cs typeface="Arimo"/>
                        </a:rPr>
                        <a:t>OUTPUT: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“The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End”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93B6D2"/>
                      </a:solidFill>
                      <a:prstDash val="solid"/>
                    </a:lnR>
                    <a:lnT w="28575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b="1" spc="-90" dirty="0">
                          <a:latin typeface="Trebuchet MS" panose="020B0603020202020204"/>
                          <a:cs typeface="Trebuchet MS" panose="020B0603020202020204"/>
                        </a:rPr>
                        <a:t>e.g.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4699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05" dirty="0">
                          <a:latin typeface="Arimo"/>
                          <a:cs typeface="Arimo"/>
                        </a:rPr>
                        <a:t>count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spc="1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0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634365" marR="616585" indent="-165100">
                        <a:lnSpc>
                          <a:spcPct val="125000"/>
                        </a:lnSpc>
                      </a:pPr>
                      <a:r>
                        <a:rPr sz="1200" spc="-130" dirty="0">
                          <a:latin typeface="Arimo"/>
                          <a:cs typeface="Arimo"/>
                        </a:rPr>
                        <a:t>WHILE 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(count </a:t>
                      </a:r>
                      <a:r>
                        <a:rPr sz="1200" spc="95" dirty="0">
                          <a:latin typeface="Arimo"/>
                          <a:cs typeface="Arimo"/>
                        </a:rPr>
                        <a:t>&lt;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10)  </a:t>
                      </a:r>
                      <a:r>
                        <a:rPr sz="1200" spc="-125" dirty="0">
                          <a:latin typeface="Arimo"/>
                          <a:cs typeface="Arimo"/>
                        </a:rPr>
                        <a:t>ADD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1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to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count  </a:t>
                      </a:r>
                      <a:r>
                        <a:rPr sz="1200" spc="-150" dirty="0">
                          <a:latin typeface="Arimo"/>
                          <a:cs typeface="Arimo"/>
                        </a:rPr>
                        <a:t>OUTPUT: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count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4699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45" dirty="0">
                          <a:latin typeface="Arimo"/>
                          <a:cs typeface="Arimo"/>
                        </a:rPr>
                        <a:t>ENDWHILE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4699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150" dirty="0">
                          <a:latin typeface="Arimo"/>
                          <a:cs typeface="Arimo"/>
                        </a:rPr>
                        <a:t>OUTPUT: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“The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End”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83185" marB="0">
                    <a:lnL w="381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Output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Display</a:t>
                      </a:r>
                      <a:r>
                        <a:rPr sz="1200" spc="-1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information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80" dirty="0">
                          <a:latin typeface="Trebuchet MS" panose="020B0603020202020204"/>
                          <a:cs typeface="Trebuchet MS" panose="020B0603020202020204"/>
                        </a:rPr>
                        <a:t>OUTPUT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: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Name 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of</a:t>
                      </a:r>
                      <a:r>
                        <a:rPr sz="1200" spc="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variable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e.g. </a:t>
                      </a:r>
                      <a:r>
                        <a:rPr sz="1200" spc="-150" dirty="0">
                          <a:latin typeface="Arimo"/>
                          <a:cs typeface="Arimo"/>
                        </a:rPr>
                        <a:t>OUTPUT:</a:t>
                      </a:r>
                      <a:r>
                        <a:rPr sz="1200" spc="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user_name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80" dirty="0">
                          <a:latin typeface="Trebuchet MS" panose="020B0603020202020204"/>
                          <a:cs typeface="Trebuchet MS" panose="020B0603020202020204"/>
                        </a:rPr>
                        <a:t>OUTPUT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: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14" dirty="0">
                          <a:latin typeface="Arimo"/>
                          <a:cs typeface="Arimo"/>
                        </a:rPr>
                        <a:t>message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sz="1200" spc="-150" dirty="0">
                          <a:latin typeface="Arimo"/>
                          <a:cs typeface="Arimo"/>
                        </a:rPr>
                        <a:t>OUTPUT: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„Credit 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Limit‟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50" dirty="0">
                          <a:latin typeface="Arimo"/>
                          <a:cs typeface="Arimo"/>
                        </a:rPr>
                        <a:t>limit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45973"/>
            <a:ext cx="71691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Pseudo </a:t>
            </a:r>
            <a:r>
              <a:rPr sz="4300" spc="-320" dirty="0">
                <a:solidFill>
                  <a:srgbClr val="000000"/>
                </a:solidFill>
              </a:rPr>
              <a:t>Language</a:t>
            </a:r>
            <a:r>
              <a:rPr sz="4300" spc="-10" dirty="0">
                <a:solidFill>
                  <a:srgbClr val="000000"/>
                </a:solidFill>
              </a:rPr>
              <a:t> </a:t>
            </a:r>
            <a:r>
              <a:rPr sz="4300" spc="-285" dirty="0">
                <a:solidFill>
                  <a:srgbClr val="000000"/>
                </a:solidFill>
              </a:rPr>
              <a:t>Guidelines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1704" y="1533397"/>
          <a:ext cx="8832850" cy="529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/>
                <a:gridCol w="1828800"/>
                <a:gridCol w="6286500"/>
                <a:gridCol w="266700"/>
              </a:tblGrid>
              <a:tr h="304800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Guidelines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</a:tr>
              <a:tr h="1554479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5" dirty="0">
                          <a:latin typeface="Arimo"/>
                          <a:cs typeface="Arimo"/>
                        </a:rPr>
                        <a:t>Write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only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one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statement 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per</a:t>
                      </a:r>
                      <a:r>
                        <a:rPr sz="1200" spc="1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line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 marR="1422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30" dirty="0">
                          <a:latin typeface="Arimo"/>
                          <a:cs typeface="Arimo"/>
                        </a:rPr>
                        <a:t>Each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statement in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pseudo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code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should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express just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one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action </a:t>
                      </a:r>
                      <a:r>
                        <a:rPr sz="1200" spc="-15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computer. 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task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list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properly 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drawn,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then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200" spc="-120" dirty="0">
                          <a:latin typeface="Arimo"/>
                          <a:cs typeface="Arimo"/>
                        </a:rPr>
                        <a:t>most </a:t>
                      </a:r>
                      <a:r>
                        <a:rPr sz="1200" spc="-130" dirty="0">
                          <a:latin typeface="Arimo"/>
                          <a:cs typeface="Arimo"/>
                        </a:rPr>
                        <a:t>cases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each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task 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will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correspond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to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one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line 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of</a:t>
                      </a:r>
                      <a:r>
                        <a:rPr sz="1200" spc="25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pseudo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code.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R="52070" algn="ctr">
                        <a:lnSpc>
                          <a:spcPct val="100000"/>
                        </a:lnSpc>
                        <a:spcBef>
                          <a:spcPts val="870"/>
                        </a:spcBef>
                        <a:tabLst>
                          <a:tab pos="2195195" algn="l"/>
                        </a:tabLst>
                      </a:pPr>
                      <a:r>
                        <a:rPr sz="1800" b="1" spc="-112" baseline="5000" dirty="0">
                          <a:latin typeface="Trebuchet MS" panose="020B0603020202020204"/>
                          <a:cs typeface="Trebuchet MS" panose="020B0603020202020204"/>
                        </a:rPr>
                        <a:t>Task</a:t>
                      </a:r>
                      <a:r>
                        <a:rPr sz="1800" b="1" spc="-60" baseline="50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142" baseline="5000" dirty="0">
                          <a:latin typeface="Trebuchet MS" panose="020B0603020202020204"/>
                          <a:cs typeface="Trebuchet MS" panose="020B0603020202020204"/>
                        </a:rPr>
                        <a:t>List	</a:t>
                      </a:r>
                      <a:r>
                        <a:rPr sz="1200" b="1" spc="-65" dirty="0">
                          <a:latin typeface="Trebuchet MS" panose="020B0603020202020204"/>
                          <a:cs typeface="Trebuchet MS" panose="020B0603020202020204"/>
                        </a:rPr>
                        <a:t>Pseudo</a:t>
                      </a:r>
                      <a:r>
                        <a:rPr sz="1200" b="1" spc="-6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b="1" spc="-90" dirty="0">
                          <a:latin typeface="Trebuchet MS" panose="020B0603020202020204"/>
                          <a:cs typeface="Trebuchet MS" panose="020B0603020202020204"/>
                        </a:rPr>
                        <a:t>code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548640" marR="1242695">
                        <a:lnSpc>
                          <a:spcPts val="2160"/>
                        </a:lnSpc>
                        <a:spcBef>
                          <a:spcPts val="95"/>
                        </a:spcBef>
                        <a:tabLst>
                          <a:tab pos="3073400" algn="l"/>
                        </a:tabLst>
                      </a:pPr>
                      <a:r>
                        <a:rPr sz="1200" spc="-100" dirty="0">
                          <a:latin typeface="Arimo"/>
                          <a:cs typeface="Arimo"/>
                        </a:rPr>
                        <a:t>Read </a:t>
                      </a:r>
                      <a:r>
                        <a:rPr sz="1200" spc="-110" dirty="0">
                          <a:latin typeface="Arimo"/>
                          <a:cs typeface="Arimo"/>
                        </a:rPr>
                        <a:t>name, </a:t>
                      </a:r>
                      <a:r>
                        <a:rPr sz="1200" spc="-114" dirty="0">
                          <a:latin typeface="Arimo"/>
                          <a:cs typeface="Arimo"/>
                        </a:rPr>
                        <a:t>hours 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worked,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rate</a:t>
                      </a:r>
                      <a:r>
                        <a:rPr sz="1200" spc="1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of</a:t>
                      </a:r>
                      <a:r>
                        <a:rPr sz="1200" spc="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5" dirty="0">
                          <a:latin typeface="Arimo"/>
                          <a:cs typeface="Arimo"/>
                        </a:rPr>
                        <a:t>pay	</a:t>
                      </a:r>
                      <a:r>
                        <a:rPr sz="1800" spc="-202" baseline="-5000" dirty="0">
                          <a:latin typeface="Arimo"/>
                          <a:cs typeface="Arimo"/>
                        </a:rPr>
                        <a:t>INPUT: </a:t>
                      </a:r>
                      <a:r>
                        <a:rPr sz="1800" spc="-165" baseline="-5000" dirty="0">
                          <a:latin typeface="Arimo"/>
                          <a:cs typeface="Arimo"/>
                        </a:rPr>
                        <a:t>name, </a:t>
                      </a:r>
                      <a:r>
                        <a:rPr sz="1800" spc="-112" baseline="-5000" dirty="0">
                          <a:latin typeface="Arimo"/>
                          <a:cs typeface="Arimo"/>
                        </a:rPr>
                        <a:t>hoursWorked, </a:t>
                      </a:r>
                      <a:r>
                        <a:rPr sz="1800" spc="-97" baseline="-5000" dirty="0">
                          <a:latin typeface="Arimo"/>
                          <a:cs typeface="Arimo"/>
                        </a:rPr>
                        <a:t>payRate 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gross </a:t>
                      </a:r>
                      <a:r>
                        <a:rPr sz="1200" spc="95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200" spc="-114" dirty="0">
                          <a:latin typeface="Arimo"/>
                          <a:cs typeface="Arimo"/>
                        </a:rPr>
                        <a:t>hours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worked </a:t>
                      </a:r>
                      <a:r>
                        <a:rPr sz="1200" spc="55" dirty="0">
                          <a:latin typeface="Arimo"/>
                          <a:cs typeface="Arimo"/>
                        </a:rPr>
                        <a:t>*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rate</a:t>
                      </a:r>
                      <a:r>
                        <a:rPr sz="1200" spc="1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of</a:t>
                      </a:r>
                      <a:r>
                        <a:rPr sz="1200" spc="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5" dirty="0">
                          <a:latin typeface="Arimo"/>
                          <a:cs typeface="Arimo"/>
                        </a:rPr>
                        <a:t>pay	</a:t>
                      </a:r>
                      <a:r>
                        <a:rPr sz="1800" spc="-157" baseline="-5000" dirty="0">
                          <a:latin typeface="Arimo"/>
                          <a:cs typeface="Arimo"/>
                        </a:rPr>
                        <a:t>gross </a:t>
                      </a:r>
                      <a:r>
                        <a:rPr sz="1800" baseline="-50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800" baseline="-5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-112" baseline="-5000" dirty="0">
                          <a:latin typeface="Arimo"/>
                          <a:cs typeface="Arimo"/>
                        </a:rPr>
                        <a:t>hoursWorked </a:t>
                      </a:r>
                      <a:r>
                        <a:rPr sz="1800" spc="82" baseline="-5000" dirty="0">
                          <a:latin typeface="Arimo"/>
                          <a:cs typeface="Arimo"/>
                        </a:rPr>
                        <a:t>*</a:t>
                      </a:r>
                      <a:r>
                        <a:rPr sz="1800" spc="-120" baseline="-500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97" baseline="-5000" dirty="0">
                          <a:latin typeface="Arimo"/>
                          <a:cs typeface="Arimo"/>
                        </a:rPr>
                        <a:t>payRate</a:t>
                      </a:r>
                      <a:endParaRPr sz="1800" baseline="-5000">
                        <a:latin typeface="Arimo"/>
                        <a:cs typeface="Arimo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  <a:spcBef>
                          <a:spcPts val="630"/>
                        </a:spcBef>
                        <a:tabLst>
                          <a:tab pos="3073400" algn="l"/>
                        </a:tabLst>
                      </a:pPr>
                      <a:r>
                        <a:rPr sz="1800" spc="-15" baseline="5000" dirty="0">
                          <a:latin typeface="Arimo"/>
                          <a:cs typeface="Arimo"/>
                        </a:rPr>
                        <a:t>Write </a:t>
                      </a:r>
                      <a:r>
                        <a:rPr sz="1800" spc="-165" baseline="5000" dirty="0">
                          <a:latin typeface="Arimo"/>
                          <a:cs typeface="Arimo"/>
                        </a:rPr>
                        <a:t>name,  </a:t>
                      </a:r>
                      <a:r>
                        <a:rPr sz="1800" spc="-172" baseline="5000" dirty="0">
                          <a:latin typeface="Arimo"/>
                          <a:cs typeface="Arimo"/>
                        </a:rPr>
                        <a:t>hours </a:t>
                      </a:r>
                      <a:r>
                        <a:rPr sz="1800" spc="-89" baseline="5000" dirty="0">
                          <a:latin typeface="Arimo"/>
                          <a:cs typeface="Arimo"/>
                        </a:rPr>
                        <a:t>worked,</a:t>
                      </a:r>
                      <a:r>
                        <a:rPr sz="1800" baseline="500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157" baseline="5000" dirty="0">
                          <a:latin typeface="Arimo"/>
                          <a:cs typeface="Arimo"/>
                        </a:rPr>
                        <a:t>gross	</a:t>
                      </a:r>
                      <a:r>
                        <a:rPr sz="1200" spc="-150" dirty="0">
                          <a:latin typeface="Arimo"/>
                          <a:cs typeface="Arimo"/>
                        </a:rPr>
                        <a:t>OUTPUT: </a:t>
                      </a:r>
                      <a:r>
                        <a:rPr sz="1200" spc="-110" dirty="0">
                          <a:latin typeface="Arimo"/>
                          <a:cs typeface="Arimo"/>
                        </a:rPr>
                        <a:t>name,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hoursWorked,</a:t>
                      </a:r>
                      <a:r>
                        <a:rPr sz="1200" spc="-19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gross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cPr marL="0" marR="0" marT="0" marB="0"/>
                </a:tc>
              </a:tr>
              <a:tr h="457200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0" dirty="0">
                          <a:latin typeface="Arimo"/>
                          <a:cs typeface="Arimo"/>
                        </a:rPr>
                        <a:t>Capitalize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initial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keyword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 marR="1250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10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example </a:t>
                      </a:r>
                      <a:r>
                        <a:rPr sz="1200" spc="-50" dirty="0">
                          <a:latin typeface="Arimo"/>
                          <a:cs typeface="Arimo"/>
                        </a:rPr>
                        <a:t>above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note the words: </a:t>
                      </a:r>
                      <a:r>
                        <a:rPr sz="1200" b="1" spc="-60" dirty="0">
                          <a:latin typeface="Trebuchet MS" panose="020B0603020202020204"/>
                          <a:cs typeface="Trebuchet MS" panose="020B0603020202020204"/>
                        </a:rPr>
                        <a:t>INPUT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200" b="1" spc="-80" dirty="0">
                          <a:latin typeface="Trebuchet MS" panose="020B0603020202020204"/>
                          <a:cs typeface="Trebuchet MS" panose="020B0603020202020204"/>
                        </a:rPr>
                        <a:t>OUTPUT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. </a:t>
                      </a:r>
                      <a:r>
                        <a:rPr sz="1200" spc="-140" dirty="0">
                          <a:latin typeface="Arimo"/>
                          <a:cs typeface="Arimo"/>
                        </a:rPr>
                        <a:t>These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are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just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a 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few 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keywords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to </a:t>
                      </a:r>
                      <a:r>
                        <a:rPr sz="1200" spc="-135" dirty="0">
                          <a:latin typeface="Arimo"/>
                          <a:cs typeface="Arimo"/>
                        </a:rPr>
                        <a:t>use, </a:t>
                      </a:r>
                      <a:r>
                        <a:rPr sz="1200" spc="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others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include: </a:t>
                      </a:r>
                      <a:r>
                        <a:rPr sz="1200" b="1" spc="-75" dirty="0">
                          <a:latin typeface="Trebuchet MS" panose="020B0603020202020204"/>
                          <a:cs typeface="Trebuchet MS" panose="020B0603020202020204"/>
                        </a:rPr>
                        <a:t>IF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, </a:t>
                      </a:r>
                      <a:r>
                        <a:rPr sz="1200" b="1" spc="-100" dirty="0">
                          <a:latin typeface="Trebuchet MS" panose="020B0603020202020204"/>
                          <a:cs typeface="Trebuchet MS" panose="020B0603020202020204"/>
                        </a:rPr>
                        <a:t>ELSE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, </a:t>
                      </a:r>
                      <a:r>
                        <a:rPr sz="1200" b="1" spc="-80" dirty="0">
                          <a:latin typeface="Trebuchet MS" panose="020B0603020202020204"/>
                          <a:cs typeface="Trebuchet MS" panose="020B0603020202020204"/>
                        </a:rPr>
                        <a:t>REPEAT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, </a:t>
                      </a:r>
                      <a:r>
                        <a:rPr sz="1200" b="1" spc="-90" dirty="0">
                          <a:latin typeface="Trebuchet MS" panose="020B0603020202020204"/>
                          <a:cs typeface="Trebuchet MS" panose="020B0603020202020204"/>
                        </a:rPr>
                        <a:t>WHILE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, </a:t>
                      </a:r>
                      <a:r>
                        <a:rPr sz="1200" b="1" spc="-85" dirty="0">
                          <a:latin typeface="Trebuchet MS" panose="020B0603020202020204"/>
                          <a:cs typeface="Trebuchet MS" panose="020B0603020202020204"/>
                        </a:rPr>
                        <a:t>UNTIL,</a:t>
                      </a:r>
                      <a:r>
                        <a:rPr sz="1200" b="1" spc="14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b="1" spc="-50" dirty="0">
                          <a:latin typeface="Trebuchet MS" panose="020B0603020202020204"/>
                          <a:cs typeface="Trebuchet MS" panose="020B0603020202020204"/>
                        </a:rPr>
                        <a:t>ENDIF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cPr marL="0" marR="0" marT="0" marB="0"/>
                </a:tc>
              </a:tr>
              <a:tr h="265089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Indent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to </a:t>
                      </a:r>
                      <a:r>
                        <a:rPr sz="1200" spc="-130" dirty="0">
                          <a:latin typeface="Arimo"/>
                          <a:cs typeface="Arimo"/>
                        </a:rPr>
                        <a:t>show</a:t>
                      </a:r>
                      <a:r>
                        <a:rPr sz="1200" spc="5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hierarchy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30" dirty="0">
                          <a:latin typeface="Arimo"/>
                          <a:cs typeface="Arimo"/>
                        </a:rPr>
                        <a:t>Each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design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structure </a:t>
                      </a:r>
                      <a:r>
                        <a:rPr sz="1200" spc="-155" dirty="0">
                          <a:latin typeface="Arimo"/>
                          <a:cs typeface="Arimo"/>
                        </a:rPr>
                        <a:t>uses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a 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particular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indentation</a:t>
                      </a:r>
                      <a:r>
                        <a:rPr sz="1200" spc="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pattern.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318770" indent="-227330">
                        <a:lnSpc>
                          <a:spcPct val="100000"/>
                        </a:lnSpc>
                        <a:buFont typeface="Wingdings" panose="05000000000000000000"/>
                        <a:buChar char=""/>
                        <a:tabLst>
                          <a:tab pos="318770" algn="l"/>
                        </a:tabLst>
                      </a:pPr>
                      <a:r>
                        <a:rPr sz="1200" b="1" spc="-95" dirty="0">
                          <a:latin typeface="Trebuchet MS" panose="020B0603020202020204"/>
                          <a:cs typeface="Trebuchet MS" panose="020B0603020202020204"/>
                        </a:rPr>
                        <a:t>Sequence 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-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Keep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statements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200" spc="-110" dirty="0">
                          <a:latin typeface="Arimo"/>
                          <a:cs typeface="Arimo"/>
                        </a:rPr>
                        <a:t>sequence 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all </a:t>
                      </a:r>
                      <a:r>
                        <a:rPr sz="1200" spc="-50" dirty="0">
                          <a:latin typeface="Arimo"/>
                          <a:cs typeface="Arimo"/>
                        </a:rPr>
                        <a:t>starting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</a:t>
                      </a:r>
                      <a:r>
                        <a:rPr sz="1200" spc="18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25" dirty="0">
                          <a:latin typeface="Arimo"/>
                          <a:cs typeface="Arimo"/>
                        </a:rPr>
                        <a:t>same </a:t>
                      </a:r>
                      <a:r>
                        <a:rPr sz="1200" spc="-120" dirty="0">
                          <a:latin typeface="Arimo"/>
                          <a:cs typeface="Arimo"/>
                        </a:rPr>
                        <a:t>column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318770" marR="344805" indent="-318770">
                        <a:lnSpc>
                          <a:spcPct val="100000"/>
                        </a:lnSpc>
                        <a:buFont typeface="Wingdings" panose="05000000000000000000"/>
                        <a:buChar char=""/>
                        <a:tabLst>
                          <a:tab pos="318770" algn="l"/>
                        </a:tabLst>
                      </a:pPr>
                      <a:r>
                        <a:rPr sz="1200" b="1" spc="-90" dirty="0">
                          <a:latin typeface="Trebuchet MS" panose="020B0603020202020204"/>
                          <a:cs typeface="Trebuchet MS" panose="020B0603020202020204"/>
                        </a:rPr>
                        <a:t>Selection 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-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Indent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statements </a:t>
                      </a:r>
                      <a:r>
                        <a:rPr sz="1200" spc="-45" dirty="0">
                          <a:latin typeface="Arimo"/>
                          <a:cs typeface="Arimo"/>
                        </a:rPr>
                        <a:t>that </a:t>
                      </a:r>
                      <a:r>
                        <a:rPr sz="1200" spc="5" dirty="0">
                          <a:latin typeface="Arimo"/>
                          <a:cs typeface="Arimo"/>
                        </a:rPr>
                        <a:t>fall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inside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selection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structure,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but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not the keywords </a:t>
                      </a:r>
                      <a:r>
                        <a:rPr sz="1200" spc="-45" dirty="0">
                          <a:latin typeface="Arimo"/>
                          <a:cs typeface="Arimo"/>
                        </a:rPr>
                        <a:t>that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form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selection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318770" indent="-227330">
                        <a:lnSpc>
                          <a:spcPct val="100000"/>
                        </a:lnSpc>
                        <a:buFont typeface="Wingdings" panose="05000000000000000000"/>
                        <a:buChar char=""/>
                        <a:tabLst>
                          <a:tab pos="318770" algn="l"/>
                        </a:tabLst>
                      </a:pPr>
                      <a:r>
                        <a:rPr sz="1200" b="1" spc="-75" dirty="0">
                          <a:latin typeface="Trebuchet MS" panose="020B0603020202020204"/>
                          <a:cs typeface="Trebuchet MS" panose="020B0603020202020204"/>
                        </a:rPr>
                        <a:t>Loop 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-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Indent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statements </a:t>
                      </a:r>
                      <a:r>
                        <a:rPr sz="1200" spc="-45" dirty="0">
                          <a:latin typeface="Arimo"/>
                          <a:cs typeface="Arimo"/>
                        </a:rPr>
                        <a:t>that </a:t>
                      </a:r>
                      <a:r>
                        <a:rPr sz="1200" spc="5" dirty="0">
                          <a:latin typeface="Arimo"/>
                          <a:cs typeface="Arimo"/>
                        </a:rPr>
                        <a:t>fall</a:t>
                      </a:r>
                      <a:r>
                        <a:rPr sz="1200" spc="1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inside the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but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not keywords </a:t>
                      </a:r>
                      <a:r>
                        <a:rPr sz="1200" spc="-45" dirty="0">
                          <a:latin typeface="Arimo"/>
                          <a:cs typeface="Arimo"/>
                        </a:rPr>
                        <a:t>that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form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45" dirty="0">
                          <a:latin typeface="Arimo"/>
                          <a:cs typeface="Arimo"/>
                        </a:rPr>
                        <a:t>loop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67640" marR="4618355">
                        <a:lnSpc>
                          <a:spcPct val="125000"/>
                        </a:lnSpc>
                        <a:spcBef>
                          <a:spcPts val="120"/>
                        </a:spcBef>
                      </a:pPr>
                      <a:r>
                        <a:rPr sz="1200" spc="-135" dirty="0">
                          <a:latin typeface="Arimo"/>
                          <a:cs typeface="Arimo"/>
                        </a:rPr>
                        <a:t>INPUT: </a:t>
                      </a:r>
                      <a:r>
                        <a:rPr sz="1200" spc="-110" dirty="0">
                          <a:latin typeface="Arimo"/>
                          <a:cs typeface="Arimo"/>
                        </a:rPr>
                        <a:t>name, grossPay,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taxes  </a:t>
                      </a:r>
                      <a:r>
                        <a:rPr sz="1200" spc="-14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(taxes </a:t>
                      </a:r>
                      <a:r>
                        <a:rPr sz="1200" spc="95" dirty="0">
                          <a:latin typeface="Arimo"/>
                          <a:cs typeface="Arimo"/>
                        </a:rPr>
                        <a:t>&gt;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0)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6248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net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grossPay 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–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 taxes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240" dirty="0">
                          <a:latin typeface="Arimo"/>
                          <a:cs typeface="Arimo"/>
                        </a:rPr>
                        <a:t>ELSE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6248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net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spc="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grossPay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60" dirty="0">
                          <a:latin typeface="Arimo"/>
                          <a:cs typeface="Arimo"/>
                        </a:rPr>
                        <a:t>ENDIF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50" dirty="0">
                          <a:latin typeface="Arimo"/>
                          <a:cs typeface="Arimo"/>
                        </a:rPr>
                        <a:t>OUTPUT: </a:t>
                      </a:r>
                      <a:r>
                        <a:rPr sz="1200" spc="-110" dirty="0">
                          <a:latin typeface="Arimo"/>
                          <a:cs typeface="Arimo"/>
                        </a:rPr>
                        <a:t>name,</a:t>
                      </a:r>
                      <a:r>
                        <a:rPr sz="1200" spc="-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net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cPr marL="0" marR="0" marT="0" marB="0"/>
                </a:tc>
              </a:tr>
              <a:tr h="315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175" algn="ctr">
                        <a:lnSpc>
                          <a:spcPts val="2385"/>
                        </a:lnSpc>
                      </a:pPr>
                      <a:r>
                        <a:rPr sz="2200" b="1" spc="-2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School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2200" b="1" spc="-5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Computer</a:t>
                      </a:r>
                      <a:r>
                        <a:rPr sz="2200" b="1" spc="-37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b="1" spc="-3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Engineering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00AF5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AF5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34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45973"/>
            <a:ext cx="758952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Pseudo </a:t>
            </a:r>
            <a:r>
              <a:rPr sz="4300" spc="-270" dirty="0">
                <a:solidFill>
                  <a:srgbClr val="000000"/>
                </a:solidFill>
              </a:rPr>
              <a:t>code </a:t>
            </a:r>
            <a:r>
              <a:rPr sz="4300" spc="-285" dirty="0">
                <a:solidFill>
                  <a:srgbClr val="000000"/>
                </a:solidFill>
              </a:rPr>
              <a:t>Guidelines</a:t>
            </a:r>
            <a:r>
              <a:rPr sz="4300" spc="120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35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1704" y="1593850"/>
          <a:ext cx="8832850" cy="306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/>
                <a:gridCol w="6553200"/>
              </a:tblGrid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Guidelines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2286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45" dirty="0">
                          <a:latin typeface="Arimo"/>
                          <a:cs typeface="Arimo"/>
                        </a:rPr>
                        <a:t>End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multiline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 structures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167640" marR="4618355">
                        <a:lnSpc>
                          <a:spcPct val="125000"/>
                        </a:lnSpc>
                        <a:spcBef>
                          <a:spcPts val="215"/>
                        </a:spcBef>
                      </a:pPr>
                      <a:r>
                        <a:rPr sz="1200" spc="-135" dirty="0">
                          <a:latin typeface="Arimo"/>
                          <a:cs typeface="Arimo"/>
                        </a:rPr>
                        <a:t>INPUT: </a:t>
                      </a:r>
                      <a:r>
                        <a:rPr sz="1200" spc="-110" dirty="0">
                          <a:latin typeface="Arimo"/>
                          <a:cs typeface="Arimo"/>
                        </a:rPr>
                        <a:t>name, grossPay,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taxes  </a:t>
                      </a:r>
                      <a:r>
                        <a:rPr sz="1200" spc="-14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(taxes </a:t>
                      </a:r>
                      <a:r>
                        <a:rPr sz="1200" spc="95" dirty="0">
                          <a:latin typeface="Arimo"/>
                          <a:cs typeface="Arimo"/>
                        </a:rPr>
                        <a:t>&gt;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0)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6248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net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grossPay 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–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 taxes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240" dirty="0">
                          <a:latin typeface="Arimo"/>
                          <a:cs typeface="Arimo"/>
                        </a:rPr>
                        <a:t>ELSE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6248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net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spc="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grossPay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60" dirty="0">
                          <a:latin typeface="Arimo"/>
                          <a:cs typeface="Arimo"/>
                        </a:rPr>
                        <a:t>ENDIF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50" dirty="0">
                          <a:latin typeface="Arimo"/>
                          <a:cs typeface="Arimo"/>
                        </a:rPr>
                        <a:t>OUTPUT: </a:t>
                      </a:r>
                      <a:r>
                        <a:rPr sz="1200" spc="-110" dirty="0">
                          <a:latin typeface="Arimo"/>
                          <a:cs typeface="Arimo"/>
                        </a:rPr>
                        <a:t>name,</a:t>
                      </a:r>
                      <a:r>
                        <a:rPr sz="1200" spc="-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net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Watch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114" dirty="0">
                          <a:latin typeface="Arimo"/>
                          <a:cs typeface="Arimo"/>
                        </a:rPr>
                        <a:t>IF/ELSE/ENDIF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as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constructed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above,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155" dirty="0">
                          <a:latin typeface="Arimo"/>
                          <a:cs typeface="Arimo"/>
                        </a:rPr>
                        <a:t>ENDIF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line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with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160" dirty="0">
                          <a:latin typeface="Arimo"/>
                          <a:cs typeface="Arimo"/>
                        </a:rPr>
                        <a:t>IF. </a:t>
                      </a:r>
                      <a:r>
                        <a:rPr sz="1200" spc="-140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120" dirty="0">
                          <a:latin typeface="Arimo"/>
                          <a:cs typeface="Arimo"/>
                        </a:rPr>
                        <a:t>same</a:t>
                      </a:r>
                      <a:r>
                        <a:rPr sz="1200" spc="-20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45" dirty="0">
                          <a:latin typeface="Arimo"/>
                          <a:cs typeface="Arimo"/>
                        </a:rPr>
                        <a:t>applies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for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110" dirty="0">
                          <a:latin typeface="Arimo"/>
                          <a:cs typeface="Arimo"/>
                        </a:rPr>
                        <a:t>WHILE/ENDWHILE</a:t>
                      </a:r>
                      <a:r>
                        <a:rPr sz="1200" spc="-1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etc…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 marR="554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Keep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statements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language 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independent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35" dirty="0">
                          <a:latin typeface="Arimo"/>
                          <a:cs typeface="Arimo"/>
                        </a:rPr>
                        <a:t>Resist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urge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to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write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whatever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language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you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are </a:t>
                      </a:r>
                      <a:r>
                        <a:rPr sz="1200" spc="-120" dirty="0">
                          <a:latin typeface="Arimo"/>
                          <a:cs typeface="Arimo"/>
                        </a:rPr>
                        <a:t>most </a:t>
                      </a:r>
                      <a:r>
                        <a:rPr sz="1200" spc="-50" dirty="0">
                          <a:latin typeface="Arimo"/>
                          <a:cs typeface="Arimo"/>
                        </a:rPr>
                        <a:t>comfortable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with,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long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run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you 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will 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save 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time. </a:t>
                      </a:r>
                      <a:r>
                        <a:rPr sz="1200" spc="-114" dirty="0">
                          <a:latin typeface="Arimo"/>
                          <a:cs typeface="Arimo"/>
                        </a:rPr>
                        <a:t>Remember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you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are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describing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a </a:t>
                      </a:r>
                      <a:r>
                        <a:rPr sz="1200" spc="-50" dirty="0">
                          <a:latin typeface="Arimo"/>
                          <a:cs typeface="Arimo"/>
                        </a:rPr>
                        <a:t>logic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plan to </a:t>
                      </a:r>
                      <a:r>
                        <a:rPr sz="1200" spc="-50" dirty="0">
                          <a:latin typeface="Arimo"/>
                          <a:cs typeface="Arimo"/>
                        </a:rPr>
                        <a:t>develop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a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program,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you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are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not</a:t>
                      </a:r>
                      <a:r>
                        <a:rPr sz="1200" spc="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programming!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45973"/>
            <a:ext cx="665225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Pseudo </a:t>
            </a:r>
            <a:r>
              <a:rPr sz="4300" spc="-320" dirty="0">
                <a:solidFill>
                  <a:srgbClr val="000000"/>
                </a:solidFill>
              </a:rPr>
              <a:t>Language</a:t>
            </a:r>
            <a:r>
              <a:rPr sz="4300" spc="-30" dirty="0">
                <a:solidFill>
                  <a:srgbClr val="000000"/>
                </a:solidFill>
              </a:rPr>
              <a:t> </a:t>
            </a:r>
            <a:r>
              <a:rPr sz="4300" spc="-340" dirty="0">
                <a:solidFill>
                  <a:srgbClr val="000000"/>
                </a:solidFill>
              </a:rPr>
              <a:t>Example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7814309" cy="487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36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341630" indent="-212725">
              <a:lnSpc>
                <a:spcPct val="100000"/>
              </a:lnSpc>
              <a:buAutoNum type="arabicPeriod"/>
              <a:tabLst>
                <a:tab pos="342265" algn="l"/>
              </a:tabLst>
            </a:pPr>
            <a:r>
              <a:rPr sz="1600" b="1" spc="-114" dirty="0">
                <a:latin typeface="Georgia" panose="02040502050405020303"/>
                <a:cs typeface="Georgia" panose="02040502050405020303"/>
              </a:rPr>
              <a:t>Problem</a:t>
            </a:r>
            <a:r>
              <a:rPr sz="1600" b="1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70" dirty="0">
                <a:latin typeface="Georgia" panose="02040502050405020303"/>
                <a:cs typeface="Georgia" panose="02040502050405020303"/>
              </a:rPr>
              <a:t>-</a:t>
            </a:r>
            <a:r>
              <a:rPr sz="1600" b="1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pseudo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numbers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average.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>
              <a:lnSpc>
                <a:spcPct val="100000"/>
              </a:lnSpc>
              <a:spcBef>
                <a:spcPts val="1200"/>
              </a:spcBef>
            </a:pP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INPUT: 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x,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y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 marR="6045200">
              <a:lnSpc>
                <a:spcPct val="100000"/>
              </a:lnSpc>
            </a:pPr>
            <a:r>
              <a:rPr sz="1600" spc="70" dirty="0">
                <a:latin typeface="Times New Roman" panose="02020603050405020304"/>
                <a:cs typeface="Times New Roman" panose="02020603050405020304"/>
              </a:rPr>
              <a:t>sum </a:t>
            </a:r>
            <a:r>
              <a:rPr sz="1600" spc="-5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y 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3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>
              <a:lnSpc>
                <a:spcPct val="100000"/>
              </a:lnSpc>
            </a:pP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OUTPUT: 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‘Average 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is:’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average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41630" indent="-212725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342265" algn="l"/>
              </a:tabLst>
            </a:pPr>
            <a:r>
              <a:rPr sz="1600" b="1" spc="-114" dirty="0">
                <a:latin typeface="Georgia" panose="02040502050405020303"/>
                <a:cs typeface="Georgia" panose="02040502050405020303"/>
              </a:rPr>
              <a:t>Problem</a:t>
            </a:r>
            <a:r>
              <a:rPr sz="1600" b="1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pseudo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calculate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area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circle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>
              <a:lnSpc>
                <a:spcPct val="100000"/>
              </a:lnSpc>
              <a:spcBef>
                <a:spcPts val="1200"/>
              </a:spcBef>
            </a:pP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INPUT: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radius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 marR="4650740">
              <a:lnSpc>
                <a:spcPct val="100000"/>
              </a:lnSpc>
            </a:pPr>
            <a:r>
              <a:rPr sz="1600" spc="60" dirty="0">
                <a:latin typeface="Times New Roman" panose="02020603050405020304"/>
                <a:cs typeface="Times New Roman" panose="02020603050405020304"/>
              </a:rPr>
              <a:t>area</a:t>
            </a:r>
            <a:r>
              <a:rPr sz="1600" spc="60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3.14 </a:t>
            </a:r>
            <a:r>
              <a:rPr sz="1600" spc="-120" dirty="0"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radius </a:t>
            </a:r>
            <a:r>
              <a:rPr sz="1600" spc="-120" dirty="0"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radius  </a:t>
            </a: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OUTPUT: 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‘Area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circle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80" dirty="0">
                <a:latin typeface="Times New Roman" panose="02020603050405020304"/>
                <a:cs typeface="Times New Roman" panose="02020603050405020304"/>
              </a:rPr>
              <a:t>‘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area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>
              <a:lnSpc>
                <a:spcPct val="100000"/>
              </a:lnSpc>
              <a:spcBef>
                <a:spcPts val="600"/>
              </a:spcBef>
            </a:pPr>
            <a:r>
              <a:rPr sz="1600" b="1" spc="-110" dirty="0">
                <a:latin typeface="Georgia" panose="02040502050405020303"/>
                <a:cs typeface="Georgia" panose="02040502050405020303"/>
              </a:rPr>
              <a:t>2.</a:t>
            </a:r>
            <a:r>
              <a:rPr sz="1600" b="1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114" dirty="0">
                <a:latin typeface="Georgia" panose="02040502050405020303"/>
                <a:cs typeface="Georgia" panose="02040502050405020303"/>
              </a:rPr>
              <a:t>Problem</a:t>
            </a:r>
            <a:r>
              <a:rPr sz="1600" b="1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pseudo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calculate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largest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among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numbers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 marR="5911215">
              <a:lnSpc>
                <a:spcPct val="100000"/>
              </a:lnSpc>
              <a:spcBef>
                <a:spcPts val="1200"/>
              </a:spcBef>
            </a:pP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INPUT: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num1,</a:t>
            </a:r>
            <a:r>
              <a:rPr sz="1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num2 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max </a:t>
            </a:r>
            <a:r>
              <a:rPr sz="1600" spc="-5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6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num1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16535" marR="5480685" indent="-86995">
              <a:lnSpc>
                <a:spcPct val="100000"/>
              </a:lnSpc>
              <a:spcBef>
                <a:spcPts val="5"/>
              </a:spcBef>
            </a:pP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(num2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num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1)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THEN 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max </a:t>
            </a:r>
            <a:r>
              <a:rPr sz="1600" spc="-5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6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num2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>
              <a:lnSpc>
                <a:spcPct val="100000"/>
              </a:lnSpc>
            </a:pP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ENDIF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>
              <a:lnSpc>
                <a:spcPct val="100000"/>
              </a:lnSpc>
            </a:pP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OUTPUT: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‘Largest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among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2 numbers</a:t>
            </a:r>
            <a:r>
              <a:rPr sz="1600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is’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max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76898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6325" algn="l"/>
              </a:tabLst>
            </a:pPr>
            <a:r>
              <a:rPr sz="4300" spc="-285" dirty="0">
                <a:solidFill>
                  <a:srgbClr val="000000"/>
                </a:solidFill>
              </a:rPr>
              <a:t>Al</a:t>
            </a:r>
            <a:r>
              <a:rPr sz="4300" spc="-310" dirty="0">
                <a:solidFill>
                  <a:srgbClr val="000000"/>
                </a:solidFill>
              </a:rPr>
              <a:t>g</a:t>
            </a:r>
            <a:r>
              <a:rPr sz="4300" spc="-260" dirty="0">
                <a:solidFill>
                  <a:srgbClr val="000000"/>
                </a:solidFill>
              </a:rPr>
              <a:t>orith</a:t>
            </a:r>
            <a:r>
              <a:rPr sz="4300" spc="-495" dirty="0">
                <a:solidFill>
                  <a:srgbClr val="000000"/>
                </a:solidFill>
              </a:rPr>
              <a:t>m</a:t>
            </a:r>
            <a:r>
              <a:rPr sz="4300" spc="-140" dirty="0">
                <a:solidFill>
                  <a:srgbClr val="000000"/>
                </a:solidFill>
              </a:rPr>
              <a:t> </a:t>
            </a:r>
            <a:r>
              <a:rPr sz="4300" spc="-315" dirty="0">
                <a:solidFill>
                  <a:srgbClr val="000000"/>
                </a:solidFill>
              </a:rPr>
              <a:t>Speci</a:t>
            </a:r>
            <a:r>
              <a:rPr sz="4300" spc="-215" dirty="0">
                <a:solidFill>
                  <a:srgbClr val="000000"/>
                </a:solidFill>
              </a:rPr>
              <a:t>f</a:t>
            </a:r>
            <a:r>
              <a:rPr sz="4300" spc="-229" dirty="0">
                <a:solidFill>
                  <a:srgbClr val="000000"/>
                </a:solidFill>
              </a:rPr>
              <a:t>ica</a:t>
            </a:r>
            <a:r>
              <a:rPr sz="4300" spc="-175" dirty="0">
                <a:solidFill>
                  <a:srgbClr val="000000"/>
                </a:solidFill>
              </a:rPr>
              <a:t>t</a:t>
            </a:r>
            <a:r>
              <a:rPr sz="4300" spc="-250" dirty="0">
                <a:solidFill>
                  <a:srgbClr val="000000"/>
                </a:solidFill>
              </a:rPr>
              <a:t>io</a:t>
            </a:r>
            <a:r>
              <a:rPr sz="4300" spc="-340" dirty="0">
                <a:solidFill>
                  <a:srgbClr val="000000"/>
                </a:solidFill>
              </a:rPr>
              <a:t>n</a:t>
            </a:r>
            <a:r>
              <a:rPr sz="4300" dirty="0">
                <a:solidFill>
                  <a:srgbClr val="000000"/>
                </a:solidFill>
              </a:rPr>
              <a:t>	</a:t>
            </a:r>
            <a:r>
              <a:rPr sz="4300" spc="-295" dirty="0">
                <a:solidFill>
                  <a:srgbClr val="000000"/>
                </a:solidFill>
              </a:rPr>
              <a:t>c</a:t>
            </a:r>
            <a:r>
              <a:rPr sz="4300" spc="-315" dirty="0">
                <a:solidFill>
                  <a:srgbClr val="000000"/>
                </a:solidFill>
              </a:rPr>
              <a:t>on</a:t>
            </a:r>
            <a:r>
              <a:rPr sz="4300" spc="-135" dirty="0">
                <a:solidFill>
                  <a:srgbClr val="000000"/>
                </a:solidFill>
              </a:rPr>
              <a:t>t</a:t>
            </a:r>
            <a:r>
              <a:rPr sz="4300" spc="-730" dirty="0">
                <a:solidFill>
                  <a:srgbClr val="000000"/>
                </a:solidFill>
              </a:rPr>
              <a:t>…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6934" y="1566278"/>
            <a:ext cx="836549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Example </a:t>
            </a:r>
            <a:r>
              <a:rPr sz="180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1800" i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Translating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Problem </a:t>
            </a:r>
            <a:r>
              <a:rPr sz="1800" i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800" i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 </a:t>
            </a:r>
            <a:r>
              <a:rPr sz="1800" i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Combining </a:t>
            </a:r>
            <a:r>
              <a:rPr sz="1800" i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English</a:t>
            </a:r>
            <a:r>
              <a:rPr sz="1800" i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800" i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138176" y="1998726"/>
            <a:ext cx="8039734" cy="44157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200" b="1" spc="-90" dirty="0">
                <a:latin typeface="Georgia" panose="02040502050405020303"/>
                <a:cs typeface="Georgia" panose="02040502050405020303"/>
              </a:rPr>
              <a:t>Problem</a:t>
            </a:r>
            <a:r>
              <a:rPr sz="1200" b="1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55" dirty="0">
                <a:latin typeface="Georgia" panose="02040502050405020303"/>
                <a:cs typeface="Georgia" panose="02040502050405020303"/>
              </a:rPr>
              <a:t>-</a:t>
            </a:r>
            <a:r>
              <a:rPr sz="1200" b="1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Devise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sorts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n&gt;=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integers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200" spc="25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95" dirty="0">
                <a:latin typeface="Georgia" panose="02040502050405020303"/>
                <a:cs typeface="Georgia" panose="02040502050405020303"/>
              </a:rPr>
              <a:t>Concept</a:t>
            </a:r>
            <a:r>
              <a:rPr sz="1200" b="1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looks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good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algorithm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88645" lvl="1" indent="-23368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SzPct val="79000"/>
              <a:buFont typeface="Wingdings" panose="05000000000000000000"/>
              <a:buChar char=""/>
              <a:tabLst>
                <a:tab pos="588645" algn="l"/>
                <a:tab pos="589280" algn="l"/>
              </a:tabLst>
            </a:pPr>
            <a:r>
              <a:rPr sz="1200" spc="3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those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integers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currently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unsorted,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smallest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sorted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list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selection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sort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354965" marR="4589145" indent="-354965">
              <a:lnSpc>
                <a:spcPct val="120000"/>
              </a:lnSpc>
              <a:spcBef>
                <a:spcPts val="5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200" spc="25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2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II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75" dirty="0">
                <a:latin typeface="Georgia" panose="02040502050405020303"/>
                <a:cs typeface="Georgia" panose="02040502050405020303"/>
              </a:rPr>
              <a:t>algorithm</a:t>
            </a:r>
            <a:r>
              <a:rPr sz="1200" spc="-7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written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3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English 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(i=</a:t>
            </a:r>
            <a:r>
              <a:rPr sz="1200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1200" spc="-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i&lt;</a:t>
            </a:r>
            <a:r>
              <a:rPr sz="1200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i++)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634365" marR="2489835">
              <a:lnSpc>
                <a:spcPct val="120000"/>
              </a:lnSpc>
            </a:pP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Examine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list[i]</a:t>
            </a:r>
            <a:r>
              <a:rPr sz="1200" spc="-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list[n-1]</a:t>
            </a:r>
            <a:r>
              <a:rPr sz="1200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suppose</a:t>
            </a:r>
            <a:r>
              <a:rPr sz="1200" spc="-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smallest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integer</a:t>
            </a:r>
            <a:r>
              <a:rPr sz="1200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list[min];  </a:t>
            </a:r>
            <a:r>
              <a:rPr sz="1200" spc="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Interchange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list[i] </a:t>
            </a:r>
            <a:r>
              <a:rPr sz="1200" spc="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18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list[min];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354965" marR="3314700" indent="-354965">
              <a:lnSpc>
                <a:spcPts val="1730"/>
              </a:lnSpc>
              <a:spcBef>
                <a:spcPts val="105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200" spc="25" dirty="0">
                <a:latin typeface="Times New Roman" panose="02020603050405020304"/>
                <a:cs typeface="Times New Roman" panose="02020603050405020304"/>
              </a:rPr>
              <a:t>Optional Step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III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1200" b="1" spc="-100" dirty="0">
                <a:latin typeface="Georgia" panose="02040502050405020303"/>
                <a:cs typeface="Georgia" panose="02040502050405020303"/>
              </a:rPr>
              <a:t>Coding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translating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-130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12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200" spc="-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sort(int</a:t>
            </a:r>
            <a:r>
              <a:rPr sz="1200" spc="-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*a,</a:t>
            </a:r>
            <a:r>
              <a:rPr sz="1200" spc="-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2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n)</a:t>
            </a:r>
            <a:r>
              <a:rPr sz="1200" spc="-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600710">
              <a:lnSpc>
                <a:spcPct val="100000"/>
              </a:lnSpc>
              <a:spcBef>
                <a:spcPts val="180"/>
              </a:spcBef>
            </a:pPr>
            <a:r>
              <a:rPr sz="12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(i=</a:t>
            </a:r>
            <a:r>
              <a:rPr sz="1200" spc="-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i&lt;</a:t>
            </a:r>
            <a:r>
              <a:rPr sz="1200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i++)</a:t>
            </a:r>
            <a:r>
              <a:rPr sz="1200" spc="-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667385">
              <a:lnSpc>
                <a:spcPct val="100000"/>
              </a:lnSpc>
              <a:spcBef>
                <a:spcPts val="290"/>
              </a:spcBef>
            </a:pPr>
            <a:r>
              <a:rPr sz="12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200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j=</a:t>
            </a:r>
            <a:r>
              <a:rPr sz="1200" spc="-1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734695" marR="5634355" indent="-67310">
              <a:lnSpc>
                <a:spcPct val="120000"/>
              </a:lnSpc>
            </a:pPr>
            <a:r>
              <a:rPr sz="12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(int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k=</a:t>
            </a:r>
            <a:r>
              <a:rPr sz="12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i+1;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k&lt;</a:t>
            </a:r>
            <a:r>
              <a:rPr sz="12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1200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k++)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  </a:t>
            </a:r>
            <a:r>
              <a:rPr sz="1200" spc="-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2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(a[k]&lt; a[j])</a:t>
            </a:r>
            <a:r>
              <a:rPr sz="1200" spc="-1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835660">
              <a:lnSpc>
                <a:spcPct val="100000"/>
              </a:lnSpc>
              <a:spcBef>
                <a:spcPts val="285"/>
              </a:spcBef>
            </a:pPr>
            <a:r>
              <a:rPr sz="1200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j = 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k; </a:t>
            </a:r>
            <a:r>
              <a:rPr sz="12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2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temp=a[i]; 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a[i]=a[j];</a:t>
            </a:r>
            <a:r>
              <a:rPr sz="1200" spc="-7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a[j]=temp;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768350">
              <a:lnSpc>
                <a:spcPct val="100000"/>
              </a:lnSpc>
              <a:spcBef>
                <a:spcPts val="290"/>
              </a:spcBef>
            </a:pP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701040">
              <a:lnSpc>
                <a:spcPct val="100000"/>
              </a:lnSpc>
              <a:spcBef>
                <a:spcPts val="290"/>
              </a:spcBef>
            </a:pP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600710">
              <a:lnSpc>
                <a:spcPct val="100000"/>
              </a:lnSpc>
              <a:spcBef>
                <a:spcPts val="290"/>
              </a:spcBef>
            </a:pP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34" y="1279525"/>
            <a:ext cx="51689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37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69773"/>
            <a:ext cx="76898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6325" algn="l"/>
              </a:tabLst>
            </a:pPr>
            <a:r>
              <a:rPr sz="4300" spc="-285" dirty="0">
                <a:solidFill>
                  <a:srgbClr val="000000"/>
                </a:solidFill>
              </a:rPr>
              <a:t>Al</a:t>
            </a:r>
            <a:r>
              <a:rPr sz="4300" spc="-310" dirty="0">
                <a:solidFill>
                  <a:srgbClr val="000000"/>
                </a:solidFill>
              </a:rPr>
              <a:t>g</a:t>
            </a:r>
            <a:r>
              <a:rPr sz="4300" spc="-260" dirty="0">
                <a:solidFill>
                  <a:srgbClr val="000000"/>
                </a:solidFill>
              </a:rPr>
              <a:t>orith</a:t>
            </a:r>
            <a:r>
              <a:rPr sz="4300" spc="-495" dirty="0">
                <a:solidFill>
                  <a:srgbClr val="000000"/>
                </a:solidFill>
              </a:rPr>
              <a:t>m</a:t>
            </a:r>
            <a:r>
              <a:rPr sz="4300" spc="-140" dirty="0">
                <a:solidFill>
                  <a:srgbClr val="000000"/>
                </a:solidFill>
              </a:rPr>
              <a:t> </a:t>
            </a:r>
            <a:r>
              <a:rPr sz="4300" spc="-315" dirty="0">
                <a:solidFill>
                  <a:srgbClr val="000000"/>
                </a:solidFill>
              </a:rPr>
              <a:t>Speci</a:t>
            </a:r>
            <a:r>
              <a:rPr sz="4300" spc="-215" dirty="0">
                <a:solidFill>
                  <a:srgbClr val="000000"/>
                </a:solidFill>
              </a:rPr>
              <a:t>f</a:t>
            </a:r>
            <a:r>
              <a:rPr sz="4300" spc="-229" dirty="0">
                <a:solidFill>
                  <a:srgbClr val="000000"/>
                </a:solidFill>
              </a:rPr>
              <a:t>ica</a:t>
            </a:r>
            <a:r>
              <a:rPr sz="4300" spc="-175" dirty="0">
                <a:solidFill>
                  <a:srgbClr val="000000"/>
                </a:solidFill>
              </a:rPr>
              <a:t>t</a:t>
            </a:r>
            <a:r>
              <a:rPr sz="4300" spc="-250" dirty="0">
                <a:solidFill>
                  <a:srgbClr val="000000"/>
                </a:solidFill>
              </a:rPr>
              <a:t>io</a:t>
            </a:r>
            <a:r>
              <a:rPr sz="4300" spc="-340" dirty="0">
                <a:solidFill>
                  <a:srgbClr val="000000"/>
                </a:solidFill>
              </a:rPr>
              <a:t>n</a:t>
            </a:r>
            <a:r>
              <a:rPr sz="4300" dirty="0">
                <a:solidFill>
                  <a:srgbClr val="000000"/>
                </a:solidFill>
              </a:rPr>
              <a:t>	</a:t>
            </a:r>
            <a:r>
              <a:rPr sz="4300" spc="-295" dirty="0">
                <a:solidFill>
                  <a:srgbClr val="000000"/>
                </a:solidFill>
              </a:rPr>
              <a:t>c</a:t>
            </a:r>
            <a:r>
              <a:rPr sz="4300" spc="-315" dirty="0">
                <a:solidFill>
                  <a:srgbClr val="000000"/>
                </a:solidFill>
              </a:rPr>
              <a:t>on</a:t>
            </a:r>
            <a:r>
              <a:rPr sz="4300" spc="-135" dirty="0">
                <a:solidFill>
                  <a:srgbClr val="000000"/>
                </a:solidFill>
              </a:rPr>
              <a:t>t</a:t>
            </a:r>
            <a:r>
              <a:rPr sz="4300" spc="-730" dirty="0">
                <a:solidFill>
                  <a:srgbClr val="000000"/>
                </a:solidFill>
              </a:rPr>
              <a:t>…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6934" y="1566278"/>
            <a:ext cx="605917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i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Translating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Problem </a:t>
            </a:r>
            <a:r>
              <a:rPr sz="1800" i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800" i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1800" i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cont… </a:t>
            </a: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Correctness</a:t>
            </a:r>
            <a:r>
              <a:rPr sz="1800" i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Proof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263" y="1989708"/>
            <a:ext cx="8839200" cy="2644140"/>
          </a:xfrm>
          <a:custGeom>
            <a:avLst/>
            <a:gdLst/>
            <a:ahLst/>
            <a:cxnLst/>
            <a:rect l="l" t="t" r="r" b="b"/>
            <a:pathLst>
              <a:path w="8839200" h="2644140">
                <a:moveTo>
                  <a:pt x="0" y="2643632"/>
                </a:moveTo>
                <a:lnTo>
                  <a:pt x="8839200" y="2643632"/>
                </a:lnTo>
                <a:lnTo>
                  <a:pt x="8839200" y="0"/>
                </a:lnTo>
                <a:lnTo>
                  <a:pt x="0" y="0"/>
                </a:lnTo>
                <a:lnTo>
                  <a:pt x="0" y="2643632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8176" y="1982571"/>
            <a:ext cx="8303259" cy="2586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Theorem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2165" marR="202565" lvl="1" indent="-342900">
              <a:lnSpc>
                <a:spcPts val="2880"/>
              </a:lnSpc>
              <a:spcBef>
                <a:spcPts val="175"/>
              </a:spcBef>
              <a:buClr>
                <a:srgbClr val="C00000"/>
              </a:buClr>
              <a:buSzPct val="80000"/>
              <a:buFont typeface="Wingdings" panose="05000000000000000000"/>
              <a:buChar char=""/>
              <a:tabLst>
                <a:tab pos="812165" algn="l"/>
                <a:tab pos="812800" algn="l"/>
              </a:tabLst>
            </a:pPr>
            <a:r>
              <a:rPr sz="2000" spc="55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sort(a,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n)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correctly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sorts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n&gt;=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integers.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result  remains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a[0],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...,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a[n-1]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a[0]&lt;=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a[1]&lt;=...&lt;=a[n-1].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Proof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 marR="5080">
              <a:lnSpc>
                <a:spcPct val="120000"/>
              </a:lnSpc>
            </a:pPr>
            <a:r>
              <a:rPr sz="2000" spc="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9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i=</a:t>
            </a:r>
            <a:r>
              <a:rPr sz="2000" spc="-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q,</a:t>
            </a:r>
            <a:r>
              <a:rPr sz="2000" spc="-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000" spc="-8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8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execution</a:t>
            </a:r>
            <a:r>
              <a:rPr sz="2000" spc="-8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lines,</a:t>
            </a:r>
            <a:r>
              <a:rPr sz="2000" spc="-6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-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000" spc="-8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a[q]&lt;=</a:t>
            </a:r>
            <a:r>
              <a:rPr sz="2000" spc="-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a[r],</a:t>
            </a:r>
            <a:r>
              <a:rPr sz="2000" spc="-7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q&lt;</a:t>
            </a:r>
            <a:r>
              <a:rPr sz="20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r&lt;</a:t>
            </a:r>
            <a:r>
              <a:rPr sz="2000" spc="-6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=n-1.  </a:t>
            </a:r>
            <a:r>
              <a:rPr sz="2000" spc="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9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i&gt;</a:t>
            </a:r>
            <a:r>
              <a:rPr sz="2000" spc="-6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q,</a:t>
            </a:r>
            <a:r>
              <a:rPr sz="2000" spc="-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observing,</a:t>
            </a:r>
            <a:r>
              <a:rPr sz="2000" spc="-7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a[0],</a:t>
            </a:r>
            <a:r>
              <a:rPr sz="2000" spc="-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9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...,</a:t>
            </a:r>
            <a:r>
              <a:rPr sz="20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a[q]</a:t>
            </a:r>
            <a:r>
              <a:rPr sz="2000" spc="-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-8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unchanged.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Hence,</a:t>
            </a:r>
            <a:r>
              <a:rPr sz="2000" spc="-7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increasing</a:t>
            </a:r>
            <a:r>
              <a:rPr sz="2000" spc="-1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i,</a:t>
            </a:r>
            <a:r>
              <a:rPr sz="2000" spc="-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9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i=</a:t>
            </a:r>
            <a:r>
              <a:rPr sz="2000" spc="-6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n-2,</a:t>
            </a:r>
            <a:r>
              <a:rPr sz="20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-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000" spc="-8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a[0]&lt;=</a:t>
            </a:r>
            <a:r>
              <a:rPr sz="20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a[1]&lt;=</a:t>
            </a:r>
            <a:r>
              <a:rPr sz="2000" spc="-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...&lt;=a[n-1]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1" name="object 11"/>
          <p:cNvSpPr txBox="1"/>
          <p:nvPr/>
        </p:nvSpPr>
        <p:spPr>
          <a:xfrm>
            <a:off x="16934" y="1279525"/>
            <a:ext cx="51689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38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69773"/>
            <a:ext cx="51460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0" dirty="0">
                <a:solidFill>
                  <a:srgbClr val="000000"/>
                </a:solidFill>
              </a:rPr>
              <a:t>Recursive</a:t>
            </a:r>
            <a:r>
              <a:rPr sz="4300" spc="-200" dirty="0">
                <a:solidFill>
                  <a:srgbClr val="000000"/>
                </a:solidFill>
              </a:rPr>
              <a:t> </a:t>
            </a:r>
            <a:r>
              <a:rPr sz="4300" spc="-295" dirty="0">
                <a:solidFill>
                  <a:srgbClr val="000000"/>
                </a:solidFill>
              </a:rPr>
              <a:t>Algorithm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8176" y="1400301"/>
            <a:ext cx="885253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800" spc="-18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recursive algorithm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calls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itself.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In general,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recursive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computer 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programs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require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computation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compared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iterative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algorithms,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but 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simpler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many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cases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natural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thinking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about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problem.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There 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types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18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functions.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6050" y="2790063"/>
          <a:ext cx="8858250" cy="3675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/>
                <a:gridCol w="5105400"/>
              </a:tblGrid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5" dirty="0">
                          <a:solidFill>
                            <a:srgbClr val="FFFFFF"/>
                          </a:solidFill>
                          <a:latin typeface="Georgia" panose="02040502050405020303"/>
                          <a:cs typeface="Georgia" panose="02040502050405020303"/>
                        </a:rPr>
                        <a:t>Direct 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Georgia" panose="02040502050405020303"/>
                          <a:cs typeface="Georgia" panose="02040502050405020303"/>
                        </a:rPr>
                        <a:t>recursion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FFFFFF"/>
                          </a:solidFill>
                          <a:latin typeface="Georgia" panose="02040502050405020303"/>
                          <a:cs typeface="Georgia" panose="02040502050405020303"/>
                        </a:rPr>
                        <a:t>Function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Georgia" panose="02040502050405020303"/>
                          <a:cs typeface="Georgia" panose="02040502050405020303"/>
                        </a:rPr>
                        <a:t>Indirect recursion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FFFFFF"/>
                          </a:solidFill>
                          <a:latin typeface="Georgia" panose="02040502050405020303"/>
                          <a:cs typeface="Georgia" panose="02040502050405020303"/>
                        </a:rPr>
                        <a:t>Function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0805" marR="1231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40" dirty="0">
                          <a:latin typeface="Times New Roman" panose="02020603050405020304"/>
                          <a:cs typeface="Times New Roman" panose="02020603050405020304"/>
                        </a:rPr>
                        <a:t>Functions </a:t>
                      </a:r>
                      <a:r>
                        <a:rPr sz="1600" spc="5" dirty="0">
                          <a:latin typeface="Times New Roman" panose="02020603050405020304"/>
                          <a:cs typeface="Times New Roman" panose="02020603050405020304"/>
                        </a:rPr>
                        <a:t>call </a:t>
                      </a:r>
                      <a:r>
                        <a:rPr sz="1600" spc="45" dirty="0">
                          <a:latin typeface="Times New Roman" panose="02020603050405020304"/>
                          <a:cs typeface="Times New Roman" panose="02020603050405020304"/>
                        </a:rPr>
                        <a:t>themselves </a:t>
                      </a:r>
                      <a:r>
                        <a:rPr sz="1600" spc="-25" dirty="0">
                          <a:latin typeface="Times New Roman" panose="02020603050405020304"/>
                          <a:cs typeface="Times New Roman" panose="02020603050405020304"/>
                        </a:rPr>
                        <a:t>e.g. </a:t>
                      </a:r>
                      <a:r>
                        <a:rPr sz="1600" spc="35" dirty="0">
                          <a:latin typeface="Times New Roman" panose="02020603050405020304"/>
                          <a:cs typeface="Times New Roman" panose="02020603050405020304"/>
                        </a:rPr>
                        <a:t>function </a:t>
                      </a:r>
                      <a:r>
                        <a:rPr sz="1600" spc="75" dirty="0">
                          <a:latin typeface="Times New Roman" panose="02020603050405020304"/>
                          <a:cs typeface="Times New Roman" panose="02020603050405020304"/>
                        </a:rPr>
                        <a:t>α  </a:t>
                      </a:r>
                      <a:r>
                        <a:rPr sz="1600" spc="15" dirty="0">
                          <a:latin typeface="Times New Roman" panose="02020603050405020304"/>
                          <a:cs typeface="Times New Roman" panose="02020603050405020304"/>
                        </a:rPr>
                        <a:t>calls</a:t>
                      </a:r>
                      <a:r>
                        <a:rPr sz="16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75" dirty="0">
                          <a:latin typeface="Times New Roman" panose="02020603050405020304"/>
                          <a:cs typeface="Times New Roman" panose="02020603050405020304"/>
                        </a:rPr>
                        <a:t>α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185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40" dirty="0">
                          <a:latin typeface="Times New Roman" panose="02020603050405020304"/>
                          <a:cs typeface="Times New Roman" panose="02020603050405020304"/>
                        </a:rPr>
                        <a:t>Functions </a:t>
                      </a:r>
                      <a:r>
                        <a:rPr sz="1600" spc="5" dirty="0">
                          <a:latin typeface="Times New Roman" panose="02020603050405020304"/>
                          <a:cs typeface="Times New Roman" panose="02020603050405020304"/>
                        </a:rPr>
                        <a:t>call </a:t>
                      </a:r>
                      <a:r>
                        <a:rPr sz="1600" spc="85" dirty="0">
                          <a:latin typeface="Times New Roman" panose="02020603050405020304"/>
                          <a:cs typeface="Times New Roman" panose="02020603050405020304"/>
                        </a:rPr>
                        <a:t>other </a:t>
                      </a:r>
                      <a:r>
                        <a:rPr sz="1600" spc="40" dirty="0">
                          <a:latin typeface="Times New Roman" panose="02020603050405020304"/>
                          <a:cs typeface="Times New Roman" panose="02020603050405020304"/>
                        </a:rPr>
                        <a:t>functions </a:t>
                      </a:r>
                      <a:r>
                        <a:rPr sz="1600" spc="80" dirty="0">
                          <a:latin typeface="Times New Roman" panose="02020603050405020304"/>
                          <a:cs typeface="Times New Roman" panose="02020603050405020304"/>
                        </a:rPr>
                        <a:t>that </a:t>
                      </a:r>
                      <a:r>
                        <a:rPr sz="1600" spc="25" dirty="0">
                          <a:latin typeface="Times New Roman" panose="02020603050405020304"/>
                          <a:cs typeface="Times New Roman" panose="02020603050405020304"/>
                        </a:rPr>
                        <a:t>invoke </a:t>
                      </a:r>
                      <a:r>
                        <a:rPr sz="1600" spc="75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1600" spc="10" dirty="0">
                          <a:latin typeface="Times New Roman" panose="02020603050405020304"/>
                          <a:cs typeface="Times New Roman" panose="02020603050405020304"/>
                        </a:rPr>
                        <a:t>calling  </a:t>
                      </a:r>
                      <a:r>
                        <a:rPr sz="1600" spc="40" dirty="0">
                          <a:latin typeface="Times New Roman" panose="02020603050405020304"/>
                          <a:cs typeface="Times New Roman" panose="02020603050405020304"/>
                        </a:rPr>
                        <a:t>function </a:t>
                      </a:r>
                      <a:r>
                        <a:rPr sz="1600" spc="35" dirty="0">
                          <a:latin typeface="Times New Roman" panose="02020603050405020304"/>
                          <a:cs typeface="Times New Roman" panose="02020603050405020304"/>
                        </a:rPr>
                        <a:t>again </a:t>
                      </a:r>
                      <a:r>
                        <a:rPr sz="1600" spc="-25" dirty="0">
                          <a:latin typeface="Times New Roman" panose="02020603050405020304"/>
                          <a:cs typeface="Times New Roman" panose="02020603050405020304"/>
                        </a:rPr>
                        <a:t>e.g. </a:t>
                      </a:r>
                      <a:r>
                        <a:rPr sz="1600" spc="65" dirty="0">
                          <a:latin typeface="Times New Roman" panose="02020603050405020304"/>
                          <a:cs typeface="Times New Roman" panose="02020603050405020304"/>
                        </a:rPr>
                        <a:t>a </a:t>
                      </a:r>
                      <a:r>
                        <a:rPr sz="1600" spc="40" dirty="0">
                          <a:latin typeface="Times New Roman" panose="02020603050405020304"/>
                          <a:cs typeface="Times New Roman" panose="02020603050405020304"/>
                        </a:rPr>
                        <a:t>function </a:t>
                      </a:r>
                      <a:r>
                        <a:rPr sz="1600" spc="75" dirty="0">
                          <a:latin typeface="Times New Roman" panose="02020603050405020304"/>
                          <a:cs typeface="Times New Roman" panose="02020603050405020304"/>
                        </a:rPr>
                        <a:t>α </a:t>
                      </a:r>
                      <a:r>
                        <a:rPr sz="1600" spc="20" dirty="0">
                          <a:latin typeface="Times New Roman" panose="02020603050405020304"/>
                          <a:cs typeface="Times New Roman" panose="02020603050405020304"/>
                        </a:rPr>
                        <a:t>calls </a:t>
                      </a:r>
                      <a:r>
                        <a:rPr sz="1600" spc="65" dirty="0">
                          <a:latin typeface="Times New Roman" panose="02020603050405020304"/>
                          <a:cs typeface="Times New Roman" panose="02020603050405020304"/>
                        </a:rPr>
                        <a:t>a </a:t>
                      </a:r>
                      <a:r>
                        <a:rPr sz="1600" spc="40" dirty="0">
                          <a:latin typeface="Times New Roman" panose="02020603050405020304"/>
                          <a:cs typeface="Times New Roman" panose="02020603050405020304"/>
                        </a:rPr>
                        <a:t>function </a:t>
                      </a:r>
                      <a:r>
                        <a:rPr sz="1600" spc="70" dirty="0">
                          <a:latin typeface="Times New Roman" panose="02020603050405020304"/>
                          <a:cs typeface="Times New Roman" panose="02020603050405020304"/>
                        </a:rPr>
                        <a:t>β </a:t>
                      </a:r>
                      <a:r>
                        <a:rPr sz="1600" spc="85" dirty="0">
                          <a:latin typeface="Times New Roman" panose="02020603050405020304"/>
                          <a:cs typeface="Times New Roman" panose="02020603050405020304"/>
                        </a:rPr>
                        <a:t>that </a:t>
                      </a:r>
                      <a:r>
                        <a:rPr sz="1600" spc="40" dirty="0">
                          <a:latin typeface="Times New Roman" panose="02020603050405020304"/>
                          <a:cs typeface="Times New Roman" panose="02020603050405020304"/>
                        </a:rPr>
                        <a:t>in  </a:t>
                      </a:r>
                      <a:r>
                        <a:rPr sz="1600" spc="90" dirty="0">
                          <a:latin typeface="Times New Roman" panose="02020603050405020304"/>
                          <a:cs typeface="Times New Roman" panose="02020603050405020304"/>
                        </a:rPr>
                        <a:t>turn</a:t>
                      </a:r>
                      <a:r>
                        <a:rPr sz="1600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15" dirty="0">
                          <a:latin typeface="Times New Roman" panose="02020603050405020304"/>
                          <a:cs typeface="Times New Roman" panose="02020603050405020304"/>
                        </a:rPr>
                        <a:t>calls</a:t>
                      </a:r>
                      <a:r>
                        <a:rPr sz="16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75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600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35" dirty="0">
                          <a:latin typeface="Times New Roman" panose="02020603050405020304"/>
                          <a:cs typeface="Times New Roman" panose="02020603050405020304"/>
                        </a:rPr>
                        <a:t>original</a:t>
                      </a:r>
                      <a:r>
                        <a:rPr sz="16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35" dirty="0">
                          <a:latin typeface="Times New Roman" panose="02020603050405020304"/>
                          <a:cs typeface="Times New Roman" panose="02020603050405020304"/>
                        </a:rPr>
                        <a:t>function</a:t>
                      </a:r>
                      <a:r>
                        <a:rPr sz="16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α.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246882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95" dirty="0">
                          <a:latin typeface="Georgia" panose="02040502050405020303"/>
                          <a:cs typeface="Georgia" panose="02040502050405020303"/>
                        </a:rPr>
                        <a:t>Example </a:t>
                      </a:r>
                      <a:r>
                        <a:rPr sz="1200" b="1" spc="-245" dirty="0">
                          <a:latin typeface="Georgia" panose="02040502050405020303"/>
                          <a:cs typeface="Georgia" panose="02040502050405020303"/>
                        </a:rPr>
                        <a:t>–</a:t>
                      </a:r>
                      <a:endParaRPr sz="1200">
                        <a:latin typeface="Georgia" panose="02040502050405020303"/>
                        <a:cs typeface="Georgia" panose="02040502050405020303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spc="45" dirty="0">
                          <a:latin typeface="Times New Roman" panose="02020603050405020304"/>
                          <a:cs typeface="Times New Roman" panose="02020603050405020304"/>
                        </a:rPr>
                        <a:t>int </a:t>
                      </a:r>
                      <a:r>
                        <a:rPr sz="1200" spc="10" dirty="0">
                          <a:latin typeface="Times New Roman" panose="02020603050405020304"/>
                          <a:cs typeface="Times New Roman" panose="02020603050405020304"/>
                        </a:rPr>
                        <a:t>fibo </a:t>
                      </a:r>
                      <a:r>
                        <a:rPr sz="1200" spc="50" dirty="0">
                          <a:latin typeface="Times New Roman" panose="02020603050405020304"/>
                          <a:cs typeface="Times New Roman" panose="02020603050405020304"/>
                        </a:rPr>
                        <a:t>(int</a:t>
                      </a:r>
                      <a:r>
                        <a:rPr sz="1200" spc="-1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55" dirty="0">
                          <a:latin typeface="Times New Roman" panose="02020603050405020304"/>
                          <a:cs typeface="Times New Roman" panose="02020603050405020304"/>
                        </a:rPr>
                        <a:t>n)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56235" marR="2427605" indent="-134620">
                        <a:lnSpc>
                          <a:spcPct val="100000"/>
                        </a:lnSpc>
                      </a:pP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if </a:t>
                      </a:r>
                      <a:r>
                        <a:rPr sz="1200" spc="30" dirty="0">
                          <a:latin typeface="Times New Roman" panose="02020603050405020304"/>
                          <a:cs typeface="Times New Roman" panose="02020603050405020304"/>
                        </a:rPr>
                        <a:t>(n==1 </a:t>
                      </a:r>
                      <a:r>
                        <a:rPr sz="1200" spc="135" dirty="0">
                          <a:latin typeface="Times New Roman" panose="02020603050405020304"/>
                          <a:cs typeface="Times New Roman" panose="02020603050405020304"/>
                        </a:rPr>
                        <a:t>||</a:t>
                      </a:r>
                      <a:r>
                        <a:rPr sz="1200" spc="-19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25" dirty="0">
                          <a:latin typeface="Times New Roman" panose="02020603050405020304"/>
                          <a:cs typeface="Times New Roman" panose="02020603050405020304"/>
                        </a:rPr>
                        <a:t>n==2)  </a:t>
                      </a:r>
                      <a:r>
                        <a:rPr sz="1200" spc="65" dirty="0">
                          <a:latin typeface="Times New Roman" panose="02020603050405020304"/>
                          <a:cs typeface="Times New Roman" panose="02020603050405020304"/>
                        </a:rPr>
                        <a:t>return</a:t>
                      </a:r>
                      <a:r>
                        <a:rPr sz="12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20" dirty="0">
                          <a:latin typeface="Times New Roman" panose="02020603050405020304"/>
                          <a:cs typeface="Times New Roman" panose="02020603050405020304"/>
                        </a:rPr>
                        <a:t>1;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22250">
                        <a:lnSpc>
                          <a:spcPct val="100000"/>
                        </a:lnSpc>
                      </a:pPr>
                      <a:r>
                        <a:rPr sz="1200" spc="35" dirty="0">
                          <a:latin typeface="Times New Roman" panose="02020603050405020304"/>
                          <a:cs typeface="Times New Roman" panose="02020603050405020304"/>
                        </a:rPr>
                        <a:t>else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56235">
                        <a:lnSpc>
                          <a:spcPct val="100000"/>
                        </a:lnSpc>
                      </a:pPr>
                      <a:r>
                        <a:rPr sz="1200" spc="65" dirty="0">
                          <a:latin typeface="Times New Roman" panose="02020603050405020304"/>
                          <a:cs typeface="Times New Roman" panose="02020603050405020304"/>
                        </a:rPr>
                        <a:t>return</a:t>
                      </a:r>
                      <a:r>
                        <a:rPr sz="12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30" dirty="0">
                          <a:latin typeface="Times New Roman" panose="02020603050405020304"/>
                          <a:cs typeface="Times New Roman" panose="02020603050405020304"/>
                        </a:rPr>
                        <a:t>(fibo(n-1)+fibo(n-2));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95" dirty="0">
                          <a:latin typeface="Georgia" panose="02040502050405020303"/>
                          <a:cs typeface="Georgia" panose="02040502050405020303"/>
                        </a:rPr>
                        <a:t>Example </a:t>
                      </a:r>
                      <a:r>
                        <a:rPr sz="1200" b="1" spc="-245" dirty="0">
                          <a:latin typeface="Georgia" panose="02040502050405020303"/>
                          <a:cs typeface="Georgia" panose="02040502050405020303"/>
                        </a:rPr>
                        <a:t>–</a:t>
                      </a:r>
                      <a:endParaRPr sz="1200">
                        <a:latin typeface="Georgia" panose="02040502050405020303"/>
                        <a:cs typeface="Georgia" panose="02040502050405020303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45" dirty="0">
                          <a:latin typeface="Times New Roman" panose="02020603050405020304"/>
                          <a:cs typeface="Times New Roman" panose="02020603050405020304"/>
                        </a:rPr>
                        <a:t>int </a:t>
                      </a:r>
                      <a:r>
                        <a:rPr sz="1200" spc="35" dirty="0">
                          <a:latin typeface="Times New Roman" panose="02020603050405020304"/>
                          <a:cs typeface="Times New Roman" panose="02020603050405020304"/>
                        </a:rPr>
                        <a:t>func1(int</a:t>
                      </a:r>
                      <a:r>
                        <a:rPr sz="1200" spc="-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55" dirty="0">
                          <a:latin typeface="Times New Roman" panose="02020603050405020304"/>
                          <a:cs typeface="Times New Roman" panose="02020603050405020304"/>
                        </a:rPr>
                        <a:t>n)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56870" marR="4163695" indent="-134620">
                        <a:lnSpc>
                          <a:spcPct val="100000"/>
                        </a:lnSpc>
                      </a:pP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if </a:t>
                      </a:r>
                      <a:r>
                        <a:rPr sz="1200" spc="35" dirty="0">
                          <a:latin typeface="Times New Roman" panose="02020603050405020304"/>
                          <a:cs typeface="Times New Roman" panose="02020603050405020304"/>
                        </a:rPr>
                        <a:t>(n&lt;=1)  </a:t>
                      </a:r>
                      <a:r>
                        <a:rPr sz="1200" spc="65" dirty="0">
                          <a:latin typeface="Times New Roman" panose="02020603050405020304"/>
                          <a:cs typeface="Times New Roman" panose="02020603050405020304"/>
                        </a:rPr>
                        <a:t>return</a:t>
                      </a:r>
                      <a:r>
                        <a:rPr sz="1200" spc="-1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20" dirty="0">
                          <a:latin typeface="Times New Roman" panose="02020603050405020304"/>
                          <a:cs typeface="Times New Roman" panose="02020603050405020304"/>
                        </a:rPr>
                        <a:t>1;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22885">
                        <a:lnSpc>
                          <a:spcPct val="100000"/>
                        </a:lnSpc>
                      </a:pPr>
                      <a:r>
                        <a:rPr sz="1200" spc="35" dirty="0">
                          <a:latin typeface="Times New Roman" panose="02020603050405020304"/>
                          <a:cs typeface="Times New Roman" panose="02020603050405020304"/>
                        </a:rPr>
                        <a:t>else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56870">
                        <a:lnSpc>
                          <a:spcPct val="100000"/>
                        </a:lnSpc>
                      </a:pPr>
                      <a:r>
                        <a:rPr sz="1200" spc="65" dirty="0">
                          <a:latin typeface="Times New Roman" panose="02020603050405020304"/>
                          <a:cs typeface="Times New Roman" panose="02020603050405020304"/>
                        </a:rPr>
                        <a:t>return</a:t>
                      </a:r>
                      <a:r>
                        <a:rPr sz="12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35" dirty="0">
                          <a:latin typeface="Times New Roman" panose="02020603050405020304"/>
                          <a:cs typeface="Times New Roman" panose="02020603050405020304"/>
                        </a:rPr>
                        <a:t>func2(n);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45" dirty="0">
                          <a:latin typeface="Times New Roman" panose="02020603050405020304"/>
                          <a:cs typeface="Times New Roman" panose="02020603050405020304"/>
                        </a:rPr>
                        <a:t>int </a:t>
                      </a:r>
                      <a:r>
                        <a:rPr sz="1200" spc="35" dirty="0">
                          <a:latin typeface="Times New Roman" panose="02020603050405020304"/>
                          <a:cs typeface="Times New Roman" panose="02020603050405020304"/>
                        </a:rPr>
                        <a:t>func2(int</a:t>
                      </a:r>
                      <a:r>
                        <a:rPr sz="1200" spc="-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55" dirty="0">
                          <a:latin typeface="Times New Roman" panose="02020603050405020304"/>
                          <a:cs typeface="Times New Roman" panose="02020603050405020304"/>
                        </a:rPr>
                        <a:t>n)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22885">
                        <a:lnSpc>
                          <a:spcPct val="100000"/>
                        </a:lnSpc>
                      </a:pPr>
                      <a:r>
                        <a:rPr sz="1200" spc="65" dirty="0">
                          <a:latin typeface="Times New Roman" panose="02020603050405020304"/>
                          <a:cs typeface="Times New Roman" panose="02020603050405020304"/>
                        </a:rPr>
                        <a:t>return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30" dirty="0">
                          <a:latin typeface="Times New Roman" panose="02020603050405020304"/>
                          <a:cs typeface="Times New Roman" panose="02020603050405020304"/>
                        </a:rPr>
                        <a:t>func1(n);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39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67906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0" dirty="0">
                <a:solidFill>
                  <a:srgbClr val="000000"/>
                </a:solidFill>
              </a:rPr>
              <a:t>Recursive </a:t>
            </a:r>
            <a:r>
              <a:rPr sz="4300" spc="-295" dirty="0">
                <a:solidFill>
                  <a:srgbClr val="000000"/>
                </a:solidFill>
              </a:rPr>
              <a:t>Algorithm</a:t>
            </a:r>
            <a:r>
              <a:rPr sz="4300" spc="-5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8176" y="1400301"/>
            <a:ext cx="8855075" cy="4634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55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b="1" spc="-120" dirty="0">
                <a:latin typeface="Georgia" panose="02040502050405020303"/>
                <a:cs typeface="Georgia" panose="02040502050405020303"/>
              </a:rPr>
              <a:t>recursion </a:t>
            </a:r>
            <a:r>
              <a:rPr sz="1800" b="1" spc="-135" dirty="0">
                <a:latin typeface="Georgia" panose="02040502050405020303"/>
                <a:cs typeface="Georgia" panose="02040502050405020303"/>
              </a:rPr>
              <a:t>an </a:t>
            </a:r>
            <a:r>
              <a:rPr sz="1800" b="1" spc="-110" dirty="0">
                <a:latin typeface="Georgia" panose="02040502050405020303"/>
                <a:cs typeface="Georgia" panose="02040502050405020303"/>
              </a:rPr>
              <a:t>appropriate</a:t>
            </a:r>
            <a:r>
              <a:rPr sz="1800" b="1" spc="-14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b="1" spc="-130" dirty="0">
                <a:latin typeface="Georgia" panose="02040502050405020303"/>
                <a:cs typeface="Georgia" panose="02040502050405020303"/>
              </a:rPr>
              <a:t>mechanism</a:t>
            </a:r>
            <a:r>
              <a:rPr sz="1800" spc="-130" dirty="0">
                <a:latin typeface="Times New Roman" panose="02020603050405020304"/>
                <a:cs typeface="Times New Roman" panose="02020603050405020304"/>
              </a:rPr>
              <a:t>?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2800" lvl="1" indent="-342900">
              <a:lnSpc>
                <a:spcPct val="100000"/>
              </a:lnSpc>
              <a:spcBef>
                <a:spcPts val="435"/>
              </a:spcBef>
              <a:buClr>
                <a:srgbClr val="C00000"/>
              </a:buClr>
              <a:buSzPct val="81000"/>
              <a:buFont typeface="Wingdings" panose="05000000000000000000"/>
              <a:buChar char=""/>
              <a:tabLst>
                <a:tab pos="812165" algn="l"/>
                <a:tab pos="812800" algn="l"/>
              </a:tabLst>
            </a:pPr>
            <a:r>
              <a:rPr sz="1800" spc="4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itself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defined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recursively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Clr>
                <a:srgbClr val="C00000"/>
              </a:buClr>
              <a:buSzPct val="81000"/>
              <a:buFont typeface="Wingdings" panose="05000000000000000000"/>
              <a:buChar char=""/>
              <a:tabLst>
                <a:tab pos="812165" algn="l"/>
                <a:tab pos="812800" algn="l"/>
              </a:tabLst>
            </a:pPr>
            <a:r>
              <a:rPr sz="1800" spc="60" dirty="0">
                <a:latin typeface="Times New Roman" panose="02020603050405020304"/>
                <a:cs typeface="Times New Roman" panose="02020603050405020304"/>
              </a:rPr>
              <a:t>Statements: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if-else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written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recursively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Clr>
                <a:srgbClr val="C00000"/>
              </a:buClr>
              <a:buSzPct val="81000"/>
              <a:buFont typeface="Wingdings" panose="05000000000000000000"/>
              <a:buChar char=""/>
              <a:tabLst>
                <a:tab pos="812165" algn="l"/>
                <a:tab pos="812800" algn="l"/>
              </a:tabLst>
            </a:pPr>
            <a:r>
              <a:rPr sz="1800" spc="20" dirty="0">
                <a:latin typeface="Times New Roman" panose="02020603050405020304"/>
                <a:cs typeface="Times New Roman" panose="02020603050405020304"/>
              </a:rPr>
              <a:t>Art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programming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35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b="1" spc="-190" dirty="0">
                <a:latin typeface="Georgia" panose="02040502050405020303"/>
                <a:cs typeface="Georgia" panose="02040502050405020303"/>
              </a:rPr>
              <a:t>Why </a:t>
            </a:r>
            <a:r>
              <a:rPr sz="1800" b="1" spc="-110" dirty="0">
                <a:latin typeface="Georgia" panose="02040502050405020303"/>
                <a:cs typeface="Georgia" panose="02040502050405020303"/>
              </a:rPr>
              <a:t>recursive </a:t>
            </a:r>
            <a:r>
              <a:rPr sz="1800" b="1" spc="-114" dirty="0">
                <a:latin typeface="Georgia" panose="02040502050405020303"/>
                <a:cs typeface="Georgia" panose="02040502050405020303"/>
              </a:rPr>
              <a:t>algorithms</a:t>
            </a:r>
            <a:r>
              <a:rPr sz="1800" b="1" spc="-1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?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2800" lvl="1" indent="-342900">
              <a:lnSpc>
                <a:spcPct val="100000"/>
              </a:lnSpc>
              <a:spcBef>
                <a:spcPts val="435"/>
              </a:spcBef>
              <a:buClr>
                <a:srgbClr val="C00000"/>
              </a:buClr>
              <a:buSzPct val="81000"/>
              <a:buFont typeface="Wingdings" panose="05000000000000000000"/>
              <a:buChar char=""/>
              <a:tabLst>
                <a:tab pos="812165" algn="l"/>
                <a:tab pos="812800" algn="l"/>
              </a:tabLst>
            </a:pPr>
            <a:r>
              <a:rPr sz="1800" spc="25" dirty="0">
                <a:latin typeface="Times New Roman" panose="02020603050405020304"/>
                <a:cs typeface="Times New Roman" panose="02020603050405020304"/>
              </a:rPr>
              <a:t>Powerful,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express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complex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very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clearly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marR="6350" indent="-342900">
              <a:lnSpc>
                <a:spcPct val="120000"/>
              </a:lnSpc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b="1" spc="-105" dirty="0">
                <a:latin typeface="Georgia" panose="02040502050405020303"/>
                <a:cs typeface="Georgia" panose="02040502050405020303"/>
              </a:rPr>
              <a:t>Properties</a:t>
            </a:r>
            <a:r>
              <a:rPr sz="1800" b="1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infinite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loop.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avoid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infinite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running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function,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properties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2165" marR="8255" lvl="1" indent="-342900">
              <a:lnSpc>
                <a:spcPts val="2590"/>
              </a:lnSpc>
              <a:spcBef>
                <a:spcPts val="160"/>
              </a:spcBef>
              <a:buClr>
                <a:srgbClr val="C00000"/>
              </a:buClr>
              <a:buSzPct val="81000"/>
              <a:buFont typeface="Wingdings" panose="05000000000000000000"/>
              <a:buChar char=""/>
              <a:tabLst>
                <a:tab pos="812165" algn="l"/>
                <a:tab pos="812800" algn="l"/>
              </a:tabLst>
            </a:pPr>
            <a:r>
              <a:rPr sz="1800" b="1" spc="-125" dirty="0">
                <a:latin typeface="Georgia" panose="02040502050405020303"/>
                <a:cs typeface="Georgia" panose="02040502050405020303"/>
              </a:rPr>
              <a:t>Base </a:t>
            </a:r>
            <a:r>
              <a:rPr sz="1800" b="1" spc="-95" dirty="0">
                <a:latin typeface="Georgia" panose="02040502050405020303"/>
                <a:cs typeface="Georgia" panose="02040502050405020303"/>
              </a:rPr>
              <a:t>criteria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least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base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criteria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condition,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such that, 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condition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met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stops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calling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itself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recursively.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2165" marR="6350" lvl="1" indent="-342900">
              <a:lnSpc>
                <a:spcPts val="2590"/>
              </a:lnSpc>
              <a:spcBef>
                <a:spcPts val="5"/>
              </a:spcBef>
              <a:buClr>
                <a:srgbClr val="C00000"/>
              </a:buClr>
              <a:buSzPct val="81000"/>
              <a:buFont typeface="Wingdings" panose="05000000000000000000"/>
              <a:buChar char=""/>
              <a:tabLst>
                <a:tab pos="812165" algn="l"/>
                <a:tab pos="812800" algn="l"/>
              </a:tabLst>
            </a:pPr>
            <a:r>
              <a:rPr sz="1800" b="1" spc="-120" dirty="0">
                <a:latin typeface="Georgia" panose="02040502050405020303"/>
                <a:cs typeface="Georgia" panose="02040502050405020303"/>
              </a:rPr>
              <a:t>Progressive </a:t>
            </a:r>
            <a:r>
              <a:rPr sz="1800" b="1" spc="-90" dirty="0">
                <a:latin typeface="Georgia" panose="02040502050405020303"/>
                <a:cs typeface="Georgia" panose="02040502050405020303"/>
              </a:rPr>
              <a:t>criteria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recursive 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calls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progress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800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each 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made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comes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closer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criteria.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b="1" spc="-125" dirty="0">
                <a:latin typeface="Georgia" panose="02040502050405020303"/>
                <a:cs typeface="Georgia" panose="02040502050405020303"/>
              </a:rPr>
              <a:t>Implementation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Many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programming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languages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implement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recursion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1800" spc="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435"/>
              </a:spcBef>
            </a:pPr>
            <a:r>
              <a:rPr sz="1800" b="1" spc="-105" dirty="0">
                <a:latin typeface="Georgia" panose="02040502050405020303"/>
                <a:cs typeface="Georgia" panose="02040502050405020303"/>
              </a:rPr>
              <a:t>stack.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24475" y="5095875"/>
            <a:ext cx="1466850" cy="323850"/>
            <a:chOff x="5324475" y="5095875"/>
            <a:chExt cx="1466850" cy="323850"/>
          </a:xfrm>
        </p:grpSpPr>
        <p:sp>
          <p:nvSpPr>
            <p:cNvPr id="3" name="object 3"/>
            <p:cNvSpPr/>
            <p:nvPr/>
          </p:nvSpPr>
          <p:spPr>
            <a:xfrm>
              <a:off x="5334000" y="5105400"/>
              <a:ext cx="1447800" cy="304800"/>
            </a:xfrm>
            <a:custGeom>
              <a:avLst/>
              <a:gdLst/>
              <a:ahLst/>
              <a:cxnLst/>
              <a:rect l="l" t="t" r="r" b="b"/>
              <a:pathLst>
                <a:path w="1447800" h="304800">
                  <a:moveTo>
                    <a:pt x="1447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447800" y="3048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34000" y="5105400"/>
              <a:ext cx="1447800" cy="304800"/>
            </a:xfrm>
            <a:custGeom>
              <a:avLst/>
              <a:gdLst/>
              <a:ahLst/>
              <a:cxnLst/>
              <a:rect l="l" t="t" r="r" b="b"/>
              <a:pathLst>
                <a:path w="1447800" h="304800">
                  <a:moveTo>
                    <a:pt x="0" y="304800"/>
                  </a:moveTo>
                  <a:lnTo>
                    <a:pt x="1447800" y="3048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5019675" y="3267075"/>
            <a:ext cx="1162050" cy="400050"/>
            <a:chOff x="5019675" y="3267075"/>
            <a:chExt cx="1162050" cy="400050"/>
          </a:xfrm>
        </p:grpSpPr>
        <p:sp>
          <p:nvSpPr>
            <p:cNvPr id="6" name="object 6"/>
            <p:cNvSpPr/>
            <p:nvPr/>
          </p:nvSpPr>
          <p:spPr>
            <a:xfrm>
              <a:off x="5029200" y="3276600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1143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143000" y="3810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29200" y="3276600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0" y="381000"/>
                  </a:moveTo>
                  <a:lnTo>
                    <a:pt x="1143000" y="3810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455117"/>
            <a:ext cx="73082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0" dirty="0">
                <a:solidFill>
                  <a:srgbClr val="000000"/>
                </a:solidFill>
              </a:rPr>
              <a:t>Recursive </a:t>
            </a:r>
            <a:r>
              <a:rPr sz="3200" spc="-215" dirty="0">
                <a:solidFill>
                  <a:srgbClr val="000000"/>
                </a:solidFill>
              </a:rPr>
              <a:t>Implementation of</a:t>
            </a:r>
            <a:r>
              <a:rPr sz="3200" spc="30" dirty="0">
                <a:solidFill>
                  <a:srgbClr val="000000"/>
                </a:solidFill>
              </a:rPr>
              <a:t> </a:t>
            </a:r>
            <a:r>
              <a:rPr sz="3200" spc="-215" dirty="0">
                <a:solidFill>
                  <a:srgbClr val="000000"/>
                </a:solidFill>
              </a:rPr>
              <a:t>Fibonacci</a:t>
            </a:r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11" name="object 11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54939" y="1571650"/>
            <a:ext cx="172402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40" dirty="0">
                <a:latin typeface="Times New Roman" panose="02020603050405020304"/>
                <a:cs typeface="Times New Roman" panose="02020603050405020304"/>
              </a:rPr>
              <a:t>#include&lt;stdio.h&gt; 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Fibonacci(int); 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main()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{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89230">
              <a:lnSpc>
                <a:spcPct val="100000"/>
              </a:lnSpc>
              <a:spcBef>
                <a:spcPts val="385"/>
              </a:spcBef>
            </a:pP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k,n;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89230">
              <a:lnSpc>
                <a:spcPct val="100000"/>
              </a:lnSpc>
              <a:spcBef>
                <a:spcPts val="385"/>
              </a:spcBef>
            </a:pPr>
            <a:r>
              <a:rPr sz="1600" spc="25" dirty="0">
                <a:latin typeface="Times New Roman" panose="02020603050405020304"/>
                <a:cs typeface="Times New Roman" panose="02020603050405020304"/>
              </a:rPr>
              <a:t>long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6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i=0,j=1,f;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724" y="3620160"/>
            <a:ext cx="429895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50" dirty="0">
                <a:latin typeface="Times New Roman" panose="02020603050405020304"/>
                <a:cs typeface="Times New Roman" panose="02020603050405020304"/>
              </a:rPr>
              <a:t>printf("Enter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range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Fibonacci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series: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"); 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scanf("%d",&amp;n);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1724" y="4498365"/>
            <a:ext cx="239077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30" dirty="0">
                <a:latin typeface="Times New Roman" panose="02020603050405020304"/>
                <a:cs typeface="Times New Roman" panose="02020603050405020304"/>
              </a:rPr>
              <a:t>printf("Fibonacci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Series:</a:t>
            </a:r>
            <a:r>
              <a:rPr sz="1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"); 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printf("%d 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%d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",0,1); 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Fibonacci(n);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9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0;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939" y="5718149"/>
            <a:ext cx="1041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}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56175" y="1829458"/>
            <a:ext cx="334010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1600" spc="90" dirty="0">
                <a:latin typeface="Times New Roman" panose="02020603050405020304"/>
                <a:cs typeface="Times New Roman" panose="02020603050405020304"/>
              </a:rPr>
              <a:t>//continuation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program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25" dirty="0">
                <a:latin typeface="Times New Roman" panose="02020603050405020304"/>
                <a:cs typeface="Times New Roman" panose="02020603050405020304"/>
              </a:rPr>
              <a:t>void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Fibonacci(int</a:t>
            </a:r>
            <a:r>
              <a:rPr sz="1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n)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{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89230">
              <a:lnSpc>
                <a:spcPct val="100000"/>
              </a:lnSpc>
              <a:spcBef>
                <a:spcPts val="385"/>
              </a:spcBef>
            </a:pPr>
            <a:r>
              <a:rPr sz="1600" spc="50" dirty="0">
                <a:latin typeface="Times New Roman" panose="02020603050405020304"/>
                <a:cs typeface="Times New Roman" panose="02020603050405020304"/>
              </a:rPr>
              <a:t>static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long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6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first=0,second=1,sum;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29200" y="3276600"/>
            <a:ext cx="1143000" cy="38100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610"/>
              </a:spcBef>
            </a:pPr>
            <a:r>
              <a:rPr sz="1600" spc="35" dirty="0">
                <a:latin typeface="Times New Roman" panose="02020603050405020304"/>
                <a:cs typeface="Times New Roman" panose="02020603050405020304"/>
              </a:rPr>
              <a:t>if(n&gt;0)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33213" y="3634866"/>
            <a:ext cx="1041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{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33213" y="5390794"/>
            <a:ext cx="1041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}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56175" y="5683707"/>
            <a:ext cx="1041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}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28875" y="1590675"/>
            <a:ext cx="4561205" cy="4742815"/>
          </a:xfrm>
          <a:custGeom>
            <a:avLst/>
            <a:gdLst/>
            <a:ahLst/>
            <a:cxnLst/>
            <a:rect l="l" t="t" r="r" b="b"/>
            <a:pathLst>
              <a:path w="4561205" h="4742815">
                <a:moveTo>
                  <a:pt x="19050" y="4504461"/>
                </a:moveTo>
                <a:lnTo>
                  <a:pt x="0" y="4504461"/>
                </a:lnTo>
                <a:lnTo>
                  <a:pt x="0" y="4738306"/>
                </a:lnTo>
                <a:lnTo>
                  <a:pt x="4318" y="4742573"/>
                </a:lnTo>
                <a:lnTo>
                  <a:pt x="2415032" y="4742573"/>
                </a:lnTo>
                <a:lnTo>
                  <a:pt x="2419350" y="4738306"/>
                </a:lnTo>
                <a:lnTo>
                  <a:pt x="2419350" y="4733048"/>
                </a:lnTo>
                <a:lnTo>
                  <a:pt x="19050" y="4733048"/>
                </a:lnTo>
                <a:lnTo>
                  <a:pt x="9525" y="4723523"/>
                </a:lnTo>
                <a:lnTo>
                  <a:pt x="19050" y="4723523"/>
                </a:lnTo>
                <a:lnTo>
                  <a:pt x="19050" y="4504461"/>
                </a:lnTo>
                <a:close/>
              </a:path>
              <a:path w="4561205" h="4742815">
                <a:moveTo>
                  <a:pt x="19050" y="4723523"/>
                </a:moveTo>
                <a:lnTo>
                  <a:pt x="9525" y="4723523"/>
                </a:lnTo>
                <a:lnTo>
                  <a:pt x="19050" y="4733048"/>
                </a:lnTo>
                <a:lnTo>
                  <a:pt x="19050" y="4723523"/>
                </a:lnTo>
                <a:close/>
              </a:path>
              <a:path w="4561205" h="4742815">
                <a:moveTo>
                  <a:pt x="2400300" y="4723523"/>
                </a:moveTo>
                <a:lnTo>
                  <a:pt x="19050" y="4723523"/>
                </a:lnTo>
                <a:lnTo>
                  <a:pt x="19050" y="4733048"/>
                </a:lnTo>
                <a:lnTo>
                  <a:pt x="2400300" y="4733048"/>
                </a:lnTo>
                <a:lnTo>
                  <a:pt x="2400300" y="4723523"/>
                </a:lnTo>
                <a:close/>
              </a:path>
              <a:path w="4561205" h="4742815">
                <a:moveTo>
                  <a:pt x="4510532" y="0"/>
                </a:moveTo>
                <a:lnTo>
                  <a:pt x="2404617" y="0"/>
                </a:lnTo>
                <a:lnTo>
                  <a:pt x="2400300" y="4317"/>
                </a:lnTo>
                <a:lnTo>
                  <a:pt x="2400300" y="4733048"/>
                </a:lnTo>
                <a:lnTo>
                  <a:pt x="2409825" y="4723523"/>
                </a:lnTo>
                <a:lnTo>
                  <a:pt x="2419350" y="4723523"/>
                </a:lnTo>
                <a:lnTo>
                  <a:pt x="2419350" y="19050"/>
                </a:lnTo>
                <a:lnTo>
                  <a:pt x="2409825" y="19050"/>
                </a:lnTo>
                <a:lnTo>
                  <a:pt x="2419350" y="9525"/>
                </a:lnTo>
                <a:lnTo>
                  <a:pt x="4514850" y="9525"/>
                </a:lnTo>
                <a:lnTo>
                  <a:pt x="4514850" y="4317"/>
                </a:lnTo>
                <a:lnTo>
                  <a:pt x="4510532" y="0"/>
                </a:lnTo>
                <a:close/>
              </a:path>
              <a:path w="4561205" h="4742815">
                <a:moveTo>
                  <a:pt x="2419350" y="4723523"/>
                </a:moveTo>
                <a:lnTo>
                  <a:pt x="2409825" y="4723523"/>
                </a:lnTo>
                <a:lnTo>
                  <a:pt x="2400300" y="4733048"/>
                </a:lnTo>
                <a:lnTo>
                  <a:pt x="2419350" y="4733048"/>
                </a:lnTo>
                <a:lnTo>
                  <a:pt x="2419350" y="4723523"/>
                </a:lnTo>
                <a:close/>
              </a:path>
              <a:path w="4561205" h="4742815">
                <a:moveTo>
                  <a:pt x="4460621" y="132207"/>
                </a:moveTo>
                <a:lnTo>
                  <a:pt x="4451477" y="137540"/>
                </a:lnTo>
                <a:lnTo>
                  <a:pt x="4449953" y="143383"/>
                </a:lnTo>
                <a:lnTo>
                  <a:pt x="4452620" y="147827"/>
                </a:lnTo>
                <a:lnTo>
                  <a:pt x="4505325" y="238125"/>
                </a:lnTo>
                <a:lnTo>
                  <a:pt x="4516370" y="219201"/>
                </a:lnTo>
                <a:lnTo>
                  <a:pt x="4495800" y="219201"/>
                </a:lnTo>
                <a:lnTo>
                  <a:pt x="4495800" y="184022"/>
                </a:lnTo>
                <a:lnTo>
                  <a:pt x="4466463" y="133730"/>
                </a:lnTo>
                <a:lnTo>
                  <a:pt x="4460621" y="132207"/>
                </a:lnTo>
                <a:close/>
              </a:path>
              <a:path w="4561205" h="4742815">
                <a:moveTo>
                  <a:pt x="4495800" y="184022"/>
                </a:moveTo>
                <a:lnTo>
                  <a:pt x="4495800" y="219201"/>
                </a:lnTo>
                <a:lnTo>
                  <a:pt x="4514850" y="219201"/>
                </a:lnTo>
                <a:lnTo>
                  <a:pt x="4514850" y="214502"/>
                </a:lnTo>
                <a:lnTo>
                  <a:pt x="4497070" y="214502"/>
                </a:lnTo>
                <a:lnTo>
                  <a:pt x="4505325" y="200351"/>
                </a:lnTo>
                <a:lnTo>
                  <a:pt x="4495800" y="184022"/>
                </a:lnTo>
                <a:close/>
              </a:path>
              <a:path w="4561205" h="4742815">
                <a:moveTo>
                  <a:pt x="4550029" y="132207"/>
                </a:moveTo>
                <a:lnTo>
                  <a:pt x="4544186" y="133730"/>
                </a:lnTo>
                <a:lnTo>
                  <a:pt x="4514850" y="184022"/>
                </a:lnTo>
                <a:lnTo>
                  <a:pt x="4514850" y="219201"/>
                </a:lnTo>
                <a:lnTo>
                  <a:pt x="4516370" y="219201"/>
                </a:lnTo>
                <a:lnTo>
                  <a:pt x="4558030" y="147827"/>
                </a:lnTo>
                <a:lnTo>
                  <a:pt x="4560697" y="143383"/>
                </a:lnTo>
                <a:lnTo>
                  <a:pt x="4559173" y="137540"/>
                </a:lnTo>
                <a:lnTo>
                  <a:pt x="4550029" y="132207"/>
                </a:lnTo>
                <a:close/>
              </a:path>
              <a:path w="4561205" h="4742815">
                <a:moveTo>
                  <a:pt x="4505325" y="200351"/>
                </a:moveTo>
                <a:lnTo>
                  <a:pt x="4497070" y="214502"/>
                </a:lnTo>
                <a:lnTo>
                  <a:pt x="4513580" y="214502"/>
                </a:lnTo>
                <a:lnTo>
                  <a:pt x="4505325" y="200351"/>
                </a:lnTo>
                <a:close/>
              </a:path>
              <a:path w="4561205" h="4742815">
                <a:moveTo>
                  <a:pt x="4514850" y="184022"/>
                </a:moveTo>
                <a:lnTo>
                  <a:pt x="4505325" y="200351"/>
                </a:lnTo>
                <a:lnTo>
                  <a:pt x="4513580" y="214502"/>
                </a:lnTo>
                <a:lnTo>
                  <a:pt x="4514850" y="214502"/>
                </a:lnTo>
                <a:lnTo>
                  <a:pt x="4514850" y="184022"/>
                </a:lnTo>
                <a:close/>
              </a:path>
              <a:path w="4561205" h="4742815">
                <a:moveTo>
                  <a:pt x="4495800" y="9525"/>
                </a:moveTo>
                <a:lnTo>
                  <a:pt x="4495800" y="184022"/>
                </a:lnTo>
                <a:lnTo>
                  <a:pt x="4505325" y="200351"/>
                </a:lnTo>
                <a:lnTo>
                  <a:pt x="4514850" y="184022"/>
                </a:lnTo>
                <a:lnTo>
                  <a:pt x="4514850" y="19050"/>
                </a:lnTo>
                <a:lnTo>
                  <a:pt x="4505325" y="19050"/>
                </a:lnTo>
                <a:lnTo>
                  <a:pt x="4495800" y="9525"/>
                </a:lnTo>
                <a:close/>
              </a:path>
              <a:path w="4561205" h="4742815">
                <a:moveTo>
                  <a:pt x="2419350" y="9525"/>
                </a:moveTo>
                <a:lnTo>
                  <a:pt x="2409825" y="19050"/>
                </a:lnTo>
                <a:lnTo>
                  <a:pt x="2419350" y="19050"/>
                </a:lnTo>
                <a:lnTo>
                  <a:pt x="2419350" y="9525"/>
                </a:lnTo>
                <a:close/>
              </a:path>
              <a:path w="4561205" h="4742815">
                <a:moveTo>
                  <a:pt x="4495800" y="9525"/>
                </a:moveTo>
                <a:lnTo>
                  <a:pt x="2419350" y="9525"/>
                </a:lnTo>
                <a:lnTo>
                  <a:pt x="2419350" y="19050"/>
                </a:lnTo>
                <a:lnTo>
                  <a:pt x="4495800" y="19050"/>
                </a:lnTo>
                <a:lnTo>
                  <a:pt x="4495800" y="9525"/>
                </a:lnTo>
                <a:close/>
              </a:path>
              <a:path w="4561205" h="4742815">
                <a:moveTo>
                  <a:pt x="4514850" y="9525"/>
                </a:moveTo>
                <a:lnTo>
                  <a:pt x="4495800" y="9525"/>
                </a:lnTo>
                <a:lnTo>
                  <a:pt x="4505325" y="19050"/>
                </a:lnTo>
                <a:lnTo>
                  <a:pt x="4514850" y="19050"/>
                </a:lnTo>
                <a:lnTo>
                  <a:pt x="4514850" y="952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196965" y="3316351"/>
            <a:ext cx="1117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Base</a:t>
            </a:r>
            <a:r>
              <a:rPr sz="1600" i="1" spc="-5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600" i="1" spc="-1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Criteria</a:t>
            </a:r>
            <a:endParaRPr sz="1600">
              <a:latin typeface="Caladea" panose="02000506000000020000"/>
              <a:cs typeface="Caladea" panose="02000506000000020000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24" name="object 24"/>
          <p:cNvSpPr txBox="1"/>
          <p:nvPr/>
        </p:nvSpPr>
        <p:spPr>
          <a:xfrm>
            <a:off x="5334000" y="3878351"/>
            <a:ext cx="3168650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 marR="1332865">
              <a:lnSpc>
                <a:spcPct val="120000"/>
              </a:lnSpc>
              <a:spcBef>
                <a:spcPts val="100"/>
              </a:spcBef>
            </a:pPr>
            <a:r>
              <a:rPr sz="1600" spc="70" dirty="0">
                <a:latin typeface="Times New Roman" panose="02020603050405020304"/>
                <a:cs typeface="Times New Roman" panose="02020603050405020304"/>
              </a:rPr>
              <a:t>sum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600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second; 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first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second; 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second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sum;  printf("%ld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",sum);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2385">
              <a:lnSpc>
                <a:spcPct val="100000"/>
              </a:lnSpc>
              <a:spcBef>
                <a:spcPts val="420"/>
              </a:spcBef>
            </a:pPr>
            <a:r>
              <a:rPr sz="2400" spc="44" baseline="2000" dirty="0">
                <a:latin typeface="Times New Roman" panose="02020603050405020304"/>
                <a:cs typeface="Times New Roman" panose="02020603050405020304"/>
              </a:rPr>
              <a:t>Fibonacci(n-1); </a:t>
            </a:r>
            <a:r>
              <a:rPr sz="1600" i="1" spc="-1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Progressive</a:t>
            </a:r>
            <a:r>
              <a:rPr sz="1600" i="1" spc="15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600" i="1" spc="-1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Criteria</a:t>
            </a:r>
            <a:endParaRPr sz="1600">
              <a:latin typeface="Caladea" panose="02000506000000020000"/>
              <a:cs typeface="Caladea" panose="0200050600000002000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773421" y="1586357"/>
            <a:ext cx="4142104" cy="142494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315"/>
              </a:spcBef>
            </a:pPr>
            <a:r>
              <a:rPr lang="en-US" sz="1800" spc="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calsum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10" dirty="0">
                <a:latin typeface="Times New Roman" panose="02020603050405020304"/>
                <a:cs typeface="Times New Roman" panose="02020603050405020304"/>
              </a:rPr>
              <a:t>y,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49860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07060">
              <a:lnSpc>
                <a:spcPct val="100000"/>
              </a:lnSpc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07060" marR="2274570">
              <a:lnSpc>
                <a:spcPct val="100000"/>
              </a:lnSpc>
            </a:pPr>
            <a:r>
              <a:rPr sz="1800" spc="9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49860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946" y="392633"/>
            <a:ext cx="7711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70" dirty="0">
                <a:solidFill>
                  <a:srgbClr val="000000"/>
                </a:solidFill>
              </a:rPr>
              <a:t>Passing </a:t>
            </a:r>
            <a:r>
              <a:rPr sz="4000" spc="-315" dirty="0">
                <a:solidFill>
                  <a:srgbClr val="000000"/>
                </a:solidFill>
              </a:rPr>
              <a:t>Values </a:t>
            </a:r>
            <a:r>
              <a:rPr sz="4000" spc="-220" dirty="0">
                <a:solidFill>
                  <a:srgbClr val="000000"/>
                </a:solidFill>
              </a:rPr>
              <a:t>between</a:t>
            </a:r>
            <a:r>
              <a:rPr sz="4000" spc="135" dirty="0">
                <a:solidFill>
                  <a:srgbClr val="000000"/>
                </a:solidFill>
              </a:rPr>
              <a:t> </a:t>
            </a:r>
            <a:r>
              <a:rPr sz="4000" spc="-300" dirty="0">
                <a:solidFill>
                  <a:srgbClr val="000000"/>
                </a:solidFill>
              </a:rPr>
              <a:t>Function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10" name="object 10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83751" y="1558797"/>
            <a:ext cx="4604385" cy="3693795"/>
          </a:xfrm>
          <a:custGeom>
            <a:avLst/>
            <a:gdLst/>
            <a:ahLst/>
            <a:cxnLst/>
            <a:rect l="l" t="t" r="r" b="b"/>
            <a:pathLst>
              <a:path w="4604385" h="3693795">
                <a:moveTo>
                  <a:pt x="0" y="3693287"/>
                </a:moveTo>
                <a:lnTo>
                  <a:pt x="4604385" y="3693287"/>
                </a:lnTo>
                <a:lnTo>
                  <a:pt x="4604385" y="0"/>
                </a:lnTo>
                <a:lnTo>
                  <a:pt x="0" y="0"/>
                </a:lnTo>
                <a:lnTo>
                  <a:pt x="0" y="3693287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3172" y="1585976"/>
            <a:ext cx="437451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main()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a, b, 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c,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800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57200" marR="5080">
              <a:lnSpc>
                <a:spcPct val="100000"/>
              </a:lnSpc>
              <a:spcBef>
                <a:spcPts val="5"/>
              </a:spcBef>
            </a:pPr>
            <a:r>
              <a:rPr sz="1800" spc="65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"\nEnter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numbers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scanf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"%d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%d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%d",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&amp;a,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&amp;b,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&amp;c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calsum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a,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b,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57200" marR="988060">
              <a:lnSpc>
                <a:spcPct val="200000"/>
              </a:lnSpc>
              <a:spcBef>
                <a:spcPts val="5"/>
              </a:spcBef>
            </a:pPr>
            <a:r>
              <a:rPr sz="1800" spc="65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"\nSum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%d",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0;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4" name="object 14"/>
          <p:cNvSpPr txBox="1"/>
          <p:nvPr/>
        </p:nvSpPr>
        <p:spPr>
          <a:xfrm>
            <a:off x="4894071" y="3868673"/>
            <a:ext cx="3900804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indent="-40005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a, b,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1800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5" dirty="0">
                <a:latin typeface="Georgia" panose="02040502050405020303"/>
                <a:cs typeface="Georgia" panose="02040502050405020303"/>
              </a:rPr>
              <a:t>actual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arguments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2115" indent="-400050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412115" algn="l"/>
                <a:tab pos="412750" algn="l"/>
                <a:tab pos="759460" algn="l"/>
                <a:tab pos="1064260" algn="l"/>
                <a:tab pos="1618615" algn="l"/>
                <a:tab pos="1913255" algn="l"/>
                <a:tab pos="2416175" algn="l"/>
                <a:tab pos="3180080" algn="l"/>
              </a:tabLst>
            </a:pP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x,	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y	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and	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z	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are	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called	</a:t>
            </a:r>
            <a:r>
              <a:rPr sz="1800" b="1" spc="-130" dirty="0">
                <a:latin typeface="Georgia" panose="02040502050405020303"/>
                <a:cs typeface="Georgia" panose="02040502050405020303"/>
              </a:rPr>
              <a:t>formal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412115">
              <a:lnSpc>
                <a:spcPct val="100000"/>
              </a:lnSpc>
            </a:pP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arguments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2115" indent="-400050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1800" b="1" spc="-145" dirty="0">
                <a:latin typeface="Georgia" panose="02040502050405020303"/>
                <a:cs typeface="Georgia" panose="02040502050405020303"/>
              </a:rPr>
              <a:t>main</a:t>
            </a:r>
            <a:r>
              <a:rPr sz="1800" b="1" spc="16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b="1" spc="-105" dirty="0">
                <a:latin typeface="Georgia" panose="02040502050405020303"/>
                <a:cs typeface="Georgia" panose="02040502050405020303"/>
              </a:rPr>
              <a:t>calling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and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2115">
              <a:lnSpc>
                <a:spcPct val="100000"/>
              </a:lnSpc>
            </a:pPr>
            <a:r>
              <a:rPr sz="1800" b="1" spc="-130" dirty="0">
                <a:latin typeface="Georgia" panose="02040502050405020303"/>
                <a:cs typeface="Georgia" panose="02040502050405020303"/>
              </a:rPr>
              <a:t>calsum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b="1" spc="-95" dirty="0">
                <a:latin typeface="Georgia" panose="02040502050405020303"/>
                <a:cs typeface="Georgia" panose="02040502050405020303"/>
              </a:rPr>
              <a:t>called</a:t>
            </a:r>
            <a:r>
              <a:rPr sz="1800" b="1" spc="-25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function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2115" marR="6985" indent="-400050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412115" algn="l"/>
                <a:tab pos="412750" algn="l"/>
                <a:tab pos="1160145" algn="l"/>
                <a:tab pos="1646555" algn="l"/>
                <a:tab pos="1946275" algn="l"/>
                <a:tab pos="2609850" algn="l"/>
                <a:tab pos="2974340" algn="l"/>
              </a:tabLst>
            </a:pP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478218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Algorithm</a:t>
            </a:r>
            <a:r>
              <a:rPr sz="4300" spc="-195" dirty="0">
                <a:solidFill>
                  <a:srgbClr val="000000"/>
                </a:solidFill>
              </a:rPr>
              <a:t> </a:t>
            </a:r>
            <a:r>
              <a:rPr sz="4300" spc="-280" dirty="0">
                <a:solidFill>
                  <a:srgbClr val="000000"/>
                </a:solidFill>
              </a:rPr>
              <a:t>Analysis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31140" y="1575053"/>
            <a:ext cx="86836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design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get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solution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given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problem. </a:t>
            </a:r>
            <a:r>
              <a:rPr sz="2000" spc="-2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problem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be 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solved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ways.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24200" y="2442591"/>
            <a:ext cx="2619375" cy="262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8772" y="5360314"/>
            <a:ext cx="86823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latin typeface="Times New Roman" panose="02020603050405020304"/>
                <a:cs typeface="Times New Roman" panose="02020603050405020304"/>
              </a:rPr>
              <a:t>Hence,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many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solution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algorithms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derived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given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problem.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Next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step 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analyze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those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proposed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solution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implement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best 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suitable.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0" name="object 10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87" y="1549400"/>
            <a:ext cx="8839200" cy="4036695"/>
          </a:xfrm>
          <a:custGeom>
            <a:avLst/>
            <a:gdLst/>
            <a:ahLst/>
            <a:cxnLst/>
            <a:rect l="l" t="t" r="r" b="b"/>
            <a:pathLst>
              <a:path w="8839200" h="4036695">
                <a:moveTo>
                  <a:pt x="0" y="4036441"/>
                </a:moveTo>
                <a:lnTo>
                  <a:pt x="8839200" y="4036441"/>
                </a:lnTo>
                <a:lnTo>
                  <a:pt x="8839200" y="0"/>
                </a:lnTo>
                <a:lnTo>
                  <a:pt x="0" y="0"/>
                </a:lnTo>
                <a:lnTo>
                  <a:pt x="0" y="4036441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69773"/>
            <a:ext cx="642683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Algorithm </a:t>
            </a:r>
            <a:r>
              <a:rPr sz="4300" spc="-280" dirty="0">
                <a:solidFill>
                  <a:srgbClr val="000000"/>
                </a:solidFill>
              </a:rPr>
              <a:t>Analysis</a:t>
            </a:r>
            <a:r>
              <a:rPr sz="4300" spc="-5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369302" y="1576578"/>
            <a:ext cx="7156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80" dirty="0"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ges,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5790" y="1576578"/>
            <a:ext cx="6858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8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00" spc="-8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00" spc="1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e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81984" y="5620842"/>
            <a:ext cx="2228850" cy="476250"/>
            <a:chOff x="3681984" y="5620842"/>
            <a:chExt cx="2228850" cy="476250"/>
          </a:xfrm>
        </p:grpSpPr>
        <p:sp>
          <p:nvSpPr>
            <p:cNvPr id="11" name="object 11"/>
            <p:cNvSpPr/>
            <p:nvPr/>
          </p:nvSpPr>
          <p:spPr>
            <a:xfrm>
              <a:off x="3691509" y="5630367"/>
              <a:ext cx="2209800" cy="457200"/>
            </a:xfrm>
            <a:custGeom>
              <a:avLst/>
              <a:gdLst/>
              <a:ahLst/>
              <a:cxnLst/>
              <a:rect l="l" t="t" r="r" b="b"/>
              <a:pathLst>
                <a:path w="2209800" h="457200">
                  <a:moveTo>
                    <a:pt x="2209800" y="0"/>
                  </a:moveTo>
                  <a:lnTo>
                    <a:pt x="0" y="0"/>
                  </a:lnTo>
                  <a:lnTo>
                    <a:pt x="0" y="297078"/>
                  </a:lnTo>
                  <a:lnTo>
                    <a:pt x="1047750" y="297078"/>
                  </a:lnTo>
                  <a:lnTo>
                    <a:pt x="1047750" y="342899"/>
                  </a:lnTo>
                  <a:lnTo>
                    <a:pt x="990600" y="342899"/>
                  </a:lnTo>
                  <a:lnTo>
                    <a:pt x="1104900" y="457199"/>
                  </a:lnTo>
                  <a:lnTo>
                    <a:pt x="1219200" y="342899"/>
                  </a:lnTo>
                  <a:lnTo>
                    <a:pt x="1162050" y="342899"/>
                  </a:lnTo>
                  <a:lnTo>
                    <a:pt x="1162050" y="297078"/>
                  </a:lnTo>
                  <a:lnTo>
                    <a:pt x="2209800" y="297078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91509" y="5630367"/>
              <a:ext cx="2209800" cy="457200"/>
            </a:xfrm>
            <a:custGeom>
              <a:avLst/>
              <a:gdLst/>
              <a:ahLst/>
              <a:cxnLst/>
              <a:rect l="l" t="t" r="r" b="b"/>
              <a:pathLst>
                <a:path w="2209800" h="457200">
                  <a:moveTo>
                    <a:pt x="0" y="0"/>
                  </a:moveTo>
                  <a:lnTo>
                    <a:pt x="2209800" y="0"/>
                  </a:lnTo>
                  <a:lnTo>
                    <a:pt x="2209800" y="297078"/>
                  </a:lnTo>
                  <a:lnTo>
                    <a:pt x="1162050" y="297078"/>
                  </a:lnTo>
                  <a:lnTo>
                    <a:pt x="1162050" y="342899"/>
                  </a:lnTo>
                  <a:lnTo>
                    <a:pt x="1219200" y="342899"/>
                  </a:lnTo>
                  <a:lnTo>
                    <a:pt x="1104900" y="457199"/>
                  </a:lnTo>
                  <a:lnTo>
                    <a:pt x="990600" y="342899"/>
                  </a:lnTo>
                  <a:lnTo>
                    <a:pt x="1047750" y="342899"/>
                  </a:lnTo>
                  <a:lnTo>
                    <a:pt x="1047750" y="297078"/>
                  </a:lnTo>
                  <a:lnTo>
                    <a:pt x="0" y="29707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31140" y="2412898"/>
            <a:ext cx="8683625" cy="350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1900" b="1" spc="-204" dirty="0">
                <a:latin typeface="Georgia" panose="02040502050405020303"/>
                <a:cs typeface="Georgia" panose="02040502050405020303"/>
              </a:rPr>
              <a:t>A </a:t>
            </a:r>
            <a:r>
              <a:rPr sz="1900" b="1" spc="-110" dirty="0">
                <a:latin typeface="Georgia" panose="02040502050405020303"/>
                <a:cs typeface="Georgia" panose="02040502050405020303"/>
              </a:rPr>
              <a:t>priori </a:t>
            </a:r>
            <a:r>
              <a:rPr sz="1900" b="1" spc="-114" dirty="0">
                <a:latin typeface="Georgia" panose="02040502050405020303"/>
                <a:cs typeface="Georgia" panose="02040502050405020303"/>
              </a:rPr>
              <a:t>analysis </a:t>
            </a:r>
            <a:r>
              <a:rPr sz="1900" spc="-25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900" b="1" spc="-100" dirty="0">
                <a:latin typeface="Georgia" panose="02040502050405020303"/>
                <a:cs typeface="Georgia" panose="02040502050405020303"/>
              </a:rPr>
              <a:t>theoretical </a:t>
            </a:r>
            <a:r>
              <a:rPr sz="1900" b="1" spc="-114" dirty="0">
                <a:latin typeface="Georgia" panose="02040502050405020303"/>
                <a:cs typeface="Georgia" panose="02040502050405020303"/>
              </a:rPr>
              <a:t>analysis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algorithm.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Efficiency of 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measured 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assuming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900" spc="20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factors </a:t>
            </a:r>
            <a:r>
              <a:rPr sz="1900" spc="-30" dirty="0">
                <a:latin typeface="Times New Roman" panose="02020603050405020304"/>
                <a:cs typeface="Times New Roman" panose="02020603050405020304"/>
              </a:rPr>
              <a:t>e.g.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processor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speed, 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9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19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9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19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20" dirty="0">
                <a:latin typeface="Times New Roman" panose="02020603050405020304"/>
                <a:cs typeface="Times New Roman" panose="02020603050405020304"/>
              </a:rPr>
              <a:t>effect</a:t>
            </a:r>
            <a:r>
              <a:rPr sz="19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9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implementation.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00000"/>
              </a:buClr>
              <a:buFont typeface="Wingdings" panose="05000000000000000000"/>
              <a:buChar char=""/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355600" marR="6350" indent="-342900" algn="just">
              <a:lnSpc>
                <a:spcPct val="120000"/>
              </a:lnSpc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1900" b="1" spc="-204" dirty="0">
                <a:latin typeface="Georgia" panose="02040502050405020303"/>
                <a:cs typeface="Georgia" panose="02040502050405020303"/>
              </a:rPr>
              <a:t>A </a:t>
            </a:r>
            <a:r>
              <a:rPr sz="1900" b="1" spc="-110" dirty="0">
                <a:latin typeface="Georgia" panose="02040502050405020303"/>
                <a:cs typeface="Georgia" panose="02040502050405020303"/>
              </a:rPr>
              <a:t>posterior </a:t>
            </a:r>
            <a:r>
              <a:rPr sz="1900" b="1" spc="-114" dirty="0">
                <a:latin typeface="Georgia" panose="02040502050405020303"/>
                <a:cs typeface="Georgia" panose="02040502050405020303"/>
              </a:rPr>
              <a:t>analysis </a:t>
            </a:r>
            <a:r>
              <a:rPr sz="1900" spc="-25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900" spc="2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900" b="1" spc="-114" dirty="0">
                <a:latin typeface="Georgia" panose="02040502050405020303"/>
                <a:cs typeface="Georgia" panose="02040502050405020303"/>
              </a:rPr>
              <a:t>empirical analysis 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(by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means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direct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indirect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observation </a:t>
            </a:r>
            <a:r>
              <a:rPr sz="1900" spc="1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experience)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algorithm. The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selected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900" spc="20" dirty="0"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implemented 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programming 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language. This </a:t>
            </a:r>
            <a:r>
              <a:rPr sz="1900" spc="2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executed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target  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computer </a:t>
            </a:r>
            <a:r>
              <a:rPr sz="1900" spc="40" dirty="0">
                <a:latin typeface="Times New Roman" panose="02020603050405020304"/>
                <a:cs typeface="Times New Roman" panose="02020603050405020304"/>
              </a:rPr>
              <a:t>machine. In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900" spc="25" dirty="0">
                <a:latin typeface="Times New Roman" panose="02020603050405020304"/>
                <a:cs typeface="Times New Roman" panose="02020603050405020304"/>
              </a:rPr>
              <a:t>analysis,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actual statistics </a:t>
            </a:r>
            <a:r>
              <a:rPr sz="1900" spc="15" dirty="0">
                <a:latin typeface="Times New Roman" panose="02020603050405020304"/>
                <a:cs typeface="Times New Roman" panose="02020603050405020304"/>
              </a:rPr>
              <a:t>like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space 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required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and are</a:t>
            </a:r>
            <a:r>
              <a:rPr sz="1900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25" dirty="0">
                <a:latin typeface="Times New Roman" panose="02020603050405020304"/>
                <a:cs typeface="Times New Roman" panose="02020603050405020304"/>
              </a:rPr>
              <a:t>collected.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446405" algn="ctr">
              <a:lnSpc>
                <a:spcPct val="100000"/>
              </a:lnSpc>
              <a:spcBef>
                <a:spcPts val="1060"/>
              </a:spcBef>
            </a:pPr>
            <a:r>
              <a:rPr sz="1800" spc="-229" dirty="0">
                <a:solidFill>
                  <a:srgbClr val="FFFFFF"/>
                </a:solidFill>
                <a:latin typeface="Arimo"/>
                <a:cs typeface="Arimo"/>
              </a:rPr>
              <a:t>Focus</a:t>
            </a:r>
            <a:endParaRPr sz="1800">
              <a:latin typeface="Arimo"/>
              <a:cs typeface="Arim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4" name="object 14"/>
          <p:cNvSpPr txBox="1"/>
          <p:nvPr/>
        </p:nvSpPr>
        <p:spPr>
          <a:xfrm>
            <a:off x="172923" y="1184659"/>
            <a:ext cx="7055484" cy="9963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43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70485" marR="5080">
              <a:lnSpc>
                <a:spcPct val="100000"/>
              </a:lnSpc>
              <a:spcBef>
                <a:spcPts val="1005"/>
              </a:spcBef>
              <a:tabLst>
                <a:tab pos="1242695" algn="l"/>
                <a:tab pos="1609725" algn="l"/>
                <a:tab pos="2028825" algn="l"/>
                <a:tab pos="3207385" algn="l"/>
                <a:tab pos="3733165" algn="l"/>
                <a:tab pos="4147820" algn="l"/>
                <a:tab pos="5228590" algn="l"/>
                <a:tab pos="5593080" algn="l"/>
                <a:tab pos="6151880" algn="l"/>
              </a:tabLst>
            </a:pPr>
            <a:r>
              <a:rPr sz="1900" spc="-60" dirty="0">
                <a:latin typeface="Times New Roman" panose="02020603050405020304"/>
                <a:cs typeface="Times New Roman" panose="02020603050405020304"/>
              </a:rPr>
              <a:t>Eff</a:t>
            </a:r>
            <a:r>
              <a:rPr sz="1900" spc="-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00" spc="25" dirty="0">
                <a:latin typeface="Times New Roman" panose="02020603050405020304"/>
                <a:cs typeface="Times New Roman" panose="02020603050405020304"/>
              </a:rPr>
              <a:t>ciency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1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algori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hm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ana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900" spc="10" dirty="0">
                <a:latin typeface="Times New Roman" panose="02020603050405020304"/>
                <a:cs typeface="Times New Roman" panose="02020603050405020304"/>
              </a:rPr>
              <a:t>yz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spc="114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900" spc="-4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900" spc="-7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00" spc="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ent 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implementation</a:t>
            </a:r>
            <a:r>
              <a:rPr sz="19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19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implementation,</a:t>
            </a:r>
            <a:r>
              <a:rPr sz="19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9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mentioned</a:t>
            </a:r>
            <a:r>
              <a:rPr sz="19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below</a:t>
            </a:r>
            <a:r>
              <a:rPr sz="19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25" dirty="0">
                <a:latin typeface="Times New Roman" panose="02020603050405020304"/>
                <a:cs typeface="Times New Roman" panose="02020603050405020304"/>
              </a:rPr>
              <a:t>−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9290" y="6112979"/>
            <a:ext cx="1629410" cy="38735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1800" i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800" i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priori</a:t>
            </a:r>
            <a:r>
              <a:rPr sz="1800" i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analysis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69773"/>
            <a:ext cx="55225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Algorithm</a:t>
            </a:r>
            <a:r>
              <a:rPr sz="4300" spc="-180" dirty="0">
                <a:solidFill>
                  <a:srgbClr val="000000"/>
                </a:solidFill>
              </a:rPr>
              <a:t> </a:t>
            </a:r>
            <a:r>
              <a:rPr sz="4300" spc="-295" dirty="0">
                <a:solidFill>
                  <a:srgbClr val="000000"/>
                </a:solidFill>
              </a:rPr>
              <a:t>Complexity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31140" y="1549654"/>
            <a:ext cx="8682355" cy="4884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latin typeface="Times New Roman" panose="02020603050405020304"/>
                <a:cs typeface="Times New Roman" panose="02020603050405020304"/>
              </a:rPr>
              <a:t>Suppose </a:t>
            </a:r>
            <a:r>
              <a:rPr sz="2200" spc="-335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200" spc="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200" spc="7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12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200" spc="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114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size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95" dirty="0"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2200" spc="65" dirty="0">
                <a:latin typeface="Times New Roman" panose="02020603050405020304"/>
                <a:cs typeface="Times New Roman" panose="02020603050405020304"/>
              </a:rPr>
              <a:t>data, </a:t>
            </a:r>
            <a:r>
              <a:rPr sz="2200" spc="1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8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200" spc="7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3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3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33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00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1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90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80" dirty="0"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60" dirty="0">
                <a:latin typeface="Times New Roman" panose="02020603050405020304"/>
                <a:cs typeface="Times New Roman" panose="02020603050405020304"/>
              </a:rPr>
              <a:t>factors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60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70" dirty="0">
                <a:latin typeface="Times New Roman" panose="02020603050405020304"/>
                <a:cs typeface="Times New Roman" panose="02020603050405020304"/>
              </a:rPr>
              <a:t>decide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1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efficiency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20" dirty="0">
                <a:latin typeface="Times New Roman" panose="02020603050405020304"/>
                <a:cs typeface="Times New Roman" panose="02020603050405020304"/>
              </a:rPr>
              <a:t>X.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6350" indent="-342900">
              <a:lnSpc>
                <a:spcPct val="120000"/>
              </a:lnSpc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200" b="1" spc="-145" dirty="0">
                <a:latin typeface="Georgia" panose="02040502050405020303"/>
                <a:cs typeface="Georgia" panose="02040502050405020303"/>
              </a:rPr>
              <a:t>Time </a:t>
            </a:r>
            <a:r>
              <a:rPr sz="2200" b="1" spc="-175" dirty="0">
                <a:latin typeface="Georgia" panose="02040502050405020303"/>
                <a:cs typeface="Georgia" panose="02040502050405020303"/>
              </a:rPr>
              <a:t>Factor </a:t>
            </a:r>
            <a:r>
              <a:rPr sz="2200" b="1" spc="-250" dirty="0">
                <a:latin typeface="Georgia" panose="02040502050405020303"/>
                <a:cs typeface="Georgia" panose="02040502050405020303"/>
              </a:rPr>
              <a:t>− 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8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200" spc="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measured </a:t>
            </a:r>
            <a:r>
              <a:rPr sz="2200" spc="3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65" dirty="0">
                <a:latin typeface="Times New Roman" panose="02020603050405020304"/>
                <a:cs typeface="Times New Roman" panose="02020603050405020304"/>
              </a:rPr>
              <a:t>counting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114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30" dirty="0">
                <a:latin typeface="Times New Roman" panose="02020603050405020304"/>
                <a:cs typeface="Times New Roman" panose="02020603050405020304"/>
              </a:rPr>
              <a:t>key  </a:t>
            </a:r>
            <a:r>
              <a:rPr sz="2200" spc="90" dirty="0">
                <a:latin typeface="Times New Roman" panose="02020603050405020304"/>
                <a:cs typeface="Times New Roman" panose="02020603050405020304"/>
              </a:rPr>
              <a:t>operations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75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8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80" dirty="0">
                <a:latin typeface="Times New Roman" panose="02020603050405020304"/>
                <a:cs typeface="Times New Roman" panose="02020603050405020304"/>
              </a:rPr>
              <a:t>comparisons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6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80" dirty="0">
                <a:latin typeface="Times New Roman" panose="02020603050405020304"/>
                <a:cs typeface="Times New Roman" panose="02020603050405020304"/>
              </a:rPr>
              <a:t>sorting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65" dirty="0">
                <a:latin typeface="Times New Roman" panose="02020603050405020304"/>
                <a:cs typeface="Times New Roman" panose="02020603050405020304"/>
              </a:rPr>
              <a:t>algorithm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00000"/>
              </a:buClr>
              <a:buFont typeface="Wingdings" panose="05000000000000000000"/>
              <a:buChar char=""/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20000"/>
              </a:lnSpc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200" b="1" spc="-170" dirty="0">
                <a:latin typeface="Georgia" panose="02040502050405020303"/>
                <a:cs typeface="Georgia" panose="02040502050405020303"/>
              </a:rPr>
              <a:t>Space Factor </a:t>
            </a:r>
            <a:r>
              <a:rPr sz="2200" b="1" spc="-250" dirty="0">
                <a:latin typeface="Georgia" panose="02040502050405020303"/>
                <a:cs typeface="Georgia" panose="02040502050405020303"/>
              </a:rPr>
              <a:t>− 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8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2200" spc="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measured </a:t>
            </a:r>
            <a:r>
              <a:rPr sz="2200" spc="3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65" dirty="0">
                <a:latin typeface="Times New Roman" panose="02020603050405020304"/>
                <a:cs typeface="Times New Roman" panose="02020603050405020304"/>
              </a:rPr>
              <a:t>counting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70" dirty="0">
                <a:latin typeface="Times New Roman" panose="02020603050405020304"/>
                <a:cs typeface="Times New Roman" panose="02020603050405020304"/>
              </a:rPr>
              <a:t>maximum  </a:t>
            </a:r>
            <a:r>
              <a:rPr sz="2200" spc="90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7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95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3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algorithm.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0" marR="6985" algn="just">
              <a:lnSpc>
                <a:spcPct val="120000"/>
              </a:lnSpc>
              <a:spcBef>
                <a:spcPts val="5"/>
              </a:spcBef>
            </a:pPr>
            <a:r>
              <a:rPr sz="2200" spc="5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4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200" spc="7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2200" spc="65" dirty="0">
                <a:latin typeface="Times New Roman" panose="02020603050405020304"/>
                <a:cs typeface="Times New Roman" panose="02020603050405020304"/>
              </a:rPr>
              <a:t>f(n) 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gives </a:t>
            </a:r>
            <a:r>
              <a:rPr sz="2200" spc="1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90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2200" spc="8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465" dirty="0">
                <a:latin typeface="Times New Roman" panose="02020603050405020304"/>
                <a:cs typeface="Times New Roman" panose="02020603050405020304"/>
              </a:rPr>
              <a:t>/ </a:t>
            </a:r>
            <a:r>
              <a:rPr sz="2200" spc="114" dirty="0">
                <a:latin typeface="Times New Roman" panose="02020603050405020304"/>
                <a:cs typeface="Times New Roman" panose="02020603050405020304"/>
              </a:rPr>
              <a:t>or  </a:t>
            </a:r>
            <a:r>
              <a:rPr sz="2200" spc="80" dirty="0"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80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0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3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70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6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14" dirty="0">
                <a:latin typeface="Times New Roman" panose="02020603050405020304"/>
                <a:cs typeface="Times New Roman" panose="02020603050405020304"/>
              </a:rPr>
              <a:t>terms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8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95" dirty="0">
                <a:latin typeface="Times New Roman" panose="02020603050405020304"/>
                <a:cs typeface="Times New Roman" panose="02020603050405020304"/>
              </a:rPr>
              <a:t>input  </a:t>
            </a:r>
            <a:r>
              <a:rPr sz="2200" spc="65" dirty="0">
                <a:latin typeface="Times New Roman" panose="02020603050405020304"/>
                <a:cs typeface="Times New Roman" panose="02020603050405020304"/>
              </a:rPr>
              <a:t>data.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44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87" y="1549400"/>
            <a:ext cx="8839200" cy="3687445"/>
          </a:xfrm>
          <a:custGeom>
            <a:avLst/>
            <a:gdLst/>
            <a:ahLst/>
            <a:cxnLst/>
            <a:rect l="l" t="t" r="r" b="b"/>
            <a:pathLst>
              <a:path w="8839200" h="3687445">
                <a:moveTo>
                  <a:pt x="0" y="3687191"/>
                </a:moveTo>
                <a:lnTo>
                  <a:pt x="8839200" y="3687191"/>
                </a:lnTo>
                <a:lnTo>
                  <a:pt x="8839200" y="0"/>
                </a:lnTo>
                <a:lnTo>
                  <a:pt x="0" y="0"/>
                </a:lnTo>
                <a:lnTo>
                  <a:pt x="0" y="3687191"/>
                </a:lnTo>
                <a:close/>
              </a:path>
            </a:pathLst>
          </a:custGeom>
          <a:ln w="12699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69773"/>
            <a:ext cx="441134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20" dirty="0">
                <a:solidFill>
                  <a:srgbClr val="000000"/>
                </a:solidFill>
              </a:rPr>
              <a:t>Space</a:t>
            </a:r>
            <a:r>
              <a:rPr sz="4300" spc="-190" dirty="0">
                <a:solidFill>
                  <a:srgbClr val="000000"/>
                </a:solidFill>
              </a:rPr>
              <a:t> </a:t>
            </a:r>
            <a:r>
              <a:rPr sz="4300" spc="-295" dirty="0">
                <a:solidFill>
                  <a:srgbClr val="000000"/>
                </a:solidFill>
              </a:rPr>
              <a:t>Complexity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2923" y="1168283"/>
            <a:ext cx="8742680" cy="39687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45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70485" marR="6350" algn="just">
              <a:lnSpc>
                <a:spcPct val="100000"/>
              </a:lnSpc>
              <a:spcBef>
                <a:spcPts val="1015"/>
              </a:spcBef>
            </a:pPr>
            <a:r>
              <a:rPr sz="1600" spc="2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represents the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required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life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cycle.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required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equal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sum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following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two 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components</a:t>
            </a:r>
            <a:r>
              <a:rPr sz="1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−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413385" marR="5080" indent="-342900">
              <a:lnSpc>
                <a:spcPct val="120000"/>
              </a:lnSpc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412750" algn="l"/>
                <a:tab pos="414020" algn="l"/>
              </a:tabLst>
            </a:pPr>
            <a:r>
              <a:rPr sz="1600" spc="-1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fixed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store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certain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variables,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independent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problem.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used,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etc.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00000"/>
              </a:buClr>
              <a:buFont typeface="Wingdings" panose="05000000000000000000"/>
              <a:buChar char=""/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413385" marR="6985" indent="-342900">
              <a:lnSpc>
                <a:spcPct val="120000"/>
              </a:lnSpc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412750" algn="l"/>
                <a:tab pos="414020" algn="l"/>
              </a:tabLst>
            </a:pPr>
            <a:r>
              <a:rPr sz="1600" spc="-1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95" dirty="0"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variables,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whose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depends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problem. 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allocation,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recursion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stack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etc.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0485" marR="7620" algn="just">
              <a:lnSpc>
                <a:spcPct val="120000"/>
              </a:lnSpc>
            </a:pPr>
            <a:r>
              <a:rPr sz="1600" spc="2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SC(P)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600" b="1" spc="-145" dirty="0">
                <a:latin typeface="Georgia" panose="02040502050405020303"/>
                <a:cs typeface="Georgia" panose="02040502050405020303"/>
              </a:rPr>
              <a:t>P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SC(P) =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FP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600" spc="-95" dirty="0">
                <a:latin typeface="Times New Roman" panose="02020603050405020304"/>
                <a:cs typeface="Times New Roman" panose="02020603050405020304"/>
              </a:rPr>
              <a:t>VP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(I)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FP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fixed 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part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VP(I)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depends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instance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characteristic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I.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tries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explain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concept</a:t>
            </a:r>
            <a:r>
              <a:rPr sz="1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−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00" y="5317058"/>
            <a:ext cx="2195195" cy="1108075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 marR="225425">
              <a:lnSpc>
                <a:spcPct val="100000"/>
              </a:lnSpc>
              <a:spcBef>
                <a:spcPts val="325"/>
              </a:spcBef>
            </a:pPr>
            <a:r>
              <a:rPr sz="1600" spc="20" dirty="0">
                <a:latin typeface="Times New Roman" panose="02020603050405020304"/>
                <a:cs typeface="Times New Roman" panose="02020603050405020304"/>
              </a:rPr>
              <a:t>Algorithm: </a:t>
            </a:r>
            <a:r>
              <a:rPr sz="1600" spc="-90" dirty="0">
                <a:latin typeface="Times New Roman" panose="02020603050405020304"/>
                <a:cs typeface="Times New Roman" panose="02020603050405020304"/>
              </a:rPr>
              <a:t>SUM(A,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B) 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25" dirty="0">
                <a:latin typeface="Times New Roman" panose="02020603050405020304"/>
                <a:cs typeface="Times New Roman" panose="02020603050405020304"/>
              </a:rPr>
              <a:t>START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</a:pP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600" spc="-170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1600" spc="-265" dirty="0">
                <a:latin typeface="Times New Roman" panose="02020603050405020304"/>
                <a:cs typeface="Times New Roman" panose="02020603050405020304"/>
              </a:rPr>
              <a:t>← </a:t>
            </a:r>
            <a:r>
              <a:rPr sz="1600" spc="-1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600" spc="-9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600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10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05075" y="5553075"/>
            <a:ext cx="997585" cy="504190"/>
            <a:chOff x="2505075" y="5553075"/>
            <a:chExt cx="997585" cy="504190"/>
          </a:xfrm>
        </p:grpSpPr>
        <p:sp>
          <p:nvSpPr>
            <p:cNvPr id="11" name="object 11"/>
            <p:cNvSpPr/>
            <p:nvPr/>
          </p:nvSpPr>
          <p:spPr>
            <a:xfrm>
              <a:off x="2514600" y="5562600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736092" y="0"/>
                  </a:moveTo>
                  <a:lnTo>
                    <a:pt x="736092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2" y="363474"/>
                  </a:lnTo>
                  <a:lnTo>
                    <a:pt x="736092" y="484631"/>
                  </a:lnTo>
                  <a:lnTo>
                    <a:pt x="978408" y="242315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14600" y="5562600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121158"/>
                  </a:moveTo>
                  <a:lnTo>
                    <a:pt x="736092" y="121158"/>
                  </a:lnTo>
                  <a:lnTo>
                    <a:pt x="736092" y="0"/>
                  </a:lnTo>
                  <a:lnTo>
                    <a:pt x="978408" y="242315"/>
                  </a:lnTo>
                  <a:lnTo>
                    <a:pt x="736092" y="484631"/>
                  </a:lnTo>
                  <a:lnTo>
                    <a:pt x="736092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657600" y="5325541"/>
            <a:ext cx="5334000" cy="1077595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600" spc="8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int,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VP(3)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92075">
              <a:lnSpc>
                <a:spcPct val="100000"/>
              </a:lnSpc>
            </a:pP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3*2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(No.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characteristic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i.e.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3)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92075">
              <a:lnSpc>
                <a:spcPct val="100000"/>
              </a:lnSpc>
            </a:pPr>
            <a:r>
              <a:rPr sz="1600" spc="8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(i.e.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10)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int,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FP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1*2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bytes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140" y="6088213"/>
            <a:ext cx="1149985" cy="2635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Stop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975" y="6096747"/>
            <a:ext cx="3790950" cy="2635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SC(SUM)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FP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90" dirty="0">
                <a:latin typeface="Times New Roman" panose="02020603050405020304"/>
                <a:cs typeface="Times New Roman" panose="02020603050405020304"/>
              </a:rPr>
              <a:t>VP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(3)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bytes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35" y="1534655"/>
            <a:ext cx="7923530" cy="370840"/>
          </a:xfrm>
          <a:custGeom>
            <a:avLst/>
            <a:gdLst/>
            <a:ahLst/>
            <a:cxnLst/>
            <a:rect l="l" t="t" r="r" b="b"/>
            <a:pathLst>
              <a:path w="7923530" h="370839">
                <a:moveTo>
                  <a:pt x="4047490" y="0"/>
                </a:moveTo>
                <a:lnTo>
                  <a:pt x="0" y="0"/>
                </a:lnTo>
                <a:lnTo>
                  <a:pt x="0" y="369328"/>
                </a:lnTo>
                <a:lnTo>
                  <a:pt x="4047490" y="369328"/>
                </a:lnTo>
                <a:lnTo>
                  <a:pt x="4047490" y="0"/>
                </a:lnTo>
                <a:close/>
              </a:path>
              <a:path w="7923530" h="370839">
                <a:moveTo>
                  <a:pt x="7922996" y="1016"/>
                </a:moveTo>
                <a:lnTo>
                  <a:pt x="4180306" y="1016"/>
                </a:lnTo>
                <a:lnTo>
                  <a:pt x="4180306" y="370344"/>
                </a:lnTo>
                <a:lnTo>
                  <a:pt x="7922996" y="370344"/>
                </a:lnTo>
                <a:lnTo>
                  <a:pt x="7922996" y="1016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771" y="316737"/>
            <a:ext cx="60534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20" dirty="0">
                <a:solidFill>
                  <a:srgbClr val="000000"/>
                </a:solidFill>
              </a:rPr>
              <a:t>Space </a:t>
            </a:r>
            <a:r>
              <a:rPr sz="4300" spc="-295" dirty="0">
                <a:solidFill>
                  <a:srgbClr val="000000"/>
                </a:solidFill>
              </a:rPr>
              <a:t>Complexity</a:t>
            </a:r>
            <a:r>
              <a:rPr sz="4300" spc="10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Example</a:t>
            </a:r>
            <a:r>
              <a:rPr spc="-25" dirty="0"/>
              <a:t> </a:t>
            </a:r>
            <a:r>
              <a:rPr spc="-10" dirty="0"/>
              <a:t>1</a:t>
            </a:r>
            <a:endParaRPr spc="-10" dirty="0"/>
          </a:p>
          <a:p>
            <a:pPr marL="20955">
              <a:lnSpc>
                <a:spcPct val="100000"/>
              </a:lnSpc>
              <a:spcBef>
                <a:spcPts val="1330"/>
              </a:spcBef>
            </a:pPr>
            <a:r>
              <a:rPr sz="1600" i="0" spc="6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square(int</a:t>
            </a:r>
            <a:r>
              <a:rPr sz="1600" i="0" spc="-1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a)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0955">
              <a:lnSpc>
                <a:spcPct val="100000"/>
              </a:lnSpc>
            </a:pPr>
            <a:r>
              <a:rPr sz="1600" i="0" spc="-1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41935">
              <a:lnSpc>
                <a:spcPct val="100000"/>
              </a:lnSpc>
            </a:pPr>
            <a:r>
              <a:rPr sz="1600" i="0" spc="9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600" i="0" spc="-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-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a*a;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0955">
              <a:lnSpc>
                <a:spcPct val="100000"/>
              </a:lnSpc>
            </a:pPr>
            <a:r>
              <a:rPr sz="1600" i="0" spc="-1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0955" marR="6350" algn="just">
              <a:lnSpc>
                <a:spcPct val="100000"/>
              </a:lnSpc>
            </a:pPr>
            <a:r>
              <a:rPr sz="1600" i="0" spc="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i="0" spc="-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above</a:t>
            </a:r>
            <a:r>
              <a:rPr sz="1600" i="0" spc="-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piece</a:t>
            </a:r>
            <a:r>
              <a:rPr sz="1600" i="0" spc="-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i="0" spc="-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code,</a:t>
            </a:r>
            <a:r>
              <a:rPr sz="1600" i="0" spc="-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600" i="0" spc="-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requires</a:t>
            </a:r>
            <a:r>
              <a:rPr sz="1600" i="0" spc="-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8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i="0" spc="-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600" i="0" spc="-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1600" i="0" spc="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600" i="0" spc="6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 </a:t>
            </a:r>
            <a:r>
              <a:rPr sz="1600" i="0" spc="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variable </a:t>
            </a:r>
            <a:r>
              <a:rPr sz="1600" i="0" spc="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'a' </a:t>
            </a:r>
            <a:r>
              <a:rPr sz="1600" i="0" spc="7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600" i="0" spc="8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another 2  </a:t>
            </a:r>
            <a:r>
              <a:rPr sz="1600" i="0" spc="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600" i="0" spc="-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i="0" spc="-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600" i="0" spc="-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i="0" spc="-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600" i="0" spc="-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i="0" spc="-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9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600" i="0" spc="-6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20955" marR="6350" algn="just">
              <a:lnSpc>
                <a:spcPct val="100000"/>
              </a:lnSpc>
            </a:pPr>
            <a:r>
              <a:rPr sz="1600" i="0" spc="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600" i="0" spc="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means, </a:t>
            </a:r>
            <a:r>
              <a:rPr sz="1600" i="0" spc="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totally </a:t>
            </a:r>
            <a:r>
              <a:rPr sz="1600" i="0" spc="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requires </a:t>
            </a:r>
            <a:r>
              <a:rPr sz="1600" i="0" spc="8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 </a:t>
            </a:r>
            <a:r>
              <a:rPr sz="1600" i="0" spc="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bytes </a:t>
            </a:r>
            <a:r>
              <a:rPr sz="1600" i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1600" i="0" spc="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600" i="0" spc="6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i="0" spc="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complete its </a:t>
            </a:r>
            <a:r>
              <a:rPr sz="1600" i="0" spc="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execution. </a:t>
            </a:r>
            <a:r>
              <a:rPr sz="1600" i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i="0" spc="-25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  </a:t>
            </a:r>
            <a:r>
              <a:rPr sz="1600" i="0" spc="8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 </a:t>
            </a:r>
            <a:r>
              <a:rPr sz="1600" i="0" spc="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bytes </a:t>
            </a:r>
            <a:r>
              <a:rPr sz="1600" i="0" spc="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600" i="0" spc="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i="0" spc="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fixed </a:t>
            </a:r>
            <a:r>
              <a:rPr sz="1600" i="0" spc="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600" i="0" spc="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1600" i="0" spc="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input  </a:t>
            </a:r>
            <a:r>
              <a:rPr sz="1600" i="0" spc="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600" i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i="0" spc="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'a'. </a:t>
            </a:r>
            <a:r>
              <a:rPr sz="1600" i="0" spc="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600" i="0" spc="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600" i="0" spc="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1600" i="0" spc="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i="0" spc="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said</a:t>
            </a:r>
            <a:r>
              <a:rPr sz="1600" i="0" spc="-19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600" b="1" i="0" spc="-12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Constant </a:t>
            </a:r>
            <a:r>
              <a:rPr sz="1600" b="1" i="0" spc="-13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Space</a:t>
            </a:r>
            <a:r>
              <a:rPr sz="1600" b="1" i="0" spc="-8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b="1" i="0" spc="-11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Complexity</a:t>
            </a:r>
            <a:r>
              <a:rPr sz="1600" i="0" spc="-1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20955" marR="5080" algn="just">
              <a:lnSpc>
                <a:spcPct val="100000"/>
              </a:lnSpc>
            </a:pPr>
            <a:r>
              <a:rPr sz="1600" i="0" spc="-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600" i="0" spc="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1600" i="0" spc="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requires </a:t>
            </a:r>
            <a:r>
              <a:rPr sz="1600" i="0" spc="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00" i="0" spc="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fixed </a:t>
            </a:r>
            <a:r>
              <a:rPr sz="1600" i="0" spc="7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1600" i="0" spc="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1600" i="0" spc="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600" i="0" spc="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600" i="0" spc="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1600" i="0" spc="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1600" i="0" spc="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values </a:t>
            </a:r>
            <a:r>
              <a:rPr sz="1600" i="0" spc="8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 that </a:t>
            </a:r>
            <a:r>
              <a:rPr sz="1600" i="0" spc="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space  </a:t>
            </a:r>
            <a:r>
              <a:rPr sz="1600" i="0" spc="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1600" i="0" spc="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i="0" spc="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said </a:t>
            </a:r>
            <a:r>
              <a:rPr sz="1600" i="0" spc="6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600" i="0" spc="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1600" i="0" spc="26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Space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0375" y="6136681"/>
            <a:ext cx="2666365" cy="2349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45" dirty="0">
                <a:latin typeface="Times New Roman" panose="02020603050405020304"/>
                <a:cs typeface="Times New Roman" panose="02020603050405020304"/>
              </a:rPr>
              <a:t>said</a:t>
            </a:r>
            <a:r>
              <a:rPr sz="1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Linear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Complexity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939" y="6155878"/>
            <a:ext cx="1005840" cy="2635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10" dirty="0">
                <a:latin typeface="Times New Roman" panose="02020603050405020304"/>
                <a:cs typeface="Times New Roman" panose="02020603050405020304"/>
              </a:rPr>
              <a:t>Complexity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4270375" y="1520130"/>
            <a:ext cx="1616075" cy="5791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385"/>
              </a:spcBef>
            </a:pP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Example</a:t>
            </a:r>
            <a:r>
              <a:rPr sz="1800" i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400" spc="5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sum(int</a:t>
            </a:r>
            <a:r>
              <a:rPr sz="1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a[],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n)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0375" y="2073020"/>
            <a:ext cx="946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30" dirty="0">
                <a:latin typeface="Times New Roman" panose="02020603050405020304"/>
                <a:cs typeface="Times New Roman" panose="02020603050405020304"/>
              </a:rPr>
              <a:t>{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0375" y="2926842"/>
            <a:ext cx="946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30" dirty="0">
                <a:latin typeface="Times New Roman" panose="02020603050405020304"/>
                <a:cs typeface="Times New Roman" panose="02020603050405020304"/>
              </a:rPr>
              <a:t>}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0375" y="2286381"/>
            <a:ext cx="479742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9540">
              <a:lnSpc>
                <a:spcPct val="100000"/>
              </a:lnSpc>
              <a:spcBef>
                <a:spcPts val="105"/>
              </a:spcBef>
            </a:pPr>
            <a:r>
              <a:rPr sz="1400" spc="5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40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0,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9540" marR="1680210">
              <a:lnSpc>
                <a:spcPct val="100000"/>
              </a:lnSpc>
            </a:pPr>
            <a:r>
              <a:rPr sz="1400" spc="30" dirty="0">
                <a:latin typeface="Times New Roman" panose="02020603050405020304"/>
                <a:cs typeface="Times New Roman" panose="02020603050405020304"/>
              </a:rPr>
              <a:t>for(i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i++)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30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A[i];}  </a:t>
            </a:r>
            <a:r>
              <a:rPr sz="1400" spc="8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sum;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above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piece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requires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82880" indent="-170815">
              <a:lnSpc>
                <a:spcPct val="100000"/>
              </a:lnSpc>
              <a:buFont typeface="Arial" panose="020B0604020202020204"/>
              <a:buChar char="•"/>
              <a:tabLst>
                <a:tab pos="183515" algn="l"/>
              </a:tabLst>
            </a:pPr>
            <a:r>
              <a:rPr sz="1400" spc="20" dirty="0">
                <a:latin typeface="Times New Roman" panose="02020603050405020304"/>
                <a:cs typeface="Times New Roman" panose="02020603050405020304"/>
              </a:rPr>
              <a:t>2*n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store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array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‘a[]’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82880" indent="-170815">
              <a:lnSpc>
                <a:spcPct val="100000"/>
              </a:lnSpc>
              <a:buFont typeface="Arial" panose="020B0604020202020204"/>
              <a:buChar char="•"/>
              <a:tabLst>
                <a:tab pos="183515" algn="l"/>
              </a:tabLst>
            </a:pPr>
            <a:r>
              <a:rPr sz="1400" spc="7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integer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parameter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'n‘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82880" marR="792480" indent="-170815">
              <a:lnSpc>
                <a:spcPct val="100000"/>
              </a:lnSpc>
              <a:buFont typeface="Arial" panose="020B0604020202020204"/>
              <a:buChar char="•"/>
              <a:tabLst>
                <a:tab pos="183515" algn="l"/>
              </a:tabLst>
            </a:pPr>
            <a:r>
              <a:rPr sz="1400" spc="7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1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integer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'sum' 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'i'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(2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each)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82880" indent="-170815">
              <a:lnSpc>
                <a:spcPct val="100000"/>
              </a:lnSpc>
              <a:buFont typeface="Arial" panose="020B0604020202020204"/>
              <a:buChar char="•"/>
              <a:tabLst>
                <a:tab pos="183515" algn="l"/>
              </a:tabLst>
            </a:pPr>
            <a:r>
              <a:rPr sz="1400" spc="7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8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value.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12700" marR="6985" algn="just">
              <a:lnSpc>
                <a:spcPct val="100000"/>
              </a:lnSpc>
              <a:spcBef>
                <a:spcPts val="5"/>
              </a:spcBef>
            </a:pPr>
            <a:r>
              <a:rPr sz="1400" spc="4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means,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totally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requires '2n+8'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bytes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complete 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execution. Here,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depends 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'n'.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said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be  </a:t>
            </a:r>
            <a:r>
              <a:rPr sz="1400" b="1" spc="-100" dirty="0">
                <a:latin typeface="Georgia" panose="02040502050405020303"/>
                <a:cs typeface="Georgia" panose="02040502050405020303"/>
              </a:rPr>
              <a:t>Linear </a:t>
            </a:r>
            <a:r>
              <a:rPr sz="1400" b="1" spc="-105" dirty="0">
                <a:latin typeface="Georgia" panose="02040502050405020303"/>
                <a:cs typeface="Georgia" panose="02040502050405020303"/>
              </a:rPr>
              <a:t>Space</a:t>
            </a:r>
            <a:r>
              <a:rPr sz="1400" b="1" spc="-2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110" dirty="0">
                <a:latin typeface="Georgia" panose="02040502050405020303"/>
                <a:cs typeface="Georgia" panose="02040502050405020303"/>
              </a:rPr>
              <a:t>Complexity.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Georgia" panose="02040502050405020303"/>
              <a:cs typeface="Georgia" panose="02040502050405020303"/>
            </a:endParaRPr>
          </a:p>
          <a:p>
            <a:pPr marL="12700" algn="just">
              <a:lnSpc>
                <a:spcPct val="100000"/>
              </a:lnSpc>
            </a:pP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If 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required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increased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spc="5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increase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value, 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then that 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is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87" y="1549272"/>
            <a:ext cx="8839200" cy="2633345"/>
          </a:xfrm>
          <a:custGeom>
            <a:avLst/>
            <a:gdLst/>
            <a:ahLst/>
            <a:cxnLst/>
            <a:rect l="l" t="t" r="r" b="b"/>
            <a:pathLst>
              <a:path w="8839200" h="2633345">
                <a:moveTo>
                  <a:pt x="0" y="2633091"/>
                </a:moveTo>
                <a:lnTo>
                  <a:pt x="8839200" y="2633091"/>
                </a:lnTo>
                <a:lnTo>
                  <a:pt x="8839200" y="0"/>
                </a:lnTo>
                <a:lnTo>
                  <a:pt x="0" y="0"/>
                </a:lnTo>
                <a:lnTo>
                  <a:pt x="0" y="2633091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69773"/>
            <a:ext cx="42659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75" dirty="0">
                <a:solidFill>
                  <a:srgbClr val="000000"/>
                </a:solidFill>
              </a:rPr>
              <a:t>Time</a:t>
            </a:r>
            <a:r>
              <a:rPr sz="4300" spc="-200" dirty="0">
                <a:solidFill>
                  <a:srgbClr val="000000"/>
                </a:solidFill>
              </a:rPr>
              <a:t> </a:t>
            </a:r>
            <a:r>
              <a:rPr sz="4300" spc="-295" dirty="0">
                <a:solidFill>
                  <a:srgbClr val="000000"/>
                </a:solidFill>
              </a:rPr>
              <a:t>Complexity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52400" y="4241787"/>
            <a:ext cx="8854440" cy="2587625"/>
            <a:chOff x="152400" y="4241787"/>
            <a:chExt cx="8854440" cy="258762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2400" y="4241787"/>
              <a:ext cx="1905000" cy="369570"/>
            </a:xfrm>
            <a:custGeom>
              <a:avLst/>
              <a:gdLst/>
              <a:ahLst/>
              <a:cxnLst/>
              <a:rect l="l" t="t" r="r" b="b"/>
              <a:pathLst>
                <a:path w="1905000" h="369570">
                  <a:moveTo>
                    <a:pt x="1904745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1904745" y="369328"/>
                  </a:lnTo>
                  <a:lnTo>
                    <a:pt x="1904745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0870" y="4631232"/>
              <a:ext cx="8839200" cy="1847214"/>
            </a:xfrm>
            <a:custGeom>
              <a:avLst/>
              <a:gdLst/>
              <a:ahLst/>
              <a:cxnLst/>
              <a:rect l="l" t="t" r="r" b="b"/>
              <a:pathLst>
                <a:path w="8839200" h="1847214">
                  <a:moveTo>
                    <a:pt x="0" y="1846707"/>
                  </a:moveTo>
                  <a:lnTo>
                    <a:pt x="8839200" y="1846707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1846707"/>
                  </a:lnTo>
                  <a:close/>
                </a:path>
              </a:pathLst>
            </a:custGeom>
            <a:ln w="12700">
              <a:solidFill>
                <a:srgbClr val="93B6D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31140" y="1576578"/>
            <a:ext cx="8682355" cy="2541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1900" spc="3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900" spc="1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represents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the amount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required 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900" spc="114" dirty="0">
                <a:latin typeface="Times New Roman" panose="02020603050405020304"/>
                <a:cs typeface="Times New Roman" panose="02020603050405020304"/>
              </a:rPr>
              <a:t>run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completion. 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requirements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defined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numerical </a:t>
            </a:r>
            <a:r>
              <a:rPr sz="1900" spc="5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function 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T(n),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T(n) can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measured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900" b="1" spc="-150" dirty="0">
                <a:latin typeface="Georgia" panose="02040502050405020303"/>
                <a:cs typeface="Georgia" panose="02040502050405020303"/>
              </a:rPr>
              <a:t>number </a:t>
            </a:r>
            <a:r>
              <a:rPr sz="1900" b="1" spc="-130" dirty="0">
                <a:latin typeface="Georgia" panose="02040502050405020303"/>
                <a:cs typeface="Georgia" panose="02040502050405020303"/>
              </a:rPr>
              <a:t>of </a:t>
            </a:r>
            <a:r>
              <a:rPr sz="1900" b="1" spc="-100" dirty="0">
                <a:latin typeface="Georgia" panose="02040502050405020303"/>
                <a:cs typeface="Georgia" panose="02040502050405020303"/>
              </a:rPr>
              <a:t>steps </a:t>
            </a:r>
            <a:r>
              <a:rPr sz="1900" spc="-140" dirty="0"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1900" b="1" spc="-120" dirty="0">
                <a:latin typeface="Georgia" panose="02040502050405020303"/>
                <a:cs typeface="Georgia" panose="02040502050405020303"/>
              </a:rPr>
              <a:t>time </a:t>
            </a:r>
            <a:r>
              <a:rPr sz="1900" b="1" spc="-110" dirty="0">
                <a:latin typeface="Georgia" panose="02040502050405020303"/>
                <a:cs typeface="Georgia" panose="02040502050405020303"/>
              </a:rPr>
              <a:t>taken </a:t>
            </a:r>
            <a:r>
              <a:rPr sz="1900" b="1" spc="-130" dirty="0">
                <a:latin typeface="Georgia" panose="02040502050405020303"/>
                <a:cs typeface="Georgia" panose="02040502050405020303"/>
              </a:rPr>
              <a:t>by  </a:t>
            </a:r>
            <a:r>
              <a:rPr sz="1900" b="1" spc="-120" dirty="0">
                <a:latin typeface="Georgia" panose="02040502050405020303"/>
                <a:cs typeface="Georgia" panose="02040502050405020303"/>
              </a:rPr>
              <a:t>each</a:t>
            </a:r>
            <a:r>
              <a:rPr sz="19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b="1" spc="-100" dirty="0">
                <a:latin typeface="Georgia" panose="02040502050405020303"/>
                <a:cs typeface="Georgia" panose="02040502050405020303"/>
              </a:rPr>
              <a:t>steps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Georgia" panose="02040502050405020303"/>
              <a:cs typeface="Georgia" panose="02040502050405020303"/>
            </a:endParaRPr>
          </a:p>
          <a:p>
            <a:pPr marL="12700" marR="5080" algn="just">
              <a:lnSpc>
                <a:spcPct val="120000"/>
              </a:lnSpc>
              <a:spcBef>
                <a:spcPts val="5"/>
              </a:spcBef>
            </a:pPr>
            <a:r>
              <a:rPr sz="1900" spc="30" dirty="0">
                <a:latin typeface="Times New Roman" panose="02020603050405020304"/>
                <a:cs typeface="Times New Roman" panose="02020603050405020304"/>
              </a:rPr>
              <a:t>For example,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addition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n-bit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integers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takes </a:t>
            </a:r>
            <a:r>
              <a:rPr sz="1900" spc="10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steps. </a:t>
            </a:r>
            <a:r>
              <a:rPr sz="1900" spc="20" dirty="0">
                <a:latin typeface="Times New Roman" panose="02020603050405020304"/>
                <a:cs typeface="Times New Roman" panose="02020603050405020304"/>
              </a:rPr>
              <a:t>Consequently,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total  computational time 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900" b="1" spc="-110" dirty="0">
                <a:latin typeface="Georgia" panose="02040502050405020303"/>
                <a:cs typeface="Georgia" panose="02040502050405020303"/>
              </a:rPr>
              <a:t>T(n) </a:t>
            </a:r>
            <a:r>
              <a:rPr sz="1900" b="1" spc="-215" dirty="0">
                <a:latin typeface="Georgia" panose="02040502050405020303"/>
                <a:cs typeface="Georgia" panose="02040502050405020303"/>
              </a:rPr>
              <a:t>= </a:t>
            </a:r>
            <a:r>
              <a:rPr sz="1900" b="1" spc="-110" dirty="0">
                <a:latin typeface="Georgia" panose="02040502050405020303"/>
                <a:cs typeface="Georgia" panose="02040502050405020303"/>
              </a:rPr>
              <a:t>c*n</a:t>
            </a:r>
            <a:r>
              <a:rPr sz="1900" spc="-11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1900" spc="2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taken </a:t>
            </a:r>
            <a:r>
              <a:rPr sz="1900" spc="4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addition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bits.  </a:t>
            </a:r>
            <a:r>
              <a:rPr sz="1900" spc="20" dirty="0">
                <a:latin typeface="Times New Roman" panose="02020603050405020304"/>
                <a:cs typeface="Times New Roman" panose="02020603050405020304"/>
              </a:rPr>
              <a:t>Here,</a:t>
            </a:r>
            <a:r>
              <a:rPr sz="19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9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observe</a:t>
            </a:r>
            <a:r>
              <a:rPr sz="19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9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T(n)</a:t>
            </a:r>
            <a:r>
              <a:rPr sz="19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grows</a:t>
            </a:r>
            <a:r>
              <a:rPr sz="19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40" dirty="0">
                <a:latin typeface="Times New Roman" panose="02020603050405020304"/>
                <a:cs typeface="Times New Roman" panose="02020603050405020304"/>
              </a:rPr>
              <a:t>linearly</a:t>
            </a:r>
            <a:r>
              <a:rPr sz="19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9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19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4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9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increases.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674" y="6119082"/>
            <a:ext cx="215265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70" dirty="0">
                <a:latin typeface="Times New Roman" panose="02020603050405020304"/>
                <a:cs typeface="Times New Roman" panose="02020603050405020304"/>
              </a:rPr>
              <a:t>considered</a:t>
            </a:r>
            <a:r>
              <a:rPr sz="19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constant.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1" name="object 11"/>
          <p:cNvSpPr txBox="1"/>
          <p:nvPr/>
        </p:nvSpPr>
        <p:spPr>
          <a:xfrm>
            <a:off x="5520944" y="4659248"/>
            <a:ext cx="33997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  <a:tab pos="1456055" algn="l"/>
                <a:tab pos="1983105" algn="l"/>
              </a:tabLst>
            </a:pPr>
            <a:r>
              <a:rPr sz="190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spc="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40" dirty="0">
                <a:latin typeface="Times New Roman" panose="02020603050405020304"/>
                <a:cs typeface="Times New Roman" panose="02020603050405020304"/>
              </a:rPr>
              <a:t>defining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spc="12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mathe</a:t>
            </a:r>
            <a:r>
              <a:rPr sz="1900" spc="1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spc="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spc="15" dirty="0">
                <a:latin typeface="Times New Roman" panose="02020603050405020304"/>
                <a:cs typeface="Times New Roman" panose="02020603050405020304"/>
              </a:rPr>
              <a:t>ical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4148499"/>
            <a:ext cx="5120005" cy="111506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Asymptotic</a:t>
            </a:r>
            <a:r>
              <a:rPr sz="1800" i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analysis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0955" marR="5080">
              <a:lnSpc>
                <a:spcPct val="100000"/>
              </a:lnSpc>
              <a:spcBef>
                <a:spcPts val="950"/>
              </a:spcBef>
              <a:tabLst>
                <a:tab pos="1386840" algn="l"/>
                <a:tab pos="2404745" algn="l"/>
                <a:tab pos="2800985" algn="l"/>
                <a:tab pos="3247390" algn="l"/>
                <a:tab pos="4502150" algn="l"/>
              </a:tabLst>
            </a:pPr>
            <a:r>
              <a:rPr sz="1900" spc="-8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-6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ympto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ic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ana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900" spc="-1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sis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1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algori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hm,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1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00" spc="-2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00" spc="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s 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foundation/framing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run-time</a:t>
            </a:r>
            <a:r>
              <a:rPr sz="1900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performance.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674" y="5527954"/>
            <a:ext cx="868299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900" spc="30" dirty="0">
                <a:latin typeface="Times New Roman" panose="02020603050405020304"/>
                <a:cs typeface="Times New Roman" panose="02020603050405020304"/>
              </a:rPr>
              <a:t>Asymptotic </a:t>
            </a:r>
            <a:r>
              <a:rPr sz="1900" spc="40" dirty="0">
                <a:latin typeface="Times New Roman" panose="02020603050405020304"/>
                <a:cs typeface="Times New Roman" panose="02020603050405020304"/>
              </a:rPr>
              <a:t>analysis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input bound </a:t>
            </a:r>
            <a:r>
              <a:rPr sz="1900" spc="-40" dirty="0">
                <a:latin typeface="Times New Roman" panose="02020603050405020304"/>
                <a:cs typeface="Times New Roman" panose="02020603050405020304"/>
              </a:rPr>
              <a:t>i.e., </a:t>
            </a:r>
            <a:r>
              <a:rPr sz="1900" spc="-3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there's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algorithm it </a:t>
            </a:r>
            <a:r>
              <a:rPr sz="1900" spc="20" dirty="0"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concluded</a:t>
            </a:r>
            <a:r>
              <a:rPr sz="19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19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9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19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time.</a:t>
            </a:r>
            <a:r>
              <a:rPr sz="19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19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19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"input"</a:t>
            </a:r>
            <a:r>
              <a:rPr sz="19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15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19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19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factors</a:t>
            </a:r>
            <a:r>
              <a:rPr sz="19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are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47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98" y="1540903"/>
            <a:ext cx="8940800" cy="4705350"/>
          </a:xfrm>
          <a:custGeom>
            <a:avLst/>
            <a:gdLst/>
            <a:ahLst/>
            <a:cxnLst/>
            <a:rect l="l" t="t" r="r" b="b"/>
            <a:pathLst>
              <a:path w="8940800" h="4705350">
                <a:moveTo>
                  <a:pt x="0" y="4705096"/>
                </a:moveTo>
                <a:lnTo>
                  <a:pt x="8940800" y="4705096"/>
                </a:lnTo>
                <a:lnTo>
                  <a:pt x="8940800" y="0"/>
                </a:lnTo>
                <a:lnTo>
                  <a:pt x="0" y="0"/>
                </a:lnTo>
                <a:lnTo>
                  <a:pt x="0" y="4705096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36" y="488645"/>
            <a:ext cx="7173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>
                <a:solidFill>
                  <a:srgbClr val="000000"/>
                </a:solidFill>
              </a:rPr>
              <a:t>Time </a:t>
            </a:r>
            <a:r>
              <a:rPr sz="2800" spc="-195" dirty="0">
                <a:solidFill>
                  <a:srgbClr val="000000"/>
                </a:solidFill>
              </a:rPr>
              <a:t>Complexity </a:t>
            </a:r>
            <a:r>
              <a:rPr sz="2800" spc="-235" dirty="0">
                <a:solidFill>
                  <a:srgbClr val="000000"/>
                </a:solidFill>
              </a:rPr>
              <a:t>cont… </a:t>
            </a:r>
            <a:r>
              <a:rPr sz="2800" spc="-180" dirty="0">
                <a:solidFill>
                  <a:srgbClr val="000000"/>
                </a:solidFill>
              </a:rPr>
              <a:t>Asymptotic</a:t>
            </a:r>
            <a:r>
              <a:rPr sz="2800" spc="220" dirty="0">
                <a:solidFill>
                  <a:srgbClr val="000000"/>
                </a:solidFill>
              </a:rPr>
              <a:t> </a:t>
            </a:r>
            <a:r>
              <a:rPr sz="2800" spc="-165" dirty="0">
                <a:solidFill>
                  <a:srgbClr val="000000"/>
                </a:solidFill>
              </a:rPr>
              <a:t>analysis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6141" y="1566798"/>
            <a:ext cx="8884920" cy="459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4318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latin typeface="Georgia" panose="02040502050405020303"/>
                <a:cs typeface="Georgia" panose="02040502050405020303"/>
              </a:rPr>
              <a:t>Asymptotic </a:t>
            </a:r>
            <a:r>
              <a:rPr sz="2400" b="1" spc="-145" dirty="0">
                <a:latin typeface="Georgia" panose="02040502050405020303"/>
                <a:cs typeface="Georgia" panose="02040502050405020303"/>
              </a:rPr>
              <a:t>analysis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refers 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computing </a:t>
            </a:r>
            <a:r>
              <a:rPr sz="2400" spc="114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70" dirty="0">
                <a:latin typeface="Times New Roman" panose="02020603050405020304"/>
                <a:cs typeface="Times New Roman" panose="02020603050405020304"/>
              </a:rPr>
              <a:t>any 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operation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7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mathematical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units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computation.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76200">
              <a:lnSpc>
                <a:spcPct val="100000"/>
              </a:lnSpc>
            </a:pPr>
            <a:r>
              <a:rPr sz="2400" spc="4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example,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04800" indent="-228600">
              <a:lnSpc>
                <a:spcPct val="100000"/>
              </a:lnSpc>
              <a:buChar char="-"/>
              <a:tabLst>
                <a:tab pos="304165" algn="l"/>
                <a:tab pos="304800" algn="l"/>
              </a:tabLst>
            </a:pPr>
            <a:r>
              <a:rPr sz="2400" spc="45" dirty="0">
                <a:latin typeface="Times New Roman" panose="02020603050405020304"/>
                <a:cs typeface="Times New Roman" panose="02020603050405020304"/>
              </a:rPr>
              <a:t>Running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5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operation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computed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45" dirty="0">
                <a:latin typeface="Georgia" panose="02040502050405020303"/>
                <a:cs typeface="Georgia" panose="02040502050405020303"/>
              </a:rPr>
              <a:t>f(n)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304800" indent="-228600">
              <a:lnSpc>
                <a:spcPct val="100000"/>
              </a:lnSpc>
              <a:buChar char="-"/>
              <a:tabLst>
                <a:tab pos="304165" algn="l"/>
                <a:tab pos="304800" algn="l"/>
              </a:tabLst>
            </a:pP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5" dirty="0"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operation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computed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20" dirty="0">
                <a:latin typeface="Georgia" panose="02040502050405020303"/>
                <a:cs typeface="Georgia" panose="02040502050405020303"/>
              </a:rPr>
              <a:t>g(n</a:t>
            </a:r>
            <a:r>
              <a:rPr sz="2400" b="1" spc="-179" baseline="24000" dirty="0">
                <a:latin typeface="Georgia" panose="02040502050405020303"/>
                <a:cs typeface="Georgia" panose="02040502050405020303"/>
              </a:rPr>
              <a:t>2</a:t>
            </a:r>
            <a:r>
              <a:rPr sz="2400" b="1" spc="-120" dirty="0">
                <a:latin typeface="Georgia" panose="02040502050405020303"/>
                <a:cs typeface="Georgia" panose="02040502050405020303"/>
              </a:rPr>
              <a:t>)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Georgia" panose="02040502050405020303"/>
              <a:cs typeface="Georgia" panose="02040502050405020303"/>
            </a:endParaRPr>
          </a:p>
          <a:p>
            <a:pPr marL="76200">
              <a:lnSpc>
                <a:spcPct val="100000"/>
              </a:lnSpc>
            </a:pP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Usually,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falls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35" dirty="0">
                <a:latin typeface="Times New Roman" panose="02020603050405020304"/>
                <a:cs typeface="Times New Roman" panose="02020603050405020304"/>
              </a:rPr>
              <a:t>under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5" dirty="0"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–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363855" indent="-288290">
              <a:lnSpc>
                <a:spcPct val="100000"/>
              </a:lnSpc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64490" algn="l"/>
              </a:tabLst>
            </a:pPr>
            <a:r>
              <a:rPr sz="2400" b="1" spc="-145" dirty="0">
                <a:latin typeface="Georgia" panose="02040502050405020303"/>
                <a:cs typeface="Georgia" panose="02040502050405020303"/>
              </a:rPr>
              <a:t>Best</a:t>
            </a:r>
            <a:r>
              <a:rPr sz="2400" b="1" spc="-100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b="1" spc="-185" dirty="0">
                <a:latin typeface="Georgia" panose="02040502050405020303"/>
                <a:cs typeface="Georgia" panose="02040502050405020303"/>
              </a:rPr>
              <a:t>Case</a:t>
            </a:r>
            <a:r>
              <a:rPr sz="24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Minimum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execution.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63855" indent="-28829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64490" algn="l"/>
              </a:tabLst>
            </a:pPr>
            <a:r>
              <a:rPr sz="2400" b="1" spc="-175" dirty="0">
                <a:latin typeface="Georgia" panose="02040502050405020303"/>
                <a:cs typeface="Georgia" panose="02040502050405020303"/>
              </a:rPr>
              <a:t>Average</a:t>
            </a:r>
            <a:r>
              <a:rPr sz="2400" b="1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b="1" spc="-185" dirty="0">
                <a:latin typeface="Georgia" panose="02040502050405020303"/>
                <a:cs typeface="Georgia" panose="02040502050405020303"/>
              </a:rPr>
              <a:t>Case</a:t>
            </a:r>
            <a:r>
              <a:rPr sz="2400" b="1" spc="-80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execution.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63855" indent="-28829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64490" algn="l"/>
              </a:tabLst>
            </a:pPr>
            <a:r>
              <a:rPr sz="2400" b="1" spc="-220" dirty="0">
                <a:latin typeface="Georgia" panose="02040502050405020303"/>
                <a:cs typeface="Georgia" panose="02040502050405020303"/>
              </a:rPr>
              <a:t>Worst</a:t>
            </a:r>
            <a:r>
              <a:rPr sz="2400" b="1" spc="-80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b="1" spc="-185" dirty="0">
                <a:latin typeface="Georgia" panose="02040502050405020303"/>
                <a:cs typeface="Georgia" panose="02040502050405020303"/>
              </a:rPr>
              <a:t>Case</a:t>
            </a:r>
            <a:r>
              <a:rPr sz="2400" b="1" spc="-75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execution.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48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331" y="1279525"/>
            <a:ext cx="9102090" cy="3281045"/>
            <a:chOff x="42331" y="1279525"/>
            <a:chExt cx="9102090" cy="3281045"/>
          </a:xfrm>
        </p:grpSpPr>
        <p:sp>
          <p:nvSpPr>
            <p:cNvPr id="3" name="object 3"/>
            <p:cNvSpPr/>
            <p:nvPr/>
          </p:nvSpPr>
          <p:spPr>
            <a:xfrm>
              <a:off x="50798" y="1913508"/>
              <a:ext cx="8940800" cy="2640965"/>
            </a:xfrm>
            <a:custGeom>
              <a:avLst/>
              <a:gdLst/>
              <a:ahLst/>
              <a:cxnLst/>
              <a:rect l="l" t="t" r="r" b="b"/>
              <a:pathLst>
                <a:path w="8940800" h="2640965">
                  <a:moveTo>
                    <a:pt x="0" y="2640711"/>
                  </a:moveTo>
                  <a:lnTo>
                    <a:pt x="8940800" y="2640711"/>
                  </a:lnTo>
                  <a:lnTo>
                    <a:pt x="8940800" y="0"/>
                  </a:lnTo>
                  <a:lnTo>
                    <a:pt x="0" y="0"/>
                  </a:lnTo>
                  <a:lnTo>
                    <a:pt x="0" y="2640711"/>
                  </a:lnTo>
                  <a:close/>
                </a:path>
              </a:pathLst>
            </a:custGeom>
            <a:ln w="12699">
              <a:solidFill>
                <a:srgbClr val="93B6D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2331" y="1523987"/>
              <a:ext cx="4711065" cy="369570"/>
            </a:xfrm>
            <a:custGeom>
              <a:avLst/>
              <a:gdLst/>
              <a:ahLst/>
              <a:cxnLst/>
              <a:rect l="l" t="t" r="r" b="b"/>
              <a:pathLst>
                <a:path w="4711065" h="369569">
                  <a:moveTo>
                    <a:pt x="4710938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4710938" y="369328"/>
                  </a:lnTo>
                  <a:lnTo>
                    <a:pt x="4710938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136" y="275336"/>
            <a:ext cx="78651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85" dirty="0">
                <a:solidFill>
                  <a:srgbClr val="000000"/>
                </a:solidFill>
              </a:rPr>
              <a:t>Time </a:t>
            </a:r>
            <a:r>
              <a:rPr sz="2800" spc="-195" dirty="0">
                <a:solidFill>
                  <a:srgbClr val="000000"/>
                </a:solidFill>
              </a:rPr>
              <a:t>Complexity </a:t>
            </a:r>
            <a:r>
              <a:rPr sz="2800" spc="-235" dirty="0">
                <a:solidFill>
                  <a:srgbClr val="000000"/>
                </a:solidFill>
              </a:rPr>
              <a:t>cont… </a:t>
            </a:r>
            <a:r>
              <a:rPr sz="2800" spc="-185" dirty="0">
                <a:solidFill>
                  <a:srgbClr val="000000"/>
                </a:solidFill>
              </a:rPr>
              <a:t>Best, </a:t>
            </a:r>
            <a:r>
              <a:rPr sz="2800" spc="-200" dirty="0">
                <a:solidFill>
                  <a:srgbClr val="000000"/>
                </a:solidFill>
              </a:rPr>
              <a:t>Average </a:t>
            </a:r>
            <a:r>
              <a:rPr sz="2800" spc="-204" dirty="0">
                <a:solidFill>
                  <a:srgbClr val="000000"/>
                </a:solidFill>
              </a:rPr>
              <a:t>and </a:t>
            </a:r>
            <a:r>
              <a:rPr sz="2800" spc="-254" dirty="0">
                <a:solidFill>
                  <a:srgbClr val="000000"/>
                </a:solidFill>
              </a:rPr>
              <a:t>Worst  </a:t>
            </a:r>
            <a:r>
              <a:rPr sz="2800" spc="-215" dirty="0">
                <a:solidFill>
                  <a:srgbClr val="000000"/>
                </a:solidFill>
              </a:rPr>
              <a:t>Case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-190" dirty="0">
                <a:solidFill>
                  <a:srgbClr val="000000"/>
                </a:solidFill>
              </a:rPr>
              <a:t>examples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9265" y="5020779"/>
            <a:ext cx="8940800" cy="136652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379095" indent="-288290">
              <a:lnSpc>
                <a:spcPct val="100000"/>
              </a:lnSpc>
              <a:spcBef>
                <a:spcPts val="550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79730" algn="l"/>
              </a:tabLst>
            </a:pPr>
            <a:r>
              <a:rPr sz="2300" b="1" spc="-140" dirty="0">
                <a:latin typeface="Georgia" panose="02040502050405020303"/>
                <a:cs typeface="Georgia" panose="02040502050405020303"/>
              </a:rPr>
              <a:t>Best</a:t>
            </a:r>
            <a:r>
              <a:rPr sz="2300" b="1" spc="-100" dirty="0">
                <a:latin typeface="Georgia" panose="02040502050405020303"/>
                <a:cs typeface="Georgia" panose="02040502050405020303"/>
              </a:rPr>
              <a:t> </a:t>
            </a:r>
            <a:r>
              <a:rPr sz="2300" b="1" spc="-175" dirty="0">
                <a:latin typeface="Georgia" panose="02040502050405020303"/>
                <a:cs typeface="Georgia" panose="02040502050405020303"/>
              </a:rPr>
              <a:t>Case</a:t>
            </a:r>
            <a:r>
              <a:rPr sz="23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23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6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50" spc="150" baseline="26000" dirty="0"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250" spc="217" baseline="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85" dirty="0">
                <a:latin typeface="Times New Roman" panose="02020603050405020304"/>
                <a:cs typeface="Times New Roman" panose="02020603050405020304"/>
              </a:rPr>
              <a:t>item</a:t>
            </a:r>
            <a:r>
              <a:rPr sz="23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14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5" dirty="0">
                <a:latin typeface="Times New Roman" panose="02020603050405020304"/>
                <a:cs typeface="Times New Roman" panose="02020603050405020304"/>
              </a:rPr>
              <a:t>array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85" dirty="0">
                <a:latin typeface="Times New Roman" panose="02020603050405020304"/>
                <a:cs typeface="Times New Roman" panose="02020603050405020304"/>
              </a:rPr>
              <a:t>equals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3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5" dirty="0">
                <a:latin typeface="Times New Roman" panose="02020603050405020304"/>
                <a:cs typeface="Times New Roman" panose="02020603050405020304"/>
              </a:rPr>
              <a:t>k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79095" indent="-288290">
              <a:lnSpc>
                <a:spcPct val="100000"/>
              </a:lnSpc>
              <a:spcBef>
                <a:spcPts val="555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79730" algn="l"/>
              </a:tabLst>
            </a:pPr>
            <a:r>
              <a:rPr sz="2300" b="1" spc="-165" dirty="0">
                <a:latin typeface="Georgia" panose="02040502050405020303"/>
                <a:cs typeface="Georgia" panose="02040502050405020303"/>
              </a:rPr>
              <a:t>Average </a:t>
            </a:r>
            <a:r>
              <a:rPr sz="2300" b="1" spc="-175" dirty="0">
                <a:latin typeface="Georgia" panose="02040502050405020303"/>
                <a:cs typeface="Georgia" panose="02040502050405020303"/>
              </a:rPr>
              <a:t>Case 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2300" spc="30" dirty="0">
                <a:latin typeface="Times New Roman" panose="02020603050405020304"/>
                <a:cs typeface="Times New Roman" panose="02020603050405020304"/>
              </a:rPr>
              <a:t>Match </a:t>
            </a:r>
            <a:r>
              <a:rPr sz="2300" spc="114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245" dirty="0">
                <a:latin typeface="Times New Roman" panose="02020603050405020304"/>
                <a:cs typeface="Times New Roman" panose="02020603050405020304"/>
              </a:rPr>
              <a:t>n/2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79095" indent="-288290">
              <a:lnSpc>
                <a:spcPct val="100000"/>
              </a:lnSpc>
              <a:spcBef>
                <a:spcPts val="550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79730" algn="l"/>
              </a:tabLst>
            </a:pPr>
            <a:r>
              <a:rPr sz="2300" b="1" spc="-204" dirty="0">
                <a:latin typeface="Georgia" panose="02040502050405020303"/>
                <a:cs typeface="Georgia" panose="02040502050405020303"/>
              </a:rPr>
              <a:t>Worst</a:t>
            </a:r>
            <a:r>
              <a:rPr sz="2300" b="1" spc="-105" dirty="0">
                <a:latin typeface="Georgia" panose="02040502050405020303"/>
                <a:cs typeface="Georgia" panose="02040502050405020303"/>
              </a:rPr>
              <a:t> </a:t>
            </a:r>
            <a:r>
              <a:rPr sz="2300" b="1" spc="-175" dirty="0">
                <a:latin typeface="Georgia" panose="02040502050405020303"/>
                <a:cs typeface="Georgia" panose="02040502050405020303"/>
              </a:rPr>
              <a:t>Case</a:t>
            </a:r>
            <a:r>
              <a:rPr sz="23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23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6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75" dirty="0">
                <a:latin typeface="Times New Roman" panose="02020603050405020304"/>
                <a:cs typeface="Times New Roman" panose="02020603050405020304"/>
              </a:rPr>
              <a:t>last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80" dirty="0">
                <a:latin typeface="Times New Roman" panose="02020603050405020304"/>
                <a:cs typeface="Times New Roman" panose="02020603050405020304"/>
              </a:rPr>
              <a:t>position</a:t>
            </a:r>
            <a:r>
              <a:rPr sz="23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3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14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5" dirty="0">
                <a:latin typeface="Times New Roman" panose="02020603050405020304"/>
                <a:cs typeface="Times New Roman" panose="02020603050405020304"/>
              </a:rPr>
              <a:t>array</a:t>
            </a:r>
            <a:r>
              <a:rPr sz="23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85" dirty="0">
                <a:latin typeface="Times New Roman" panose="02020603050405020304"/>
                <a:cs typeface="Times New Roman" panose="02020603050405020304"/>
              </a:rPr>
              <a:t>equals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3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5" dirty="0">
                <a:latin typeface="Times New Roman" panose="02020603050405020304"/>
                <a:cs typeface="Times New Roman" panose="02020603050405020304"/>
              </a:rPr>
              <a:t>k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329" y="4631296"/>
            <a:ext cx="5659120" cy="369570"/>
          </a:xfrm>
          <a:custGeom>
            <a:avLst/>
            <a:gdLst/>
            <a:ahLst/>
            <a:cxnLst/>
            <a:rect l="l" t="t" r="r" b="b"/>
            <a:pathLst>
              <a:path w="5659120" h="369570">
                <a:moveTo>
                  <a:pt x="5658612" y="0"/>
                </a:moveTo>
                <a:lnTo>
                  <a:pt x="0" y="0"/>
                </a:lnTo>
                <a:lnTo>
                  <a:pt x="0" y="369328"/>
                </a:lnTo>
                <a:lnTo>
                  <a:pt x="5658612" y="369328"/>
                </a:lnTo>
                <a:lnTo>
                  <a:pt x="5658612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1107" y="1427606"/>
            <a:ext cx="8791575" cy="352552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25"/>
              </a:spcBef>
            </a:pP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Example </a:t>
            </a:r>
            <a:r>
              <a:rPr sz="1800" i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1: </a:t>
            </a:r>
            <a:r>
              <a:rPr sz="1800" i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Travel </a:t>
            </a:r>
            <a:r>
              <a:rPr sz="1800" i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Kanyakumari </a:t>
            </a:r>
            <a:r>
              <a:rPr sz="1800" i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800" i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Srinagar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09245" indent="-288925" algn="just">
              <a:lnSpc>
                <a:spcPct val="100000"/>
              </a:lnSpc>
              <a:spcBef>
                <a:spcPts val="1185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09880" algn="l"/>
              </a:tabLst>
            </a:pPr>
            <a:r>
              <a:rPr sz="2300" b="1" spc="-204" dirty="0">
                <a:latin typeface="Georgia" panose="02040502050405020303"/>
                <a:cs typeface="Georgia" panose="02040502050405020303"/>
              </a:rPr>
              <a:t>Worst </a:t>
            </a:r>
            <a:r>
              <a:rPr sz="2300" b="1" spc="-175" dirty="0">
                <a:latin typeface="Georgia" panose="02040502050405020303"/>
                <a:cs typeface="Georgia" panose="02040502050405020303"/>
              </a:rPr>
              <a:t>Case 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2300" spc="-120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300" spc="30" dirty="0">
                <a:latin typeface="Times New Roman" panose="02020603050405020304"/>
                <a:cs typeface="Times New Roman" panose="02020603050405020304"/>
              </a:rPr>
              <a:t>go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300" spc="75" dirty="0">
                <a:latin typeface="Times New Roman" panose="02020603050405020304"/>
                <a:cs typeface="Times New Roman" panose="02020603050405020304"/>
              </a:rPr>
              <a:t>Ahemdabad </a:t>
            </a:r>
            <a:r>
              <a:rPr sz="2300" spc="114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300" spc="120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300" spc="50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take </a:t>
            </a:r>
            <a:r>
              <a:rPr sz="2300" spc="1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300" spc="110" dirty="0">
                <a:latin typeface="Times New Roman" panose="02020603050405020304"/>
                <a:cs typeface="Times New Roman" panose="02020603050405020304"/>
              </a:rPr>
              <a:t>east </a:t>
            </a:r>
            <a:r>
              <a:rPr sz="2300" spc="30" dirty="0"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23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80" dirty="0">
                <a:latin typeface="Times New Roman" panose="02020603050405020304"/>
                <a:cs typeface="Times New Roman" panose="02020603050405020304"/>
              </a:rPr>
              <a:t>to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20955" algn="just">
              <a:lnSpc>
                <a:spcPct val="100000"/>
              </a:lnSpc>
              <a:spcBef>
                <a:spcPts val="555"/>
              </a:spcBef>
            </a:pPr>
            <a:r>
              <a:rPr sz="2300" spc="35" dirty="0">
                <a:latin typeface="Times New Roman" panose="02020603050405020304"/>
                <a:cs typeface="Times New Roman" panose="02020603050405020304"/>
              </a:rPr>
              <a:t>Guhwati</a:t>
            </a:r>
            <a:r>
              <a:rPr sz="23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2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20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5" dirty="0">
                <a:latin typeface="Times New Roman" panose="02020603050405020304"/>
                <a:cs typeface="Times New Roman" panose="02020603050405020304"/>
              </a:rPr>
              <a:t>again</a:t>
            </a:r>
            <a:r>
              <a:rPr sz="23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23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0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10" dirty="0">
                <a:latin typeface="Times New Roman" panose="02020603050405020304"/>
                <a:cs typeface="Times New Roman" panose="02020603050405020304"/>
              </a:rPr>
              <a:t>west</a:t>
            </a:r>
            <a:r>
              <a:rPr sz="23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2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30" dirty="0"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20" dirty="0">
                <a:latin typeface="Times New Roman" panose="02020603050405020304"/>
                <a:cs typeface="Times New Roman" panose="02020603050405020304"/>
              </a:rPr>
              <a:t>Srinagar.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09245" indent="-288925" algn="just">
              <a:lnSpc>
                <a:spcPct val="100000"/>
              </a:lnSpc>
              <a:spcBef>
                <a:spcPts val="550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09880" algn="l"/>
              </a:tabLst>
            </a:pPr>
            <a:r>
              <a:rPr sz="2300" b="1" spc="-165" dirty="0">
                <a:latin typeface="Georgia" panose="02040502050405020303"/>
                <a:cs typeface="Georgia" panose="02040502050405020303"/>
              </a:rPr>
              <a:t>Average</a:t>
            </a:r>
            <a:r>
              <a:rPr sz="2300" b="1" spc="-95" dirty="0">
                <a:latin typeface="Georgia" panose="02040502050405020303"/>
                <a:cs typeface="Georgia" panose="02040502050405020303"/>
              </a:rPr>
              <a:t> </a:t>
            </a:r>
            <a:r>
              <a:rPr sz="2300" b="1" spc="-175" dirty="0">
                <a:latin typeface="Georgia" panose="02040502050405020303"/>
                <a:cs typeface="Georgia" panose="02040502050405020303"/>
              </a:rPr>
              <a:t>Case</a:t>
            </a:r>
            <a:r>
              <a:rPr sz="23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20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3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30" dirty="0"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23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5" dirty="0">
                <a:latin typeface="Times New Roman" panose="02020603050405020304"/>
                <a:cs typeface="Times New Roman" panose="02020603050405020304"/>
              </a:rPr>
              <a:t>normal</a:t>
            </a:r>
            <a:r>
              <a:rPr sz="23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10" dirty="0"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3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45" dirty="0">
                <a:latin typeface="Times New Roman" panose="02020603050405020304"/>
                <a:cs typeface="Times New Roman" panose="02020603050405020304"/>
              </a:rPr>
              <a:t>highways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35" dirty="0"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3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reach</a:t>
            </a:r>
            <a:r>
              <a:rPr sz="23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80" dirty="0">
                <a:latin typeface="Times New Roman" panose="02020603050405020304"/>
                <a:cs typeface="Times New Roman" panose="02020603050405020304"/>
              </a:rPr>
              <a:t>there.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20955" marR="5080" algn="just">
              <a:lnSpc>
                <a:spcPct val="120000"/>
              </a:lnSpc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09880" algn="l"/>
              </a:tabLst>
            </a:pPr>
            <a:r>
              <a:rPr sz="2300" b="1" spc="-140" dirty="0">
                <a:latin typeface="Georgia" panose="02040502050405020303"/>
                <a:cs typeface="Georgia" panose="02040502050405020303"/>
              </a:rPr>
              <a:t>Best </a:t>
            </a:r>
            <a:r>
              <a:rPr sz="2300" b="1" spc="-175" dirty="0">
                <a:latin typeface="Georgia" panose="02040502050405020303"/>
                <a:cs typeface="Georgia" panose="02040502050405020303"/>
              </a:rPr>
              <a:t>Case 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Take </a:t>
            </a:r>
            <a:r>
              <a:rPr sz="2300" spc="65" dirty="0">
                <a:latin typeface="Times New Roman" panose="02020603050405020304"/>
                <a:cs typeface="Times New Roman" panose="02020603050405020304"/>
              </a:rPr>
              <a:t>every </a:t>
            </a:r>
            <a:r>
              <a:rPr sz="2300" spc="120" dirty="0">
                <a:latin typeface="Times New Roman" panose="02020603050405020304"/>
                <a:cs typeface="Times New Roman" panose="02020603050405020304"/>
              </a:rPr>
              <a:t>short </a:t>
            </a:r>
            <a:r>
              <a:rPr sz="2300" spc="85" dirty="0">
                <a:latin typeface="Times New Roman" panose="02020603050405020304"/>
                <a:cs typeface="Times New Roman" panose="02020603050405020304"/>
              </a:rPr>
              <a:t>cut </a:t>
            </a:r>
            <a:r>
              <a:rPr sz="2300" spc="70" dirty="0">
                <a:latin typeface="Times New Roman" panose="02020603050405020304"/>
                <a:cs typeface="Times New Roman" panose="02020603050405020304"/>
              </a:rPr>
              <a:t>possible </a:t>
            </a:r>
            <a:r>
              <a:rPr sz="2300" spc="40" dirty="0">
                <a:latin typeface="Times New Roman" panose="02020603050405020304"/>
                <a:cs typeface="Times New Roman" panose="02020603050405020304"/>
              </a:rPr>
              <a:t>leave </a:t>
            </a:r>
            <a:r>
              <a:rPr sz="2300" spc="114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300" spc="80" dirty="0">
                <a:latin typeface="Times New Roman" panose="02020603050405020304"/>
                <a:cs typeface="Times New Roman" panose="02020603050405020304"/>
              </a:rPr>
              <a:t>national  </a:t>
            </a:r>
            <a:r>
              <a:rPr sz="2300" spc="45" dirty="0">
                <a:latin typeface="Times New Roman" panose="02020603050405020304"/>
                <a:cs typeface="Times New Roman" panose="02020603050405020304"/>
              </a:rPr>
              <a:t>highway </a:t>
            </a:r>
            <a:r>
              <a:rPr sz="2300" spc="-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300" spc="55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300" spc="110" dirty="0">
                <a:latin typeface="Times New Roman" panose="02020603050405020304"/>
                <a:cs typeface="Times New Roman" panose="02020603050405020304"/>
              </a:rPr>
              <a:t>need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to take </a:t>
            </a:r>
            <a:r>
              <a:rPr sz="2300" spc="110" dirty="0">
                <a:latin typeface="Times New Roman" panose="02020603050405020304"/>
                <a:cs typeface="Times New Roman" panose="02020603050405020304"/>
              </a:rPr>
              <a:t>state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highway, </a:t>
            </a:r>
            <a:r>
              <a:rPr sz="2300" spc="80" dirty="0">
                <a:latin typeface="Times New Roman" panose="02020603050405020304"/>
                <a:cs typeface="Times New Roman" panose="02020603050405020304"/>
              </a:rPr>
              <a:t>district </a:t>
            </a:r>
            <a:r>
              <a:rPr sz="2300" spc="110" dirty="0">
                <a:latin typeface="Times New Roman" panose="02020603050405020304"/>
                <a:cs typeface="Times New Roman" panose="02020603050405020304"/>
              </a:rPr>
              <a:t>road </a:t>
            </a:r>
            <a:r>
              <a:rPr sz="2300" spc="-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300" spc="55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300" spc="110" dirty="0">
                <a:latin typeface="Times New Roman" panose="02020603050405020304"/>
                <a:cs typeface="Times New Roman" panose="02020603050405020304"/>
              </a:rPr>
              <a:t>need </a:t>
            </a:r>
            <a:r>
              <a:rPr sz="2300" spc="8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300" spc="120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0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3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60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3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75" dirty="0"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3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60" dirty="0">
                <a:latin typeface="Times New Roman" panose="02020603050405020304"/>
                <a:cs typeface="Times New Roman" panose="02020603050405020304"/>
              </a:rPr>
              <a:t>Srinagar</a:t>
            </a:r>
            <a:r>
              <a:rPr sz="23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80" dirty="0">
                <a:latin typeface="Times New Roman" panose="02020603050405020304"/>
                <a:cs typeface="Times New Roman" panose="02020603050405020304"/>
              </a:rPr>
              <a:t>least</a:t>
            </a:r>
            <a:r>
              <a:rPr sz="23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70" dirty="0">
                <a:latin typeface="Times New Roman" panose="02020603050405020304"/>
                <a:cs typeface="Times New Roman" panose="02020603050405020304"/>
              </a:rPr>
              <a:t>possible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85" dirty="0">
                <a:latin typeface="Times New Roman" panose="02020603050405020304"/>
                <a:cs typeface="Times New Roman" panose="02020603050405020304"/>
              </a:rPr>
              <a:t>distance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1805"/>
              </a:spcBef>
            </a:pP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Example </a:t>
            </a:r>
            <a:r>
              <a:rPr sz="1800" i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2: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Sequential </a:t>
            </a:r>
            <a:r>
              <a:rPr sz="1800" i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Search 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800" i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 in </a:t>
            </a: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800" i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 </a:t>
            </a:r>
            <a:r>
              <a:rPr sz="18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800" i="1" spc="-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i="1" spc="-3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integers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3" name="object 13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49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98" y="1540865"/>
            <a:ext cx="8940800" cy="4524375"/>
          </a:xfrm>
          <a:custGeom>
            <a:avLst/>
            <a:gdLst/>
            <a:ahLst/>
            <a:cxnLst/>
            <a:rect l="l" t="t" r="r" b="b"/>
            <a:pathLst>
              <a:path w="8940800" h="4524375">
                <a:moveTo>
                  <a:pt x="0" y="4524375"/>
                </a:moveTo>
                <a:lnTo>
                  <a:pt x="8940800" y="4524375"/>
                </a:lnTo>
                <a:lnTo>
                  <a:pt x="8940800" y="0"/>
                </a:lnTo>
                <a:lnTo>
                  <a:pt x="0" y="0"/>
                </a:lnTo>
                <a:lnTo>
                  <a:pt x="0" y="4524375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36" y="488645"/>
            <a:ext cx="744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>
                <a:solidFill>
                  <a:srgbClr val="000000"/>
                </a:solidFill>
              </a:rPr>
              <a:t>Time </a:t>
            </a:r>
            <a:r>
              <a:rPr sz="2800" spc="-195" dirty="0">
                <a:solidFill>
                  <a:srgbClr val="000000"/>
                </a:solidFill>
              </a:rPr>
              <a:t>Complexity </a:t>
            </a:r>
            <a:r>
              <a:rPr sz="2800" spc="-235" dirty="0">
                <a:solidFill>
                  <a:srgbClr val="000000"/>
                </a:solidFill>
              </a:rPr>
              <a:t>cont… </a:t>
            </a:r>
            <a:r>
              <a:rPr sz="2800" spc="-180" dirty="0">
                <a:solidFill>
                  <a:srgbClr val="000000"/>
                </a:solidFill>
              </a:rPr>
              <a:t>Asymptotic</a:t>
            </a:r>
            <a:r>
              <a:rPr sz="2800" spc="240" dirty="0">
                <a:solidFill>
                  <a:srgbClr val="000000"/>
                </a:solidFill>
              </a:rPr>
              <a:t> </a:t>
            </a:r>
            <a:r>
              <a:rPr sz="2800" spc="-195" dirty="0">
                <a:solidFill>
                  <a:srgbClr val="000000"/>
                </a:solidFill>
              </a:rPr>
              <a:t>Notations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9641" y="1566799"/>
            <a:ext cx="8785860" cy="4413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latin typeface="Times New Roman" panose="02020603050405020304"/>
                <a:cs typeface="Times New Roman" panose="02020603050405020304"/>
              </a:rPr>
              <a:t>Following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commonly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asymptotic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notations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calculating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running  time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algorithm.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20000"/>
              </a:lnSpc>
              <a:spcBef>
                <a:spcPts val="935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00990" algn="l"/>
              </a:tabLst>
            </a:pPr>
            <a:r>
              <a:rPr sz="2000" b="1" spc="-250" dirty="0">
                <a:latin typeface="Georgia" panose="02040502050405020303"/>
                <a:cs typeface="Georgia" panose="02040502050405020303"/>
              </a:rPr>
              <a:t>Ο </a:t>
            </a:r>
            <a:r>
              <a:rPr sz="2000" b="1" spc="-140" dirty="0">
                <a:latin typeface="Georgia" panose="02040502050405020303"/>
                <a:cs typeface="Georgia" panose="02040502050405020303"/>
              </a:rPr>
              <a:t>Notation </a:t>
            </a:r>
            <a:r>
              <a:rPr sz="2000" b="1" spc="-405" dirty="0">
                <a:latin typeface="Georgia" panose="02040502050405020303"/>
                <a:cs typeface="Georgia" panose="02040502050405020303"/>
              </a:rPr>
              <a:t>– </a:t>
            </a:r>
            <a:r>
              <a:rPr sz="2000" b="1" spc="-165" dirty="0">
                <a:latin typeface="Georgia" panose="02040502050405020303"/>
                <a:cs typeface="Georgia" panose="02040502050405020303"/>
              </a:rPr>
              <a:t>“Big </a:t>
            </a:r>
            <a:r>
              <a:rPr sz="2000" b="1" spc="-240" dirty="0">
                <a:latin typeface="Georgia" panose="02040502050405020303"/>
                <a:cs typeface="Georgia" panose="02040502050405020303"/>
              </a:rPr>
              <a:t>Oh”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Ο(n)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formal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express 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upper  </a:t>
            </a:r>
            <a:r>
              <a:rPr sz="2000" b="1" spc="-145" dirty="0">
                <a:latin typeface="Georgia" panose="02040502050405020303"/>
                <a:cs typeface="Georgia" panose="02040502050405020303"/>
              </a:rPr>
              <a:t>bound</a:t>
            </a:r>
            <a:r>
              <a:rPr sz="2000" b="1" spc="21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algorithm's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time.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measures 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worst 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case 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time 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complexity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or 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longest </a:t>
            </a:r>
            <a:r>
              <a:rPr sz="2000" b="1" spc="-155" dirty="0">
                <a:latin typeface="Georgia" panose="02040502050405020303"/>
                <a:cs typeface="Georgia" panose="02040502050405020303"/>
              </a:rPr>
              <a:t>amount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of </a:t>
            </a:r>
            <a:r>
              <a:rPr sz="2000" b="1" spc="-130" dirty="0">
                <a:latin typeface="Georgia" panose="02040502050405020303"/>
                <a:cs typeface="Georgia" panose="02040502050405020303"/>
              </a:rPr>
              <a:t>time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possibly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take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complete.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20000"/>
              </a:lnSpc>
              <a:spcBef>
                <a:spcPts val="1435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00990" algn="l"/>
              </a:tabLst>
            </a:pPr>
            <a:r>
              <a:rPr sz="2000" b="1" spc="-260" dirty="0">
                <a:latin typeface="Georgia" panose="02040502050405020303"/>
                <a:cs typeface="Georgia" panose="02040502050405020303"/>
              </a:rPr>
              <a:t>Ω </a:t>
            </a:r>
            <a:r>
              <a:rPr sz="2000" b="1" spc="-140" dirty="0">
                <a:latin typeface="Georgia" panose="02040502050405020303"/>
                <a:cs typeface="Georgia" panose="02040502050405020303"/>
              </a:rPr>
              <a:t>Notation </a:t>
            </a:r>
            <a:r>
              <a:rPr sz="2000" b="1" spc="-405" dirty="0">
                <a:latin typeface="Georgia" panose="02040502050405020303"/>
                <a:cs typeface="Georgia" panose="02040502050405020303"/>
              </a:rPr>
              <a:t>– </a:t>
            </a:r>
            <a:r>
              <a:rPr sz="2000" b="1" spc="-200" dirty="0">
                <a:latin typeface="Georgia" panose="02040502050405020303"/>
                <a:cs typeface="Georgia" panose="02040502050405020303"/>
              </a:rPr>
              <a:t>“Omega”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Ω(n)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formal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express 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b="1" spc="-130" dirty="0">
                <a:latin typeface="Georgia" panose="02040502050405020303"/>
                <a:cs typeface="Georgia" panose="02040502050405020303"/>
              </a:rPr>
              <a:t>lower  </a:t>
            </a:r>
            <a:r>
              <a:rPr sz="2000" b="1" spc="-145" dirty="0">
                <a:latin typeface="Georgia" panose="02040502050405020303"/>
                <a:cs typeface="Georgia" panose="02040502050405020303"/>
              </a:rPr>
              <a:t>bound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algorithm's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time.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measures </a:t>
            </a:r>
            <a:r>
              <a:rPr sz="2000" b="1" spc="-110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b="1" spc="-95" dirty="0">
                <a:latin typeface="Georgia" panose="02040502050405020303"/>
                <a:cs typeface="Georgia" panose="02040502050405020303"/>
              </a:rPr>
              <a:t>best </a:t>
            </a:r>
            <a:r>
              <a:rPr sz="2000" b="1" spc="-110" dirty="0">
                <a:latin typeface="Georgia" panose="02040502050405020303"/>
                <a:cs typeface="Georgia" panose="02040502050405020303"/>
              </a:rPr>
              <a:t>case 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time 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complexity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30" dirty="0">
                <a:latin typeface="Georgia" panose="02040502050405020303"/>
                <a:cs typeface="Georgia" panose="02040502050405020303"/>
              </a:rPr>
              <a:t>or</a:t>
            </a:r>
            <a:r>
              <a:rPr sz="2000" b="1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90" dirty="0">
                <a:latin typeface="Georgia" panose="02040502050405020303"/>
                <a:cs typeface="Georgia" panose="02040502050405020303"/>
              </a:rPr>
              <a:t>best</a:t>
            </a:r>
            <a:r>
              <a:rPr sz="20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55" dirty="0">
                <a:latin typeface="Georgia" panose="02040502050405020303"/>
                <a:cs typeface="Georgia" panose="02040502050405020303"/>
              </a:rPr>
              <a:t>amount</a:t>
            </a:r>
            <a:r>
              <a:rPr sz="20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of</a:t>
            </a:r>
            <a:r>
              <a:rPr sz="2000" b="1" spc="-6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time</a:t>
            </a:r>
            <a:r>
              <a:rPr sz="2000" b="1" spc="-9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possibly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complete.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6985" algn="just">
              <a:lnSpc>
                <a:spcPct val="120000"/>
              </a:lnSpc>
              <a:spcBef>
                <a:spcPts val="144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00990" algn="l"/>
              </a:tabLst>
            </a:pPr>
            <a:r>
              <a:rPr sz="2000" b="1" spc="-120" dirty="0">
                <a:latin typeface="Georgia" panose="02040502050405020303"/>
                <a:cs typeface="Georgia" panose="02040502050405020303"/>
              </a:rPr>
              <a:t>θ </a:t>
            </a:r>
            <a:r>
              <a:rPr sz="2000" b="1" spc="-140" dirty="0">
                <a:latin typeface="Georgia" panose="02040502050405020303"/>
                <a:cs typeface="Georgia" panose="02040502050405020303"/>
              </a:rPr>
              <a:t>Notation </a:t>
            </a:r>
            <a:r>
              <a:rPr sz="2000" b="1" spc="-405" dirty="0">
                <a:latin typeface="Georgia" panose="02040502050405020303"/>
                <a:cs typeface="Georgia" panose="02040502050405020303"/>
              </a:rPr>
              <a:t>– </a:t>
            </a:r>
            <a:r>
              <a:rPr sz="2000" b="1" spc="-155" dirty="0">
                <a:latin typeface="Georgia" panose="02040502050405020303"/>
                <a:cs typeface="Georgia" panose="02040502050405020303"/>
              </a:rPr>
              <a:t>“Theta” </a:t>
            </a:r>
            <a:r>
              <a:rPr sz="2000" b="1" spc="-85" dirty="0">
                <a:latin typeface="Georgia" panose="02040502050405020303"/>
                <a:cs typeface="Georgia" panose="02040502050405020303"/>
              </a:rPr>
              <a:t>-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θ(n)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formal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express 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both 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b="1" spc="-130" dirty="0">
                <a:latin typeface="Georgia" panose="02040502050405020303"/>
                <a:cs typeface="Georgia" panose="02040502050405020303"/>
              </a:rPr>
              <a:t>lower  </a:t>
            </a:r>
            <a:r>
              <a:rPr sz="2000" b="1" spc="-145" dirty="0">
                <a:latin typeface="Georgia" panose="02040502050405020303"/>
                <a:cs typeface="Georgia" panose="02040502050405020303"/>
              </a:rPr>
              <a:t>bound and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upper </a:t>
            </a:r>
            <a:r>
              <a:rPr sz="2000" b="1" spc="-145" dirty="0">
                <a:latin typeface="Georgia" panose="02040502050405020303"/>
                <a:cs typeface="Georgia" panose="02040502050405020303"/>
              </a:rPr>
              <a:t>bound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algorithm's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running</a:t>
            </a:r>
            <a:r>
              <a:rPr sz="2000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time.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520649"/>
            <a:ext cx="7294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000000"/>
                </a:solidFill>
              </a:rPr>
              <a:t>Time </a:t>
            </a:r>
            <a:r>
              <a:rPr sz="2400" spc="-165" dirty="0">
                <a:solidFill>
                  <a:srgbClr val="000000"/>
                </a:solidFill>
              </a:rPr>
              <a:t>Complexity </a:t>
            </a:r>
            <a:r>
              <a:rPr sz="2400" spc="-200" dirty="0">
                <a:solidFill>
                  <a:srgbClr val="000000"/>
                </a:solidFill>
              </a:rPr>
              <a:t>cont… </a:t>
            </a:r>
            <a:r>
              <a:rPr sz="2400" spc="-155" dirty="0">
                <a:solidFill>
                  <a:srgbClr val="000000"/>
                </a:solidFill>
              </a:rPr>
              <a:t>Asymptotic </a:t>
            </a:r>
            <a:r>
              <a:rPr sz="2400" spc="-165" dirty="0">
                <a:solidFill>
                  <a:srgbClr val="000000"/>
                </a:solidFill>
              </a:rPr>
              <a:t>Notations</a:t>
            </a:r>
            <a:r>
              <a:rPr sz="2400" spc="160" dirty="0">
                <a:solidFill>
                  <a:srgbClr val="000000"/>
                </a:solidFill>
              </a:rPr>
              <a:t> </a:t>
            </a:r>
            <a:r>
              <a:rPr sz="2400" spc="-200" dirty="0">
                <a:solidFill>
                  <a:srgbClr val="000000"/>
                </a:solidFill>
              </a:rPr>
              <a:t>cont…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2400" y="4038587"/>
            <a:ext cx="21717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Time-Space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Trade</a:t>
            </a:r>
            <a:r>
              <a:rPr sz="1800" i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Off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231140" y="4482845"/>
            <a:ext cx="86829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15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5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20" dirty="0">
                <a:latin typeface="Times New Roman" panose="02020603050405020304"/>
                <a:cs typeface="Times New Roman" panose="02020603050405020304"/>
              </a:rPr>
              <a:t>solve</a:t>
            </a:r>
            <a:r>
              <a:rPr sz="15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15" dirty="0">
                <a:latin typeface="Times New Roman" panose="02020603050405020304"/>
                <a:cs typeface="Times New Roman" panose="02020603050405020304"/>
              </a:rPr>
              <a:t>given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15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5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6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5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5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requires</a:t>
            </a:r>
            <a:r>
              <a:rPr sz="15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5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15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5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60" dirty="0">
                <a:latin typeface="Times New Roman" panose="02020603050405020304"/>
                <a:cs typeface="Times New Roman" panose="02020603050405020304"/>
              </a:rPr>
              <a:t>takes</a:t>
            </a:r>
            <a:r>
              <a:rPr sz="15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5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time 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complete its </a:t>
            </a:r>
            <a:r>
              <a:rPr sz="1500" spc="25" dirty="0">
                <a:latin typeface="Times New Roman" panose="02020603050405020304"/>
                <a:cs typeface="Times New Roman" panose="02020603050405020304"/>
              </a:rPr>
              <a:t>execution. But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practice it </a:t>
            </a:r>
            <a:r>
              <a:rPr sz="15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500" spc="25" dirty="0">
                <a:latin typeface="Times New Roman" panose="02020603050405020304"/>
                <a:cs typeface="Times New Roman" panose="02020603050405020304"/>
              </a:rPr>
              <a:t>always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possible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00" spc="30" dirty="0">
                <a:latin typeface="Times New Roman" panose="02020603050405020304"/>
                <a:cs typeface="Times New Roman" panose="02020603050405020304"/>
              </a:rPr>
              <a:t>achieve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both these </a:t>
            </a:r>
            <a:r>
              <a:rPr sz="1500" spc="25" dirty="0">
                <a:latin typeface="Times New Roman" panose="02020603050405020304"/>
                <a:cs typeface="Times New Roman" panose="02020603050405020304"/>
              </a:rPr>
              <a:t>objectives. </a:t>
            </a:r>
            <a:r>
              <a:rPr sz="1500" spc="-4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we 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know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be more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than </a:t>
            </a:r>
            <a:r>
              <a:rPr sz="1500" spc="60" dirty="0">
                <a:latin typeface="Times New Roman" panose="02020603050405020304"/>
                <a:cs typeface="Times New Roman" panose="02020603050405020304"/>
              </a:rPr>
              <a:t>one approach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00" spc="20" dirty="0">
                <a:latin typeface="Times New Roman" panose="02020603050405020304"/>
                <a:cs typeface="Times New Roman" panose="02020603050405020304"/>
              </a:rPr>
              <a:t>solve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particular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problem. </a:t>
            </a:r>
            <a:r>
              <a:rPr sz="1500" spc="1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1500" spc="60" dirty="0">
                <a:latin typeface="Times New Roman" panose="02020603050405020304"/>
                <a:cs typeface="Times New Roman" panose="02020603050405020304"/>
              </a:rPr>
              <a:t>approach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take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more 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takes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complete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35" dirty="0">
                <a:latin typeface="Times New Roman" panose="02020603050405020304"/>
                <a:cs typeface="Times New Roman" panose="02020603050405020304"/>
              </a:rPr>
              <a:t>execution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approach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takes 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complete its </a:t>
            </a:r>
            <a:r>
              <a:rPr sz="1500" spc="25" dirty="0">
                <a:latin typeface="Times New Roman" panose="02020603050405020304"/>
                <a:cs typeface="Times New Roman" panose="02020603050405020304"/>
              </a:rPr>
              <a:t>execution. 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1500" spc="35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00" spc="25" dirty="0">
                <a:latin typeface="Times New Roman" panose="02020603050405020304"/>
                <a:cs typeface="Times New Roman" panose="02020603050405020304"/>
              </a:rPr>
              <a:t>sacrifice </a:t>
            </a:r>
            <a:r>
              <a:rPr sz="1500" spc="6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cost 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500" spc="25" dirty="0">
                <a:latin typeface="Times New Roman" panose="02020603050405020304"/>
                <a:cs typeface="Times New Roman" panose="02020603050405020304"/>
              </a:rPr>
              <a:t>other. 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5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our 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constraint,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500" spc="35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choose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500" spc="60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requires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less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cost 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1500" spc="35" dirty="0">
                <a:latin typeface="Times New Roman" panose="02020603050405020304"/>
                <a:cs typeface="Times New Roman" panose="02020603050405020304"/>
              </a:rPr>
              <a:t>execution </a:t>
            </a:r>
            <a:r>
              <a:rPr sz="1500" spc="30" dirty="0">
                <a:latin typeface="Times New Roman" panose="02020603050405020304"/>
                <a:cs typeface="Times New Roman" panose="02020603050405020304"/>
              </a:rPr>
              <a:t>time.  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1500" spc="80" dirty="0">
                <a:latin typeface="Times New Roman" panose="02020603050405020304"/>
                <a:cs typeface="Times New Roman" panose="02020603050405020304"/>
              </a:rPr>
              <a:t>hand 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5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constraint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choose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500" spc="60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1500" spc="8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takes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less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500" spc="6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complete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5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35" dirty="0">
                <a:latin typeface="Times New Roman" panose="02020603050405020304"/>
                <a:cs typeface="Times New Roman" panose="02020603050405020304"/>
              </a:rPr>
              <a:t>execution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5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5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30" dirty="0">
                <a:latin typeface="Times New Roman" panose="02020603050405020304"/>
                <a:cs typeface="Times New Roman" panose="02020603050405020304"/>
              </a:rPr>
              <a:t>space.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36650" y="1593850"/>
          <a:ext cx="7410450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2209800"/>
                <a:gridCol w="1371600"/>
                <a:gridCol w="1524000"/>
                <a:gridCol w="1600200"/>
              </a:tblGrid>
              <a:tr h="30480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4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Algorithm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Time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Complexity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04800">
                <a:tc vMerge="1"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vMerge="1"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40" dirty="0">
                          <a:latin typeface="Arimo"/>
                          <a:cs typeface="Arimo"/>
                        </a:rPr>
                        <a:t>Best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R="44894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35" dirty="0">
                          <a:latin typeface="Arimo"/>
                          <a:cs typeface="Arimo"/>
                        </a:rPr>
                        <a:t>A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v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e</a:t>
                      </a:r>
                      <a:r>
                        <a:rPr sz="1400" spc="-15" dirty="0">
                          <a:latin typeface="Arimo"/>
                          <a:cs typeface="Arimo"/>
                        </a:rPr>
                        <a:t>r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a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g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e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Worst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Bubble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Sort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0" dirty="0">
                          <a:latin typeface="Carlito" panose="020F0502020204030204"/>
                          <a:cs typeface="Carlito" panose="020F0502020204030204"/>
                        </a:rPr>
                        <a:t>Ω(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5" dirty="0">
                          <a:latin typeface="Carlito" panose="020F0502020204030204"/>
                          <a:cs typeface="Carlito" panose="020F0502020204030204"/>
                        </a:rPr>
                        <a:t>Θ(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350" spc="-82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O</a:t>
                      </a:r>
                      <a:r>
                        <a:rPr sz="1400" spc="-55" dirty="0">
                          <a:latin typeface="Carlito" panose="020F0502020204030204"/>
                          <a:cs typeface="Carlito" panose="020F0502020204030204"/>
                        </a:rPr>
                        <a:t>(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350" spc="-82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Insertion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Sort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0" dirty="0">
                          <a:latin typeface="Carlito" panose="020F0502020204030204"/>
                          <a:cs typeface="Carlito" panose="020F0502020204030204"/>
                        </a:rPr>
                        <a:t>Ω(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350" spc="-75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5" dirty="0">
                          <a:latin typeface="Carlito" panose="020F0502020204030204"/>
                          <a:cs typeface="Carlito" panose="020F0502020204030204"/>
                        </a:rPr>
                        <a:t>Θ(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350" spc="-82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O</a:t>
                      </a:r>
                      <a:r>
                        <a:rPr sz="1400" spc="-55" dirty="0">
                          <a:latin typeface="Carlito" panose="020F0502020204030204"/>
                          <a:cs typeface="Carlito" panose="020F0502020204030204"/>
                        </a:rPr>
                        <a:t>(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350" spc="-82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Quick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Sort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0" dirty="0">
                          <a:latin typeface="Carlito" panose="020F0502020204030204"/>
                          <a:cs typeface="Carlito" panose="020F0502020204030204"/>
                        </a:rPr>
                        <a:t>Ω(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R="40449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0" dirty="0">
                          <a:latin typeface="Carlito" panose="020F0502020204030204"/>
                          <a:cs typeface="Carlito" panose="020F0502020204030204"/>
                        </a:rPr>
                        <a:t>Θ(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O</a:t>
                      </a:r>
                      <a:r>
                        <a:rPr sz="1400" spc="-55" dirty="0">
                          <a:latin typeface="Carlito" panose="020F0502020204030204"/>
                          <a:cs typeface="Carlito" panose="020F0502020204030204"/>
                        </a:rPr>
                        <a:t>(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350" spc="-82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Merge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Sort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0" dirty="0">
                          <a:latin typeface="Carlito" panose="020F0502020204030204"/>
                          <a:cs typeface="Carlito" panose="020F0502020204030204"/>
                        </a:rPr>
                        <a:t>Ω(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R="40449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0" dirty="0">
                          <a:latin typeface="Carlito" panose="020F0502020204030204"/>
                          <a:cs typeface="Carlito" panose="020F0502020204030204"/>
                        </a:rPr>
                        <a:t>Θ(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O</a:t>
                      </a:r>
                      <a:r>
                        <a:rPr sz="1400" spc="-65" dirty="0">
                          <a:latin typeface="Carlito" panose="020F0502020204030204"/>
                          <a:cs typeface="Carlito" panose="020F0502020204030204"/>
                        </a:rPr>
                        <a:t>(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30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681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Heap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Sort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0" dirty="0">
                          <a:latin typeface="Carlito" panose="020F0502020204030204"/>
                          <a:cs typeface="Carlito" panose="020F0502020204030204"/>
                        </a:rPr>
                        <a:t>Ω(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R="40449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0" dirty="0">
                          <a:latin typeface="Carlito" panose="020F0502020204030204"/>
                          <a:cs typeface="Carlito" panose="020F0502020204030204"/>
                        </a:rPr>
                        <a:t>Θ(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O</a:t>
                      </a:r>
                      <a:r>
                        <a:rPr sz="1400" spc="-55" dirty="0">
                          <a:latin typeface="Carlito" panose="020F0502020204030204"/>
                          <a:cs typeface="Carlito" panose="020F0502020204030204"/>
                        </a:rPr>
                        <a:t>(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350" spc="-82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46" y="392633"/>
            <a:ext cx="6191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>
                <a:solidFill>
                  <a:srgbClr val="000000"/>
                </a:solidFill>
              </a:rPr>
              <a:t>Function </a:t>
            </a:r>
            <a:r>
              <a:rPr sz="4000" spc="-250" dirty="0">
                <a:solidFill>
                  <a:srgbClr val="000000"/>
                </a:solidFill>
              </a:rPr>
              <a:t>return</a:t>
            </a:r>
            <a:r>
              <a:rPr sz="4000" dirty="0">
                <a:solidFill>
                  <a:srgbClr val="000000"/>
                </a:solidFill>
              </a:rPr>
              <a:t> </a:t>
            </a:r>
            <a:r>
              <a:rPr sz="4000" spc="-235" dirty="0">
                <a:solidFill>
                  <a:srgbClr val="000000"/>
                </a:solidFill>
              </a:rPr>
              <a:t>statement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424637"/>
            <a:ext cx="4832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000000"/>
                </a:solidFill>
              </a:rPr>
              <a:t>Time </a:t>
            </a:r>
            <a:r>
              <a:rPr sz="3600" spc="-245" dirty="0">
                <a:solidFill>
                  <a:srgbClr val="000000"/>
                </a:solidFill>
              </a:rPr>
              <a:t>Complexity</a:t>
            </a:r>
            <a:r>
              <a:rPr sz="3600" spc="-105" dirty="0">
                <a:solidFill>
                  <a:srgbClr val="000000"/>
                </a:solidFill>
              </a:rPr>
              <a:t> </a:t>
            </a:r>
            <a:r>
              <a:rPr sz="3600" spc="-270" dirty="0">
                <a:solidFill>
                  <a:srgbClr val="000000"/>
                </a:solidFill>
              </a:rPr>
              <a:t>Rules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8176" y="1170994"/>
            <a:ext cx="8855075" cy="523748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845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52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715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1900" spc="35" dirty="0">
                <a:latin typeface="Times New Roman" panose="02020603050405020304"/>
                <a:cs typeface="Times New Roman" panose="02020603050405020304"/>
              </a:rPr>
              <a:t>Time complexity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function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(or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statements) 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considered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O(1) </a:t>
            </a:r>
            <a:r>
              <a:rPr sz="1900" spc="-3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it  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doesn’t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contain </a:t>
            </a:r>
            <a:r>
              <a:rPr sz="1900" b="1" spc="-110" dirty="0">
                <a:latin typeface="Georgia" panose="02040502050405020303"/>
                <a:cs typeface="Georgia" panose="02040502050405020303"/>
              </a:rPr>
              <a:t>loop</a:t>
            </a:r>
            <a:r>
              <a:rPr sz="1900" spc="-11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900" b="1" spc="-120" dirty="0">
                <a:latin typeface="Georgia" panose="02040502050405020303"/>
                <a:cs typeface="Georgia" panose="02040502050405020303"/>
              </a:rPr>
              <a:t>recursion</a:t>
            </a:r>
            <a:r>
              <a:rPr sz="1900" b="1" spc="24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900" b="1" spc="-95" dirty="0">
                <a:latin typeface="Georgia" panose="02040502050405020303"/>
                <a:cs typeface="Georgia" panose="02040502050405020303"/>
              </a:rPr>
              <a:t>call  </a:t>
            </a:r>
            <a:r>
              <a:rPr sz="1900" b="1" spc="-110" dirty="0">
                <a:latin typeface="Georgia" panose="02040502050405020303"/>
                <a:cs typeface="Georgia" panose="02040502050405020303"/>
              </a:rPr>
              <a:t>to </a:t>
            </a:r>
            <a:r>
              <a:rPr sz="1900" b="1" spc="-140" dirty="0">
                <a:latin typeface="Georgia" panose="02040502050405020303"/>
                <a:cs typeface="Georgia" panose="02040502050405020303"/>
              </a:rPr>
              <a:t>any </a:t>
            </a:r>
            <a:r>
              <a:rPr sz="1900" b="1" spc="-110" dirty="0">
                <a:latin typeface="Georgia" panose="02040502050405020303"/>
                <a:cs typeface="Georgia" panose="02040502050405020303"/>
              </a:rPr>
              <a:t>other </a:t>
            </a:r>
            <a:r>
              <a:rPr sz="1900" b="1" spc="-125" dirty="0">
                <a:latin typeface="Georgia" panose="02040502050405020303"/>
                <a:cs typeface="Georgia" panose="02040502050405020303"/>
              </a:rPr>
              <a:t>non-constant </a:t>
            </a:r>
            <a:r>
              <a:rPr sz="1900" b="1" spc="-114" dirty="0">
                <a:latin typeface="Georgia" panose="02040502050405020303"/>
                <a:cs typeface="Georgia" panose="02040502050405020303"/>
              </a:rPr>
              <a:t>time  </a:t>
            </a:r>
            <a:r>
              <a:rPr sz="1900" b="1" spc="-125" dirty="0">
                <a:latin typeface="Georgia" panose="02040502050405020303"/>
                <a:cs typeface="Georgia" panose="02040502050405020303"/>
              </a:rPr>
              <a:t>function</a:t>
            </a:r>
            <a:r>
              <a:rPr sz="1900" spc="-12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9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155" dirty="0">
                <a:latin typeface="Georgia" panose="02040502050405020303"/>
                <a:cs typeface="Georgia" panose="02040502050405020303"/>
              </a:rPr>
              <a:t>Example: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326390">
              <a:lnSpc>
                <a:spcPct val="100000"/>
              </a:lnSpc>
              <a:spcBef>
                <a:spcPts val="460"/>
              </a:spcBef>
            </a:pPr>
            <a:r>
              <a:rPr sz="1900" spc="30" dirty="0">
                <a:latin typeface="Times New Roman" panose="02020603050405020304"/>
                <a:cs typeface="Times New Roman" panose="02020603050405020304"/>
              </a:rPr>
              <a:t>void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swap(int </a:t>
            </a:r>
            <a:r>
              <a:rPr sz="1900" spc="-90" dirty="0">
                <a:latin typeface="Times New Roman" panose="02020603050405020304"/>
                <a:cs typeface="Times New Roman" panose="02020603050405020304"/>
              </a:rPr>
              <a:t>*x,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9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15" dirty="0">
                <a:latin typeface="Times New Roman" panose="02020603050405020304"/>
                <a:cs typeface="Times New Roman" panose="02020603050405020304"/>
              </a:rPr>
              <a:t>*y)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73050">
              <a:lnSpc>
                <a:spcPct val="100000"/>
              </a:lnSpc>
              <a:spcBef>
                <a:spcPts val="455"/>
              </a:spcBef>
            </a:pPr>
            <a:r>
              <a:rPr sz="1900" spc="-180" dirty="0">
                <a:latin typeface="Times New Roman" panose="02020603050405020304"/>
                <a:cs typeface="Times New Roman" panose="02020603050405020304"/>
              </a:rPr>
              <a:t>{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520065" marR="7380605">
              <a:lnSpc>
                <a:spcPct val="120000"/>
              </a:lnSpc>
            </a:pPr>
            <a:r>
              <a:rPr sz="19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9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temp; 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00" spc="10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spc="-30" dirty="0">
                <a:latin typeface="Times New Roman" panose="02020603050405020304"/>
                <a:cs typeface="Times New Roman" panose="02020603050405020304"/>
              </a:rPr>
              <a:t>p=*x</a:t>
            </a:r>
            <a:r>
              <a:rPr sz="19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520065">
              <a:lnSpc>
                <a:spcPct val="100000"/>
              </a:lnSpc>
              <a:spcBef>
                <a:spcPts val="455"/>
              </a:spcBef>
            </a:pPr>
            <a:r>
              <a:rPr sz="1900" spc="-65" dirty="0">
                <a:latin typeface="Times New Roman" panose="02020603050405020304"/>
                <a:cs typeface="Times New Roman" panose="02020603050405020304"/>
              </a:rPr>
              <a:t>*x=*y;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520065">
              <a:lnSpc>
                <a:spcPct val="100000"/>
              </a:lnSpc>
              <a:spcBef>
                <a:spcPts val="460"/>
              </a:spcBef>
            </a:pPr>
            <a:r>
              <a:rPr sz="1900" spc="20" dirty="0">
                <a:latin typeface="Times New Roman" panose="02020603050405020304"/>
                <a:cs typeface="Times New Roman" panose="02020603050405020304"/>
              </a:rPr>
              <a:t>*y=temp;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900" spc="-180" dirty="0">
                <a:latin typeface="Times New Roman" panose="02020603050405020304"/>
                <a:cs typeface="Times New Roman" panose="02020603050405020304"/>
              </a:rPr>
              <a:t>}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55600" marR="8890">
              <a:lnSpc>
                <a:spcPct val="120000"/>
              </a:lnSpc>
            </a:pPr>
            <a:r>
              <a:rPr sz="1900" spc="35" dirty="0">
                <a:latin typeface="Times New Roman" panose="02020603050405020304"/>
                <a:cs typeface="Times New Roman" panose="02020603050405020304"/>
              </a:rPr>
              <a:t>Time complexity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swap </a:t>
            </a:r>
            <a:r>
              <a:rPr sz="1900" spc="40" dirty="0">
                <a:latin typeface="Times New Roman" panose="02020603050405020304"/>
                <a:cs typeface="Times New Roman" panose="02020603050405020304"/>
              </a:rPr>
              <a:t>function= 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Total </a:t>
            </a:r>
            <a:r>
              <a:rPr sz="1900" spc="100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simple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statements </a:t>
            </a:r>
            <a:r>
              <a:rPr sz="1900" spc="-2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4 </a:t>
            </a:r>
            <a:r>
              <a:rPr sz="1900" spc="-25" dirty="0">
                <a:latin typeface="Times New Roman" panose="02020603050405020304"/>
                <a:cs typeface="Times New Roman" panose="02020603050405020304"/>
              </a:rPr>
              <a:t>= 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constant </a:t>
            </a:r>
            <a:r>
              <a:rPr sz="1900" spc="-2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90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55" dirty="0">
                <a:latin typeface="Georgia" panose="02040502050405020303"/>
                <a:cs typeface="Georgia" panose="02040502050405020303"/>
              </a:rPr>
              <a:t>O(1)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00" b="1" spc="-9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Note</a:t>
            </a:r>
            <a:r>
              <a:rPr sz="1200" b="1" spc="-7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55" dirty="0">
                <a:latin typeface="Georgia" panose="02040502050405020303"/>
                <a:cs typeface="Georgia" panose="02040502050405020303"/>
              </a:rPr>
              <a:t>-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90" dirty="0">
                <a:latin typeface="Georgia" panose="02040502050405020303"/>
                <a:cs typeface="Georgia" panose="02040502050405020303"/>
              </a:rPr>
              <a:t>Constant </a:t>
            </a:r>
            <a:r>
              <a:rPr sz="1200" b="1" spc="-80" dirty="0">
                <a:latin typeface="Georgia" panose="02040502050405020303"/>
                <a:cs typeface="Georgia" panose="02040502050405020303"/>
              </a:rPr>
              <a:t>Time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runs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fixed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time,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it just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means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isn't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proportional to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the length/size/magnitude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the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35" dirty="0">
                <a:latin typeface="Times New Roman" panose="02020603050405020304"/>
                <a:cs typeface="Times New Roman" panose="02020603050405020304"/>
              </a:rPr>
              <a:t>input.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i.e.,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input,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computed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amount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(even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amount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really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long).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424637"/>
            <a:ext cx="6913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000000"/>
                </a:solidFill>
              </a:rPr>
              <a:t>Time </a:t>
            </a:r>
            <a:r>
              <a:rPr sz="3600" spc="-245" dirty="0">
                <a:solidFill>
                  <a:srgbClr val="000000"/>
                </a:solidFill>
              </a:rPr>
              <a:t>Complexity </a:t>
            </a:r>
            <a:r>
              <a:rPr sz="3600" spc="-270" dirty="0">
                <a:solidFill>
                  <a:srgbClr val="000000"/>
                </a:solidFill>
              </a:rPr>
              <a:t>Rules </a:t>
            </a:r>
            <a:r>
              <a:rPr sz="3600" spc="-235" dirty="0">
                <a:solidFill>
                  <a:srgbClr val="000000"/>
                </a:solidFill>
              </a:rPr>
              <a:t>for</a:t>
            </a:r>
            <a:r>
              <a:rPr sz="3600" spc="195" dirty="0">
                <a:solidFill>
                  <a:srgbClr val="000000"/>
                </a:solidFill>
              </a:rPr>
              <a:t> </a:t>
            </a:r>
            <a:r>
              <a:rPr sz="3600" spc="-275" dirty="0">
                <a:solidFill>
                  <a:srgbClr val="000000"/>
                </a:solidFill>
              </a:rPr>
              <a:t>Loops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8176" y="1499971"/>
            <a:ext cx="8852535" cy="4781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loop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recursion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runs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times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considered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as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b="1" spc="-80" dirty="0">
                <a:latin typeface="Georgia" panose="02040502050405020303"/>
                <a:cs typeface="Georgia" panose="02040502050405020303"/>
              </a:rPr>
              <a:t>O(1). </a:t>
            </a:r>
            <a:r>
              <a:rPr sz="2000" b="1" spc="-160" dirty="0">
                <a:latin typeface="Georgia" panose="02040502050405020303"/>
                <a:cs typeface="Georgia" panose="02040502050405020303"/>
              </a:rPr>
              <a:t>Example</a:t>
            </a:r>
            <a:r>
              <a:rPr sz="2000" b="1" spc="-11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85" dirty="0">
                <a:latin typeface="Georgia" panose="02040502050405020303"/>
                <a:cs typeface="Georgia" panose="02040502050405020303"/>
              </a:rPr>
              <a:t>-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i;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1;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&lt;=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c;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i++)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constant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0880">
              <a:lnSpc>
                <a:spcPct val="100000"/>
              </a:lnSpc>
              <a:spcBef>
                <a:spcPts val="480"/>
              </a:spcBef>
            </a:pP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000" spc="-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O(1)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expressions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85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3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loop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considered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000" b="1" spc="-150" dirty="0">
                <a:latin typeface="Georgia" panose="02040502050405020303"/>
                <a:cs typeface="Georgia" panose="02040502050405020303"/>
              </a:rPr>
              <a:t>O(n)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loop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is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 marR="1652270" indent="-114300">
              <a:lnSpc>
                <a:spcPct val="120000"/>
              </a:lnSpc>
            </a:pPr>
            <a:r>
              <a:rPr sz="2000" spc="85" dirty="0">
                <a:latin typeface="Times New Roman" panose="02020603050405020304"/>
                <a:cs typeface="Times New Roman" panose="02020603050405020304"/>
              </a:rPr>
              <a:t>incremented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decremented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amount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c.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60" dirty="0">
                <a:latin typeface="Georgia" panose="02040502050405020303"/>
                <a:cs typeface="Georgia" panose="02040502050405020303"/>
              </a:rPr>
              <a:t>Example</a:t>
            </a:r>
            <a:r>
              <a:rPr sz="2000" b="1" spc="-9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- 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1;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&lt;=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i+c)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34365">
              <a:lnSpc>
                <a:spcPct val="100000"/>
              </a:lnSpc>
              <a:spcBef>
                <a:spcPts val="480"/>
              </a:spcBef>
            </a:pP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0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O(1)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expressions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53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455117"/>
            <a:ext cx="73793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4" dirty="0">
                <a:solidFill>
                  <a:srgbClr val="000000"/>
                </a:solidFill>
              </a:rPr>
              <a:t>Time </a:t>
            </a:r>
            <a:r>
              <a:rPr sz="3200" spc="-215" dirty="0">
                <a:solidFill>
                  <a:srgbClr val="000000"/>
                </a:solidFill>
              </a:rPr>
              <a:t>Complexity </a:t>
            </a:r>
            <a:r>
              <a:rPr sz="3200" spc="-235" dirty="0">
                <a:solidFill>
                  <a:srgbClr val="000000"/>
                </a:solidFill>
              </a:rPr>
              <a:t>Rules </a:t>
            </a:r>
            <a:r>
              <a:rPr sz="3200" spc="-210" dirty="0">
                <a:solidFill>
                  <a:srgbClr val="000000"/>
                </a:solidFill>
              </a:rPr>
              <a:t>for </a:t>
            </a:r>
            <a:r>
              <a:rPr sz="3200" spc="-245" dirty="0">
                <a:solidFill>
                  <a:srgbClr val="000000"/>
                </a:solidFill>
              </a:rPr>
              <a:t>Loops</a:t>
            </a:r>
            <a:r>
              <a:rPr sz="3200" spc="260" dirty="0">
                <a:solidFill>
                  <a:srgbClr val="000000"/>
                </a:solidFill>
              </a:rPr>
              <a:t> </a:t>
            </a:r>
            <a:r>
              <a:rPr sz="3200" spc="-265" dirty="0">
                <a:solidFill>
                  <a:srgbClr val="000000"/>
                </a:solidFill>
              </a:rPr>
              <a:t>cont…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8176" y="1453362"/>
            <a:ext cx="885444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>
              <a:lnSpc>
                <a:spcPct val="120000"/>
              </a:lnSpc>
              <a:spcBef>
                <a:spcPts val="10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4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loop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considered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O(log 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n)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loop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multiplied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divided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amount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c.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60" dirty="0">
                <a:latin typeface="Georgia" panose="02040502050405020303"/>
                <a:cs typeface="Georgia" panose="02040502050405020303"/>
              </a:rPr>
              <a:t>Example</a:t>
            </a:r>
            <a:r>
              <a:rPr sz="2000" b="1" spc="-8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-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1;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&lt;=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i=i*c)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34365">
              <a:lnSpc>
                <a:spcPct val="100000"/>
              </a:lnSpc>
              <a:spcBef>
                <a:spcPts val="480"/>
              </a:spcBef>
            </a:pP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0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O(1)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expressions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20000"/>
              </a:lnSpc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000" spc="4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loop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considered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O(log 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log 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n)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loop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 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loop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reduced </a:t>
            </a: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increased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exponentially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constant </a:t>
            </a:r>
            <a:r>
              <a:rPr sz="2000" spc="6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c. </a:t>
            </a:r>
            <a:r>
              <a:rPr sz="2000" b="1" spc="-160" dirty="0">
                <a:latin typeface="Georgia" panose="02040502050405020303"/>
                <a:cs typeface="Georgia" panose="02040502050405020303"/>
              </a:rPr>
              <a:t>Example</a:t>
            </a:r>
            <a:r>
              <a:rPr sz="2000" b="1" spc="-30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7050" y="4815459"/>
          <a:ext cx="8401050" cy="1542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/>
                <a:gridCol w="4191000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Example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1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Example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2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1158290">
                <a:tc>
                  <a:txBody>
                    <a:bodyPr/>
                    <a:lstStyle/>
                    <a:p>
                      <a:pPr marL="91440" marR="16357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80" dirty="0">
                          <a:latin typeface="Arimo"/>
                          <a:cs typeface="Arimo"/>
                        </a:rPr>
                        <a:t>Here </a:t>
                      </a:r>
                      <a:r>
                        <a:rPr sz="1400" spc="-160" dirty="0">
                          <a:latin typeface="Arimo"/>
                          <a:cs typeface="Arimo"/>
                        </a:rPr>
                        <a:t>c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a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constant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greater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than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1 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2;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&lt;=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n;</a:t>
                      </a:r>
                      <a:r>
                        <a:rPr sz="1400" spc="-25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i=pow(i,c))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1400" spc="310" dirty="0">
                          <a:latin typeface="Arimo"/>
                          <a:cs typeface="Arimo"/>
                        </a:rPr>
                        <a:t>//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some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O(1)</a:t>
                      </a:r>
                      <a:r>
                        <a:rPr sz="1400" spc="-2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expressions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87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50" dirty="0">
                          <a:latin typeface="Arimo"/>
                          <a:cs typeface="Arimo"/>
                        </a:rPr>
                        <a:t>//Here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fun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sqrt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or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cuberoot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or 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any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other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constant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root 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95" dirty="0">
                          <a:latin typeface="Arimo"/>
                          <a:cs typeface="Arimo"/>
                        </a:rPr>
                        <a:t>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&gt;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0;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</a:t>
                      </a:r>
                      <a:r>
                        <a:rPr sz="1400" spc="-1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fun(i))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400" spc="310" dirty="0">
                          <a:latin typeface="Arimo"/>
                          <a:cs typeface="Arimo"/>
                        </a:rPr>
                        <a:t>//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some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O(1)</a:t>
                      </a:r>
                      <a:r>
                        <a:rPr sz="1400" spc="-2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expressions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54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4" name="object 4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8176" y="1457325"/>
            <a:ext cx="885380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100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1800" spc="3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nested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loops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equal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times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innermost 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statement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executed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nothing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but the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multiplication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outer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loop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complexity 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inner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loop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complexity.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3257" y="2487041"/>
          <a:ext cx="8401685" cy="398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3124200"/>
                <a:gridCol w="1905000"/>
                <a:gridCol w="27432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Program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Segment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Time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Complexity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1798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i, j,</a:t>
                      </a:r>
                      <a:r>
                        <a:rPr sz="1400" spc="8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k;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&lt;=m; i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45" dirty="0">
                          <a:latin typeface="Arimo"/>
                          <a:cs typeface="Arimo"/>
                        </a:rPr>
                        <a:t>++)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(j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j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&lt;=n;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j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50" dirty="0">
                          <a:latin typeface="Arimo"/>
                          <a:cs typeface="Arimo"/>
                        </a:rPr>
                        <a:t>++)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mo"/>
                          <a:cs typeface="Arimo"/>
                        </a:rPr>
                        <a:t>k=k+1;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O(m*n)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400" spc="-229" dirty="0">
                          <a:latin typeface="Arimo"/>
                          <a:cs typeface="Arimo"/>
                        </a:rPr>
                        <a:t>m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30" dirty="0">
                          <a:latin typeface="Arimo"/>
                          <a:cs typeface="Arimo"/>
                        </a:rPr>
                        <a:t>n,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then</a:t>
                      </a:r>
                      <a:r>
                        <a:rPr sz="1400" spc="-20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O(n</a:t>
                      </a:r>
                      <a:r>
                        <a:rPr sz="1350" spc="-104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168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Outer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229" dirty="0">
                          <a:latin typeface="Arimo"/>
                          <a:cs typeface="Arimo"/>
                        </a:rPr>
                        <a:t>m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inner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total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m*n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17982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i, j,</a:t>
                      </a:r>
                      <a:r>
                        <a:rPr sz="1400" spc="8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k;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&gt;1;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5" dirty="0">
                          <a:latin typeface="Arimo"/>
                          <a:cs typeface="Arimo"/>
                        </a:rPr>
                        <a:t>=i-2)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(j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j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&lt;=n;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20" dirty="0">
                          <a:latin typeface="Arimo"/>
                          <a:cs typeface="Arimo"/>
                        </a:rPr>
                        <a:t>j=j+3)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mo"/>
                          <a:cs typeface="Arimo"/>
                        </a:rPr>
                        <a:t>k=k+1;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O(n</a:t>
                      </a:r>
                      <a:r>
                        <a:rPr sz="1350" spc="-104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01955" algn="just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Outer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approx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inner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approx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total 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350" spc="-104" baseline="25000" dirty="0">
                          <a:latin typeface="Arimo"/>
                          <a:cs typeface="Arimo"/>
                        </a:rPr>
                        <a:t>2 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136" y="455117"/>
            <a:ext cx="73793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4" dirty="0">
                <a:solidFill>
                  <a:srgbClr val="000000"/>
                </a:solidFill>
              </a:rPr>
              <a:t>Time </a:t>
            </a:r>
            <a:r>
              <a:rPr sz="3200" spc="-215" dirty="0">
                <a:solidFill>
                  <a:srgbClr val="000000"/>
                </a:solidFill>
              </a:rPr>
              <a:t>Complexity </a:t>
            </a:r>
            <a:r>
              <a:rPr sz="3200" spc="-235" dirty="0">
                <a:solidFill>
                  <a:srgbClr val="000000"/>
                </a:solidFill>
              </a:rPr>
              <a:t>Rules </a:t>
            </a:r>
            <a:r>
              <a:rPr sz="3200" spc="-210" dirty="0">
                <a:solidFill>
                  <a:srgbClr val="000000"/>
                </a:solidFill>
              </a:rPr>
              <a:t>for </a:t>
            </a:r>
            <a:r>
              <a:rPr sz="3200" spc="-245" dirty="0">
                <a:solidFill>
                  <a:srgbClr val="000000"/>
                </a:solidFill>
              </a:rPr>
              <a:t>Loops</a:t>
            </a:r>
            <a:r>
              <a:rPr sz="3200" spc="260" dirty="0">
                <a:solidFill>
                  <a:srgbClr val="000000"/>
                </a:solidFill>
              </a:rPr>
              <a:t> </a:t>
            </a:r>
            <a:r>
              <a:rPr sz="3200" spc="-265" dirty="0">
                <a:solidFill>
                  <a:srgbClr val="000000"/>
                </a:solidFill>
              </a:rPr>
              <a:t>cont…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55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4" name="object 4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6679" y="1647063"/>
          <a:ext cx="8848090" cy="398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/>
                <a:gridCol w="3290570"/>
                <a:gridCol w="2006600"/>
                <a:gridCol w="288925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4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Program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Segment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Time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Complexity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1798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i, j,</a:t>
                      </a:r>
                      <a:r>
                        <a:rPr sz="1400" spc="9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k;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&gt;1;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=i*2)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(j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j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&lt;=n;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30" dirty="0">
                          <a:latin typeface="Arimo"/>
                          <a:cs typeface="Arimo"/>
                        </a:rPr>
                        <a:t>j++)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mo"/>
                          <a:cs typeface="Arimo"/>
                        </a:rPr>
                        <a:t>k=k+1;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O(n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Outer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approx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inner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total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400" spc="-1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17982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i, j,</a:t>
                      </a:r>
                      <a:r>
                        <a:rPr sz="1400" spc="8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k;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10" dirty="0">
                          <a:latin typeface="Arimo"/>
                          <a:cs typeface="Arimo"/>
                        </a:rPr>
                        <a:t>i&lt;=n;</a:t>
                      </a:r>
                      <a:r>
                        <a:rPr sz="1400" spc="-1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10" dirty="0">
                          <a:latin typeface="Arimo"/>
                          <a:cs typeface="Arimo"/>
                        </a:rPr>
                        <a:t>i=i*2)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(j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=n; </a:t>
                      </a:r>
                      <a:r>
                        <a:rPr sz="1400" spc="40" dirty="0">
                          <a:latin typeface="Arimo"/>
                          <a:cs typeface="Arimo"/>
                        </a:rPr>
                        <a:t>j&gt;=1;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50" dirty="0">
                          <a:latin typeface="Arimo"/>
                          <a:cs typeface="Arimo"/>
                        </a:rPr>
                        <a:t>j=j/2)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k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k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+1;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45" dirty="0">
                          <a:latin typeface="Arimo"/>
                          <a:cs typeface="Arimo"/>
                        </a:rPr>
                        <a:t>O((log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n)</a:t>
                      </a:r>
                      <a:r>
                        <a:rPr sz="1350" spc="-120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96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Outer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approx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inner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approx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total 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((log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n)</a:t>
                      </a:r>
                      <a:r>
                        <a:rPr sz="1350" spc="-120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350" spc="-60" baseline="2500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136" y="455117"/>
            <a:ext cx="73793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4" dirty="0">
                <a:solidFill>
                  <a:srgbClr val="000000"/>
                </a:solidFill>
              </a:rPr>
              <a:t>Time </a:t>
            </a:r>
            <a:r>
              <a:rPr sz="3200" spc="-215" dirty="0">
                <a:solidFill>
                  <a:srgbClr val="000000"/>
                </a:solidFill>
              </a:rPr>
              <a:t>Complexity </a:t>
            </a:r>
            <a:r>
              <a:rPr sz="3200" spc="-235" dirty="0">
                <a:solidFill>
                  <a:srgbClr val="000000"/>
                </a:solidFill>
              </a:rPr>
              <a:t>Rules </a:t>
            </a:r>
            <a:r>
              <a:rPr sz="3200" spc="-210" dirty="0">
                <a:solidFill>
                  <a:srgbClr val="000000"/>
                </a:solidFill>
              </a:rPr>
              <a:t>for </a:t>
            </a:r>
            <a:r>
              <a:rPr sz="3200" spc="-245" dirty="0">
                <a:solidFill>
                  <a:srgbClr val="000000"/>
                </a:solidFill>
              </a:rPr>
              <a:t>Loops</a:t>
            </a:r>
            <a:r>
              <a:rPr sz="3200" spc="260" dirty="0">
                <a:solidFill>
                  <a:srgbClr val="000000"/>
                </a:solidFill>
              </a:rPr>
              <a:t> </a:t>
            </a:r>
            <a:r>
              <a:rPr sz="3200" spc="-265" dirty="0">
                <a:solidFill>
                  <a:srgbClr val="000000"/>
                </a:solidFill>
              </a:rPr>
              <a:t>cont…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050" y="4301490"/>
          <a:ext cx="8848090" cy="2527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84784"/>
                <a:gridCol w="3290570"/>
                <a:gridCol w="2006600"/>
                <a:gridCol w="2633344"/>
                <a:gridCol w="255904"/>
              </a:tblGrid>
              <a:tr h="370840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4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Program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Segment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Time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Complexity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</a:tr>
              <a:tr h="18129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(int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&lt;=m; 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+=</a:t>
                      </a:r>
                      <a:r>
                        <a:rPr sz="1400" spc="-10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c)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1400" spc="310" dirty="0">
                          <a:latin typeface="Arimo"/>
                          <a:cs typeface="Arimo"/>
                        </a:rPr>
                        <a:t>//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some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O(1)</a:t>
                      </a:r>
                      <a:r>
                        <a:rPr sz="1400" spc="-26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expressions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(int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&lt;=n;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+=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c)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310" dirty="0">
                          <a:latin typeface="Arimo"/>
                          <a:cs typeface="Arimo"/>
                        </a:rPr>
                        <a:t>//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some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O(1)</a:t>
                      </a:r>
                      <a:r>
                        <a:rPr sz="1400" spc="-2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expressions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80" dirty="0">
                          <a:latin typeface="Arimo"/>
                          <a:cs typeface="Arimo"/>
                        </a:rPr>
                        <a:t>O(m+n)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2075" marR="10560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m=n,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then 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O(2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n)=O(n)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 marR="1676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0" dirty="0">
                          <a:latin typeface="Arimo"/>
                          <a:cs typeface="Arimo"/>
                        </a:rPr>
                        <a:t>First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outer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100" dirty="0">
                          <a:latin typeface="Arimo"/>
                          <a:cs typeface="Arimo"/>
                        </a:rPr>
                        <a:t>O(m),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second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inner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O(n)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total 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O(m+n)</a:t>
                      </a:r>
                      <a:r>
                        <a:rPr sz="1400" spc="-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cPr marL="0" marR="0" marT="0" marB="0"/>
                </a:tc>
              </a:tr>
              <a:tr h="3311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3175" algn="ctr">
                        <a:lnSpc>
                          <a:spcPts val="2510"/>
                        </a:lnSpc>
                      </a:pPr>
                      <a:r>
                        <a:rPr sz="2200" b="1" spc="-2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School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2200" b="1" spc="-5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Computer</a:t>
                      </a:r>
                      <a:r>
                        <a:rPr sz="2200" b="1" spc="-37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b="1" spc="-3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Engineering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AF5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6679" y="1530096"/>
          <a:ext cx="8848090" cy="196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/>
                <a:gridCol w="3290570"/>
                <a:gridCol w="2006600"/>
                <a:gridCol w="288925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4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Program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Segment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Time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Complexity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1584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10" dirty="0">
                          <a:latin typeface="Arimo"/>
                          <a:cs typeface="Arimo"/>
                        </a:rPr>
                        <a:t>i&lt;=n;</a:t>
                      </a:r>
                      <a:r>
                        <a:rPr sz="1400" spc="-1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30" dirty="0">
                          <a:latin typeface="Arimo"/>
                          <a:cs typeface="Arimo"/>
                        </a:rPr>
                        <a:t>i++)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(j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=1; </a:t>
                      </a:r>
                      <a:r>
                        <a:rPr sz="1400" spc="30" dirty="0">
                          <a:latin typeface="Arimo"/>
                          <a:cs typeface="Arimo"/>
                        </a:rPr>
                        <a:t>j&lt;=100;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j++)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Simple-Statements;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O(n)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55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6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outer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executes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approx.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innermost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100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times. 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Here 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n=O(n)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100=O(1)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constant 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time.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total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O(n)*O(1)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O(n)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8176" y="3448557"/>
            <a:ext cx="88538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1800" spc="55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consecutive 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loops,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complexity is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calculated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sum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time 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complexities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individual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loops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final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complexity is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higher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order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term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terms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(the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larger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others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larger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n)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136" y="455117"/>
            <a:ext cx="73793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4" dirty="0">
                <a:solidFill>
                  <a:srgbClr val="000000"/>
                </a:solidFill>
              </a:rPr>
              <a:t>Time </a:t>
            </a:r>
            <a:r>
              <a:rPr sz="3200" spc="-215" dirty="0">
                <a:solidFill>
                  <a:srgbClr val="000000"/>
                </a:solidFill>
              </a:rPr>
              <a:t>Complexity </a:t>
            </a:r>
            <a:r>
              <a:rPr sz="3200" spc="-235" dirty="0">
                <a:solidFill>
                  <a:srgbClr val="000000"/>
                </a:solidFill>
              </a:rPr>
              <a:t>Rules </a:t>
            </a:r>
            <a:r>
              <a:rPr sz="3200" spc="-210" dirty="0">
                <a:solidFill>
                  <a:srgbClr val="000000"/>
                </a:solidFill>
              </a:rPr>
              <a:t>for </a:t>
            </a:r>
            <a:r>
              <a:rPr sz="3200" spc="-245" dirty="0">
                <a:solidFill>
                  <a:srgbClr val="000000"/>
                </a:solidFill>
              </a:rPr>
              <a:t>Loops</a:t>
            </a:r>
            <a:r>
              <a:rPr sz="3200" spc="260" dirty="0">
                <a:solidFill>
                  <a:srgbClr val="000000"/>
                </a:solidFill>
              </a:rPr>
              <a:t> </a:t>
            </a:r>
            <a:r>
              <a:rPr sz="3200" spc="-265" dirty="0">
                <a:solidFill>
                  <a:srgbClr val="000000"/>
                </a:solidFill>
              </a:rPr>
              <a:t>cont…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57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4" name="object 4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6679" y="1530096"/>
          <a:ext cx="8848090" cy="462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/>
                <a:gridCol w="3290570"/>
                <a:gridCol w="1619250"/>
                <a:gridCol w="32766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4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Program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Segment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Time</a:t>
                      </a:r>
                      <a:r>
                        <a:rPr sz="1400" b="1" spc="-6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Complexity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1798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(int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&lt;=n;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90" dirty="0">
                          <a:latin typeface="Arimo"/>
                          <a:cs typeface="Arimo"/>
                        </a:rPr>
                        <a:t>*=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2)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310" dirty="0">
                          <a:latin typeface="Arimo"/>
                          <a:cs typeface="Arimo"/>
                        </a:rPr>
                        <a:t>//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some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O(1)</a:t>
                      </a:r>
                      <a:r>
                        <a:rPr sz="1400" spc="-2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expressions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(int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&lt;=n;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45" dirty="0">
                          <a:latin typeface="Arimo"/>
                          <a:cs typeface="Arimo"/>
                        </a:rPr>
                        <a:t>++)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310" dirty="0">
                          <a:latin typeface="Arimo"/>
                          <a:cs typeface="Arimo"/>
                        </a:rPr>
                        <a:t>//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some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O(1)</a:t>
                      </a:r>
                      <a:r>
                        <a:rPr sz="1400" spc="-2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expressions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O(n)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2240" algn="just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00" dirty="0">
                          <a:latin typeface="Arimo"/>
                          <a:cs typeface="Arimo"/>
                        </a:rPr>
                        <a:t>First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outer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second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inner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it 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times.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Now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total=log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O(n)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as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asymptotically 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larger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than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-1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24383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i, j,</a:t>
                      </a:r>
                      <a:r>
                        <a:rPr sz="1400" spc="8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k,l;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&lt;=n;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</a:t>
                      </a:r>
                      <a:r>
                        <a:rPr sz="1400" spc="-1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45" dirty="0">
                          <a:latin typeface="Arimo"/>
                          <a:cs typeface="Arimo"/>
                        </a:rPr>
                        <a:t>++)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(j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j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&lt;=n; </a:t>
                      </a:r>
                      <a:r>
                        <a:rPr sz="1400" spc="10" dirty="0">
                          <a:latin typeface="Arimo"/>
                          <a:cs typeface="Arimo"/>
                        </a:rPr>
                        <a:t>j=j*2)</a:t>
                      </a:r>
                      <a:r>
                        <a:rPr sz="1400" spc="-1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30" dirty="0">
                          <a:latin typeface="Arimo"/>
                          <a:cs typeface="Arimo"/>
                        </a:rPr>
                        <a:t>{p=i+j;}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( k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n; k </a:t>
                      </a:r>
                      <a:r>
                        <a:rPr sz="1400" spc="55" dirty="0">
                          <a:latin typeface="Arimo"/>
                          <a:cs typeface="Arimo"/>
                        </a:rPr>
                        <a:t>&gt;=1;</a:t>
                      </a:r>
                      <a:r>
                        <a:rPr sz="1400" spc="15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25" dirty="0">
                          <a:latin typeface="Arimo"/>
                          <a:cs typeface="Arimo"/>
                        </a:rPr>
                        <a:t>k=k/3)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 </a:t>
                      </a:r>
                      <a:r>
                        <a:rPr sz="1400" spc="20" dirty="0">
                          <a:latin typeface="Arimo"/>
                          <a:cs typeface="Arimo"/>
                        </a:rPr>
                        <a:t>q=k+p;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(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l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l </a:t>
                      </a:r>
                      <a:r>
                        <a:rPr sz="1400" spc="55" dirty="0">
                          <a:latin typeface="Arimo"/>
                          <a:cs typeface="Arimo"/>
                        </a:rPr>
                        <a:t>&gt;=1;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5" dirty="0">
                          <a:latin typeface="Arimo"/>
                          <a:cs typeface="Arimo"/>
                        </a:rPr>
                        <a:t>l=l-2)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 </a:t>
                      </a:r>
                      <a:r>
                        <a:rPr sz="1400" spc="20" dirty="0">
                          <a:latin typeface="Arimo"/>
                          <a:cs typeface="Arimo"/>
                        </a:rPr>
                        <a:t>q=k+p;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O(n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889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80" dirty="0">
                          <a:latin typeface="Arimo"/>
                          <a:cs typeface="Arimo"/>
                        </a:rPr>
                        <a:t>Nested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for-ij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executed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times.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k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l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2075" marR="379095">
                        <a:lnSpc>
                          <a:spcPct val="100000"/>
                        </a:lnSpc>
                      </a:pP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times.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total=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O(n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as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&gt;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&gt;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-15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550" y="158750"/>
            <a:ext cx="8277860" cy="99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4" dirty="0">
                <a:solidFill>
                  <a:srgbClr val="000000"/>
                </a:solidFill>
              </a:rPr>
              <a:t>Time </a:t>
            </a:r>
            <a:r>
              <a:rPr sz="3200" spc="-215" dirty="0">
                <a:solidFill>
                  <a:srgbClr val="000000"/>
                </a:solidFill>
              </a:rPr>
              <a:t>Complexity </a:t>
            </a:r>
            <a:r>
              <a:rPr sz="3200" spc="-235" dirty="0">
                <a:solidFill>
                  <a:srgbClr val="000000"/>
                </a:solidFill>
              </a:rPr>
              <a:t>Rules </a:t>
            </a:r>
            <a:r>
              <a:rPr sz="3200" spc="-210" dirty="0">
                <a:solidFill>
                  <a:srgbClr val="000000"/>
                </a:solidFill>
              </a:rPr>
              <a:t>for </a:t>
            </a:r>
            <a:r>
              <a:rPr sz="3200" spc="-245" dirty="0">
                <a:solidFill>
                  <a:srgbClr val="000000"/>
                </a:solidFill>
              </a:rPr>
              <a:t>Loops</a:t>
            </a:r>
            <a:r>
              <a:rPr sz="3200" spc="260" dirty="0">
                <a:solidFill>
                  <a:srgbClr val="000000"/>
                </a:solidFill>
              </a:rPr>
              <a:t> </a:t>
            </a:r>
            <a:r>
              <a:rPr sz="3200" spc="-265" dirty="0">
                <a:solidFill>
                  <a:srgbClr val="000000"/>
                </a:solidFill>
              </a:rPr>
              <a:t>cont…</a:t>
            </a:r>
            <a:br>
              <a:rPr sz="3200" spc="-265" dirty="0">
                <a:solidFill>
                  <a:srgbClr val="000000"/>
                </a:solidFill>
              </a:rPr>
            </a:br>
            <a:r>
              <a:rPr lang="en-US" sz="3200" spc="-265" dirty="0">
                <a:solidFill>
                  <a:srgbClr val="000000"/>
                </a:solidFill>
              </a:rPr>
              <a:t>1&lt;logn&lt;  n &lt;n&lt;nlogn&lt;n</a:t>
            </a:r>
            <a:r>
              <a:rPr lang="en-US" sz="3200" spc="-265" baseline="30000" dirty="0">
                <a:solidFill>
                  <a:srgbClr val="000000"/>
                </a:solidFill>
              </a:rPr>
              <a:t>2</a:t>
            </a:r>
            <a:r>
              <a:rPr lang="en-US" sz="3200" spc="-265" dirty="0">
                <a:solidFill>
                  <a:srgbClr val="000000"/>
                </a:solidFill>
              </a:rPr>
              <a:t>&lt;n</a:t>
            </a:r>
            <a:r>
              <a:rPr lang="en-US" sz="3200" spc="-265" baseline="30000" dirty="0">
                <a:solidFill>
                  <a:srgbClr val="000000"/>
                </a:solidFill>
              </a:rPr>
              <a:t>3</a:t>
            </a:r>
            <a:r>
              <a:rPr lang="en-US" sz="3200" spc="-265" dirty="0">
                <a:solidFill>
                  <a:srgbClr val="000000"/>
                </a:solidFill>
              </a:rPr>
              <a:t>&lt;....&lt;2</a:t>
            </a:r>
            <a:r>
              <a:rPr lang="en-US" sz="3200" spc="-265" baseline="30000" dirty="0">
                <a:solidFill>
                  <a:srgbClr val="000000"/>
                </a:solidFill>
              </a:rPr>
              <a:t>n</a:t>
            </a:r>
            <a:r>
              <a:rPr lang="en-US" sz="3200" spc="-265" dirty="0">
                <a:solidFill>
                  <a:srgbClr val="000000"/>
                </a:solidFill>
              </a:rPr>
              <a:t>&lt;3</a:t>
            </a:r>
            <a:r>
              <a:rPr lang="en-US" sz="3200" spc="-265" baseline="30000" dirty="0">
                <a:solidFill>
                  <a:srgbClr val="000000"/>
                </a:solidFill>
              </a:rPr>
              <a:t>n</a:t>
            </a:r>
            <a:r>
              <a:rPr lang="en-US" sz="3200" spc="-265" dirty="0">
                <a:solidFill>
                  <a:srgbClr val="000000"/>
                </a:solidFill>
              </a:rPr>
              <a:t>&lt;...&lt;n</a:t>
            </a:r>
            <a:r>
              <a:rPr lang="en-US" sz="3200" spc="-265" baseline="30000" dirty="0">
                <a:solidFill>
                  <a:srgbClr val="000000"/>
                </a:solidFill>
              </a:rPr>
              <a:t>n</a:t>
            </a:r>
            <a:r>
              <a:rPr lang="en-US" sz="3200" spc="-265" dirty="0">
                <a:solidFill>
                  <a:srgbClr val="000000"/>
                </a:solidFill>
              </a:rPr>
              <a:t> </a:t>
            </a:r>
            <a:endParaRPr lang="en-US" sz="3200" spc="-265" dirty="0">
              <a:solidFill>
                <a:srgbClr val="0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58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424637"/>
            <a:ext cx="7783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000000"/>
                </a:solidFill>
              </a:rPr>
              <a:t>Time </a:t>
            </a:r>
            <a:r>
              <a:rPr sz="3600" spc="-245" dirty="0">
                <a:solidFill>
                  <a:srgbClr val="000000"/>
                </a:solidFill>
              </a:rPr>
              <a:t>Complexity </a:t>
            </a:r>
            <a:r>
              <a:rPr sz="3600" spc="-270" dirty="0">
                <a:solidFill>
                  <a:srgbClr val="000000"/>
                </a:solidFill>
              </a:rPr>
              <a:t>Rules </a:t>
            </a:r>
            <a:r>
              <a:rPr sz="3600" spc="-235" dirty="0">
                <a:solidFill>
                  <a:srgbClr val="000000"/>
                </a:solidFill>
              </a:rPr>
              <a:t>for</a:t>
            </a:r>
            <a:r>
              <a:rPr sz="3600" spc="225" dirty="0">
                <a:solidFill>
                  <a:srgbClr val="000000"/>
                </a:solidFill>
              </a:rPr>
              <a:t> </a:t>
            </a:r>
            <a:r>
              <a:rPr sz="3600" spc="-260" dirty="0">
                <a:solidFill>
                  <a:srgbClr val="000000"/>
                </a:solidFill>
              </a:rPr>
              <a:t>Recursion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6679" y="1530096"/>
          <a:ext cx="8848090" cy="462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/>
                <a:gridCol w="3290570"/>
                <a:gridCol w="1619250"/>
                <a:gridCol w="32766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4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Program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Segment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Time</a:t>
                      </a:r>
                      <a:r>
                        <a:rPr sz="1400" b="1" spc="-6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Complexity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2225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95" dirty="0">
                          <a:latin typeface="Trebuchet MS" panose="020B0603020202020204"/>
                          <a:cs typeface="Trebuchet MS" panose="020B0603020202020204"/>
                        </a:rPr>
                        <a:t>Factorial </a:t>
                      </a:r>
                      <a:r>
                        <a:rPr sz="1400" b="1" spc="-65" dirty="0">
                          <a:latin typeface="Trebuchet MS" panose="020B0603020202020204"/>
                          <a:cs typeface="Trebuchet MS" panose="020B0603020202020204"/>
                        </a:rPr>
                        <a:t>of </a:t>
                      </a:r>
                      <a:r>
                        <a:rPr sz="1400" b="1" spc="-5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400" b="1" spc="6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105" dirty="0">
                          <a:latin typeface="Trebuchet MS" panose="020B0603020202020204"/>
                          <a:cs typeface="Trebuchet MS" panose="020B0603020202020204"/>
                        </a:rPr>
                        <a:t>number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int Factorial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(int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385445" marR="2038985" indent="-147955">
                        <a:lnSpc>
                          <a:spcPct val="100000"/>
                        </a:lnSpc>
                      </a:pPr>
                      <a:r>
                        <a:rPr sz="1400" spc="3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b="1" spc="110" dirty="0">
                          <a:solidFill>
                            <a:srgbClr val="C000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==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0</a:t>
                      </a:r>
                      <a:r>
                        <a:rPr sz="1400" spc="-9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then 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return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0;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1400" spc="-100" dirty="0">
                          <a:latin typeface="Arimo"/>
                          <a:cs typeface="Arimo"/>
                        </a:rPr>
                        <a:t>else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return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* 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Factorial(n </a:t>
                      </a:r>
                      <a:r>
                        <a:rPr sz="1400" b="1" spc="-80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–</a:t>
                      </a:r>
                      <a:r>
                        <a:rPr sz="1400" b="1" spc="-65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1)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O(n)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298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95" dirty="0">
                          <a:latin typeface="Arimo"/>
                          <a:cs typeface="Arimo"/>
                        </a:rPr>
                        <a:t>comparison,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multiplication and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subtraction 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are </a:t>
                      </a:r>
                      <a:r>
                        <a:rPr sz="1400" spc="-95" dirty="0">
                          <a:latin typeface="Arimo"/>
                          <a:cs typeface="Arimo"/>
                        </a:rPr>
                        <a:t>simple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statements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each takes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1 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unit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time.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145" dirty="0">
                          <a:latin typeface="Arimo"/>
                          <a:cs typeface="Arimo"/>
                        </a:rPr>
                        <a:t>T(n)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95" dirty="0">
                          <a:latin typeface="Arimo"/>
                          <a:cs typeface="Arimo"/>
                        </a:rPr>
                        <a:t>T(n-1)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3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&gt;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0 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T(0)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1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0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145" dirty="0">
                          <a:latin typeface="Arimo"/>
                          <a:cs typeface="Arimo"/>
                        </a:rPr>
                        <a:t>T(n)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0" dirty="0">
                          <a:latin typeface="Arimo"/>
                          <a:cs typeface="Arimo"/>
                        </a:rPr>
                        <a:t>T(n-1)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</a:t>
                      </a:r>
                      <a:r>
                        <a:rPr sz="1400" spc="19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R="1014730" algn="ctr">
                        <a:lnSpc>
                          <a:spcPct val="100000"/>
                        </a:lnSpc>
                      </a:pP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0" dirty="0">
                          <a:latin typeface="Arimo"/>
                          <a:cs typeface="Arimo"/>
                        </a:rPr>
                        <a:t>T(n-2)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6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R="956945" algn="ctr">
                        <a:lnSpc>
                          <a:spcPct val="100000"/>
                        </a:lnSpc>
                      </a:pPr>
                      <a:r>
                        <a:rPr sz="1400" spc="120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T(n-k) </a:t>
                      </a:r>
                      <a:r>
                        <a:rPr sz="1400" spc="120" dirty="0">
                          <a:latin typeface="Arimo"/>
                          <a:cs typeface="Arimo"/>
                        </a:rPr>
                        <a:t>+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3k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R="1017905" algn="ctr">
                        <a:lnSpc>
                          <a:spcPct val="100000"/>
                        </a:lnSpc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When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k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30" dirty="0">
                          <a:latin typeface="Arimo"/>
                          <a:cs typeface="Arimo"/>
                        </a:rPr>
                        <a:t>n, </a:t>
                      </a:r>
                      <a:r>
                        <a:rPr sz="1400" spc="-150" dirty="0">
                          <a:latin typeface="Arimo"/>
                          <a:cs typeface="Arimo"/>
                        </a:rPr>
                        <a:t>T(n)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T(0)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</a:t>
                      </a:r>
                      <a:r>
                        <a:rPr sz="1400" spc="-27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3n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25095" algn="ctr">
                        <a:lnSpc>
                          <a:spcPct val="100000"/>
                        </a:lnSpc>
                      </a:pP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3n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R="2078990" algn="ctr">
                        <a:lnSpc>
                          <a:spcPct val="100000"/>
                        </a:lnSpc>
                      </a:pP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145" dirty="0">
                          <a:latin typeface="Arimo"/>
                          <a:cs typeface="Arimo"/>
                        </a:rPr>
                        <a:t>T(n)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</a:t>
                      </a:r>
                      <a:r>
                        <a:rPr sz="1400" spc="19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O(n)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20116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90" dirty="0">
                          <a:latin typeface="Trebuchet MS" panose="020B0603020202020204"/>
                          <a:cs typeface="Trebuchet MS" panose="020B0603020202020204"/>
                        </a:rPr>
                        <a:t>Fibonacci</a:t>
                      </a:r>
                      <a:r>
                        <a:rPr sz="1400" b="1" spc="-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110" dirty="0">
                          <a:latin typeface="Trebuchet MS" panose="020B0603020202020204"/>
                          <a:cs typeface="Trebuchet MS" panose="020B0603020202020204"/>
                        </a:rPr>
                        <a:t>Sequence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Fib(int</a:t>
                      </a:r>
                      <a:r>
                        <a:rPr sz="1400" spc="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1400" spc="3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20" dirty="0">
                          <a:latin typeface="Arimo"/>
                          <a:cs typeface="Arimo"/>
                        </a:rPr>
                        <a:t>&lt;=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1</a:t>
                      </a:r>
                      <a:r>
                        <a:rPr sz="1400" spc="-2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then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37490" marR="2287905" indent="147320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return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 </a:t>
                      </a:r>
                      <a:r>
                        <a:rPr sz="1400" spc="-100" dirty="0">
                          <a:latin typeface="Arimo"/>
                          <a:cs typeface="Arimo"/>
                        </a:rPr>
                        <a:t>else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return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Fib(n-1)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Fib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(n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–</a:t>
                      </a:r>
                      <a:r>
                        <a:rPr sz="1400" spc="-1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2)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245" dirty="0">
                          <a:latin typeface="Arimo"/>
                          <a:cs typeface="Arimo"/>
                        </a:rPr>
                        <a:t>??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245" dirty="0">
                          <a:latin typeface="Arimo"/>
                          <a:cs typeface="Arimo"/>
                        </a:rPr>
                        <a:t>??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59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4" name="object 4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2250" y="1616455"/>
          <a:ext cx="8705850" cy="443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825"/>
                <a:gridCol w="3482975"/>
                <a:gridCol w="1143000"/>
                <a:gridCol w="3429000"/>
              </a:tblGrid>
              <a:tr h="5181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4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Program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Segment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00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Space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Comp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x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y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1158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130" dirty="0">
                          <a:latin typeface="Arimo"/>
                          <a:cs typeface="Arimo"/>
                        </a:rPr>
                        <a:t>sum(int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x,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y,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int</a:t>
                      </a:r>
                      <a:r>
                        <a:rPr sz="1400" spc="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z)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 marR="2057400">
                        <a:lnSpc>
                          <a:spcPct val="100000"/>
                        </a:lnSpc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int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r</a:t>
                      </a:r>
                      <a:r>
                        <a:rPr sz="1400" spc="-1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x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y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z; 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return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r;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45" dirty="0">
                          <a:latin typeface="Arimo"/>
                          <a:cs typeface="Arimo"/>
                        </a:rPr>
                        <a:t>O(1)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33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requires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3 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units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1400" spc="-95" dirty="0">
                          <a:latin typeface="Arimo"/>
                          <a:cs typeface="Arimo"/>
                        </a:rPr>
                        <a:t>space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parameters 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1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local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variable,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this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never 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changes,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this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is</a:t>
                      </a:r>
                      <a:r>
                        <a:rPr sz="1400" spc="-25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O(1).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15849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188595" marR="1922780" indent="-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130" dirty="0">
                          <a:latin typeface="Arimo"/>
                          <a:cs typeface="Arimo"/>
                        </a:rPr>
                        <a:t>sum(int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a[],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{ 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r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</a:t>
                      </a:r>
                      <a:r>
                        <a:rPr sz="1400" spc="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0;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(int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20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0;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20" dirty="0">
                          <a:latin typeface="Arimo"/>
                          <a:cs typeface="Arimo"/>
                        </a:rPr>
                        <a:t>&lt;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n;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++i)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r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+=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 a[i];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return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r;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O(n)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82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requires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units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a,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plus </a:t>
                      </a:r>
                      <a:r>
                        <a:rPr sz="1400" spc="-100" dirty="0">
                          <a:latin typeface="Arimo"/>
                          <a:cs typeface="Arimo"/>
                        </a:rPr>
                        <a:t>space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n,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r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i,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it's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O(n).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11581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188595" marR="323215" indent="-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0" dirty="0">
                          <a:latin typeface="Arimo"/>
                          <a:cs typeface="Arimo"/>
                        </a:rPr>
                        <a:t>void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matrixAdd(int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a[],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b[],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c[],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130" dirty="0">
                          <a:latin typeface="Arimo"/>
                          <a:cs typeface="Arimo"/>
                        </a:rPr>
                        <a:t>n)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{ 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(int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0;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&lt;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n;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++i)</a:t>
                      </a:r>
                      <a:r>
                        <a:rPr sz="1400" spc="-1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400" spc="-45" dirty="0">
                          <a:latin typeface="Arimo"/>
                          <a:cs typeface="Arimo"/>
                        </a:rPr>
                        <a:t>c[i] </a:t>
                      </a:r>
                      <a:r>
                        <a:rPr sz="1400" spc="120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a[i] </a:t>
                      </a:r>
                      <a:r>
                        <a:rPr sz="1400" spc="120" dirty="0">
                          <a:latin typeface="Arimo"/>
                          <a:cs typeface="Arimo"/>
                        </a:rPr>
                        <a:t>+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b[j]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O(n)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59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requires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units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a,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b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400" spc="-160" dirty="0">
                          <a:latin typeface="Arimo"/>
                          <a:cs typeface="Arimo"/>
                        </a:rPr>
                        <a:t>c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plus </a:t>
                      </a:r>
                      <a:r>
                        <a:rPr sz="1400" spc="-100" dirty="0">
                          <a:latin typeface="Arimo"/>
                          <a:cs typeface="Arimo"/>
                        </a:rPr>
                        <a:t>space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n,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i,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it's</a:t>
                      </a:r>
                      <a:r>
                        <a:rPr sz="1400" spc="-18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O(n).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136" y="455117"/>
            <a:ext cx="44138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40" dirty="0">
                <a:solidFill>
                  <a:srgbClr val="000000"/>
                </a:solidFill>
              </a:rPr>
              <a:t>Space </a:t>
            </a:r>
            <a:r>
              <a:rPr sz="3200" spc="-215" dirty="0">
                <a:solidFill>
                  <a:srgbClr val="000000"/>
                </a:solidFill>
              </a:rPr>
              <a:t>Complexity</a:t>
            </a:r>
            <a:r>
              <a:rPr sz="3200" spc="-60" dirty="0">
                <a:solidFill>
                  <a:srgbClr val="000000"/>
                </a:solidFill>
              </a:rPr>
              <a:t> </a:t>
            </a:r>
            <a:r>
              <a:rPr sz="3200" spc="-235" dirty="0">
                <a:solidFill>
                  <a:srgbClr val="000000"/>
                </a:solidFill>
              </a:rPr>
              <a:t>Rules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243776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490" dirty="0">
                <a:solidFill>
                  <a:srgbClr val="000000"/>
                </a:solidFill>
              </a:rPr>
              <a:t>Summ</a:t>
            </a:r>
            <a:r>
              <a:rPr sz="4300" spc="-340" dirty="0">
                <a:solidFill>
                  <a:srgbClr val="000000"/>
                </a:solidFill>
              </a:rPr>
              <a:t>a</a:t>
            </a:r>
            <a:r>
              <a:rPr sz="4300" spc="-200" dirty="0">
                <a:solidFill>
                  <a:srgbClr val="000000"/>
                </a:solidFill>
              </a:rPr>
              <a:t>ry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2250" y="1649348"/>
          <a:ext cx="8705850" cy="107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0"/>
              </a:tblGrid>
              <a:tr h="4236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Detailed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Lessons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 marR="1323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75" dirty="0">
                          <a:latin typeface="Arimo"/>
                          <a:cs typeface="Arimo"/>
                        </a:rPr>
                        <a:t>Functions, </a:t>
                      </a:r>
                      <a:r>
                        <a:rPr sz="1800" spc="-135" dirty="0">
                          <a:latin typeface="Arimo"/>
                          <a:cs typeface="Arimo"/>
                        </a:rPr>
                        <a:t>Structures </a:t>
                      </a:r>
                      <a:r>
                        <a:rPr sz="1800" spc="-8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800" spc="-175" dirty="0">
                          <a:latin typeface="Arimo"/>
                          <a:cs typeface="Arimo"/>
                        </a:rPr>
                        <a:t>Unions, </a:t>
                      </a:r>
                      <a:r>
                        <a:rPr sz="1800" spc="-145" dirty="0">
                          <a:latin typeface="Arimo"/>
                          <a:cs typeface="Arimo"/>
                        </a:rPr>
                        <a:t>Pointers, </a:t>
                      </a:r>
                      <a:r>
                        <a:rPr sz="1800" spc="-135" dirty="0">
                          <a:latin typeface="Arimo"/>
                          <a:cs typeface="Arimo"/>
                        </a:rPr>
                        <a:t>Dynamic </a:t>
                      </a:r>
                      <a:r>
                        <a:rPr sz="1800" spc="-105" dirty="0">
                          <a:latin typeface="Arimo"/>
                          <a:cs typeface="Arimo"/>
                        </a:rPr>
                        <a:t>Memory </a:t>
                      </a:r>
                      <a:r>
                        <a:rPr sz="1800" spc="-85" dirty="0">
                          <a:latin typeface="Arimo"/>
                          <a:cs typeface="Arimo"/>
                        </a:rPr>
                        <a:t>Allocation, Algorithm  Specification, </a:t>
                      </a:r>
                      <a:r>
                        <a:rPr sz="1800" spc="-125" dirty="0">
                          <a:latin typeface="Arimo"/>
                          <a:cs typeface="Arimo"/>
                        </a:rPr>
                        <a:t>Space </a:t>
                      </a:r>
                      <a:r>
                        <a:rPr sz="1800" spc="-8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800" spc="-180" dirty="0">
                          <a:latin typeface="Arimo"/>
                          <a:cs typeface="Arimo"/>
                        </a:rPr>
                        <a:t>Time</a:t>
                      </a:r>
                      <a:r>
                        <a:rPr sz="1800" spc="-1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80" dirty="0">
                          <a:latin typeface="Arimo"/>
                          <a:cs typeface="Arimo"/>
                        </a:rPr>
                        <a:t>Complexity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21888" y="3505187"/>
            <a:ext cx="210756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i="1" spc="-20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How </a:t>
            </a:r>
            <a:r>
              <a:rPr sz="1800" i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was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800" i="1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journey?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63900" y="4025900"/>
            <a:ext cx="2482850" cy="1673225"/>
            <a:chOff x="3263900" y="4025900"/>
            <a:chExt cx="2482850" cy="1673225"/>
          </a:xfrm>
        </p:grpSpPr>
        <p:sp>
          <p:nvSpPr>
            <p:cNvPr id="10" name="object 10"/>
            <p:cNvSpPr/>
            <p:nvPr/>
          </p:nvSpPr>
          <p:spPr>
            <a:xfrm>
              <a:off x="3276600" y="4038600"/>
              <a:ext cx="2457450" cy="1647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70250" y="4032250"/>
              <a:ext cx="2470150" cy="1660525"/>
            </a:xfrm>
            <a:custGeom>
              <a:avLst/>
              <a:gdLst/>
              <a:ahLst/>
              <a:cxnLst/>
              <a:rect l="l" t="t" r="r" b="b"/>
              <a:pathLst>
                <a:path w="2470150" h="1660525">
                  <a:moveTo>
                    <a:pt x="0" y="1660525"/>
                  </a:moveTo>
                  <a:lnTo>
                    <a:pt x="2470150" y="1660525"/>
                  </a:lnTo>
                  <a:lnTo>
                    <a:pt x="2470150" y="0"/>
                  </a:lnTo>
                  <a:lnTo>
                    <a:pt x="0" y="0"/>
                  </a:lnTo>
                  <a:lnTo>
                    <a:pt x="0" y="1660525"/>
                  </a:lnTo>
                  <a:close/>
                </a:path>
              </a:pathLst>
            </a:custGeom>
            <a:ln w="12700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46" y="392633"/>
            <a:ext cx="6191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>
                <a:solidFill>
                  <a:srgbClr val="000000"/>
                </a:solidFill>
              </a:rPr>
              <a:t>Function </a:t>
            </a:r>
            <a:r>
              <a:rPr sz="4000" spc="-250" dirty="0">
                <a:solidFill>
                  <a:srgbClr val="000000"/>
                </a:solidFill>
              </a:rPr>
              <a:t>return</a:t>
            </a:r>
            <a:r>
              <a:rPr sz="4000" dirty="0">
                <a:solidFill>
                  <a:srgbClr val="000000"/>
                </a:solidFill>
              </a:rPr>
              <a:t> </a:t>
            </a:r>
            <a:r>
              <a:rPr sz="4000" spc="-235" dirty="0">
                <a:solidFill>
                  <a:srgbClr val="000000"/>
                </a:solidFill>
              </a:rPr>
              <a:t>statement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60679" y="1627378"/>
            <a:ext cx="847788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 algn="just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b="1" spc="-140" dirty="0">
                <a:latin typeface="Georgia" panose="02040502050405020303"/>
                <a:cs typeface="Georgia" panose="02040502050405020303"/>
              </a:rPr>
              <a:t>no </a:t>
            </a:r>
            <a:r>
              <a:rPr sz="1800" b="1" spc="-105" dirty="0">
                <a:latin typeface="Georgia" panose="02040502050405020303"/>
                <a:cs typeface="Georgia" panose="02040502050405020303"/>
              </a:rPr>
              <a:t>restriction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statements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present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function.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Also,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statement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always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present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called 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function.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illustrates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facts.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74345">
              <a:lnSpc>
                <a:spcPct val="100000"/>
              </a:lnSpc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fun(</a:t>
            </a:r>
            <a:r>
              <a:rPr sz="18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74345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31545">
              <a:lnSpc>
                <a:spcPct val="100000"/>
              </a:lnSpc>
            </a:pPr>
            <a:r>
              <a:rPr sz="1800" spc="75" dirty="0">
                <a:latin typeface="Times New Roman" panose="02020603050405020304"/>
                <a:cs typeface="Times New Roman" panose="02020603050405020304"/>
              </a:rPr>
              <a:t>char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180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931545" marR="4175125">
              <a:lnSpc>
                <a:spcPct val="100000"/>
              </a:lnSpc>
            </a:pPr>
            <a:r>
              <a:rPr sz="1800" spc="65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0" dirty="0">
                <a:latin typeface="Times New Roman" panose="02020603050405020304"/>
                <a:cs typeface="Times New Roman" panose="02020603050405020304"/>
              </a:rPr>
              <a:t>"\n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Enter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alphabet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scanf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"%c",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&amp;ch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329055" marR="4992370" indent="-398145">
              <a:lnSpc>
                <a:spcPct val="100000"/>
              </a:lnSpc>
            </a:pP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&gt;=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65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&amp;&amp;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&lt;=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90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31545">
              <a:lnSpc>
                <a:spcPct val="100000"/>
              </a:lnSpc>
              <a:spcBef>
                <a:spcPts val="5"/>
              </a:spcBef>
            </a:pPr>
            <a:r>
              <a:rPr sz="1800" spc="50" dirty="0">
                <a:latin typeface="Times New Roman" panose="02020603050405020304"/>
                <a:cs typeface="Times New Roman" panose="02020603050405020304"/>
              </a:rPr>
              <a:t>else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329055">
              <a:lnSpc>
                <a:spcPct val="100000"/>
              </a:lnSpc>
            </a:pP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32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74345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723390"/>
          </a:xfrm>
        </p:spPr>
        <p:txBody>
          <a:bodyPr/>
          <a:p>
            <a:r>
              <a:rPr 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a = 0, b = 0; </a:t>
            </a:r>
            <a:br>
              <a:rPr 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(i = 0; i &lt; N; i++) { </a:t>
            </a:r>
            <a:br>
              <a:rPr 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 = a + rand(); </a:t>
            </a:r>
            <a:br>
              <a:rPr 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  <a:br>
              <a:rPr 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(j = 0; j &lt; M; j++) { </a:t>
            </a:r>
            <a:br>
              <a:rPr 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b = b + rand(); </a:t>
            </a:r>
            <a:br>
              <a:rPr 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  <a:endParaRPr 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02285" y="204470"/>
            <a:ext cx="6400800" cy="553720"/>
          </a:xfrm>
        </p:spPr>
        <p:txBody>
          <a:bodyPr/>
          <a:p>
            <a:r>
              <a:rPr 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time complexity</a:t>
            </a:r>
            <a:endParaRPr lang="en-US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77010"/>
          </a:xfrm>
        </p:spPr>
        <p:txBody>
          <a:bodyPr/>
          <a:p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a = 0; </a:t>
            </a:r>
            <a:b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(i = 0; i &lt; N; i++) { </a:t>
            </a:r>
            <a:b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for (j = N; j &gt; i; j--) { </a:t>
            </a:r>
            <a:b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a = a + i + j; </a:t>
            </a:r>
            <a:b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 </a:t>
            </a:r>
            <a:b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02285" y="204470"/>
            <a:ext cx="6400800" cy="553720"/>
          </a:xfrm>
        </p:spPr>
        <p:txBody>
          <a:bodyPr/>
          <a:p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time complexity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3000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70" dirty="0">
                <a:solidFill>
                  <a:srgbClr val="000000"/>
                </a:solidFill>
              </a:rPr>
              <a:t>Assignments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8307" y="1549653"/>
            <a:ext cx="803592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5300" indent="-457835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AutoNum type="arabicPeriod"/>
              <a:tabLst>
                <a:tab pos="495300" algn="l"/>
                <a:tab pos="495300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segment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947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94715" algn="l"/>
                <a:tab pos="895350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1;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&lt;=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i*2)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3853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04900">
              <a:lnSpc>
                <a:spcPct val="100000"/>
              </a:lnSpc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(j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&gt;=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1;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j/2)</a:t>
            </a:r>
            <a:r>
              <a:rPr sz="2000" spc="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statement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93775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947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94715" algn="l"/>
                <a:tab pos="895350" algn="l"/>
                <a:tab pos="2997835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(j</a:t>
            </a:r>
            <a:r>
              <a:rPr sz="2000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 c;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&gt;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j--)	</a:t>
            </a: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const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8265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050290">
              <a:lnSpc>
                <a:spcPct val="100000"/>
              </a:lnSpc>
              <a:spcBef>
                <a:spcPts val="5"/>
              </a:spcBef>
            </a:pP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statement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8265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947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94715" algn="l"/>
                <a:tab pos="895350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&lt;=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1;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i/c)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const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525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73480">
              <a:lnSpc>
                <a:spcPct val="100000"/>
              </a:lnSpc>
            </a:pP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0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statement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525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9530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2"/>
              <a:tabLst>
                <a:tab pos="495300" algn="l"/>
                <a:tab pos="495300" algn="l"/>
              </a:tabLst>
            </a:pPr>
            <a:r>
              <a:rPr sz="2000" spc="50" dirty="0"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(where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1)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9530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2"/>
              <a:tabLst>
                <a:tab pos="495300" algn="l"/>
                <a:tab pos="495300" algn="l"/>
              </a:tabLst>
            </a:pPr>
            <a:r>
              <a:rPr sz="2000" spc="50" dirty="0"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950" spc="112" baseline="26000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1950" spc="157" baseline="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smallest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element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9530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2"/>
              <a:tabLst>
                <a:tab pos="495300" algn="l"/>
                <a:tab pos="495300" algn="l"/>
              </a:tabLst>
            </a:pPr>
            <a:r>
              <a:rPr sz="2000" spc="50" dirty="0"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list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numbers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63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5867400" y="180720"/>
            <a:ext cx="1543050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3708" y="1549653"/>
            <a:ext cx="758952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1014095" indent="-469900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AutoNum type="arabicPeriod" startAt="5"/>
              <a:tabLst>
                <a:tab pos="469900" algn="l"/>
                <a:tab pos="469900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segment 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Factorial</a:t>
            </a: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(int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n)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9205" marR="5062855" indent="-167640">
              <a:lnSpc>
                <a:spcPct val="100000"/>
              </a:lnSpc>
            </a:pP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==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0 then  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0;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091565">
              <a:lnSpc>
                <a:spcPct val="100000"/>
              </a:lnSpc>
            </a:pPr>
            <a:r>
              <a:rPr sz="2000" spc="60" dirty="0">
                <a:latin typeface="Times New Roman" panose="02020603050405020304"/>
                <a:cs typeface="Times New Roman" panose="02020603050405020304"/>
              </a:rPr>
              <a:t>else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9205">
              <a:lnSpc>
                <a:spcPct val="100000"/>
              </a:lnSpc>
            </a:pP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45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Factorial(n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1)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6"/>
              <a:tabLst>
                <a:tab pos="469900" algn="l"/>
                <a:tab pos="469900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segment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693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69315" algn="l"/>
                <a:tab pos="869950" algn="l"/>
              </a:tabLst>
            </a:pP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Fib(int</a:t>
            </a:r>
            <a:r>
              <a:rPr sz="2000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n)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091565">
              <a:lnSpc>
                <a:spcPct val="100000"/>
              </a:lnSpc>
            </a:pP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&lt;=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9205">
              <a:lnSpc>
                <a:spcPct val="100000"/>
              </a:lnSpc>
            </a:pP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1;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091565">
              <a:lnSpc>
                <a:spcPct val="100000"/>
              </a:lnSpc>
            </a:pPr>
            <a:r>
              <a:rPr sz="2000" spc="60" dirty="0">
                <a:latin typeface="Times New Roman" panose="02020603050405020304"/>
                <a:cs typeface="Times New Roman" panose="02020603050405020304"/>
              </a:rPr>
              <a:t>else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9205">
              <a:lnSpc>
                <a:spcPct val="100000"/>
              </a:lnSpc>
            </a:pP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Fib(n-1)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Fib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(n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2)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64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3000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70" dirty="0">
                <a:solidFill>
                  <a:srgbClr val="000000"/>
                </a:solidFill>
              </a:rPr>
              <a:t>Assignments</a:t>
            </a:r>
            <a:endParaRPr sz="4000"/>
          </a:p>
        </p:txBody>
      </p:sp>
      <p:sp>
        <p:nvSpPr>
          <p:cNvPr id="9" name="object 9"/>
          <p:cNvSpPr/>
          <p:nvPr/>
        </p:nvSpPr>
        <p:spPr>
          <a:xfrm>
            <a:off x="5867400" y="180720"/>
            <a:ext cx="1543050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4172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30" dirty="0">
                <a:solidFill>
                  <a:srgbClr val="000000"/>
                </a:solidFill>
              </a:rPr>
              <a:t>Home </a:t>
            </a:r>
            <a:r>
              <a:rPr sz="4000" spc="-405" dirty="0">
                <a:solidFill>
                  <a:srgbClr val="000000"/>
                </a:solidFill>
              </a:rPr>
              <a:t>Work</a:t>
            </a:r>
            <a:r>
              <a:rPr sz="4000" spc="-500" dirty="0">
                <a:solidFill>
                  <a:srgbClr val="000000"/>
                </a:solidFill>
              </a:rPr>
              <a:t> </a:t>
            </a:r>
            <a:r>
              <a:rPr sz="4000" spc="-440" dirty="0">
                <a:solidFill>
                  <a:srgbClr val="000000"/>
                </a:solidFill>
              </a:rPr>
              <a:t>(HW)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3708" y="1549653"/>
            <a:ext cx="7531734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indent="-400050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segment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693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69315" algn="l"/>
                <a:tab pos="869950" algn="l"/>
              </a:tabLst>
            </a:pP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GCD(int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x,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0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y)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9205" marR="5017135" indent="-167640">
              <a:lnSpc>
                <a:spcPct val="100000"/>
              </a:lnSpc>
            </a:pP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==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then  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x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48080" marR="3914140" indent="-56515">
              <a:lnSpc>
                <a:spcPct val="100000"/>
              </a:lnSpc>
            </a:pPr>
            <a:r>
              <a:rPr sz="2000" spc="60" dirty="0">
                <a:latin typeface="Times New Roman" panose="02020603050405020304"/>
                <a:cs typeface="Times New Roman" panose="02020603050405020304"/>
              </a:rPr>
              <a:t>else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if x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&gt;=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000" spc="-13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&gt;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0  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2000" spc="-190" dirty="0">
                <a:latin typeface="Times New Roman" panose="02020603050405020304"/>
                <a:cs typeface="Times New Roman" panose="02020603050405020304"/>
              </a:rPr>
              <a:t>GCD 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(y,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%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y) 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else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314450">
              <a:lnSpc>
                <a:spcPct val="100000"/>
              </a:lnSpc>
              <a:spcBef>
                <a:spcPts val="5"/>
              </a:spcBef>
            </a:pP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0;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65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5638800" y="304800"/>
            <a:ext cx="1352550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4172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30" dirty="0">
                <a:solidFill>
                  <a:srgbClr val="000000"/>
                </a:solidFill>
              </a:rPr>
              <a:t>Home </a:t>
            </a:r>
            <a:r>
              <a:rPr sz="4000" spc="-405" dirty="0">
                <a:solidFill>
                  <a:srgbClr val="000000"/>
                </a:solidFill>
              </a:rPr>
              <a:t>Work</a:t>
            </a:r>
            <a:r>
              <a:rPr sz="4000" spc="-500" dirty="0">
                <a:solidFill>
                  <a:srgbClr val="000000"/>
                </a:solidFill>
              </a:rPr>
              <a:t> </a:t>
            </a:r>
            <a:r>
              <a:rPr sz="4000" spc="-440" dirty="0">
                <a:solidFill>
                  <a:srgbClr val="000000"/>
                </a:solidFill>
              </a:rPr>
              <a:t>(HW)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3708" y="1549653"/>
            <a:ext cx="7531734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marR="5080" indent="-412115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segment 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matrixAddition(int</a:t>
            </a: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a[][],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b[][],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c[][],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n)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79755">
              <a:lnSpc>
                <a:spcPct val="100000"/>
              </a:lnSpc>
            </a:pP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i,</a:t>
            </a:r>
            <a:r>
              <a:rPr sz="200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j;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79755">
              <a:lnSpc>
                <a:spcPct val="100000"/>
              </a:lnSpc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++i)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79755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0880">
              <a:lnSpc>
                <a:spcPct val="100000"/>
              </a:lnSpc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(j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++j)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0880">
              <a:lnSpc>
                <a:spcPct val="100000"/>
              </a:lnSpc>
              <a:spcBef>
                <a:spcPts val="5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02005">
              <a:lnSpc>
                <a:spcPct val="100000"/>
              </a:lnSpc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c[i][j]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a[i][j]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b[i][j];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088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79755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5638800" y="304800"/>
            <a:ext cx="1352550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5622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70" dirty="0">
                <a:solidFill>
                  <a:srgbClr val="000000"/>
                </a:solidFill>
              </a:rPr>
              <a:t>Supplementary</a:t>
            </a:r>
            <a:r>
              <a:rPr sz="4000" spc="-185" dirty="0">
                <a:solidFill>
                  <a:srgbClr val="000000"/>
                </a:solidFill>
              </a:rPr>
              <a:t> </a:t>
            </a:r>
            <a:r>
              <a:rPr sz="4000" spc="-290" dirty="0">
                <a:solidFill>
                  <a:srgbClr val="000000"/>
                </a:solidFill>
              </a:rPr>
              <a:t>Reading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3708" y="1549653"/>
            <a:ext cx="75907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indent="-400050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spc="35" dirty="0">
                <a:latin typeface="Times New Roman" panose="02020603050405020304"/>
                <a:cs typeface="Times New Roman" panose="02020603050405020304"/>
              </a:rPr>
              <a:t>Watch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following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video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693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69315" algn="l"/>
                <a:tab pos="869950" algn="l"/>
              </a:tabLst>
            </a:pPr>
            <a:r>
              <a:rPr sz="2000" spc="60" dirty="0">
                <a:latin typeface="Times New Roman" panose="02020603050405020304"/>
                <a:cs typeface="Times New Roman" panose="02020603050405020304"/>
              </a:rPr>
              <a:t>https://</a:t>
            </a:r>
            <a:r>
              <a:rPr sz="2000" spc="60" dirty="0">
                <a:latin typeface="Times New Roman" panose="02020603050405020304"/>
                <a:cs typeface="Times New Roman" panose="02020603050405020304"/>
                <a:hlinkClick r:id="rId2"/>
              </a:rPr>
              <a:t>www.youtube.com/watch?v=8syQKTdgdzc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693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69315" algn="l"/>
                <a:tab pos="869950" algn="l"/>
              </a:tabLst>
            </a:pPr>
            <a:r>
              <a:rPr sz="2000" spc="50" dirty="0">
                <a:latin typeface="Times New Roman" panose="02020603050405020304"/>
                <a:cs typeface="Times New Roman" panose="02020603050405020304"/>
              </a:rPr>
              <a:t>https://</a:t>
            </a:r>
            <a:r>
              <a:rPr sz="2000" spc="50" dirty="0">
                <a:latin typeface="Times New Roman" panose="02020603050405020304"/>
                <a:cs typeface="Times New Roman" panose="02020603050405020304"/>
                <a:hlinkClick r:id="rId3"/>
              </a:rPr>
              <a:t>www.youtube.com/watch?v=AL7yO-I5kFU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693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69315" algn="l"/>
                <a:tab pos="869950" algn="l"/>
              </a:tabLst>
            </a:pPr>
            <a:r>
              <a:rPr sz="2000" spc="114" dirty="0">
                <a:latin typeface="Times New Roman" panose="02020603050405020304"/>
                <a:cs typeface="Times New Roman" panose="02020603050405020304"/>
                <a:hlinkClick r:id="rId4"/>
              </a:rPr>
              <a:t>http://nptel.ac.in/courses/106102064/1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00000"/>
              </a:buClr>
              <a:buFont typeface="Wingdings" panose="05000000000000000000"/>
              <a:buChar char="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412115" indent="-40005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spc="40" dirty="0">
                <a:latin typeface="Times New Roman" panose="02020603050405020304"/>
                <a:cs typeface="Times New Roman" panose="02020603050405020304"/>
              </a:rPr>
              <a:t>Read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following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693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69315" algn="l"/>
                <a:tab pos="869950" algn="l"/>
              </a:tabLst>
            </a:pPr>
            <a:r>
              <a:rPr sz="2000" spc="80" dirty="0">
                <a:latin typeface="Times New Roman" panose="02020603050405020304"/>
                <a:cs typeface="Times New Roman" panose="02020603050405020304"/>
              </a:rPr>
              <a:t>https://</a:t>
            </a:r>
            <a:r>
              <a:rPr sz="2000" spc="80" dirty="0">
                <a:latin typeface="Times New Roman" panose="02020603050405020304"/>
                <a:cs typeface="Times New Roman" panose="02020603050405020304"/>
                <a:hlinkClick r:id="rId5"/>
              </a:rPr>
              <a:t>www.tutorialspoint.com/data_structures_algorithms/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67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200400" y="4648200"/>
            <a:ext cx="2486025" cy="17811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936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19" dirty="0">
                <a:solidFill>
                  <a:srgbClr val="000000"/>
                </a:solidFill>
              </a:rPr>
              <a:t>F</a:t>
            </a:r>
            <a:r>
              <a:rPr sz="4000" spc="-520" dirty="0">
                <a:solidFill>
                  <a:srgbClr val="000000"/>
                </a:solidFill>
              </a:rPr>
              <a:t>A</a:t>
            </a:r>
            <a:r>
              <a:rPr sz="4000" spc="-500" dirty="0">
                <a:solidFill>
                  <a:srgbClr val="000000"/>
                </a:solidFill>
              </a:rPr>
              <a:t>Q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3708" y="1549653"/>
            <a:ext cx="875157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marR="5715" indent="-400050" algn="just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750" algn="l"/>
              </a:tabLst>
            </a:pPr>
            <a:r>
              <a:rPr sz="2000" b="1" spc="-175" dirty="0">
                <a:latin typeface="Georgia" panose="02040502050405020303"/>
                <a:cs typeface="Georgia" panose="02040502050405020303"/>
              </a:rPr>
              <a:t>What </a:t>
            </a:r>
            <a:r>
              <a:rPr sz="2000" b="1" spc="-100" dirty="0">
                <a:latin typeface="Georgia" panose="02040502050405020303"/>
                <a:cs typeface="Georgia" panose="02040502050405020303"/>
              </a:rPr>
              <a:t>is </a:t>
            </a:r>
            <a:r>
              <a:rPr sz="2000" b="1" spc="-150" dirty="0">
                <a:latin typeface="Georgia" panose="02040502050405020303"/>
                <a:cs typeface="Georgia" panose="02040502050405020303"/>
              </a:rPr>
              <a:t>Information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arrange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appropriate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sequence, 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forms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Structure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gives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us a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meaning.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meaning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called </a:t>
            </a:r>
            <a:r>
              <a:rPr sz="2000" spc="5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basic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unit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Computer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bit, 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Binary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Digit. 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So,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found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things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Information: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Data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and the 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Structure.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12115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b="1" spc="-170" dirty="0">
                <a:latin typeface="Georgia" panose="02040502050405020303"/>
                <a:cs typeface="Georgia" panose="02040502050405020303"/>
              </a:rPr>
              <a:t>What </a:t>
            </a:r>
            <a:r>
              <a:rPr sz="2000" b="1" spc="-90" dirty="0">
                <a:latin typeface="Georgia" panose="02040502050405020303"/>
                <a:cs typeface="Georgia" panose="02040502050405020303"/>
              </a:rPr>
              <a:t>is </a:t>
            </a:r>
            <a:r>
              <a:rPr sz="2000" b="1" spc="-140" dirty="0">
                <a:latin typeface="Georgia" panose="02040502050405020303"/>
                <a:cs typeface="Georgia" panose="02040502050405020303"/>
              </a:rPr>
              <a:t>Data</a:t>
            </a:r>
            <a:r>
              <a:rPr sz="2000" b="1" spc="-2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40" dirty="0">
                <a:latin typeface="Georgia" panose="02040502050405020303"/>
                <a:cs typeface="Georgia" panose="02040502050405020303"/>
              </a:rPr>
              <a:t>Structure?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927100" lvl="1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927100" algn="l"/>
                <a:tab pos="927735" algn="l"/>
              </a:tabLst>
            </a:pPr>
            <a:r>
              <a:rPr sz="2000" spc="-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systematic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organizing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accessing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data.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 lvl="1" indent="-457835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90000"/>
              <a:buAutoNum type="arabicPeriod"/>
              <a:tabLst>
                <a:tab pos="927100" algn="l"/>
                <a:tab pos="927735" algn="l"/>
              </a:tabLst>
            </a:pPr>
            <a:r>
              <a:rPr sz="2000" spc="-19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tries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data!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4445" lvl="2" indent="-352425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"/>
              <a:tabLst>
                <a:tab pos="1274445" algn="l"/>
                <a:tab pos="1275080" algn="l"/>
              </a:tabLst>
            </a:pPr>
            <a:r>
              <a:rPr sz="2000" spc="10" dirty="0">
                <a:latin typeface="Times New Roman" panose="02020603050405020304"/>
                <a:cs typeface="Times New Roman" panose="02020603050405020304"/>
              </a:rPr>
              <a:t>Usually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piece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4445" lvl="2" indent="-352425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"/>
              <a:tabLst>
                <a:tab pos="1274445" algn="l"/>
                <a:tab pos="1275080" algn="l"/>
              </a:tabLst>
            </a:pPr>
            <a:r>
              <a:rPr sz="2000" spc="35" dirty="0"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legal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operations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4445" lvl="2" indent="-352425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"/>
              <a:tabLst>
                <a:tab pos="1274445" algn="l"/>
                <a:tab pos="1275080" algn="l"/>
              </a:tabLst>
            </a:pPr>
            <a:r>
              <a:rPr sz="2000" spc="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might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grouped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together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(e.g.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linked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list)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 lvl="1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927100" algn="l"/>
                <a:tab pos="927735" algn="l"/>
              </a:tabLst>
            </a:pPr>
            <a:r>
              <a:rPr sz="2000" spc="60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fact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creating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type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20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own.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4445" lvl="2" indent="-352425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"/>
              <a:tabLst>
                <a:tab pos="1274445" algn="l"/>
                <a:tab pos="1275080" algn="l"/>
              </a:tabLst>
            </a:pP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i.e.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predefined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previously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defined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types.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2655" marR="5080" lvl="2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"/>
              <a:tabLst>
                <a:tab pos="1274445" algn="l"/>
                <a:tab pos="1275080" algn="l"/>
              </a:tabLst>
            </a:pPr>
            <a:r>
              <a:rPr sz="2000" spc="15" dirty="0"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types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reference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within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 program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68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2462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15" dirty="0">
                <a:solidFill>
                  <a:srgbClr val="000000"/>
                </a:solidFill>
              </a:rPr>
              <a:t>FAQ</a:t>
            </a:r>
            <a:r>
              <a:rPr sz="4000" spc="-605" dirty="0">
                <a:solidFill>
                  <a:srgbClr val="000000"/>
                </a:solidFill>
              </a:rPr>
              <a:t> </a:t>
            </a:r>
            <a:r>
              <a:rPr sz="4000" spc="-335" dirty="0">
                <a:solidFill>
                  <a:srgbClr val="000000"/>
                </a:solidFill>
              </a:rPr>
              <a:t>cont…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3708" y="1549653"/>
            <a:ext cx="875220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indent="-400050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b="1" spc="-204" dirty="0">
                <a:latin typeface="Georgia" panose="02040502050405020303"/>
                <a:cs typeface="Georgia" panose="02040502050405020303"/>
              </a:rPr>
              <a:t>Why </a:t>
            </a:r>
            <a:r>
              <a:rPr sz="2000" b="1" spc="-140" dirty="0">
                <a:latin typeface="Georgia" panose="02040502050405020303"/>
                <a:cs typeface="Georgia" panose="02040502050405020303"/>
              </a:rPr>
              <a:t>Data</a:t>
            </a:r>
            <a:r>
              <a:rPr sz="2000" b="1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Structures?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699770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  <a:tab pos="1364615" algn="l"/>
                <a:tab pos="2635885" algn="l"/>
                <a:tab pos="3395345" algn="l"/>
                <a:tab pos="4027170" algn="l"/>
                <a:tab pos="4662805" algn="l"/>
                <a:tab pos="5172075" algn="l"/>
                <a:tab pos="6028690" algn="l"/>
                <a:tab pos="6398895" algn="l"/>
                <a:tab pos="6683375" algn="l"/>
                <a:tab pos="7898765" algn="l"/>
                <a:tab pos="8302625" algn="l"/>
              </a:tabLst>
            </a:pP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stu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125" dirty="0">
                <a:latin typeface="Times New Roman" panose="02020603050405020304"/>
                <a:cs typeface="Times New Roman" panose="02020603050405020304"/>
              </a:rPr>
              <a:t>da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13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16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3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>
              <a:lnSpc>
                <a:spcPct val="100000"/>
              </a:lnSpc>
            </a:pPr>
            <a:r>
              <a:rPr sz="2000" spc="85" dirty="0">
                <a:latin typeface="Times New Roman" panose="02020603050405020304"/>
                <a:cs typeface="Times New Roman" panose="02020603050405020304"/>
              </a:rPr>
              <a:t>operations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implemented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efficiently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marR="6350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 startAt="2"/>
              <a:tabLst>
                <a:tab pos="699770" algn="l"/>
                <a:tab pos="700405" algn="l"/>
              </a:tabLst>
            </a:pPr>
            <a:r>
              <a:rPr sz="2000" spc="4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structures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especially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amount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information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marR="5715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 startAt="2"/>
              <a:tabLst>
                <a:tab pos="699770" algn="l"/>
                <a:tab pos="700405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Conceptual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concrete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ways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organize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efficient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storage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manipulation.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12115" indent="-40005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b="1" spc="-200" dirty="0">
                <a:latin typeface="Georgia" panose="02040502050405020303"/>
                <a:cs typeface="Georgia" panose="02040502050405020303"/>
              </a:rPr>
              <a:t>ADT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699770" marR="8255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</a:tabLst>
            </a:pPr>
            <a:r>
              <a:rPr sz="2000" spc="50" dirty="0">
                <a:latin typeface="Times New Roman" panose="02020603050405020304"/>
                <a:cs typeface="Times New Roman" panose="02020603050405020304"/>
              </a:rPr>
              <a:t>Abstract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(ADT's)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understand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structure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marR="5715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</a:tabLst>
            </a:pPr>
            <a:r>
              <a:rPr sz="2000" spc="35" dirty="0">
                <a:latin typeface="Times New Roman" panose="02020603050405020304"/>
                <a:cs typeface="Times New Roman" panose="02020603050405020304"/>
              </a:rPr>
              <a:t>'Abstract'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implies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give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implementation-independent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view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 data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structure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</a:tabLst>
            </a:pP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ADTs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specify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stored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and the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operations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support</a:t>
            </a:r>
            <a:r>
              <a:rPr sz="200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>
              <a:lnSpc>
                <a:spcPct val="100000"/>
              </a:lnSpc>
            </a:pP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marR="5080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 startAt="4"/>
              <a:tabLst>
                <a:tab pos="699770" algn="l"/>
                <a:tab pos="700405" algn="l"/>
              </a:tabLst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Viewing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structure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ADT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allows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programmer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focus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on an 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idealized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operations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69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46" y="392633"/>
            <a:ext cx="5525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>
                <a:solidFill>
                  <a:srgbClr val="000000"/>
                </a:solidFill>
              </a:rPr>
              <a:t>Scope </a:t>
            </a:r>
            <a:r>
              <a:rPr sz="4000" spc="-315" dirty="0">
                <a:solidFill>
                  <a:srgbClr val="000000"/>
                </a:solidFill>
              </a:rPr>
              <a:t>Rule </a:t>
            </a:r>
            <a:r>
              <a:rPr sz="4000" spc="-270" dirty="0">
                <a:solidFill>
                  <a:srgbClr val="000000"/>
                </a:solidFill>
              </a:rPr>
              <a:t>of</a:t>
            </a:r>
            <a:r>
              <a:rPr sz="4000" spc="125" dirty="0">
                <a:solidFill>
                  <a:srgbClr val="000000"/>
                </a:solidFill>
              </a:rPr>
              <a:t> </a:t>
            </a:r>
            <a:r>
              <a:rPr sz="4000" spc="-290" dirty="0">
                <a:solidFill>
                  <a:srgbClr val="000000"/>
                </a:solidFill>
              </a:rPr>
              <a:t>Functions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13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172923" y="1973656"/>
            <a:ext cx="265493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7995">
              <a:lnSpc>
                <a:spcPct val="100000"/>
              </a:lnSpc>
            </a:pP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35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7995">
              <a:lnSpc>
                <a:spcPct val="100000"/>
              </a:lnSpc>
            </a:pPr>
            <a:r>
              <a:rPr sz="2000" spc="70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"\n%d",</a:t>
            </a: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7995">
              <a:lnSpc>
                <a:spcPct val="100000"/>
              </a:lnSpc>
            </a:pPr>
            <a:r>
              <a:rPr sz="2000" spc="70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"\n%d",</a:t>
            </a: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123" y="4239894"/>
            <a:ext cx="181102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main(</a:t>
            </a:r>
            <a:r>
              <a:rPr sz="20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7995" marR="5080">
              <a:lnSpc>
                <a:spcPct val="100000"/>
              </a:lnSpc>
            </a:pP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20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9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0;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4514" y="1539062"/>
            <a:ext cx="57327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0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0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20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pass</a:t>
            </a:r>
            <a:r>
              <a:rPr sz="20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0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of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 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function display(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)?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Will 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it 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not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4514" y="2148967"/>
            <a:ext cx="5733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51560" algn="l"/>
                <a:tab pos="2713355" algn="l"/>
                <a:tab pos="3865245" algn="l"/>
                <a:tab pos="4275455" algn="l"/>
                <a:tab pos="4816475" algn="l"/>
              </a:tabLst>
            </a:pPr>
            <a:r>
              <a:rPr sz="2000" spc="70" dirty="0">
                <a:latin typeface="Times New Roman" panose="02020603050405020304"/>
                <a:cs typeface="Times New Roman" panose="02020603050405020304"/>
              </a:rPr>
              <a:t>become	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automatically	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available	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	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	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function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4514" y="2453767"/>
            <a:ext cx="5731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latin typeface="Times New Roman" panose="02020603050405020304"/>
                <a:cs typeface="Times New Roman" panose="02020603050405020304"/>
              </a:rPr>
              <a:t>display(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)? </a:t>
            </a:r>
            <a:r>
              <a:rPr sz="2000" b="1" spc="-190" dirty="0">
                <a:latin typeface="Georgia" panose="02040502050405020303"/>
                <a:cs typeface="Georgia" panose="02040502050405020303"/>
              </a:rPr>
              <a:t>No</a:t>
            </a:r>
            <a:r>
              <a:rPr sz="2000" spc="-190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Because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default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scope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4514" y="2758567"/>
            <a:ext cx="5734685" cy="3398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defined. 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presence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known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only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function 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main(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function.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Similarly,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local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function display(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hence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available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main(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).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why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display(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explicitly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pass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display(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).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Likewise,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want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k 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main(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main(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statement.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general we 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say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scope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local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defined.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971800" y="1517650"/>
            <a:ext cx="5715" cy="473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2462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15" dirty="0">
                <a:solidFill>
                  <a:srgbClr val="000000"/>
                </a:solidFill>
              </a:rPr>
              <a:t>FAQ</a:t>
            </a:r>
            <a:r>
              <a:rPr sz="4000" spc="-605" dirty="0">
                <a:solidFill>
                  <a:srgbClr val="000000"/>
                </a:solidFill>
              </a:rPr>
              <a:t> </a:t>
            </a:r>
            <a:r>
              <a:rPr sz="4000" spc="-335" dirty="0">
                <a:solidFill>
                  <a:srgbClr val="000000"/>
                </a:solidFill>
              </a:rPr>
              <a:t>cont…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3708" y="1549653"/>
            <a:ext cx="875284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marR="5080" indent="-400050" algn="just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750" algn="l"/>
              </a:tabLst>
            </a:pPr>
            <a:r>
              <a:rPr sz="2000" b="1" spc="-130" dirty="0">
                <a:latin typeface="Georgia" panose="02040502050405020303"/>
                <a:cs typeface="Georgia" panose="02040502050405020303"/>
              </a:rPr>
              <a:t>Time </a:t>
            </a:r>
            <a:r>
              <a:rPr sz="2000" b="1" spc="-140" dirty="0">
                <a:latin typeface="Georgia" panose="02040502050405020303"/>
                <a:cs typeface="Georgia" panose="02040502050405020303"/>
              </a:rPr>
              <a:t>Complexity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of </a:t>
            </a:r>
            <a:r>
              <a:rPr sz="2000" b="1" spc="-130" dirty="0">
                <a:latin typeface="Georgia" panose="02040502050405020303"/>
                <a:cs typeface="Georgia" panose="02040502050405020303"/>
              </a:rPr>
              <a:t>algorithm </a:t>
            </a:r>
            <a:r>
              <a:rPr sz="2000" b="1" spc="-85" dirty="0">
                <a:latin typeface="Georgia" panose="02040502050405020303"/>
                <a:cs typeface="Georgia" panose="02040502050405020303"/>
              </a:rPr>
              <a:t>-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signifies 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total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required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program to </a:t>
            </a:r>
            <a:r>
              <a:rPr sz="2000" spc="125" dirty="0">
                <a:latin typeface="Times New Roman" panose="02020603050405020304"/>
                <a:cs typeface="Times New Roman" panose="02020603050405020304"/>
              </a:rPr>
              <a:t>run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till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completion.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time 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algorithms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commonly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expressed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-105" dirty="0">
                <a:latin typeface="Georgia" panose="02040502050405020303"/>
                <a:cs typeface="Georgia" panose="02040502050405020303"/>
              </a:rPr>
              <a:t>big </a:t>
            </a:r>
            <a:r>
              <a:rPr sz="2000" b="1" spc="-245" dirty="0">
                <a:latin typeface="Georgia" panose="02040502050405020303"/>
                <a:cs typeface="Georgia" panose="02040502050405020303"/>
              </a:rPr>
              <a:t>O 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notation.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commonly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estimated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counting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elementary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functions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performed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algorithm.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since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algorithm's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performance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vary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types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data,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hence 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usually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worst-case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 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because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taken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size.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12115" indent="-40005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b="1" spc="-100" dirty="0">
                <a:latin typeface="Georgia" panose="02040502050405020303"/>
                <a:cs typeface="Georgia" panose="02040502050405020303"/>
              </a:rPr>
              <a:t>Types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of Notations </a:t>
            </a:r>
            <a:r>
              <a:rPr sz="2000" b="1" spc="-130" dirty="0">
                <a:latin typeface="Georgia" panose="02040502050405020303"/>
                <a:cs typeface="Georgia" panose="02040502050405020303"/>
              </a:rPr>
              <a:t>for 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Time</a:t>
            </a:r>
            <a:r>
              <a:rPr sz="2000" b="1" spc="3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Complexity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699770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</a:tabLst>
            </a:pP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Big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Oh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denotes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"fewer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as"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&lt;expression&gt;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iterations.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</a:tabLst>
            </a:pP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Big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Omega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denotes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"more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as"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&lt;expression&gt;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iterations.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</a:tabLst>
            </a:pP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Big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Theta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denotes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"the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as"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&lt;expression&gt;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iterations.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</a:tabLst>
            </a:pPr>
            <a:r>
              <a:rPr sz="2000" spc="30" dirty="0">
                <a:latin typeface="Times New Roman" panose="02020603050405020304"/>
                <a:cs typeface="Times New Roman" panose="02020603050405020304"/>
              </a:rPr>
              <a:t>Little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Oh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denotes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"fewer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than"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&lt;expression&gt;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iterations.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marR="6985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  <a:tab pos="1425575" algn="l"/>
                <a:tab pos="2326640" algn="l"/>
                <a:tab pos="3338195" algn="l"/>
                <a:tab pos="4163060" algn="l"/>
                <a:tab pos="4900930" algn="l"/>
                <a:tab pos="6510655" algn="l"/>
                <a:tab pos="775970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Om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den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13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ess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4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de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zed 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operations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70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46" y="488645"/>
            <a:ext cx="7184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0" dirty="0">
                <a:solidFill>
                  <a:srgbClr val="000000"/>
                </a:solidFill>
              </a:rPr>
              <a:t>Function </a:t>
            </a:r>
            <a:r>
              <a:rPr sz="2800" spc="-200" dirty="0">
                <a:solidFill>
                  <a:srgbClr val="000000"/>
                </a:solidFill>
              </a:rPr>
              <a:t>Call </a:t>
            </a:r>
            <a:r>
              <a:rPr sz="2800" spc="-155" dirty="0">
                <a:solidFill>
                  <a:srgbClr val="000000"/>
                </a:solidFill>
              </a:rPr>
              <a:t>by </a:t>
            </a:r>
            <a:r>
              <a:rPr sz="2800" spc="-235" dirty="0">
                <a:solidFill>
                  <a:srgbClr val="000000"/>
                </a:solidFill>
              </a:rPr>
              <a:t>Value </a:t>
            </a:r>
            <a:r>
              <a:rPr sz="2800" spc="-204" dirty="0">
                <a:solidFill>
                  <a:srgbClr val="000000"/>
                </a:solidFill>
              </a:rPr>
              <a:t>and </a:t>
            </a:r>
            <a:r>
              <a:rPr sz="2800" spc="-195" dirty="0">
                <a:solidFill>
                  <a:srgbClr val="000000"/>
                </a:solidFill>
              </a:rPr>
              <a:t>Call </a:t>
            </a:r>
            <a:r>
              <a:rPr sz="2800" spc="-155" dirty="0">
                <a:solidFill>
                  <a:srgbClr val="000000"/>
                </a:solidFill>
              </a:rPr>
              <a:t>by</a:t>
            </a:r>
            <a:r>
              <a:rPr sz="2800" spc="-100" dirty="0">
                <a:solidFill>
                  <a:srgbClr val="000000"/>
                </a:solidFill>
              </a:rPr>
              <a:t> </a:t>
            </a:r>
            <a:r>
              <a:rPr sz="2800" spc="-190" dirty="0">
                <a:solidFill>
                  <a:srgbClr val="000000"/>
                </a:solidFill>
              </a:rPr>
              <a:t>Reference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14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21081" y="1576832"/>
            <a:ext cx="8694420" cy="4245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" algn="just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latin typeface="Times New Roman" panose="02020603050405020304"/>
                <a:cs typeface="Times New Roman" panose="02020603050405020304"/>
              </a:rPr>
              <a:t>Whenever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called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function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passed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something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always 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passed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‘values’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called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function.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function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calls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 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called 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‘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calls 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by </a:t>
            </a:r>
            <a:r>
              <a:rPr sz="2000" b="1" spc="-160" dirty="0">
                <a:latin typeface="Georgia" panose="02040502050405020303"/>
                <a:cs typeface="Georgia" panose="02040502050405020303"/>
              </a:rPr>
              <a:t>value</a:t>
            </a:r>
            <a:r>
              <a:rPr sz="2000" spc="-160" dirty="0">
                <a:latin typeface="Times New Roman" panose="02020603050405020304"/>
                <a:cs typeface="Times New Roman" panose="02020603050405020304"/>
              </a:rPr>
              <a:t>’. 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what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mean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is,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calling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function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 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passing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it.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shown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below: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8415" algn="just">
              <a:lnSpc>
                <a:spcPct val="100000"/>
              </a:lnSpc>
              <a:spcBef>
                <a:spcPts val="1200"/>
              </a:spcBef>
            </a:pPr>
            <a:r>
              <a:rPr sz="2000" b="1" spc="-170" dirty="0">
                <a:latin typeface="Georgia" panose="02040502050405020303"/>
                <a:cs typeface="Georgia" panose="02040502050405020303"/>
              </a:rPr>
              <a:t>sum </a:t>
            </a:r>
            <a:r>
              <a:rPr sz="2000" b="1" spc="-220" dirty="0">
                <a:latin typeface="Georgia" panose="02040502050405020303"/>
                <a:cs typeface="Georgia" panose="02040502050405020303"/>
              </a:rPr>
              <a:t>= </a:t>
            </a:r>
            <a:r>
              <a:rPr sz="2000" b="1" spc="-145" dirty="0">
                <a:latin typeface="Georgia" panose="02040502050405020303"/>
                <a:cs typeface="Georgia" panose="02040502050405020303"/>
              </a:rPr>
              <a:t>calsum </a:t>
            </a:r>
            <a:r>
              <a:rPr sz="2000" b="1" spc="-80" dirty="0">
                <a:latin typeface="Georgia" panose="02040502050405020303"/>
                <a:cs typeface="Georgia" panose="02040502050405020303"/>
              </a:rPr>
              <a:t>( </a:t>
            </a:r>
            <a:r>
              <a:rPr sz="2000" b="1" spc="-160" dirty="0">
                <a:latin typeface="Georgia" panose="02040502050405020303"/>
                <a:cs typeface="Georgia" panose="02040502050405020303"/>
              </a:rPr>
              <a:t>a, </a:t>
            </a:r>
            <a:r>
              <a:rPr sz="2000" b="1" spc="-165" dirty="0">
                <a:latin typeface="Georgia" panose="02040502050405020303"/>
                <a:cs typeface="Georgia" panose="02040502050405020303"/>
              </a:rPr>
              <a:t>b, 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c </a:t>
            </a:r>
            <a:r>
              <a:rPr sz="2000" b="1" spc="-80" dirty="0">
                <a:latin typeface="Georgia" panose="02040502050405020303"/>
                <a:cs typeface="Georgia" panose="02040502050405020303"/>
              </a:rPr>
              <a:t>)</a:t>
            </a:r>
            <a:r>
              <a:rPr sz="2000" b="1" spc="14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75" dirty="0">
                <a:latin typeface="Georgia" panose="02040502050405020303"/>
                <a:cs typeface="Georgia" panose="02040502050405020303"/>
              </a:rPr>
              <a:t>;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12700" marR="5715" indent="5715" algn="just">
              <a:lnSpc>
                <a:spcPct val="100000"/>
              </a:lnSpc>
              <a:spcBef>
                <a:spcPts val="1200"/>
              </a:spcBef>
            </a:pP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have also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learnt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stored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somewhere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memory.</a:t>
            </a:r>
            <a:r>
              <a:rPr sz="2000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instead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passing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variable,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pass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location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(also 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called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address)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variable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function? 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were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able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 do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would 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become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‘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call </a:t>
            </a:r>
            <a:r>
              <a:rPr sz="2000" b="1" spc="-110" dirty="0">
                <a:latin typeface="Georgia" panose="02040502050405020303"/>
                <a:cs typeface="Georgia" panose="02040502050405020303"/>
              </a:rPr>
              <a:t>by</a:t>
            </a:r>
            <a:r>
              <a:rPr sz="2000" b="1" spc="-34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45" dirty="0">
                <a:latin typeface="Georgia" panose="02040502050405020303"/>
                <a:cs typeface="Georgia" panose="02040502050405020303"/>
              </a:rPr>
              <a:t>reference</a:t>
            </a:r>
            <a:r>
              <a:rPr sz="2000" spc="-145" dirty="0">
                <a:latin typeface="Times New Roman" panose="02020603050405020304"/>
                <a:cs typeface="Times New Roman" panose="02020603050405020304"/>
              </a:rPr>
              <a:t>’.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8415">
              <a:lnSpc>
                <a:spcPct val="100000"/>
              </a:lnSpc>
              <a:spcBef>
                <a:spcPts val="1200"/>
              </a:spcBef>
            </a:pPr>
            <a:r>
              <a:rPr sz="2000" spc="55" dirty="0">
                <a:latin typeface="Times New Roman" panose="02020603050405020304"/>
                <a:cs typeface="Times New Roman" panose="02020603050405020304"/>
              </a:rPr>
              <a:t>Arguments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generally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passed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functions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ways: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16560" indent="-399415">
              <a:lnSpc>
                <a:spcPct val="100000"/>
              </a:lnSpc>
              <a:spcBef>
                <a:spcPts val="6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5925" algn="l"/>
                <a:tab pos="415925" algn="l"/>
              </a:tabLst>
            </a:pPr>
            <a:r>
              <a:rPr sz="2000" spc="70" dirty="0">
                <a:latin typeface="Times New Roman" panose="02020603050405020304"/>
                <a:cs typeface="Times New Roman" panose="02020603050405020304"/>
              </a:rPr>
              <a:t>sending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arguments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16560" indent="-399415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5925" algn="l"/>
                <a:tab pos="415925" algn="l"/>
              </a:tabLst>
            </a:pPr>
            <a:r>
              <a:rPr sz="2000" spc="70" dirty="0">
                <a:latin typeface="Times New Roman" panose="02020603050405020304"/>
                <a:cs typeface="Times New Roman" panose="02020603050405020304"/>
              </a:rPr>
              <a:t>sending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arguments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44606</Words>
  <Application>WPS Presentation</Application>
  <PresentationFormat>On-screen Show (4:3)</PresentationFormat>
  <Paragraphs>2059</Paragraphs>
  <Slides>80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9" baseType="lpstr">
      <vt:lpstr>Arial</vt:lpstr>
      <vt:lpstr>SimSun</vt:lpstr>
      <vt:lpstr>Wingdings</vt:lpstr>
      <vt:lpstr>Georgia</vt:lpstr>
      <vt:lpstr>Times New Roman</vt:lpstr>
      <vt:lpstr>Arial</vt:lpstr>
      <vt:lpstr>Trebuchet MS</vt:lpstr>
      <vt:lpstr>Wingdings</vt:lpstr>
      <vt:lpstr>Calibri</vt:lpstr>
      <vt:lpstr>Microsoft YaHei</vt:lpstr>
      <vt:lpstr>Arial Unicode MS</vt:lpstr>
      <vt:lpstr>Wingdings 2</vt:lpstr>
      <vt:lpstr>Wingdings 2</vt:lpstr>
      <vt:lpstr>Courier New</vt:lpstr>
      <vt:lpstr>Arimo</vt:lpstr>
      <vt:lpstr>Liberation Mono</vt:lpstr>
      <vt:lpstr>Caladea</vt:lpstr>
      <vt:lpstr>Carlito</vt:lpstr>
      <vt:lpstr>Office Theme</vt:lpstr>
      <vt:lpstr>KALINGA INSTITUTE OF INDUSTRIAL  TECHNOLOGY</vt:lpstr>
      <vt:lpstr>Function </vt:lpstr>
      <vt:lpstr>Function Definition</vt:lpstr>
      <vt:lpstr>Passing Values between Function</vt:lpstr>
      <vt:lpstr>Passing Values between Function</vt:lpstr>
      <vt:lpstr>Function return statement</vt:lpstr>
      <vt:lpstr>Function return statement</vt:lpstr>
      <vt:lpstr>Scope Rule of Functions</vt:lpstr>
      <vt:lpstr>Function Call by Value and Call by Reference</vt:lpstr>
      <vt:lpstr>Function Call by Value and Call by Reference</vt:lpstr>
      <vt:lpstr>Pointers</vt:lpstr>
      <vt:lpstr>Pointers</vt:lpstr>
      <vt:lpstr>Pointers</vt:lpstr>
      <vt:lpstr>Pointers</vt:lpstr>
      <vt:lpstr>Accessing Address of a Variable</vt:lpstr>
      <vt:lpstr>Declaring pointer Variables</vt:lpstr>
      <vt:lpstr>Initialization of pointer variables</vt:lpstr>
      <vt:lpstr>Accessing Variable Through its Pointer</vt:lpstr>
      <vt:lpstr>Accessing Variable Through its  Pointer</vt:lpstr>
      <vt:lpstr>PowerPoint 演示文稿</vt:lpstr>
      <vt:lpstr>Chain of Pointers</vt:lpstr>
      <vt:lpstr>Pointer Expression</vt:lpstr>
      <vt:lpstr>Pointer Increments and Scale Factors</vt:lpstr>
      <vt:lpstr>Structure</vt:lpstr>
      <vt:lpstr>Union</vt:lpstr>
      <vt:lpstr>Difference b/w Structure &amp; Union</vt:lpstr>
      <vt:lpstr>Difference b/w Structure &amp; Union continue…</vt:lpstr>
      <vt:lpstr>Difference b/w Structure &amp; Union cont…</vt:lpstr>
      <vt:lpstr>Pointers</vt:lpstr>
      <vt:lpstr>Pointers cont…</vt:lpstr>
      <vt:lpstr>Pointers cont… NULL Pointers</vt:lpstr>
      <vt:lpstr>Dynamic Memory Allocation</vt:lpstr>
      <vt:lpstr>Dynamic Memory Allocation cont…</vt:lpstr>
      <vt:lpstr>Dynamic Memory Allocation Example</vt:lpstr>
      <vt:lpstr>DMA realloc Example</vt:lpstr>
      <vt:lpstr>Difference between calloc and malloc</vt:lpstr>
      <vt:lpstr>Algorithm Specification</vt:lpstr>
      <vt:lpstr>Algorithm Specification cont…</vt:lpstr>
      <vt:lpstr>Algorithm Specification cont…</vt:lpstr>
      <vt:lpstr>Pseudo Language</vt:lpstr>
      <vt:lpstr>Pseudo Language cont…</vt:lpstr>
      <vt:lpstr>Pseudo Language Guidelines</vt:lpstr>
      <vt:lpstr>Pseudo code Guidelines cont…</vt:lpstr>
      <vt:lpstr>Pseudo Language Example</vt:lpstr>
      <vt:lpstr>Algorithm Specification	cont…</vt:lpstr>
      <vt:lpstr>Algorithm Specification	cont…</vt:lpstr>
      <vt:lpstr>Recursive Algorithm</vt:lpstr>
      <vt:lpstr>Recursive Algorithm cont…</vt:lpstr>
      <vt:lpstr>Recursive Implementation of Fibonacci</vt:lpstr>
      <vt:lpstr>Algorithm Analysis</vt:lpstr>
      <vt:lpstr>Algorithm Analysis cont…</vt:lpstr>
      <vt:lpstr>Algorithm Complexity</vt:lpstr>
      <vt:lpstr>Space Complexity</vt:lpstr>
      <vt:lpstr>Space Complexity cont…</vt:lpstr>
      <vt:lpstr>Time Complexity</vt:lpstr>
      <vt:lpstr>Time Complexity cont… Asymptotic analysis</vt:lpstr>
      <vt:lpstr>Time Complexity cont… Best, Average and Worst  Case examples</vt:lpstr>
      <vt:lpstr>Time Complexity cont… Asymptotic Notations</vt:lpstr>
      <vt:lpstr>Time Complexity cont… Asymptotic Notations cont…</vt:lpstr>
      <vt:lpstr>Time Complexity Rules</vt:lpstr>
      <vt:lpstr>Time Complexity Rules for Loops</vt:lpstr>
      <vt:lpstr>Time Complexity Rules for Loops cont…</vt:lpstr>
      <vt:lpstr>Time Complexity Rules for Loops cont…</vt:lpstr>
      <vt:lpstr>Time Complexity Rules for Loops cont…</vt:lpstr>
      <vt:lpstr>Time Complexity Rules for Loops cont…</vt:lpstr>
      <vt:lpstr>Time Complexity Rules for Loops cont… 1&lt;logn&lt;  n &lt;n&lt;nlogn&lt;n2&lt;n3&lt;....&lt;2n&lt;3n&lt;...&lt;nn </vt:lpstr>
      <vt:lpstr>Time Complexity Rules for Recursion</vt:lpstr>
      <vt:lpstr>Space Complexity Rules</vt:lpstr>
      <vt:lpstr>Summary</vt:lpstr>
      <vt:lpstr>PowerPoint 演示文稿</vt:lpstr>
      <vt:lpstr>int a = 0, b = 0;  for (i = 0; i &lt; N; i++) {      a = a + rand();  }  for (j = 0; j &lt; M; j++) {      b = b + rand();  } </vt:lpstr>
      <vt:lpstr>PowerPoint 演示文稿</vt:lpstr>
      <vt:lpstr>Assignments</vt:lpstr>
      <vt:lpstr>Assignments</vt:lpstr>
      <vt:lpstr>Home Work (HW)</vt:lpstr>
      <vt:lpstr>Home Work (HW)</vt:lpstr>
      <vt:lpstr>Supplementary Reading</vt:lpstr>
      <vt:lpstr>FAQ</vt:lpstr>
      <vt:lpstr>FAQ cont…</vt:lpstr>
      <vt:lpstr>FAQ cont…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KALINGA INSTITUTE OF INDUSTRIAL  TECHNOLOGY</dc:title>
  <dc:creator>Administrator</dc:creator>
  <cp:lastModifiedBy>nEW u</cp:lastModifiedBy>
  <cp:revision>14</cp:revision>
  <dcterms:created xsi:type="dcterms:W3CDTF">2020-07-26T15:18:00Z</dcterms:created>
  <dcterms:modified xsi:type="dcterms:W3CDTF">2020-08-07T10:58:39Z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2020-07-26T00:00:00Z</vt:filetime>
  </property>
  <property fmtid="{D5CDD505-2E9C-101B-9397-08002B2CF9AE}" pid="5" name="KSOProductBuildVer">
    <vt:lpwstr>1033-11.2.0.9453</vt:lpwstr>
  </property>
</Properties>
</file>